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6" r:id="rId3"/>
    <p:sldMasterId id="2147483657" r:id="rId4"/>
    <p:sldMasterId id="2147483702" r:id="rId5"/>
  </p:sldMasterIdLst>
  <p:notesMasterIdLst>
    <p:notesMasterId r:id="rId27"/>
  </p:notesMasterIdLst>
  <p:handoutMasterIdLst>
    <p:handoutMasterId r:id="rId28"/>
  </p:handoutMasterIdLst>
  <p:sldIdLst>
    <p:sldId id="266" r:id="rId6"/>
    <p:sldId id="319" r:id="rId7"/>
    <p:sldId id="316" r:id="rId8"/>
    <p:sldId id="317" r:id="rId9"/>
    <p:sldId id="318" r:id="rId10"/>
    <p:sldId id="320" r:id="rId11"/>
    <p:sldId id="323" r:id="rId12"/>
    <p:sldId id="335" r:id="rId13"/>
    <p:sldId id="336" r:id="rId14"/>
    <p:sldId id="337" r:id="rId15"/>
    <p:sldId id="338" r:id="rId16"/>
    <p:sldId id="339" r:id="rId17"/>
    <p:sldId id="334" r:id="rId18"/>
    <p:sldId id="340" r:id="rId19"/>
    <p:sldId id="341" r:id="rId20"/>
    <p:sldId id="322" r:id="rId21"/>
    <p:sldId id="342" r:id="rId22"/>
    <p:sldId id="343" r:id="rId23"/>
    <p:sldId id="331" r:id="rId24"/>
    <p:sldId id="332" r:id="rId25"/>
    <p:sldId id="333" r:id="rId2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DADA9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8" autoAdjust="0"/>
    <p:restoredTop sz="94652" autoAdjust="0"/>
  </p:normalViewPr>
  <p:slideViewPr>
    <p:cSldViewPr>
      <p:cViewPr varScale="1">
        <p:scale>
          <a:sx n="78" d="100"/>
          <a:sy n="78" d="100"/>
        </p:scale>
        <p:origin x="123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0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C24418EE-6E9B-49BF-A68F-17385CEBC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05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E90ACC6-9289-47F1-A8A9-19E84B66F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82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0ACC6-9289-47F1-A8A9-19E84B66F65A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745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94743-2D51-44F6-B5BF-D1B1691E2B1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30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7016D-E0F1-4C9B-BF96-FE19D516B8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F6407-AF21-4356-8F12-85AECAB8F90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12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4A1BA-0483-4238-89C7-98BCE562962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43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87F36-D55D-4092-8668-5106E39C186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18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763C2-0DBA-4760-AFFB-DEA66BD06E8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3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E463C-A87B-451B-97BE-C13CB0AEAA3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21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97FB2-C78C-411A-AD4B-D2ACF9DEE33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2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63EE1-8B8D-4DFE-B4A8-317A87EBA2F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95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64CF8-7180-4E28-94F9-86C1449BA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1E037-D2C0-440E-BE4E-1574EC1B2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5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17229-7E07-4264-AF1C-2157DADB1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40373-E0EA-4962-B8E0-2056948B4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04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6FB68-1235-40E8-A360-99490F193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E59D8-6CF4-45BB-835C-F88606672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99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3322D-7A92-416E-9032-3886EC6C2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2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DF9D-D394-4FB1-A894-031391EA2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37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63B58-FF24-4C77-AE15-72EB186D8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441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CE842-BE17-44ED-9A28-6A8F4A514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3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76D21-7267-4D20-964E-92BC848DB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7FA70-689C-4E9E-9ECA-E8759397E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32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D3094-77DB-4BA4-827F-3F456604C5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2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9D06E-7769-49C3-A077-A41FF1670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60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8C4E5-D527-4457-8C98-68609FA6D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049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85E7DD-5E05-48F2-B0CF-8235248046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120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393734-F55A-4A2F-84DD-A05EAD5C2C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18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4A7E44-8A2A-4318-BDEA-04AFEAC615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220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7906A0-A793-41A6-A598-E4C7AB6932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811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283372-1523-4431-8C2D-52812052D0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44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487B4-6512-4BD7-B97E-D5EEED7EE8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442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406A16-1BA6-4A9F-8B6B-198F446110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06F09-33CB-4A7F-9E5B-970CD596B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73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6A83-F898-4FB4-83A1-707A2F9F7B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213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07913A-F013-40DE-8F5E-E88ED67023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08CE3-7EDA-43C0-8585-0125688F49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311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970A7D-4456-4AD0-AAB2-13A807BED9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086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C9223-68E3-4B90-B29A-586F0A190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428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3E168-930F-4D93-B3A7-B11487803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53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B1388-72EA-46C0-8367-0934CFE3D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672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A94AB-1AFB-4892-BBDC-7FA542BA2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94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B410D-AE55-4F4B-9141-622FA9143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931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2581F-E7EF-4581-A56D-DE779310D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0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883BD-4E7B-4F93-93F9-EC1782EBB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0060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84637-6070-45BD-855F-57F32C19D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64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D3B66-5B9D-40F8-9D53-615804886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034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2E50-FA6F-402C-92E5-601659F5B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785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34F19-E7EE-4BAF-9EAD-A6B91E7AEE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26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C936A-1B20-42DE-916C-E581F0E1C8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59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4CF8-7180-4E28-94F9-86C1449BA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824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A70-689C-4E9E-9ECA-E8759397E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311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F09-33CB-4A7F-9E5B-970CD596B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085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83BD-4E7B-4F93-93F9-EC1782EBB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06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7F-6BD7-4AF6-84C5-D4815308A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8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1A7F-6BD7-4AF6-84C5-D4815308A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1850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04E2-42F2-48FA-B056-D1BD397D4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4899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E31-4115-4CF9-9AF8-6C7F0FCAF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65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7EC3-F4FE-42A2-9E26-C7FAA0CE9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130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71E-811A-45B6-8A52-3428E86A4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093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2605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624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165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2967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98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93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604E2-42F2-48FA-B056-D1BD397D4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2078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037-D2C0-440E-BE4E-1574EC1B2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884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229-7E07-4264-AF1C-2157DADB1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B5E31-4115-4CF9-9AF8-6C7F0FCAF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7EC3-F4FE-42A2-9E26-C7FAA0CE9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C471E-811A-45B6-8A52-3428E86A4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17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1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5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27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41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2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3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4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5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409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0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" name="Date Placeholder 27"/>
          <p:cNvSpPr>
            <a:spLocks noGrp="1"/>
          </p:cNvSpPr>
          <p:nvPr>
            <p:ph type="dt" sz="half" idx="2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8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320088" y="1588"/>
            <a:ext cx="747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614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614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fld id="{F3BE97FE-0332-4910-AF3F-8C560B6D73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716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716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" name="Date Placeholder 25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fld id="{231DEA12-AD64-426C-8F07-82E0614BF9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819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819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fld id="{6E523C99-FE8B-4581-ACF5-AD70DFE5EA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CD91-BBC9-49A8-AEB5-6FF92D7FC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40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512662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Relationship Id="rId5" Type="http://schemas.openxmlformats.org/officeDocument/2006/relationships/hyperlink" Target="https://alihassanpenetrationtester.blogspot.in/2013/01/cross-site-scriptingxss-complete.html" TargetMode="External"/><Relationship Id="rId4" Type="http://schemas.openxmlformats.org/officeDocument/2006/relationships/hyperlink" Target="https://www.veracode.com/security/xs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7772400" cy="1470025"/>
          </a:xfrm>
        </p:spPr>
        <p:txBody>
          <a:bodyPr anchor="ctr"/>
          <a:lstStyle/>
          <a:p>
            <a:pPr algn="l"/>
            <a:r>
              <a:rPr lang="en-US" altLang="en-US" sz="4000" b="1">
                <a:latin typeface="Times New Roman" panose="02020603050405020304" pitchFamily="18" charset="0"/>
              </a:rPr>
              <a:t/>
            </a:r>
            <a:br>
              <a:rPr lang="en-US" altLang="en-US" sz="4000" b="1">
                <a:latin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</a:rPr>
              <a:t/>
            </a:r>
            <a:br>
              <a:rPr lang="en-US" altLang="en-US" sz="3600">
                <a:latin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</a:rPr>
              <a:t/>
            </a:r>
            <a:br>
              <a:rPr lang="en-US" altLang="en-US" sz="3600">
                <a:latin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Cross Site Scripting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 (XSS)</a:t>
            </a:r>
          </a:p>
        </p:txBody>
      </p:sp>
      <p:sp>
        <p:nvSpPr>
          <p:cNvPr id="27654" name="Rectangle 6"/>
          <p:cNvSpPr>
            <a:spLocks noGrp="1"/>
          </p:cNvSpPr>
          <p:nvPr>
            <p:ph type="subTitle" idx="1"/>
          </p:nvPr>
        </p:nvSpPr>
        <p:spPr>
          <a:xfrm>
            <a:off x="304800" y="2371725"/>
            <a:ext cx="6400800" cy="1752600"/>
          </a:xfrm>
        </p:spPr>
        <p:txBody>
          <a:bodyPr/>
          <a:lstStyle/>
          <a:p>
            <a:pPr marL="109538">
              <a:spcBef>
                <a:spcPct val="5000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Checking vulnerability on website using penetration testing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09600" y="4724400"/>
            <a:ext cx="3948592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r>
              <a:rPr lang="en-US" altLang="en-US" b="1" dirty="0">
                <a:solidFill>
                  <a:srgbClr val="FFFFFF"/>
                </a:solidFill>
              </a:rPr>
              <a:t>Submitted by :-</a:t>
            </a:r>
            <a:endParaRPr lang="en-US" alt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altLang="en-US" b="1" dirty="0">
              <a:solidFill>
                <a:srgbClr val="FFFFFF"/>
              </a:solidFill>
            </a:endParaRPr>
          </a:p>
          <a:p>
            <a:r>
              <a:rPr lang="en-US" altLang="en-US" b="1" dirty="0">
                <a:solidFill>
                  <a:srgbClr val="FFFFFF"/>
                </a:solidFill>
              </a:rPr>
              <a:t>Akash Yadav  (</a:t>
            </a:r>
            <a:r>
              <a:rPr lang="en-US" altLang="en-US" dirty="0">
                <a:solidFill>
                  <a:srgbClr val="FFFFFF"/>
                </a:solidFill>
              </a:rPr>
              <a:t>IIT2013207</a:t>
            </a:r>
            <a:r>
              <a:rPr lang="en-US" altLang="en-US" b="1" dirty="0">
                <a:solidFill>
                  <a:srgbClr val="FFFFFF"/>
                </a:solidFill>
              </a:rPr>
              <a:t>)</a:t>
            </a:r>
          </a:p>
          <a:p>
            <a:r>
              <a:rPr lang="en-US" altLang="en-US" b="1" dirty="0"/>
              <a:t>Dikshant Devkota  (</a:t>
            </a:r>
            <a:r>
              <a:rPr lang="en-US" altLang="en-US" dirty="0"/>
              <a:t>IIT2013002</a:t>
            </a:r>
            <a:r>
              <a:rPr lang="en-US" altLang="en-US" b="1" dirty="0"/>
              <a:t>)</a:t>
            </a:r>
          </a:p>
          <a:p>
            <a:r>
              <a:rPr lang="en-US" altLang="en-US" b="1" dirty="0"/>
              <a:t>Sachin Pokhrel  (</a:t>
            </a:r>
            <a:r>
              <a:rPr lang="en-US" altLang="en-US" dirty="0"/>
              <a:t>IIT2013009</a:t>
            </a:r>
            <a:r>
              <a:rPr lang="en-US" altLang="en-US" b="1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 smtClean="0"/>
              <a:t>Payloads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592490" cy="4953000"/>
          </a:xfrm>
        </p:spPr>
      </p:pic>
    </p:spTree>
    <p:extLst>
      <p:ext uri="{BB962C8B-B14F-4D97-AF65-F5344CB8AC3E}">
        <p14:creationId xmlns:p14="http://schemas.microsoft.com/office/powerpoint/2010/main" val="25147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4710" y="1447800"/>
            <a:ext cx="7054644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Steps for Penetrating Payloads :-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400" dirty="0" smtClean="0"/>
              <a:t>Step 1 :-  Read Each line from formdetail.csv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Step 2 :-  Select row where control type = “Input”.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Step 3 :-  Extract each payload from payload.txt.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Step 4 :-  Injection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</a:t>
            </a:r>
            <a:r>
              <a:rPr lang="en-US" sz="1400" dirty="0" err="1" smtClean="0"/>
              <a:t>br</a:t>
            </a:r>
            <a:r>
              <a:rPr lang="en-US" sz="1400" dirty="0" smtClean="0"/>
              <a:t> = mechanize browser()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</a:t>
            </a:r>
            <a:r>
              <a:rPr lang="en-US" sz="1400" dirty="0" err="1" smtClean="0"/>
              <a:t>br</a:t>
            </a:r>
            <a:r>
              <a:rPr lang="en-US" sz="1400" dirty="0" smtClean="0"/>
              <a:t> = open (</a:t>
            </a:r>
            <a:r>
              <a:rPr lang="en-US" sz="1400" dirty="0" err="1" smtClean="0"/>
              <a:t>url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</a:t>
            </a:r>
            <a:r>
              <a:rPr lang="en-US" sz="1400" dirty="0" err="1" smtClean="0"/>
              <a:t>cname</a:t>
            </a:r>
            <a:r>
              <a:rPr lang="en-US" sz="1400" dirty="0" smtClean="0"/>
              <a:t> = </a:t>
            </a:r>
            <a:r>
              <a:rPr lang="en-US" sz="1400" dirty="0" err="1" smtClean="0"/>
              <a:t>row.ControlName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 </a:t>
            </a:r>
            <a:r>
              <a:rPr lang="en-US" sz="1400" dirty="0" err="1" smtClean="0"/>
              <a:t>br.form</a:t>
            </a:r>
            <a:r>
              <a:rPr lang="en-US" sz="1400" dirty="0" smtClean="0"/>
              <a:t> [</a:t>
            </a:r>
            <a:r>
              <a:rPr lang="en-US" sz="1400" i="1" dirty="0" err="1" smtClean="0"/>
              <a:t>cname</a:t>
            </a:r>
            <a:r>
              <a:rPr lang="en-US" sz="1400" dirty="0" smtClean="0"/>
              <a:t>] = payload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</a:t>
            </a:r>
            <a:r>
              <a:rPr lang="en-US" sz="1400" dirty="0" err="1" smtClean="0"/>
              <a:t>br.submit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Step 5 :- Read the response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if payload in response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		</a:t>
            </a:r>
            <a:r>
              <a:rPr lang="en-US" sz="1400" i="1" dirty="0" err="1" smtClean="0"/>
              <a:t>cname</a:t>
            </a:r>
            <a:r>
              <a:rPr lang="en-US" sz="1400" i="1" dirty="0" smtClean="0"/>
              <a:t> is vulnerable for payload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8210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96" y="682588"/>
            <a:ext cx="7055380" cy="1400530"/>
          </a:xfrm>
        </p:spPr>
        <p:txBody>
          <a:bodyPr/>
          <a:lstStyle/>
          <a:p>
            <a:r>
              <a:rPr lang="en-US" sz="3200" dirty="0" smtClean="0"/>
              <a:t>Penetration-testing- dataset.csv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1828800"/>
            <a:ext cx="6704755" cy="4195762"/>
          </a:xfrm>
        </p:spPr>
      </p:pic>
    </p:spTree>
    <p:extLst>
      <p:ext uri="{BB962C8B-B14F-4D97-AF65-F5344CB8AC3E}">
        <p14:creationId xmlns:p14="http://schemas.microsoft.com/office/powerpoint/2010/main" val="53588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382000" cy="4652675"/>
          </a:xfrm>
        </p:spPr>
        <p:txBody>
          <a:bodyPr/>
          <a:lstStyle/>
          <a:p>
            <a:r>
              <a:rPr lang="en-US" dirty="0" smtClean="0"/>
              <a:t>Black Box Testing </a:t>
            </a:r>
            <a:r>
              <a:rPr lang="en-US" dirty="0"/>
              <a:t>-  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  Testing </a:t>
            </a:r>
            <a:r>
              <a:rPr lang="en-US" sz="1600" dirty="0"/>
              <a:t>in which the test can be </a:t>
            </a:r>
            <a:r>
              <a:rPr lang="en-US" sz="1600" dirty="0" smtClean="0"/>
              <a:t>done without </a:t>
            </a:r>
            <a:r>
              <a:rPr lang="en-US" sz="1600" dirty="0"/>
              <a:t>access to the </a:t>
            </a:r>
            <a:r>
              <a:rPr lang="en-US" sz="1600" dirty="0" smtClean="0"/>
              <a:t>source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Testing </a:t>
            </a:r>
            <a:r>
              <a:rPr lang="en-US" sz="1600" dirty="0"/>
              <a:t>without knowing the source code is </a:t>
            </a:r>
            <a:r>
              <a:rPr lang="en-US" sz="1600" dirty="0" smtClean="0"/>
              <a:t>difficult </a:t>
            </a:r>
            <a:r>
              <a:rPr lang="en-US" sz="1600" dirty="0"/>
              <a:t>&amp; time consuming </a:t>
            </a:r>
            <a:r>
              <a:rPr lang="en-US" sz="1600" dirty="0" smtClean="0"/>
              <a:t>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  Every </a:t>
            </a:r>
            <a:r>
              <a:rPr lang="en-US" sz="1600" dirty="0"/>
              <a:t>user input fields &amp; forms needs to be checked manually for </a:t>
            </a:r>
            <a:r>
              <a:rPr lang="en-US" sz="1600" dirty="0" smtClean="0"/>
              <a:t>each and    </a:t>
            </a:r>
            <a:r>
              <a:rPr lang="en-US" sz="1600" dirty="0"/>
              <a:t> </a:t>
            </a:r>
            <a:r>
              <a:rPr lang="en-US" sz="1600" dirty="0" smtClean="0"/>
              <a:t>     	  every </a:t>
            </a:r>
            <a:r>
              <a:rPr lang="en-US" sz="1600" dirty="0"/>
              <a:t>domain and sub </a:t>
            </a:r>
            <a:r>
              <a:rPr lang="en-US" sz="1600" dirty="0" smtClean="0"/>
              <a:t>domain.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  </a:t>
            </a:r>
            <a:r>
              <a:rPr lang="en-US" sz="1600" dirty="0"/>
              <a:t>we </a:t>
            </a:r>
            <a:r>
              <a:rPr lang="en-US" sz="1600" dirty="0" smtClean="0"/>
              <a:t>used </a:t>
            </a:r>
            <a:r>
              <a:rPr lang="en-US" sz="1600" dirty="0"/>
              <a:t>tool like OWASP for Black Box Testing by penetrating and fuzzing the </a:t>
            </a:r>
            <a:r>
              <a:rPr lang="en-US" sz="1600" dirty="0" smtClean="0"/>
              <a:t>	  given </a:t>
            </a:r>
            <a:r>
              <a:rPr lang="en-US" sz="1600" dirty="0"/>
              <a:t>webpage.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6705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73" y="685800"/>
            <a:ext cx="7055380" cy="1400530"/>
          </a:xfrm>
        </p:spPr>
        <p:txBody>
          <a:bodyPr/>
          <a:lstStyle/>
          <a:p>
            <a:r>
              <a:rPr lang="en-US" dirty="0" smtClean="0"/>
              <a:t>  result.csv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924800" cy="3516952"/>
          </a:xfrm>
        </p:spPr>
      </p:pic>
    </p:spTree>
    <p:extLst>
      <p:ext uri="{BB962C8B-B14F-4D97-AF65-F5344CB8AC3E}">
        <p14:creationId xmlns:p14="http://schemas.microsoft.com/office/powerpoint/2010/main" val="39129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Blackbox-test.csv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5029200"/>
          </a:xfrm>
        </p:spPr>
      </p:pic>
    </p:spTree>
    <p:extLst>
      <p:ext uri="{BB962C8B-B14F-4D97-AF65-F5344CB8AC3E}">
        <p14:creationId xmlns:p14="http://schemas.microsoft.com/office/powerpoint/2010/main" val="8633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GB" altLang="en-US" dirty="0">
                <a:latin typeface="Tahoma" panose="020B0604030504040204" pitchFamily="34" charset="0"/>
                <a:ea typeface="Tahoma"/>
                <a:cs typeface="Tahoma"/>
              </a:rPr>
              <a:t>  </a:t>
            </a:r>
            <a:r>
              <a:rPr lang="en-GB" altLang="en-US" dirty="0" smtClean="0">
                <a:latin typeface="Tahoma" panose="020B0604030504040204" pitchFamily="34" charset="0"/>
              </a:rPr>
              <a:t>Data Flow Diagram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752600"/>
            <a:ext cx="4876800" cy="434816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conclusion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White Box Test Analysis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711950" cy="3766285"/>
          </a:xfrm>
        </p:spPr>
      </p:pic>
    </p:spTree>
    <p:extLst>
      <p:ext uri="{BB962C8B-B14F-4D97-AF65-F5344CB8AC3E}">
        <p14:creationId xmlns:p14="http://schemas.microsoft.com/office/powerpoint/2010/main" val="295367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170" y="847796"/>
            <a:ext cx="7055380" cy="1400530"/>
          </a:xfrm>
        </p:spPr>
        <p:txBody>
          <a:bodyPr/>
          <a:lstStyle/>
          <a:p>
            <a:r>
              <a:rPr lang="en-US" sz="2800" dirty="0" smtClean="0"/>
              <a:t> Black Box test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8326"/>
            <a:ext cx="6711950" cy="3766285"/>
          </a:xfrm>
        </p:spPr>
      </p:pic>
    </p:spTree>
    <p:extLst>
      <p:ext uri="{BB962C8B-B14F-4D97-AF65-F5344CB8AC3E}">
        <p14:creationId xmlns:p14="http://schemas.microsoft.com/office/powerpoint/2010/main" val="409623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/>
              <a:t>Cross Site Scripting Defense</a:t>
            </a:r>
          </a:p>
        </p:txBody>
      </p:sp>
      <p:sp>
        <p:nvSpPr>
          <p:cNvPr id="226307" name="Rectangle 3"/>
          <p:cNvSpPr>
            <a:spLocks noGrp="1"/>
          </p:cNvSpPr>
          <p:nvPr>
            <p:ph idx="1"/>
          </p:nvPr>
        </p:nvSpPr>
        <p:spPr>
          <a:xfrm>
            <a:off x="838200" y="1676400"/>
            <a:ext cx="8040688" cy="4114800"/>
          </a:xfrm>
          <a:noFill/>
        </p:spPr>
        <p:txBody>
          <a:bodyPr>
            <a:normAutofit fontScale="92500" lnSpcReduction="10000"/>
          </a:bodyPr>
          <a:lstStyle/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>
                <a:latin typeface="Tahoma" panose="020B0604030504040204" pitchFamily="34" charset="0"/>
              </a:rPr>
              <a:t>Clint side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Disable JS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Verify email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Always update</a:t>
            </a:r>
          </a:p>
          <a:p>
            <a:pPr marL="25400" indent="0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3200"/>
              <a:t> </a:t>
            </a:r>
            <a:r>
              <a:rPr lang="en-US" altLang="en-US">
                <a:latin typeface="Tahoma" panose="020B0604030504040204" pitchFamily="34" charset="0"/>
              </a:rPr>
              <a:t>Server side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Input validation (Black listing VS White listing)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Encode all meta characters send to the client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keep track of user sessions 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Web application firewall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200">
                <a:latin typeface="Tahoma" panose="020B0604030504040204" pitchFamily="34" charset="0"/>
              </a:rPr>
              <a:t>Always test</a:t>
            </a:r>
          </a:p>
          <a:p>
            <a:pPr marL="25400" indent="0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2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32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/>
              <a:t>Cross Site Scripting: Outline</a:t>
            </a:r>
          </a:p>
        </p:txBody>
      </p:sp>
      <p:sp>
        <p:nvSpPr>
          <p:cNvPr id="192515" name="Rectangle 3"/>
          <p:cNvSpPr>
            <a:spLocks noGrp="1"/>
          </p:cNvSpPr>
          <p:nvPr>
            <p:ph idx="1"/>
          </p:nvPr>
        </p:nvSpPr>
        <p:spPr>
          <a:xfrm>
            <a:off x="838200" y="1676400"/>
            <a:ext cx="8040688" cy="4114800"/>
          </a:xfrm>
          <a:noFill/>
        </p:spPr>
        <p:txBody>
          <a:bodyPr/>
          <a:lstStyle/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Definition</a:t>
            </a: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>
                <a:latin typeface="Tahoma" panose="020B0604030504040204" pitchFamily="34" charset="0"/>
              </a:rPr>
              <a:t>Cross Site </a:t>
            </a:r>
            <a:r>
              <a:rPr lang="en-US" altLang="en-US" dirty="0" smtClean="0">
                <a:latin typeface="Tahoma" panose="020B0604030504040204" pitchFamily="34" charset="0"/>
              </a:rPr>
              <a:t>Scripting </a:t>
            </a:r>
            <a:r>
              <a:rPr lang="en-US" altLang="en-US" sz="2000" dirty="0" smtClean="0">
                <a:latin typeface="Tahoma" panose="020B0604030504040204" pitchFamily="34" charset="0"/>
              </a:rPr>
              <a:t>Risk</a:t>
            </a: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Objectives</a:t>
            </a: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>
                <a:latin typeface="Tahoma" panose="020B0604030504040204" pitchFamily="34" charset="0"/>
              </a:rPr>
              <a:t>Cross Site Scripting </a:t>
            </a:r>
            <a:r>
              <a:rPr lang="en-US" altLang="en-US" dirty="0" smtClean="0">
                <a:latin typeface="Tahoma" panose="020B0604030504040204" pitchFamily="34" charset="0"/>
              </a:rPr>
              <a:t>Testing</a:t>
            </a:r>
          </a:p>
          <a:p>
            <a:pPr marL="25400" indent="0">
              <a:buClr>
                <a:schemeClr val="tx1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smtClean="0">
                <a:latin typeface="Tahoma" panose="020B0604030504040204" pitchFamily="34" charset="0"/>
              </a:rPr>
              <a:t>     White Box Testing</a:t>
            </a:r>
          </a:p>
          <a:p>
            <a:pPr marL="25400" indent="0">
              <a:buClr>
                <a:schemeClr val="tx1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    Black Box Testing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Data </a:t>
            </a:r>
            <a:r>
              <a:rPr lang="en-US" altLang="en-US" dirty="0">
                <a:latin typeface="Tahoma" panose="020B0604030504040204" pitchFamily="34" charset="0"/>
              </a:rPr>
              <a:t>Flow Diagram</a:t>
            </a: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>
                <a:latin typeface="Tahoma" panose="020B0604030504040204" pitchFamily="34" charset="0"/>
              </a:rPr>
              <a:t>Defense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 smtClean="0">
                <a:latin typeface="Tahoma" panose="020B0604030504040204" pitchFamily="34" charset="0"/>
              </a:rPr>
              <a:t>References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400" dirty="0"/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400" dirty="0"/>
          </a:p>
          <a:p>
            <a:pPr marL="25400" indent="0"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 dirty="0" smtClean="0"/>
              <a:t>   References 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/>
          </p:cNvSpPr>
          <p:nvPr>
            <p:ph idx="1"/>
          </p:nvPr>
        </p:nvSpPr>
        <p:spPr>
          <a:xfrm>
            <a:off x="381000" y="1828800"/>
            <a:ext cx="8040688" cy="4114800"/>
          </a:xfrm>
          <a:noFill/>
        </p:spPr>
        <p:txBody>
          <a:bodyPr>
            <a:normAutofit/>
          </a:bodyPr>
          <a:lstStyle/>
          <a:p>
            <a:pPr lvl="0"/>
            <a:r>
              <a:rPr lang="en-US" sz="1600" dirty="0"/>
              <a:t>http://ieeexplore.ieee.org/abstract/document/4288025/?reload=true</a:t>
            </a:r>
          </a:p>
          <a:p>
            <a:pPr lvl="0"/>
            <a:r>
              <a:rPr lang="en-US" sz="1600" u="sng" dirty="0">
                <a:hlinkClick r:id="rId3"/>
              </a:rPr>
              <a:t>https://technet.microsoft.com/en-us/library/cc512662.aspx</a:t>
            </a:r>
            <a:endParaRPr lang="en-US" sz="1600" dirty="0"/>
          </a:p>
          <a:p>
            <a:pPr lvl="0"/>
            <a:r>
              <a:rPr lang="en-US" sz="1600" u="sng" dirty="0">
                <a:hlinkClick r:id="rId4"/>
              </a:rPr>
              <a:t>https://www.veracode.com/security/xss</a:t>
            </a:r>
            <a:endParaRPr lang="en-US" sz="1600" dirty="0"/>
          </a:p>
          <a:p>
            <a:pPr lvl="0"/>
            <a:r>
              <a:rPr lang="en-US" sz="1600" u="sng" dirty="0">
                <a:hlinkClick r:id="rId5"/>
              </a:rPr>
              <a:t>https://alihassanpenetrationtester.blogspot.in/2013/01/cross-site-scriptingxss-complete.html</a:t>
            </a:r>
            <a:endParaRPr lang="en-US" sz="1600" dirty="0"/>
          </a:p>
          <a:p>
            <a:pPr marL="25400" indent="0">
              <a:lnSpc>
                <a:spcPct val="80000"/>
              </a:lnSpc>
              <a:buClr>
                <a:schemeClr val="tx1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6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7055380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 dirty="0" smtClean="0"/>
              <a:t>   Definition</a:t>
            </a:r>
            <a:endParaRPr lang="en-US" altLang="en-US" dirty="0"/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>
          <a:xfrm>
            <a:off x="669099" y="1676400"/>
            <a:ext cx="8209789" cy="4284663"/>
          </a:xfrm>
          <a:noFill/>
        </p:spPr>
        <p:txBody>
          <a:bodyPr>
            <a:normAutofit fontScale="92500" lnSpcReduction="10000"/>
          </a:bodyPr>
          <a:lstStyle/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Cross Site Scripting (XSS) is a type of computer security exploit where information from one context, 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where it is not trusted</a:t>
            </a:r>
            <a:r>
              <a:rPr lang="en-US" altLang="en-US" sz="2000" dirty="0">
                <a:latin typeface="Tahoma" panose="020B0604030504040204" pitchFamily="34" charset="0"/>
              </a:rPr>
              <a:t>, can be inserted into another context, where it is</a:t>
            </a: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000">
              <a:latin typeface="Tahoma" panose="020B0604030504040204" pitchFamily="34" charset="0"/>
            </a:endParaRP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 The trusted website is used to store, transport, or deliver malicious content to the victim</a:t>
            </a: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000">
              <a:latin typeface="Tahoma" panose="020B0604030504040204" pitchFamily="34" charset="0"/>
            </a:endParaRP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The target is to trick the client browser to execute malicious scripting commands</a:t>
            </a: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000">
              <a:latin typeface="Tahoma" panose="020B0604030504040204" pitchFamily="34" charset="0"/>
            </a:endParaRP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GB" altLang="en-US" sz="2000" dirty="0">
                <a:latin typeface="Tahoma" panose="020B0604030504040204" pitchFamily="34" charset="0"/>
              </a:rPr>
              <a:t>JavaScript, VBScript, ActiveX, HTML, or Flash</a:t>
            </a: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2000">
              <a:latin typeface="Tahoma" panose="020B0604030504040204" pitchFamily="34" charset="0"/>
            </a:endParaRPr>
          </a:p>
          <a:p>
            <a:pPr marL="25400" indent="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2000" dirty="0">
                <a:latin typeface="Tahoma" panose="020B0604030504040204" pitchFamily="34" charset="0"/>
              </a:rPr>
              <a:t> Caused by insufficient input validation.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 dirty="0"/>
              <a:t>Cross Site Scripting Risks</a:t>
            </a:r>
          </a:p>
        </p:txBody>
      </p:sp>
      <p:sp>
        <p:nvSpPr>
          <p:cNvPr id="188419" name="Rectangle 3"/>
          <p:cNvSpPr>
            <a:spLocks noGrp="1"/>
          </p:cNvSpPr>
          <p:nvPr>
            <p:ph idx="1"/>
          </p:nvPr>
        </p:nvSpPr>
        <p:spPr>
          <a:xfrm>
            <a:off x="500063" y="1676400"/>
            <a:ext cx="8378825" cy="4866535"/>
          </a:xfrm>
          <a:noFill/>
        </p:spPr>
        <p:txBody>
          <a:bodyPr>
            <a:normAutofit fontScale="92500" lnSpcReduction="10000"/>
          </a:bodyPr>
          <a:lstStyle/>
          <a:p>
            <a:pPr marL="25400" indent="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XSS can :</a:t>
            </a:r>
          </a:p>
          <a:p>
            <a:pPr marL="311150" indent="-285750">
              <a:lnSpc>
                <a:spcPct val="80000"/>
              </a:lnSpc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Steal cookies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 Hijack of user</a:t>
            </a:r>
            <a:r>
              <a:rPr lang="en-US" altLang="en-US" sz="1800" dirty="0"/>
              <a:t>’</a:t>
            </a:r>
            <a:r>
              <a:rPr lang="en-US" altLang="en-US" sz="1800" dirty="0">
                <a:latin typeface="Tahoma" panose="020B0604030504040204" pitchFamily="34" charset="0"/>
              </a:rPr>
              <a:t>s session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/>
              <a:t> </a:t>
            </a:r>
            <a:r>
              <a:rPr lang="en-US" altLang="en-US" sz="1800" dirty="0">
                <a:latin typeface="Tahoma" panose="020B0604030504040204" pitchFamily="34" charset="0"/>
              </a:rPr>
              <a:t>Unauthorized access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311150" indent="-285750">
              <a:lnSpc>
                <a:spcPct val="80000"/>
              </a:lnSpc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Modify content of the web page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Inserting words or images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Misinform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Bad reputation</a:t>
            </a:r>
          </a:p>
          <a:p>
            <a:pPr marL="460375" lvl="1" indent="112713">
              <a:lnSpc>
                <a:spcPct val="80000"/>
              </a:lnSpc>
              <a:buClr>
                <a:schemeClr val="tx1"/>
              </a:buClr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311150" indent="-285750">
              <a:lnSpc>
                <a:spcPct val="80000"/>
              </a:lnSpc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Spy on what you do</a:t>
            </a:r>
          </a:p>
          <a:p>
            <a:pPr marL="25400" indent="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311150" indent="-285750">
              <a:lnSpc>
                <a:spcPct val="80000"/>
              </a:lnSpc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Network Mapping</a:t>
            </a:r>
          </a:p>
          <a:p>
            <a:pPr marL="25400" indent="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311150" indent="-285750">
              <a:lnSpc>
                <a:spcPct val="80000"/>
              </a:lnSpc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XSS viruses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193088" cy="4724400"/>
          </a:xfrm>
          <a:noFill/>
        </p:spPr>
        <p:txBody>
          <a:bodyPr/>
          <a:lstStyle/>
          <a:p>
            <a:pPr marL="558800" indent="-533400"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 smtClean="0">
                <a:latin typeface="Tahoma" panose="020B0604030504040204" pitchFamily="34" charset="0"/>
              </a:rPr>
              <a:t>Often </a:t>
            </a:r>
            <a:r>
              <a:rPr lang="en-US" altLang="en-US" sz="1800" dirty="0">
                <a:latin typeface="Tahoma" panose="020B0604030504040204" pitchFamily="34" charset="0"/>
              </a:rPr>
              <a:t>attackers will inject JavaScript, </a:t>
            </a:r>
            <a:r>
              <a:rPr lang="en-US" altLang="en-US" sz="1800" dirty="0" smtClean="0">
                <a:latin typeface="Tahoma" panose="020B0604030504040204" pitchFamily="34" charset="0"/>
              </a:rPr>
              <a:t>VBScript, HTML</a:t>
            </a:r>
            <a:r>
              <a:rPr lang="en-US" altLang="en-US" sz="1800" dirty="0">
                <a:latin typeface="Tahoma" panose="020B0604030504040204" pitchFamily="34" charset="0"/>
              </a:rPr>
              <a:t>, or Flash into a vulnerable application to fool a user </a:t>
            </a:r>
            <a:r>
              <a:rPr lang="en-US" altLang="en-US" sz="1800" dirty="0" smtClean="0">
                <a:latin typeface="Tahoma" panose="020B0604030504040204" pitchFamily="34" charset="0"/>
              </a:rPr>
              <a:t>in </a:t>
            </a:r>
            <a:r>
              <a:rPr lang="en-US" altLang="en-US" sz="1800" dirty="0">
                <a:latin typeface="Tahoma" panose="020B0604030504040204" pitchFamily="34" charset="0"/>
              </a:rPr>
              <a:t>order to gather data from them</a:t>
            </a:r>
            <a:r>
              <a:rPr lang="en-US" altLang="en-US" sz="1800" dirty="0" smtClean="0">
                <a:latin typeface="Tahoma" panose="020B0604030504040204" pitchFamily="34" charset="0"/>
              </a:rPr>
              <a:t>.</a:t>
            </a:r>
          </a:p>
          <a:p>
            <a:pPr marL="311150" indent="-285750">
              <a:buClr>
                <a:schemeClr val="tx1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GB" altLang="en-US" sz="1800" dirty="0" smtClean="0">
                <a:latin typeface="Tahoma" panose="020B0604030504040204" pitchFamily="34" charset="0"/>
              </a:rPr>
              <a:t>    </a:t>
            </a:r>
            <a:r>
              <a:rPr lang="en-US" altLang="en-US" sz="1800" dirty="0" smtClean="0">
                <a:latin typeface="Tahoma" panose="020B0604030504040204" pitchFamily="34" charset="0"/>
              </a:rPr>
              <a:t>Everything </a:t>
            </a:r>
            <a:r>
              <a:rPr lang="en-US" altLang="en-US" sz="1800" dirty="0">
                <a:latin typeface="Tahoma" panose="020B0604030504040204" pitchFamily="34" charset="0"/>
              </a:rPr>
              <a:t>from account hijacking, changing of user settings, cookie  </a:t>
            </a:r>
            <a:r>
              <a:rPr lang="en-US" altLang="en-US" sz="1800" dirty="0" smtClean="0">
                <a:latin typeface="Tahoma" panose="020B0604030504040204" pitchFamily="34" charset="0"/>
              </a:rPr>
              <a:t>  	          	theft/poisoning</a:t>
            </a:r>
            <a:r>
              <a:rPr lang="en-US" altLang="en-US" sz="1800" dirty="0">
                <a:latin typeface="Tahoma" panose="020B0604030504040204" pitchFamily="34" charset="0"/>
              </a:rPr>
              <a:t>, or false advertising is possible.</a:t>
            </a:r>
            <a:endParaRPr lang="en-GB" altLang="en-US" sz="1800" dirty="0" smtClean="0">
              <a:latin typeface="Tahoma" panose="020B0604030504040204" pitchFamily="34" charset="0"/>
            </a:endParaRPr>
          </a:p>
          <a:p>
            <a:pPr marL="25400" indent="0">
              <a:buClr>
                <a:schemeClr val="tx1"/>
              </a:buClr>
              <a:buSzPct val="8300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GB" altLang="en-US" sz="2100" dirty="0" smtClean="0">
                <a:latin typeface="Tahoma" panose="020B0604030504040204" pitchFamily="34" charset="0"/>
              </a:rPr>
              <a:t>            </a:t>
            </a:r>
            <a:endParaRPr lang="en-GB" altLang="en-US" sz="2100" dirty="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71800"/>
            <a:ext cx="5499069" cy="30116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 Objectives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97640" name="Rectangle 8"/>
          <p:cNvSpPr>
            <a:spLocks/>
          </p:cNvSpPr>
          <p:nvPr/>
        </p:nvSpPr>
        <p:spPr bwMode="auto">
          <a:xfrm>
            <a:off x="136525" y="5483225"/>
            <a:ext cx="7964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60375" indent="11271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69988" indent="176213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2743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45974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50546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55118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59690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6426200" fontAlgn="base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7623027" cy="4732056"/>
          </a:xfrm>
        </p:spPr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web browsers cannot </a:t>
            </a:r>
            <a:r>
              <a:rPr lang="en-US" dirty="0" smtClean="0"/>
              <a:t>make </a:t>
            </a:r>
            <a:r>
              <a:rPr lang="en-US" dirty="0"/>
              <a:t>script identification decisions in untrusted HTML due to their unreliable parsing behavior</a:t>
            </a:r>
            <a:r>
              <a:rPr lang="en-US" dirty="0" smtClean="0"/>
              <a:t>.</a:t>
            </a:r>
          </a:p>
          <a:p>
            <a:r>
              <a:rPr lang="en-US" dirty="0"/>
              <a:t>So the objective is to parse out the field and areas present in the site to check whether they are vulnerable to external script or </a:t>
            </a:r>
            <a:r>
              <a:rPr lang="en-US" dirty="0" smtClean="0"/>
              <a:t>not ?</a:t>
            </a:r>
          </a:p>
          <a:p>
            <a:r>
              <a:rPr lang="en-US" dirty="0" smtClean="0"/>
              <a:t>Those </a:t>
            </a:r>
            <a:r>
              <a:rPr lang="en-US" dirty="0"/>
              <a:t>vulnerable parts are generally called XSS hole</a:t>
            </a:r>
            <a:r>
              <a:rPr lang="en-US" dirty="0" smtClean="0"/>
              <a:t>.</a:t>
            </a:r>
          </a:p>
          <a:p>
            <a:r>
              <a:rPr lang="en-US" dirty="0"/>
              <a:t>To detect XSS hole we inject different Payloads to the different user input required fields </a:t>
            </a:r>
            <a:endParaRPr lang="en-US" dirty="0" smtClean="0"/>
          </a:p>
          <a:p>
            <a:r>
              <a:rPr lang="en-US" dirty="0"/>
              <a:t>If the payload script respond then the particular site is vulnerable to XSS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  <a:noFill/>
        </p:spPr>
        <p:txBody>
          <a:bodyPr/>
          <a:lstStyle/>
          <a:p>
            <a:pPr marL="25400">
              <a:tabLst>
                <a:tab pos="317500" algn="l"/>
                <a:tab pos="601663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  <a:tab pos="11290300" algn="l"/>
              </a:tabLst>
            </a:pPr>
            <a:r>
              <a:rPr lang="en-US" altLang="en-US" dirty="0"/>
              <a:t>  Cross Site Scripting Testing</a:t>
            </a:r>
          </a:p>
        </p:txBody>
      </p:sp>
      <p:sp>
        <p:nvSpPr>
          <p:cNvPr id="207875" name="Rectangle 3"/>
          <p:cNvSpPr>
            <a:spLocks noGrp="1"/>
          </p:cNvSpPr>
          <p:nvPr>
            <p:ph idx="1"/>
          </p:nvPr>
        </p:nvSpPr>
        <p:spPr>
          <a:xfrm>
            <a:off x="533400" y="1828800"/>
            <a:ext cx="8345488" cy="4419600"/>
          </a:xfrm>
          <a:noFill/>
        </p:spPr>
        <p:txBody>
          <a:bodyPr>
            <a:normAutofit/>
          </a:bodyPr>
          <a:lstStyle/>
          <a:p>
            <a:pPr marL="25400" indent="0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sz="1800" dirty="0">
                <a:latin typeface="Tahoma" panose="020B0604030504040204" pitchFamily="34" charset="0"/>
              </a:rPr>
              <a:t>Where to start</a:t>
            </a:r>
            <a:r>
              <a:rPr lang="en-US" altLang="en-US" sz="1800" dirty="0" smtClean="0">
                <a:latin typeface="Tahoma" panose="020B0604030504040204" pitchFamily="34" charset="0"/>
              </a:rPr>
              <a:t>?</a:t>
            </a:r>
          </a:p>
          <a:p>
            <a:pPr marL="25400" indent="0">
              <a:buClr>
                <a:schemeClr val="tx1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Search </a:t>
            </a:r>
            <a:r>
              <a:rPr lang="en-US" altLang="en-US" dirty="0">
                <a:latin typeface="Tahoma" panose="020B0604030504040204" pitchFamily="34" charset="0"/>
              </a:rPr>
              <a:t>box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Feedback/Guestbook</a:t>
            </a:r>
            <a:endParaRPr lang="en-US" altLang="en-US" dirty="0">
              <a:latin typeface="Tahoma" panose="020B0604030504040204" pitchFamily="34" charset="0"/>
            </a:endParaRP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Application </a:t>
            </a:r>
            <a:r>
              <a:rPr lang="en-US" altLang="en-US" dirty="0">
                <a:latin typeface="Tahoma" panose="020B0604030504040204" pitchFamily="34" charset="0"/>
              </a:rPr>
              <a:t>forms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&lt;</a:t>
            </a:r>
            <a:r>
              <a:rPr lang="en-US" altLang="en-US" dirty="0">
                <a:latin typeface="Tahoma" panose="020B0604030504040204" pitchFamily="34" charset="0"/>
              </a:rPr>
              <a:t>script&gt;alert(</a:t>
            </a:r>
            <a:r>
              <a:rPr lang="en-US" altLang="en-US" dirty="0"/>
              <a:t>“</a:t>
            </a:r>
            <a:r>
              <a:rPr lang="en-US" altLang="en-US" dirty="0">
                <a:latin typeface="Tahoma" panose="020B0604030504040204" pitchFamily="34" charset="0"/>
              </a:rPr>
              <a:t>Boo</a:t>
            </a:r>
            <a:r>
              <a:rPr lang="en-US" altLang="en-US" dirty="0"/>
              <a:t>”</a:t>
            </a:r>
            <a:r>
              <a:rPr lang="en-US" altLang="en-US" dirty="0">
                <a:latin typeface="Tahoma" panose="020B0604030504040204" pitchFamily="34" charset="0"/>
              </a:rPr>
              <a:t>)&lt;/script</a:t>
            </a:r>
            <a:r>
              <a:rPr lang="en-US" altLang="en-US" dirty="0" smtClean="0">
                <a:latin typeface="Tahoma" panose="020B0604030504040204" pitchFamily="34" charset="0"/>
              </a:rPr>
              <a:t>&gt;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altLang="en-US" dirty="0" smtClean="0">
                <a:latin typeface="Tahoma" panose="020B0604030504040204" pitchFamily="34" charset="0"/>
              </a:rPr>
              <a:t>  Inserting different Payloads &amp; Script</a:t>
            </a:r>
          </a:p>
          <a:p>
            <a:pPr marL="460375" lvl="1" indent="112713">
              <a:buClr>
                <a:schemeClr val="tx1"/>
              </a:buClr>
              <a:buFontTx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</a:tabLst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scripts or payloads reacted through a given field or form then that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	 particular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in that particular webpage is vulnerable to XSS attack.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2718"/>
            <a:ext cx="7159090" cy="1376082"/>
          </a:xfrm>
        </p:spPr>
        <p:txBody>
          <a:bodyPr/>
          <a:lstStyle/>
          <a:p>
            <a:r>
              <a:rPr lang="en-US" sz="3200" dirty="0"/>
              <a:t>XSS Black Box &amp;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6850"/>
            <a:ext cx="7888555" cy="5029200"/>
          </a:xfrm>
        </p:spPr>
        <p:txBody>
          <a:bodyPr/>
          <a:lstStyle/>
          <a:p>
            <a:r>
              <a:rPr lang="en-US" dirty="0" smtClean="0"/>
              <a:t>White Box Testing –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    In white </a:t>
            </a:r>
            <a:r>
              <a:rPr lang="en-US" sz="1600" dirty="0"/>
              <a:t>box Penetration Testing we </a:t>
            </a:r>
            <a:r>
              <a:rPr lang="en-US" sz="1600" dirty="0" smtClean="0"/>
              <a:t>need </a:t>
            </a:r>
            <a:r>
              <a:rPr lang="en-US" sz="1600" dirty="0"/>
              <a:t>pre known data of the </a:t>
            </a:r>
            <a:r>
              <a:rPr lang="en-US" sz="1600" dirty="0" smtClean="0"/>
              <a:t>  		    website in order </a:t>
            </a:r>
            <a:r>
              <a:rPr lang="en-US" sz="1600" dirty="0"/>
              <a:t>to check the vulnerability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So </a:t>
            </a:r>
            <a:r>
              <a:rPr lang="en-US" sz="1600" dirty="0"/>
              <a:t>to fetch the fields and user input required area, we did scrapping </a:t>
            </a:r>
            <a:r>
              <a:rPr lang="en-US" sz="1600" dirty="0" smtClean="0"/>
              <a:t>	    using </a:t>
            </a:r>
            <a:r>
              <a:rPr lang="en-US" sz="1600" dirty="0"/>
              <a:t>beautiful soup ( Python Library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/>
              <a:t>Then added different payloads to the extracted forms and checked by </a:t>
            </a:r>
            <a:r>
              <a:rPr lang="en-US" sz="1600" dirty="0" smtClean="0"/>
              <a:t>	    seeing </a:t>
            </a:r>
            <a:r>
              <a:rPr lang="en-US" sz="1600" dirty="0"/>
              <a:t>the output whether the given script is responding or </a:t>
            </a:r>
            <a:r>
              <a:rPr lang="en-US" sz="1600" dirty="0" smtClean="0"/>
              <a:t>not.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USER\AppData\Local\Microsoft\Windows\INetCache\Content.Word\ur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69" y="3810000"/>
            <a:ext cx="504761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2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5163"/>
          </a:xfrm>
        </p:spPr>
        <p:txBody>
          <a:bodyPr/>
          <a:lstStyle/>
          <a:p>
            <a:r>
              <a:rPr lang="en-US" dirty="0" smtClean="0"/>
              <a:t>Scrapping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641475"/>
            <a:ext cx="7745413" cy="741363"/>
          </a:xfrm>
        </p:spPr>
        <p:txBody>
          <a:bodyPr/>
          <a:lstStyle/>
          <a:p>
            <a:r>
              <a:rPr lang="en-US" dirty="0" smtClean="0"/>
              <a:t>Target Website :- </a:t>
            </a:r>
            <a:r>
              <a:rPr lang="en-US" b="1" u="sng" dirty="0" smtClean="0"/>
              <a:t>www.webscantest.com/crosstraining/aboutyou2.php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2716432"/>
            <a:ext cx="4861981" cy="1626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99" y="4753195"/>
            <a:ext cx="4861981" cy="1495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16432"/>
            <a:ext cx="3429000" cy="35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136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rban">
  <a:themeElements>
    <a:clrScheme name="1_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1_Urban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rban">
  <a:themeElements>
    <a:clrScheme name="2_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2_Urban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rban">
  <a:themeElements>
    <a:clrScheme name="3_Urban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3_Urban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3_Urban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4624</TotalTime>
  <Words>552</Words>
  <Application>Microsoft Office PowerPoint</Application>
  <PresentationFormat>On-screen Show (4:3)</PresentationFormat>
  <Paragraphs>125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MS PGothic</vt:lpstr>
      <vt:lpstr>Arial</vt:lpstr>
      <vt:lpstr>Century Gothic</vt:lpstr>
      <vt:lpstr>Georgia</vt:lpstr>
      <vt:lpstr>Tahoma</vt:lpstr>
      <vt:lpstr>Times New Roman</vt:lpstr>
      <vt:lpstr>Trebuchet MS</vt:lpstr>
      <vt:lpstr>Wingdings</vt:lpstr>
      <vt:lpstr>Wingdings 2</vt:lpstr>
      <vt:lpstr>Wingdings 3</vt:lpstr>
      <vt:lpstr>Urban</vt:lpstr>
      <vt:lpstr>1_Urban</vt:lpstr>
      <vt:lpstr>2_Urban</vt:lpstr>
      <vt:lpstr>3_Urban</vt:lpstr>
      <vt:lpstr>Ion</vt:lpstr>
      <vt:lpstr>    Cross Site Scripting (XSS)</vt:lpstr>
      <vt:lpstr>Cross Site Scripting: Outline</vt:lpstr>
      <vt:lpstr>   Definition</vt:lpstr>
      <vt:lpstr>Cross Site Scripting Risks</vt:lpstr>
      <vt:lpstr>PowerPoint Presentation</vt:lpstr>
      <vt:lpstr>   Objectives</vt:lpstr>
      <vt:lpstr>  Cross Site Scripting Testing</vt:lpstr>
      <vt:lpstr>XSS Black Box &amp; White Box Testing</vt:lpstr>
      <vt:lpstr>Scrapping </vt:lpstr>
      <vt:lpstr>Payloads</vt:lpstr>
      <vt:lpstr>Penetration</vt:lpstr>
      <vt:lpstr>Penetration-testing- dataset.csv</vt:lpstr>
      <vt:lpstr>PowerPoint Presentation</vt:lpstr>
      <vt:lpstr>  result.csv</vt:lpstr>
      <vt:lpstr>Blackbox-test.csv</vt:lpstr>
      <vt:lpstr>  Data Flow Diagram</vt:lpstr>
      <vt:lpstr>Result &amp; conclusion  White Box Test Analysis</vt:lpstr>
      <vt:lpstr> Black Box test Analysis</vt:lpstr>
      <vt:lpstr>Cross Site Scripting Defense</vt:lpstr>
      <vt:lpstr>   References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Report Training</dc:title>
  <dc:creator>culverr</dc:creator>
  <cp:lastModifiedBy>666</cp:lastModifiedBy>
  <cp:revision>126</cp:revision>
  <cp:lastPrinted>1601-01-01T00:00:00Z</cp:lastPrinted>
  <dcterms:created xsi:type="dcterms:W3CDTF">2005-05-31T19:25:04Z</dcterms:created>
  <dcterms:modified xsi:type="dcterms:W3CDTF">2017-04-29T09:40:23Z</dcterms:modified>
</cp:coreProperties>
</file>