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64" r:id="rId10"/>
    <p:sldId id="263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98028-24BD-4AF1-AAE0-E1BFCAE0AF3F}" type="doc">
      <dgm:prSet loTypeId="urn:microsoft.com/office/officeart/2005/8/layout/hChevron3" loCatId="process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pt-PT"/>
        </a:p>
      </dgm:t>
    </dgm:pt>
    <dgm:pt modelId="{F98C1316-1DC2-4146-959A-960468940C73}">
      <dgm:prSet phldrT="[Texto]"/>
      <dgm:spPr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pt-PT" dirty="0" smtClean="0">
              <a:solidFill>
                <a:schemeClr val="bg2"/>
              </a:solidFill>
            </a:rPr>
            <a:t>Desenvolvimento da parte gráfica</a:t>
          </a:r>
          <a:endParaRPr lang="pt-PT" dirty="0">
            <a:solidFill>
              <a:schemeClr val="bg2"/>
            </a:solidFill>
          </a:endParaRPr>
        </a:p>
      </dgm:t>
    </dgm:pt>
    <dgm:pt modelId="{DAF31647-95FE-40F6-9740-A5FFC5E8C3D1}" type="parTrans" cxnId="{F7E469AF-05A3-4B71-897E-1131B51952D4}">
      <dgm:prSet/>
      <dgm:spPr/>
      <dgm:t>
        <a:bodyPr/>
        <a:lstStyle/>
        <a:p>
          <a:endParaRPr lang="pt-PT">
            <a:solidFill>
              <a:schemeClr val="bg2"/>
            </a:solidFill>
          </a:endParaRPr>
        </a:p>
      </dgm:t>
    </dgm:pt>
    <dgm:pt modelId="{BC1E0B03-9F60-4467-BF1E-99493756BB5D}" type="sibTrans" cxnId="{F7E469AF-05A3-4B71-897E-1131B51952D4}">
      <dgm:prSet/>
      <dgm:spPr/>
      <dgm:t>
        <a:bodyPr/>
        <a:lstStyle/>
        <a:p>
          <a:endParaRPr lang="pt-PT">
            <a:solidFill>
              <a:schemeClr val="bg2"/>
            </a:solidFill>
          </a:endParaRPr>
        </a:p>
      </dgm:t>
    </dgm:pt>
    <dgm:pt modelId="{C62B2D97-909E-4754-91F9-FB0425EBEDFD}">
      <dgm:prSet phldrT="[Texto]"/>
      <dgm:spPr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pt-PT" dirty="0" smtClean="0">
              <a:solidFill>
                <a:schemeClr val="bg2"/>
              </a:solidFill>
            </a:rPr>
            <a:t>Desenvolvimento do código</a:t>
          </a:r>
          <a:endParaRPr lang="pt-PT" dirty="0">
            <a:solidFill>
              <a:schemeClr val="bg2"/>
            </a:solidFill>
          </a:endParaRPr>
        </a:p>
      </dgm:t>
    </dgm:pt>
    <dgm:pt modelId="{E2E6F1D7-F671-4826-9525-7299B9C4E711}" type="parTrans" cxnId="{60200030-DE59-4DD7-88B3-EA3ED6FD2814}">
      <dgm:prSet/>
      <dgm:spPr/>
      <dgm:t>
        <a:bodyPr/>
        <a:lstStyle/>
        <a:p>
          <a:endParaRPr lang="pt-PT">
            <a:solidFill>
              <a:schemeClr val="bg2"/>
            </a:solidFill>
          </a:endParaRPr>
        </a:p>
      </dgm:t>
    </dgm:pt>
    <dgm:pt modelId="{CAC91799-4798-410B-93A7-424FE4F36405}" type="sibTrans" cxnId="{60200030-DE59-4DD7-88B3-EA3ED6FD2814}">
      <dgm:prSet/>
      <dgm:spPr/>
      <dgm:t>
        <a:bodyPr/>
        <a:lstStyle/>
        <a:p>
          <a:endParaRPr lang="pt-PT">
            <a:solidFill>
              <a:schemeClr val="bg2"/>
            </a:solidFill>
          </a:endParaRPr>
        </a:p>
      </dgm:t>
    </dgm:pt>
    <dgm:pt modelId="{A1DBAD4B-766D-4192-A191-886F8716FD91}">
      <dgm:prSet phldrT="[Texto]"/>
      <dgm:spPr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pt-PT" dirty="0" smtClean="0">
              <a:solidFill>
                <a:schemeClr val="bg2"/>
              </a:solidFill>
            </a:rPr>
            <a:t>Desenvolvimento de classes</a:t>
          </a:r>
          <a:endParaRPr lang="pt-PT" dirty="0">
            <a:solidFill>
              <a:schemeClr val="bg2"/>
            </a:solidFill>
          </a:endParaRPr>
        </a:p>
      </dgm:t>
    </dgm:pt>
    <dgm:pt modelId="{542DF9BD-7697-42BF-BA68-7882FB086745}" type="parTrans" cxnId="{812A5355-B9A6-4458-8C7E-BA6C7DCE1EBB}">
      <dgm:prSet/>
      <dgm:spPr/>
      <dgm:t>
        <a:bodyPr/>
        <a:lstStyle/>
        <a:p>
          <a:endParaRPr lang="pt-PT">
            <a:solidFill>
              <a:schemeClr val="bg2"/>
            </a:solidFill>
          </a:endParaRPr>
        </a:p>
      </dgm:t>
    </dgm:pt>
    <dgm:pt modelId="{EA1B1D13-F003-4711-997D-F13B43376AF7}" type="sibTrans" cxnId="{812A5355-B9A6-4458-8C7E-BA6C7DCE1EBB}">
      <dgm:prSet/>
      <dgm:spPr/>
      <dgm:t>
        <a:bodyPr/>
        <a:lstStyle/>
        <a:p>
          <a:endParaRPr lang="pt-PT">
            <a:solidFill>
              <a:schemeClr val="bg2"/>
            </a:solidFill>
          </a:endParaRPr>
        </a:p>
      </dgm:t>
    </dgm:pt>
    <dgm:pt modelId="{70EAB8CA-08C3-4B96-A88C-A965307F1C1B}">
      <dgm:prSet/>
      <dgm:spPr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pt-PT" dirty="0" smtClean="0">
              <a:solidFill>
                <a:schemeClr val="bg2"/>
              </a:solidFill>
            </a:rPr>
            <a:t>Desenvolvimento de outras Funcionalidades</a:t>
          </a:r>
          <a:endParaRPr lang="pt-PT" dirty="0">
            <a:solidFill>
              <a:schemeClr val="bg2"/>
            </a:solidFill>
          </a:endParaRPr>
        </a:p>
      </dgm:t>
    </dgm:pt>
    <dgm:pt modelId="{72355FFC-0A22-49E0-85E4-FAA15038BE69}" type="parTrans" cxnId="{2346EAD6-8AE9-42B9-86D0-E275BB89F15D}">
      <dgm:prSet/>
      <dgm:spPr/>
      <dgm:t>
        <a:bodyPr/>
        <a:lstStyle/>
        <a:p>
          <a:endParaRPr lang="pt-PT">
            <a:solidFill>
              <a:schemeClr val="bg2"/>
            </a:solidFill>
          </a:endParaRPr>
        </a:p>
      </dgm:t>
    </dgm:pt>
    <dgm:pt modelId="{4842FA15-6755-42C0-AEC3-ABCB864CC89A}" type="sibTrans" cxnId="{2346EAD6-8AE9-42B9-86D0-E275BB89F15D}">
      <dgm:prSet/>
      <dgm:spPr/>
      <dgm:t>
        <a:bodyPr/>
        <a:lstStyle/>
        <a:p>
          <a:endParaRPr lang="pt-PT">
            <a:solidFill>
              <a:schemeClr val="bg2"/>
            </a:solidFill>
          </a:endParaRPr>
        </a:p>
      </dgm:t>
    </dgm:pt>
    <dgm:pt modelId="{658CA051-72A9-4D0B-BD54-44FDB73B6A99}">
      <dgm:prSet/>
      <dgm:spPr>
        <a:effectLst>
          <a:innerShdw blurRad="63500" dist="50800" dir="189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pt-PT" dirty="0" smtClean="0">
              <a:solidFill>
                <a:schemeClr val="bg2"/>
              </a:solidFill>
            </a:rPr>
            <a:t>Testes e melhorias à aplicação</a:t>
          </a:r>
          <a:endParaRPr lang="pt-PT" dirty="0">
            <a:solidFill>
              <a:schemeClr val="bg2"/>
            </a:solidFill>
          </a:endParaRPr>
        </a:p>
      </dgm:t>
    </dgm:pt>
    <dgm:pt modelId="{0A6CEB58-664F-4F05-9498-8562C9919053}" type="parTrans" cxnId="{29AC5BA5-1FCD-4629-8C5D-2AAE8B71A299}">
      <dgm:prSet/>
      <dgm:spPr/>
      <dgm:t>
        <a:bodyPr/>
        <a:lstStyle/>
        <a:p>
          <a:endParaRPr lang="pt-PT">
            <a:solidFill>
              <a:schemeClr val="bg2"/>
            </a:solidFill>
          </a:endParaRPr>
        </a:p>
      </dgm:t>
    </dgm:pt>
    <dgm:pt modelId="{EB74DA86-2B05-415A-9BBA-B1A0D51D2060}" type="sibTrans" cxnId="{29AC5BA5-1FCD-4629-8C5D-2AAE8B71A299}">
      <dgm:prSet/>
      <dgm:spPr/>
      <dgm:t>
        <a:bodyPr/>
        <a:lstStyle/>
        <a:p>
          <a:endParaRPr lang="pt-PT">
            <a:solidFill>
              <a:schemeClr val="bg2"/>
            </a:solidFill>
          </a:endParaRPr>
        </a:p>
      </dgm:t>
    </dgm:pt>
    <dgm:pt modelId="{044958CF-55F0-4913-9B73-9BA462868CCC}" type="pres">
      <dgm:prSet presAssocID="{33E98028-24BD-4AF1-AAE0-E1BFCAE0AF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DAEC8F6-2A50-48C5-BD2F-90BB7C06BC71}" type="pres">
      <dgm:prSet presAssocID="{F98C1316-1DC2-4146-959A-960468940C73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644319F-07FA-428A-879D-FFAB8E4EBBB4}" type="pres">
      <dgm:prSet presAssocID="{BC1E0B03-9F60-4467-BF1E-99493756BB5D}" presName="parSpace" presStyleCnt="0"/>
      <dgm:spPr/>
    </dgm:pt>
    <dgm:pt modelId="{E4B656DA-4630-4D7F-9D12-51AB636B2577}" type="pres">
      <dgm:prSet presAssocID="{C62B2D97-909E-4754-91F9-FB0425EBEDFD}" presName="parTxOnly" presStyleLbl="node1" presStyleIdx="1" presStyleCnt="5" custLinFactNeighborX="-467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1F6954A-F960-4521-B14B-85D2A39054AB}" type="pres">
      <dgm:prSet presAssocID="{CAC91799-4798-410B-93A7-424FE4F36405}" presName="parSpace" presStyleCnt="0"/>
      <dgm:spPr/>
    </dgm:pt>
    <dgm:pt modelId="{9103A669-904A-4641-8F04-B95259A88619}" type="pres">
      <dgm:prSet presAssocID="{A1DBAD4B-766D-4192-A191-886F8716FD91}" presName="parTxOnly" presStyleLbl="node1" presStyleIdx="2" presStyleCnt="5" custLinFactNeighborX="-935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A9D9EA0-97B1-4528-BB5D-676315BC15E9}" type="pres">
      <dgm:prSet presAssocID="{EA1B1D13-F003-4711-997D-F13B43376AF7}" presName="parSpace" presStyleCnt="0"/>
      <dgm:spPr/>
    </dgm:pt>
    <dgm:pt modelId="{47D57EDF-40F6-4614-A17C-13B1C1C190FD}" type="pres">
      <dgm:prSet presAssocID="{70EAB8CA-08C3-4B96-A88C-A965307F1C1B}" presName="parTxOnly" presStyleLbl="node1" presStyleIdx="3" presStyleCnt="5" custLinFactNeighborX="-1402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4FB702B-82F9-4F19-A663-817E84EC6E3F}" type="pres">
      <dgm:prSet presAssocID="{4842FA15-6755-42C0-AEC3-ABCB864CC89A}" presName="parSpace" presStyleCnt="0"/>
      <dgm:spPr/>
    </dgm:pt>
    <dgm:pt modelId="{CD193D6B-C386-4618-9774-BBDBFAFA4954}" type="pres">
      <dgm:prSet presAssocID="{658CA051-72A9-4D0B-BD54-44FDB73B6A99}" presName="parTxOnly" presStyleLbl="node1" presStyleIdx="4" presStyleCnt="5" custLinFactNeighborX="-1870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BF638B22-5134-43A0-BCE6-2CC8C1CBABD6}" type="presOf" srcId="{F98C1316-1DC2-4146-959A-960468940C73}" destId="{FDAEC8F6-2A50-48C5-BD2F-90BB7C06BC71}" srcOrd="0" destOrd="0" presId="urn:microsoft.com/office/officeart/2005/8/layout/hChevron3"/>
    <dgm:cxn modelId="{812A5355-B9A6-4458-8C7E-BA6C7DCE1EBB}" srcId="{33E98028-24BD-4AF1-AAE0-E1BFCAE0AF3F}" destId="{A1DBAD4B-766D-4192-A191-886F8716FD91}" srcOrd="2" destOrd="0" parTransId="{542DF9BD-7697-42BF-BA68-7882FB086745}" sibTransId="{EA1B1D13-F003-4711-997D-F13B43376AF7}"/>
    <dgm:cxn modelId="{56A57B14-E9E7-497C-888B-535749B20DC8}" type="presOf" srcId="{A1DBAD4B-766D-4192-A191-886F8716FD91}" destId="{9103A669-904A-4641-8F04-B95259A88619}" srcOrd="0" destOrd="0" presId="urn:microsoft.com/office/officeart/2005/8/layout/hChevron3"/>
    <dgm:cxn modelId="{2346EAD6-8AE9-42B9-86D0-E275BB89F15D}" srcId="{33E98028-24BD-4AF1-AAE0-E1BFCAE0AF3F}" destId="{70EAB8CA-08C3-4B96-A88C-A965307F1C1B}" srcOrd="3" destOrd="0" parTransId="{72355FFC-0A22-49E0-85E4-FAA15038BE69}" sibTransId="{4842FA15-6755-42C0-AEC3-ABCB864CC89A}"/>
    <dgm:cxn modelId="{1B6A79D6-58AD-448E-A7CC-CED0DA1F9C63}" type="presOf" srcId="{33E98028-24BD-4AF1-AAE0-E1BFCAE0AF3F}" destId="{044958CF-55F0-4913-9B73-9BA462868CCC}" srcOrd="0" destOrd="0" presId="urn:microsoft.com/office/officeart/2005/8/layout/hChevron3"/>
    <dgm:cxn modelId="{60200030-DE59-4DD7-88B3-EA3ED6FD2814}" srcId="{33E98028-24BD-4AF1-AAE0-E1BFCAE0AF3F}" destId="{C62B2D97-909E-4754-91F9-FB0425EBEDFD}" srcOrd="1" destOrd="0" parTransId="{E2E6F1D7-F671-4826-9525-7299B9C4E711}" sibTransId="{CAC91799-4798-410B-93A7-424FE4F36405}"/>
    <dgm:cxn modelId="{F7E469AF-05A3-4B71-897E-1131B51952D4}" srcId="{33E98028-24BD-4AF1-AAE0-E1BFCAE0AF3F}" destId="{F98C1316-1DC2-4146-959A-960468940C73}" srcOrd="0" destOrd="0" parTransId="{DAF31647-95FE-40F6-9740-A5FFC5E8C3D1}" sibTransId="{BC1E0B03-9F60-4467-BF1E-99493756BB5D}"/>
    <dgm:cxn modelId="{85118F0C-3647-441F-9383-DAB568E10A02}" type="presOf" srcId="{C62B2D97-909E-4754-91F9-FB0425EBEDFD}" destId="{E4B656DA-4630-4D7F-9D12-51AB636B2577}" srcOrd="0" destOrd="0" presId="urn:microsoft.com/office/officeart/2005/8/layout/hChevron3"/>
    <dgm:cxn modelId="{E44DF840-9A77-4DBC-82BB-5C152FE71BB3}" type="presOf" srcId="{658CA051-72A9-4D0B-BD54-44FDB73B6A99}" destId="{CD193D6B-C386-4618-9774-BBDBFAFA4954}" srcOrd="0" destOrd="0" presId="urn:microsoft.com/office/officeart/2005/8/layout/hChevron3"/>
    <dgm:cxn modelId="{29AC5BA5-1FCD-4629-8C5D-2AAE8B71A299}" srcId="{33E98028-24BD-4AF1-AAE0-E1BFCAE0AF3F}" destId="{658CA051-72A9-4D0B-BD54-44FDB73B6A99}" srcOrd="4" destOrd="0" parTransId="{0A6CEB58-664F-4F05-9498-8562C9919053}" sibTransId="{EB74DA86-2B05-415A-9BBA-B1A0D51D2060}"/>
    <dgm:cxn modelId="{02D75F4C-1B23-4026-A276-4753604D2660}" type="presOf" srcId="{70EAB8CA-08C3-4B96-A88C-A965307F1C1B}" destId="{47D57EDF-40F6-4614-A17C-13B1C1C190FD}" srcOrd="0" destOrd="0" presId="urn:microsoft.com/office/officeart/2005/8/layout/hChevron3"/>
    <dgm:cxn modelId="{64A0E7F6-ED5A-4136-8466-517872D26CAF}" type="presParOf" srcId="{044958CF-55F0-4913-9B73-9BA462868CCC}" destId="{FDAEC8F6-2A50-48C5-BD2F-90BB7C06BC71}" srcOrd="0" destOrd="0" presId="urn:microsoft.com/office/officeart/2005/8/layout/hChevron3"/>
    <dgm:cxn modelId="{DAFF957B-1BDE-41B2-937D-4A969AA337B1}" type="presParOf" srcId="{044958CF-55F0-4913-9B73-9BA462868CCC}" destId="{B644319F-07FA-428A-879D-FFAB8E4EBBB4}" srcOrd="1" destOrd="0" presId="urn:microsoft.com/office/officeart/2005/8/layout/hChevron3"/>
    <dgm:cxn modelId="{124A60A1-1849-4F42-B57C-745408FDF9B9}" type="presParOf" srcId="{044958CF-55F0-4913-9B73-9BA462868CCC}" destId="{E4B656DA-4630-4D7F-9D12-51AB636B2577}" srcOrd="2" destOrd="0" presId="urn:microsoft.com/office/officeart/2005/8/layout/hChevron3"/>
    <dgm:cxn modelId="{1C1436FD-F800-4AE0-A427-536A04D23D7E}" type="presParOf" srcId="{044958CF-55F0-4913-9B73-9BA462868CCC}" destId="{31F6954A-F960-4521-B14B-85D2A39054AB}" srcOrd="3" destOrd="0" presId="urn:microsoft.com/office/officeart/2005/8/layout/hChevron3"/>
    <dgm:cxn modelId="{55904346-F11F-416D-A3F8-052083C02DC5}" type="presParOf" srcId="{044958CF-55F0-4913-9B73-9BA462868CCC}" destId="{9103A669-904A-4641-8F04-B95259A88619}" srcOrd="4" destOrd="0" presId="urn:microsoft.com/office/officeart/2005/8/layout/hChevron3"/>
    <dgm:cxn modelId="{A761BCE7-0EB2-45F4-8399-8C5C01B8EB2F}" type="presParOf" srcId="{044958CF-55F0-4913-9B73-9BA462868CCC}" destId="{CA9D9EA0-97B1-4528-BB5D-676315BC15E9}" srcOrd="5" destOrd="0" presId="urn:microsoft.com/office/officeart/2005/8/layout/hChevron3"/>
    <dgm:cxn modelId="{D08949AA-B983-44F8-97D3-12CAFA325905}" type="presParOf" srcId="{044958CF-55F0-4913-9B73-9BA462868CCC}" destId="{47D57EDF-40F6-4614-A17C-13B1C1C190FD}" srcOrd="6" destOrd="0" presId="urn:microsoft.com/office/officeart/2005/8/layout/hChevron3"/>
    <dgm:cxn modelId="{42FAB7D2-6EB6-44A6-811E-7EA90C18244E}" type="presParOf" srcId="{044958CF-55F0-4913-9B73-9BA462868CCC}" destId="{34FB702B-82F9-4F19-A663-817E84EC6E3F}" srcOrd="7" destOrd="0" presId="urn:microsoft.com/office/officeart/2005/8/layout/hChevron3"/>
    <dgm:cxn modelId="{EE665067-6348-45A0-AE7C-161DC322D230}" type="presParOf" srcId="{044958CF-55F0-4913-9B73-9BA462868CCC}" destId="{CD193D6B-C386-4618-9774-BBDBFAFA495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EC8F6-2A50-48C5-BD2F-90BB7C06BC71}">
      <dsp:nvSpPr>
        <dsp:cNvPr id="0" name=""/>
        <dsp:cNvSpPr/>
      </dsp:nvSpPr>
      <dsp:spPr>
        <a:xfrm>
          <a:off x="1165" y="97361"/>
          <a:ext cx="2273612" cy="90944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 smtClean="0">
              <a:solidFill>
                <a:schemeClr val="bg2"/>
              </a:solidFill>
            </a:rPr>
            <a:t>Desenvolvimento da parte gráfica</a:t>
          </a:r>
          <a:endParaRPr lang="pt-PT" sz="1500" kern="1200" dirty="0">
            <a:solidFill>
              <a:schemeClr val="bg2"/>
            </a:solidFill>
          </a:endParaRPr>
        </a:p>
      </dsp:txBody>
      <dsp:txXfrm>
        <a:off x="1165" y="97361"/>
        <a:ext cx="2046251" cy="909445"/>
      </dsp:txXfrm>
    </dsp:sp>
    <dsp:sp modelId="{E4B656DA-4630-4D7F-9D12-51AB636B2577}">
      <dsp:nvSpPr>
        <dsp:cNvPr id="0" name=""/>
        <dsp:cNvSpPr/>
      </dsp:nvSpPr>
      <dsp:spPr>
        <a:xfrm>
          <a:off x="1798793" y="97361"/>
          <a:ext cx="2273612" cy="909445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 smtClean="0">
              <a:solidFill>
                <a:schemeClr val="bg2"/>
              </a:solidFill>
            </a:rPr>
            <a:t>Desenvolvimento do código</a:t>
          </a:r>
          <a:endParaRPr lang="pt-PT" sz="1500" kern="1200" dirty="0">
            <a:solidFill>
              <a:schemeClr val="bg2"/>
            </a:solidFill>
          </a:endParaRPr>
        </a:p>
      </dsp:txBody>
      <dsp:txXfrm>
        <a:off x="2253516" y="97361"/>
        <a:ext cx="1364167" cy="909445"/>
      </dsp:txXfrm>
    </dsp:sp>
    <dsp:sp modelId="{9103A669-904A-4641-8F04-B95259A88619}">
      <dsp:nvSpPr>
        <dsp:cNvPr id="0" name=""/>
        <dsp:cNvSpPr/>
      </dsp:nvSpPr>
      <dsp:spPr>
        <a:xfrm>
          <a:off x="3596420" y="97361"/>
          <a:ext cx="2273612" cy="909445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 smtClean="0">
              <a:solidFill>
                <a:schemeClr val="bg2"/>
              </a:solidFill>
            </a:rPr>
            <a:t>Desenvolvimento de classes</a:t>
          </a:r>
          <a:endParaRPr lang="pt-PT" sz="1500" kern="1200" dirty="0">
            <a:solidFill>
              <a:schemeClr val="bg2"/>
            </a:solidFill>
          </a:endParaRPr>
        </a:p>
      </dsp:txBody>
      <dsp:txXfrm>
        <a:off x="4051143" y="97361"/>
        <a:ext cx="1364167" cy="909445"/>
      </dsp:txXfrm>
    </dsp:sp>
    <dsp:sp modelId="{47D57EDF-40F6-4614-A17C-13B1C1C190FD}">
      <dsp:nvSpPr>
        <dsp:cNvPr id="0" name=""/>
        <dsp:cNvSpPr/>
      </dsp:nvSpPr>
      <dsp:spPr>
        <a:xfrm>
          <a:off x="5394047" y="97361"/>
          <a:ext cx="2273612" cy="909445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 smtClean="0">
              <a:solidFill>
                <a:schemeClr val="bg2"/>
              </a:solidFill>
            </a:rPr>
            <a:t>Desenvolvimento de outras Funcionalidades</a:t>
          </a:r>
          <a:endParaRPr lang="pt-PT" sz="1500" kern="1200" dirty="0">
            <a:solidFill>
              <a:schemeClr val="bg2"/>
            </a:solidFill>
          </a:endParaRPr>
        </a:p>
      </dsp:txBody>
      <dsp:txXfrm>
        <a:off x="5848770" y="97361"/>
        <a:ext cx="1364167" cy="909445"/>
      </dsp:txXfrm>
    </dsp:sp>
    <dsp:sp modelId="{CD193D6B-C386-4618-9774-BBDBFAFA4954}">
      <dsp:nvSpPr>
        <dsp:cNvPr id="0" name=""/>
        <dsp:cNvSpPr/>
      </dsp:nvSpPr>
      <dsp:spPr>
        <a:xfrm>
          <a:off x="7191675" y="97361"/>
          <a:ext cx="2273612" cy="909445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innerShdw blurRad="63500" dist="50800" dir="189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500" kern="1200" dirty="0" smtClean="0">
              <a:solidFill>
                <a:schemeClr val="bg2"/>
              </a:solidFill>
            </a:rPr>
            <a:t>Testes e melhorias à aplicação</a:t>
          </a:r>
          <a:endParaRPr lang="pt-PT" sz="1500" kern="1200" dirty="0">
            <a:solidFill>
              <a:schemeClr val="bg2"/>
            </a:solidFill>
          </a:endParaRPr>
        </a:p>
      </dsp:txBody>
      <dsp:txXfrm>
        <a:off x="7646398" y="97361"/>
        <a:ext cx="1364167" cy="909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1F80B-FFC7-4354-84AC-ABCBC15AB87A}" type="datetimeFigureOut">
              <a:rPr lang="pt-PT" smtClean="0"/>
              <a:t>10/07/2017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84985-5353-4F4C-8EBE-BF227CCD12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117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69" name="Imagem 6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98" y="6384926"/>
            <a:ext cx="3619976" cy="489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Imagem 6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74" y="6388100"/>
            <a:ext cx="2019582" cy="480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Imagem 7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69464" y="119003"/>
            <a:ext cx="823913" cy="650458"/>
          </a:xfrm>
          <a:prstGeom prst="rect">
            <a:avLst/>
          </a:prstGeom>
        </p:spPr>
      </p:pic>
      <p:sp>
        <p:nvSpPr>
          <p:cNvPr id="73" name="CaixaDeTexto 72"/>
          <p:cNvSpPr txBox="1"/>
          <p:nvPr userDrawn="1"/>
        </p:nvSpPr>
        <p:spPr>
          <a:xfrm>
            <a:off x="3067581" y="249186"/>
            <a:ext cx="480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Agrupamento de Escolas de Castelo de Paiva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 userDrawn="1"/>
        </p:nvSpPr>
        <p:spPr>
          <a:xfrm>
            <a:off x="7538773" y="119003"/>
            <a:ext cx="480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 Profissional de Gestão e Programação de Sistemas Informáticos</a:t>
            </a:r>
            <a:endParaRPr lang="pt-PT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5" name="Conexão reta 74"/>
          <p:cNvCxnSpPr/>
          <p:nvPr userDrawn="1"/>
        </p:nvCxnSpPr>
        <p:spPr>
          <a:xfrm flipH="1">
            <a:off x="7442200" y="144403"/>
            <a:ext cx="3306" cy="600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7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3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888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2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55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0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14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2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2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7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8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7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7/10/2017</a:t>
            </a:fld>
            <a:endParaRPr lang="en-US" dirty="0"/>
          </a:p>
        </p:txBody>
      </p:sp>
      <p:pic>
        <p:nvPicPr>
          <p:cNvPr id="48" name="Imagem 4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316964" y="119003"/>
            <a:ext cx="823913" cy="65045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9" name="CaixaDeTexto 48"/>
          <p:cNvSpPr txBox="1"/>
          <p:nvPr userDrawn="1"/>
        </p:nvSpPr>
        <p:spPr>
          <a:xfrm>
            <a:off x="2115081" y="249186"/>
            <a:ext cx="480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Agrupamento de Escolas de Castelo de Paiva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50" name="Imagem 49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98" y="6384926"/>
            <a:ext cx="3619976" cy="489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Imagem 5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74" y="6388100"/>
            <a:ext cx="2019582" cy="480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" name="CaixaDeTexto 53"/>
          <p:cNvSpPr txBox="1"/>
          <p:nvPr userDrawn="1"/>
        </p:nvSpPr>
        <p:spPr>
          <a:xfrm>
            <a:off x="6586273" y="119003"/>
            <a:ext cx="480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 Profissional de Gestão e Programação de Sistemas Informáticos</a:t>
            </a:r>
            <a:endParaRPr lang="pt-PT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5" name="Conexão reta 54"/>
          <p:cNvCxnSpPr/>
          <p:nvPr userDrawn="1"/>
        </p:nvCxnSpPr>
        <p:spPr>
          <a:xfrm flipH="1">
            <a:off x="6489700" y="144403"/>
            <a:ext cx="3306" cy="600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27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073223"/>
            <a:ext cx="6860072" cy="1512198"/>
          </a:xfrm>
        </p:spPr>
        <p:txBody>
          <a:bodyPr>
            <a:normAutofit/>
          </a:bodyPr>
          <a:lstStyle/>
          <a:p>
            <a:r>
              <a:rPr lang="pt-PT" dirty="0" smtClean="0"/>
              <a:t>Café Outono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379326"/>
            <a:ext cx="6649390" cy="663466"/>
          </a:xfrm>
        </p:spPr>
        <p:txBody>
          <a:bodyPr>
            <a:normAutofit/>
          </a:bodyPr>
          <a:lstStyle/>
          <a:p>
            <a:r>
              <a:rPr lang="pt-PT" dirty="0" smtClean="0"/>
              <a:t>PAP – Prova de aptidão Profissional</a:t>
            </a:r>
            <a:endParaRPr lang="en-US" dirty="0"/>
          </a:p>
        </p:txBody>
      </p:sp>
      <p:sp>
        <p:nvSpPr>
          <p:cNvPr id="4" name="Marcador de Posição do Texto 9"/>
          <p:cNvSpPr txBox="1">
            <a:spLocks/>
          </p:cNvSpPr>
          <p:nvPr/>
        </p:nvSpPr>
        <p:spPr>
          <a:xfrm>
            <a:off x="8986640" y="2388597"/>
            <a:ext cx="221058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Formando:</a:t>
            </a:r>
          </a:p>
        </p:txBody>
      </p:sp>
      <p:sp>
        <p:nvSpPr>
          <p:cNvPr id="5" name="Marcador de Posição de Conteúdo 10"/>
          <p:cNvSpPr txBox="1">
            <a:spLocks/>
          </p:cNvSpPr>
          <p:nvPr/>
        </p:nvSpPr>
        <p:spPr>
          <a:xfrm>
            <a:off x="8986640" y="2800552"/>
            <a:ext cx="2439195" cy="7233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smtClean="0"/>
              <a:t>Tiago Remuge</a:t>
            </a:r>
            <a:endParaRPr lang="pt-PT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878496" y="3523905"/>
            <a:ext cx="6858000" cy="1477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Gestão do stock e faturação de um café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Principais Escolhas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formulário da </a:t>
            </a:r>
            <a:r>
              <a:rPr lang="pt-PT" dirty="0" smtClean="0"/>
              <a:t>faturação criei botões ao invés de usar um </a:t>
            </a:r>
            <a:r>
              <a:rPr lang="pt-PT" dirty="0" err="1" smtClean="0"/>
              <a:t>DataGridView</a:t>
            </a:r>
            <a:r>
              <a:rPr lang="pt-PT" dirty="0" smtClean="0"/>
              <a:t> de forma a tornar a aplicação funcional em ecrãs táteis, funcionalidade que apliquei também ao resto da aplicação;</a:t>
            </a:r>
          </a:p>
          <a:p>
            <a:r>
              <a:rPr lang="pt-PT" dirty="0" smtClean="0"/>
              <a:t>Decidi também criar esses botões dinamicamente de acordo com os produtos existentes na base de dados, pois aumentam imenso a simplicidade da aplicação.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29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Atividades desenvolvidas</a:t>
            </a:r>
            <a:endParaRPr lang="pt-PT" dirty="0"/>
          </a:p>
        </p:txBody>
      </p:sp>
      <p:graphicFrame>
        <p:nvGraphicFramePr>
          <p:cNvPr id="5" name="Marcador de Posição de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486513"/>
              </p:ext>
            </p:extLst>
          </p:nvPr>
        </p:nvGraphicFramePr>
        <p:xfrm>
          <a:off x="1247742" y="1796972"/>
          <a:ext cx="9551505" cy="110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1141412" y="2913342"/>
            <a:ext cx="9905999" cy="208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Ao longo do desenvolvimento do projeto senti alguma dificuldade no desenvolvimento do código, nomeadamente na criação de botões dinâmicos, que no princípio parecia </a:t>
            </a:r>
            <a:r>
              <a:rPr lang="pt-PT" smtClean="0"/>
              <a:t>ser impossível.</a:t>
            </a:r>
            <a:endParaRPr lang="pt-PT" dirty="0" smtClean="0"/>
          </a:p>
          <a:p>
            <a:r>
              <a:rPr lang="pt-PT" dirty="0" smtClean="0"/>
              <a:t>Pelo contrário, a parte gráfica da aplicação foi de fácil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21107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smtClean="0"/>
              <a:t>Depois de </a:t>
            </a:r>
            <a:r>
              <a:rPr lang="pt-PT" dirty="0" smtClean="0"/>
              <a:t>“</a:t>
            </a:r>
            <a:r>
              <a:rPr lang="pt-PT" dirty="0" smtClean="0"/>
              <a:t>terminar” </a:t>
            </a:r>
            <a:r>
              <a:rPr lang="pt-PT" dirty="0" smtClean="0"/>
              <a:t>este projeto obtive uma noção mais detalhada de como é gerir um café e de como uma aplicação pode facilitar imenso essa gestão.</a:t>
            </a:r>
          </a:p>
          <a:p>
            <a:pPr algn="just"/>
            <a:r>
              <a:rPr lang="pt-PT" dirty="0" smtClean="0"/>
              <a:t>Ao longo do desenvolvimento do projeto fui ganhando melhores e diferentes perspetivas tanto de desenvolvedor como de utilizador, que ajudaram na forma como decidi desenvolver certas funcionalidades, pensando sobretudo no cliente.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84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Enquadramento Legal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64704"/>
          </a:xfrm>
        </p:spPr>
        <p:txBody>
          <a:bodyPr/>
          <a:lstStyle/>
          <a:p>
            <a:pPr algn="just"/>
            <a:r>
              <a:rPr lang="pt-PT" dirty="0" smtClean="0"/>
              <a:t>A prova de aptidão profissional – planificação, desenvolvimento, relatório final e apresentação, foi realizada de acordo com o que se encontra estabelecido na Portaria 74-A de 2013 e no regulamento dos cursos profissionais em vigor neste agrupamento.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43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 – Descrição do Tema e Entidade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489938"/>
          </a:xfrm>
        </p:spPr>
        <p:txBody>
          <a:bodyPr/>
          <a:lstStyle/>
          <a:p>
            <a:r>
              <a:rPr lang="pt-PT" dirty="0"/>
              <a:t>O Café Grãos de Outono, mais conhecido por Café Outono é constituído por várias salas: a sala principal, o bar, a esplanada e o salão de jogos. É um café tanto antigo quanto moderno, conhecido por ser muito acolhedor</a:t>
            </a:r>
            <a:r>
              <a:rPr lang="pt-PT" dirty="0" smtClean="0"/>
              <a:t>, no entanto </a:t>
            </a:r>
            <a:r>
              <a:rPr lang="pt-PT" dirty="0"/>
              <a:t>foram denotados alguns problemas na gestão do seu negócio, nomeadamente a nível da gestão e faturação dos produtos</a:t>
            </a:r>
            <a:r>
              <a:rPr lang="pt-PT" dirty="0" smtClean="0"/>
              <a:t> 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40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 - Objetivos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1692903"/>
            <a:ext cx="9905999" cy="3385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dirty="0" smtClean="0"/>
              <a:t>Os principais objetivos a atingir com o desenvolvimento da aplicação são:</a:t>
            </a:r>
            <a:endParaRPr lang="pt-PT" sz="2200" dirty="0"/>
          </a:p>
          <a:p>
            <a:pPr lvl="0"/>
            <a:r>
              <a:rPr lang="pt-PT" sz="2200" dirty="0"/>
              <a:t>Facilitar a faturação através da interface intuitiva baseada em salas com mesas, tudo com botões de fácil acesso;</a:t>
            </a:r>
          </a:p>
          <a:p>
            <a:pPr lvl="0"/>
            <a:r>
              <a:rPr lang="pt-PT" sz="2200" dirty="0"/>
              <a:t>Garantir que o acesso aos dados é feito de forma segura e organizada;</a:t>
            </a:r>
          </a:p>
          <a:p>
            <a:pPr lvl="0"/>
            <a:r>
              <a:rPr lang="pt-PT" sz="2200" dirty="0"/>
              <a:t>Garantir que a gestão do Stock dos produtos é feita com eficiência;</a:t>
            </a:r>
          </a:p>
          <a:p>
            <a:pPr lvl="0"/>
            <a:r>
              <a:rPr lang="pt-PT" sz="2200" dirty="0"/>
              <a:t>Melhorar a rapidez com que o pagamento é feito.</a:t>
            </a:r>
          </a:p>
          <a:p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3823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 – Principais Funcionalidades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924722"/>
            <a:ext cx="7664658" cy="354171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1.	Gestão de empregados:</a:t>
            </a:r>
          </a:p>
          <a:p>
            <a:r>
              <a:rPr lang="pt-PT" dirty="0"/>
              <a:t>1.1.	Dados completos;</a:t>
            </a:r>
          </a:p>
          <a:p>
            <a:r>
              <a:rPr lang="pt-PT" dirty="0"/>
              <a:t>1.2.	</a:t>
            </a:r>
            <a:r>
              <a:rPr lang="pt-PT" dirty="0" smtClean="0"/>
              <a:t>Controlo </a:t>
            </a:r>
            <a:r>
              <a:rPr lang="pt-PT" dirty="0"/>
              <a:t>de acesso ao sistema protegido por Password;</a:t>
            </a:r>
          </a:p>
          <a:p>
            <a:r>
              <a:rPr lang="pt-PT" dirty="0"/>
              <a:t>2.	Gestão inteligente do Stock;</a:t>
            </a:r>
          </a:p>
          <a:p>
            <a:r>
              <a:rPr lang="pt-PT" dirty="0"/>
              <a:t>3.	Interface moderna de fácil </a:t>
            </a:r>
            <a:r>
              <a:rPr lang="pt-PT" dirty="0" smtClean="0"/>
              <a:t>utilização:</a:t>
            </a:r>
            <a:endParaRPr lang="pt-PT" dirty="0"/>
          </a:p>
          <a:p>
            <a:r>
              <a:rPr lang="pt-PT" dirty="0"/>
              <a:t>3.1.	Funcionamento em </a:t>
            </a:r>
            <a:r>
              <a:rPr lang="pt-PT" dirty="0" err="1"/>
              <a:t>Touch-Screen</a:t>
            </a:r>
            <a:r>
              <a:rPr lang="pt-PT" dirty="0"/>
              <a:t> através de botões;</a:t>
            </a:r>
          </a:p>
          <a:p>
            <a:r>
              <a:rPr lang="pt-PT" dirty="0"/>
              <a:t>4.	</a:t>
            </a:r>
            <a:r>
              <a:rPr lang="pt-PT" dirty="0" smtClean="0"/>
              <a:t>Relatório da fatura e listagem dos produtos da BD;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754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E-R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66152"/>
            <a:ext cx="9931474" cy="3752067"/>
          </a:xfrm>
        </p:spPr>
      </p:pic>
    </p:spTree>
    <p:extLst>
      <p:ext uri="{BB962C8B-B14F-4D97-AF65-F5344CB8AC3E}">
        <p14:creationId xmlns:p14="http://schemas.microsoft.com/office/powerpoint/2010/main" val="32762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de Classes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5" y="2253210"/>
            <a:ext cx="9745435" cy="3534268"/>
          </a:xfrm>
        </p:spPr>
      </p:pic>
    </p:spTree>
    <p:extLst>
      <p:ext uri="{BB962C8B-B14F-4D97-AF65-F5344CB8AC3E}">
        <p14:creationId xmlns:p14="http://schemas.microsoft.com/office/powerpoint/2010/main" val="33417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Esquema de </a:t>
            </a:r>
            <a:r>
              <a:rPr lang="pt-PT" dirty="0" err="1" smtClean="0"/>
              <a:t>Data-Set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9" y="1891604"/>
            <a:ext cx="9208394" cy="4473850"/>
          </a:xfrm>
        </p:spPr>
      </p:pic>
    </p:spTree>
    <p:extLst>
      <p:ext uri="{BB962C8B-B14F-4D97-AF65-F5344CB8AC3E}">
        <p14:creationId xmlns:p14="http://schemas.microsoft.com/office/powerpoint/2010/main" val="32067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grafismo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777371"/>
            <a:ext cx="8157133" cy="4586148"/>
          </a:xfrm>
        </p:spPr>
      </p:pic>
    </p:spTree>
    <p:extLst>
      <p:ext uri="{BB962C8B-B14F-4D97-AF65-F5344CB8AC3E}">
        <p14:creationId xmlns:p14="http://schemas.microsoft.com/office/powerpoint/2010/main" val="29002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288</TotalTime>
  <Words>410</Words>
  <Application>Microsoft Office PowerPoint</Application>
  <PresentationFormat>Ecrã Panorâmico</PresentationFormat>
  <Paragraphs>41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Circuito</vt:lpstr>
      <vt:lpstr>Café Outono</vt:lpstr>
      <vt:lpstr>Enquadramento Legal</vt:lpstr>
      <vt:lpstr>Introdução – Descrição do Tema e Entidade</vt:lpstr>
      <vt:lpstr>Introdução - Objetivos</vt:lpstr>
      <vt:lpstr>Introdução – Principais Funcionalidades</vt:lpstr>
      <vt:lpstr>Diagrama E-R</vt:lpstr>
      <vt:lpstr>Diagrama de Classes</vt:lpstr>
      <vt:lpstr>Esquema de Data-Set</vt:lpstr>
      <vt:lpstr>grafismo</vt:lpstr>
      <vt:lpstr>Principais Escolhas</vt:lpstr>
      <vt:lpstr>Atividades desenvolvidas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Aluno</dc:creator>
  <cp:lastModifiedBy>Tiago Remuge</cp:lastModifiedBy>
  <cp:revision>30</cp:revision>
  <dcterms:created xsi:type="dcterms:W3CDTF">2014-08-26T23:43:54Z</dcterms:created>
  <dcterms:modified xsi:type="dcterms:W3CDTF">2017-07-10T03:17:40Z</dcterms:modified>
</cp:coreProperties>
</file>