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9"/>
  </p:notesMasterIdLst>
  <p:handoutMasterIdLst>
    <p:handoutMasterId r:id="rId20"/>
  </p:handoutMasterIdLst>
  <p:sldIdLst>
    <p:sldId id="316" r:id="rId6"/>
    <p:sldId id="288" r:id="rId7"/>
    <p:sldId id="289" r:id="rId8"/>
    <p:sldId id="314" r:id="rId9"/>
    <p:sldId id="291" r:id="rId10"/>
    <p:sldId id="312" r:id="rId11"/>
    <p:sldId id="292" r:id="rId12"/>
    <p:sldId id="322" r:id="rId13"/>
    <p:sldId id="323" r:id="rId14"/>
    <p:sldId id="317" r:id="rId15"/>
    <p:sldId id="313" r:id="rId16"/>
    <p:sldId id="321" r:id="rId17"/>
    <p:sldId id="32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C66DA4F-7B7B-4CB8-A10A-C42BA780E9B3}">
          <p14:sldIdLst>
            <p14:sldId id="316"/>
            <p14:sldId id="288"/>
            <p14:sldId id="289"/>
            <p14:sldId id="314"/>
            <p14:sldId id="291"/>
            <p14:sldId id="312"/>
            <p14:sldId id="292"/>
            <p14:sldId id="322"/>
            <p14:sldId id="323"/>
            <p14:sldId id="317"/>
            <p14:sldId id="313"/>
            <p14:sldId id="321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DDD0"/>
    <a:srgbClr val="A33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9" autoAdjust="0"/>
    <p:restoredTop sz="92509" autoAdjust="0"/>
  </p:normalViewPr>
  <p:slideViewPr>
    <p:cSldViewPr>
      <p:cViewPr varScale="1">
        <p:scale>
          <a:sx n="80" d="100"/>
          <a:sy n="80" d="100"/>
        </p:scale>
        <p:origin x="1603" y="-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65000"/>
                      <a:shade val="51000"/>
                      <a:satMod val="130000"/>
                    </a:schemeClr>
                  </a:gs>
                  <a:gs pos="80000">
                    <a:schemeClr val="accent5">
                      <a:shade val="65000"/>
                      <a:shade val="93000"/>
                      <a:satMod val="130000"/>
                    </a:schemeClr>
                  </a:gs>
                  <a:gs pos="100000">
                    <a:schemeClr val="accent5">
                      <a:shade val="65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028-4886-A195-D241FA094FE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028-4886-A195-D241FA094FE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65000"/>
                      <a:shade val="51000"/>
                      <a:satMod val="130000"/>
                    </a:schemeClr>
                  </a:gs>
                  <a:gs pos="80000">
                    <a:schemeClr val="accent5">
                      <a:tint val="65000"/>
                      <a:shade val="93000"/>
                      <a:satMod val="130000"/>
                    </a:schemeClr>
                  </a:gs>
                  <a:gs pos="100000">
                    <a:schemeClr val="accent5">
                      <a:tint val="65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028-4886-A195-D241FA094FEE}"/>
              </c:ext>
            </c:extLst>
          </c:dPt>
          <c:dLbls>
            <c:delete val="1"/>
          </c:dLbls>
          <c:cat>
            <c:strRef>
              <c:f>Лист1!$A$2:$A$4</c:f>
              <c:strCache>
                <c:ptCount val="3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16-4287-A1EF-688259C5DDCA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C415B-D586-4617-A7CD-C505B94DB98C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60836-8E6B-43EC-A20F-E878739898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540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6DD18-BCE0-4A3E-88A7-83470DD3C30C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F2865-D604-4CFC-B113-76ADD451E7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58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2865-D604-4CFC-B113-76ADD451E78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91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Уже многие годы люди используют компьютерное устройство как средство досуга. Таким образом многие </a:t>
            </a:r>
            <a:r>
              <a:rPr lang="en-GB" dirty="0"/>
              <a:t>IT</a:t>
            </a:r>
            <a:r>
              <a:rPr lang="ru-RU" dirty="0"/>
              <a:t> компании стали разрабатывать игры. Исходя из этого целью курсового проекта стала разработка многопользовательского игрового приложения.</a:t>
            </a:r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2865-D604-4CFC-B113-76ADD451E78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18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анализа игровой индустрии в 2020 году, было выявлено, что компьютерные игры входят в тройку самых востребованных игр на планете.</a:t>
            </a:r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2865-D604-4CFC-B113-76ADD451E78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03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выборе жанра необходимо было учитывать максимально простой и несложный интерфейс. Одним из таких жанров является жанр </a:t>
            </a:r>
            <a:r>
              <a:rPr lang="en-GB" dirty="0"/>
              <a:t>CCG</a:t>
            </a:r>
            <a:r>
              <a:rPr lang="ru-RU" dirty="0"/>
              <a:t>. Это жанр в котором игроку необходимо победить противника, сражаясь с помощью имеющихся у него колоды карт. Выкладывая карты с различными героями и заклинаниями игрок должен атаковать ими противника.</a:t>
            </a:r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2865-D604-4CFC-B113-76ADD451E787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60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Игровое приложение, суть которого - добыча ресурсов игроком и сражение с противником добытыми ресурсами.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2865-D604-4CFC-B113-76ADD451E78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3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Главными конкурентными являются такие игры как, </a:t>
            </a:r>
            <a:r>
              <a:rPr lang="en-GB" dirty="0"/>
              <a:t>Gwent </a:t>
            </a:r>
            <a:r>
              <a:rPr lang="ru-RU" dirty="0"/>
              <a:t>и </a:t>
            </a:r>
            <a:r>
              <a:rPr lang="en-GB" dirty="0" err="1"/>
              <a:t>HeartStone</a:t>
            </a:r>
            <a:r>
              <a:rPr lang="en-GB" dirty="0"/>
              <a:t>. </a:t>
            </a:r>
            <a:r>
              <a:rPr lang="ru-RU" dirty="0"/>
              <a:t>Но, в этих играх используется один вид боя. У игрока постоянно стандартная собранная им колода карт, из-за недостатка креативности разработчиков, аудитория стала резко снижаться. Поэтому было принято решение создать игру, в которой игроку будет необходимо добыть карты перед сражением. Также приложение имеет хорошую оптимизацию под компьютеры с ограниченными ресурсами в отличие от вышеупомянутых игр.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2865-D604-4CFC-B113-76ADD451E78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9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2865-D604-4CFC-B113-76ADD451E787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65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B8F6-30EC-4352-A0EB-8808E33D58FE}" type="datetime1">
              <a:rPr lang="ru-RU" smtClean="0"/>
              <a:pPr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5FE-0B33-4F78-AB7A-D99B19E23029}" type="datetime1">
              <a:rPr lang="ru-RU" smtClean="0"/>
              <a:pPr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8A9C-BB22-462E-BF5D-4AE82610FA1F}" type="datetime1">
              <a:rPr lang="ru-RU" smtClean="0"/>
              <a:pPr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507288" cy="11430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896544"/>
          </a:xfrm>
        </p:spPr>
        <p:txBody>
          <a:bodyPr/>
          <a:lstStyle>
            <a:lvl1pPr marL="0" indent="0">
              <a:buNone/>
              <a:defRPr/>
            </a:lvl1pPr>
            <a:lvl2pPr marL="358775" indent="-358775">
              <a:defRPr/>
            </a:lvl2pPr>
            <a:lvl3pPr marL="358775" indent="-358775">
              <a:buFont typeface="+mj-lt"/>
              <a:buAutoNum type="arabicPeriod"/>
              <a:defRPr sz="2800"/>
            </a:lvl3pPr>
            <a:lvl4pPr marL="717550" indent="-358775">
              <a:defRPr sz="2400"/>
            </a:lvl4pPr>
            <a:lvl5pPr marL="815975" indent="-457200">
              <a:buFont typeface="+mj-lt"/>
              <a:buAutoNum type="alphaLcParenR"/>
              <a:defRPr sz="2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6B43-18C7-4E3B-A952-F7004B58246B}" type="datetime1">
              <a:rPr lang="ru-RU" smtClean="0"/>
              <a:pPr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56376" y="6356350"/>
            <a:ext cx="1008112" cy="365125"/>
          </a:xfrm>
        </p:spPr>
        <p:txBody>
          <a:bodyPr/>
          <a:lstStyle>
            <a:lvl1pPr>
              <a:defRPr sz="1600" b="1"/>
            </a:lvl1pPr>
          </a:lstStyle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06DB-A410-407F-944C-FB7F9E734F89}" type="datetime1">
              <a:rPr lang="ru-RU" smtClean="0"/>
              <a:pPr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4A88-F6BE-4E53-A077-8CD5B6A52E76}" type="datetime1">
              <a:rPr lang="ru-RU" smtClean="0"/>
              <a:pPr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5B3D-5B6B-4ED7-9610-8CD1C9F72AD5}" type="datetime1">
              <a:rPr lang="ru-RU" smtClean="0"/>
              <a:pPr/>
              <a:t>03.03.2021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F28-CEB2-4BCF-B84A-AFE3CDBB760A}" type="datetime1">
              <a:rPr lang="ru-RU" smtClean="0"/>
              <a:pPr/>
              <a:t>03.03.2021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AF7D-84B2-479A-8117-8F4952C3F13A}" type="datetime1">
              <a:rPr lang="ru-RU" smtClean="0"/>
              <a:pPr/>
              <a:t>03.03.2021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433C-6AF1-46A7-99DE-D9F631D61764}" type="datetime1">
              <a:rPr lang="ru-RU" smtClean="0"/>
              <a:pPr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DC1-D5E6-46A9-B8B8-49B16F8F3AD3}" type="datetime1">
              <a:rPr lang="ru-RU" smtClean="0"/>
              <a:pPr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Admin\Рабочий стол\footer_new12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7500" y="6021288"/>
            <a:ext cx="7556500" cy="836712"/>
          </a:xfrm>
          <a:prstGeom prst="rect">
            <a:avLst/>
          </a:prstGeom>
          <a:noFill/>
        </p:spPr>
      </p:pic>
      <p:pic>
        <p:nvPicPr>
          <p:cNvPr id="7" name="Picture 2" descr="C:\Documents and Settings\Admin\Рабочий стол\logo_new2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" y="0"/>
            <a:ext cx="3923928" cy="141277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CF173-78FE-474C-A588-52E452BE4892}" type="datetime1">
              <a:rPr lang="ru-RU" smtClean="0"/>
              <a:pPr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F1E0016-A8EB-45E4-93CC-99BE5FD0AA86}"/>
              </a:ext>
            </a:extLst>
          </p:cNvPr>
          <p:cNvSpPr/>
          <p:nvPr/>
        </p:nvSpPr>
        <p:spPr>
          <a:xfrm>
            <a:off x="1907704" y="25740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ПРАВИТЕЛЬСТВО САНКТ-ПЕТЕРБУРГА</a:t>
            </a:r>
          </a:p>
          <a:p>
            <a:pPr algn="ctr"/>
            <a:r>
              <a:rPr lang="ru-RU" sz="1600" dirty="0"/>
              <a:t>КОМИТЕТ ПО НАУКЕ И ВЫСШЕЙ ШКОЛЕ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Санкт-Петербургское государственное бюджетное</a:t>
            </a:r>
          </a:p>
          <a:p>
            <a:pPr algn="ctr"/>
            <a:r>
              <a:rPr lang="ru-RU" sz="1600" dirty="0"/>
              <a:t>профессиональное образовательное учреждение</a:t>
            </a:r>
          </a:p>
          <a:p>
            <a:pPr algn="ctr"/>
            <a:r>
              <a:rPr lang="ru-RU" sz="1600" dirty="0"/>
              <a:t>«ПЕТРОВСКИЙ КОЛЛЕДЖ»</a:t>
            </a:r>
          </a:p>
          <a:p>
            <a:pPr algn="ctr"/>
            <a:r>
              <a:rPr lang="ru-RU" sz="1600" dirty="0"/>
              <a:t>(СПб ГБПОУ «Петровский колледж»)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Отделение информационных технологий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E413D5-8196-4F72-AFC9-EAF6F4839DC3}"/>
              </a:ext>
            </a:extLst>
          </p:cNvPr>
          <p:cNvSpPr/>
          <p:nvPr/>
        </p:nvSpPr>
        <p:spPr>
          <a:xfrm>
            <a:off x="1075093" y="2854694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ТЕМА КУРСОВОГО ПРОЕКТА</a:t>
            </a:r>
            <a:br>
              <a:rPr lang="ru-RU" sz="2800" dirty="0"/>
            </a:br>
            <a:r>
              <a:rPr lang="ru-RU" sz="2800" b="0" i="0" dirty="0">
                <a:solidFill>
                  <a:srgbClr val="000000"/>
                </a:solidFill>
                <a:effectLst/>
                <a:latin typeface="-apple-system"/>
              </a:rPr>
              <a:t>РАЗРАБОТКА ОНЛАЙН ИГРЫ ЖАНРА «</a:t>
            </a:r>
            <a:r>
              <a:rPr lang="en-GB" sz="2800" dirty="0">
                <a:solidFill>
                  <a:srgbClr val="000000"/>
                </a:solidFill>
                <a:latin typeface="-apple-system"/>
              </a:rPr>
              <a:t>CCG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-apple-system"/>
              </a:rPr>
              <a:t>»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D2F56-40FF-4D2D-B4C6-ED4233D7DE16}"/>
              </a:ext>
            </a:extLst>
          </p:cNvPr>
          <p:cNvSpPr txBox="1"/>
          <p:nvPr/>
        </p:nvSpPr>
        <p:spPr>
          <a:xfrm>
            <a:off x="4716016" y="4232122"/>
            <a:ext cx="4063933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dirty="0"/>
              <a:t>Выполнил:  Газман Алексей</a:t>
            </a:r>
          </a:p>
          <a:p>
            <a:pPr algn="r"/>
            <a:r>
              <a:rPr lang="ru-RU" dirty="0"/>
              <a:t>Михайлович </a:t>
            </a:r>
          </a:p>
          <a:p>
            <a:pPr algn="r"/>
            <a:r>
              <a:rPr lang="ru-RU" dirty="0"/>
              <a:t>Студент группы 3703</a:t>
            </a:r>
          </a:p>
          <a:p>
            <a:pPr algn="r"/>
            <a:endParaRPr lang="ru-RU" dirty="0"/>
          </a:p>
          <a:p>
            <a:pPr algn="r"/>
            <a:r>
              <a:rPr lang="ru-RU" dirty="0"/>
              <a:t>Руководитель: Ерина М.А.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83B0C-3F1D-4BD8-AC93-2FEB17A17B25}"/>
              </a:ext>
            </a:extLst>
          </p:cNvPr>
          <p:cNvSpPr txBox="1"/>
          <p:nvPr/>
        </p:nvSpPr>
        <p:spPr>
          <a:xfrm>
            <a:off x="3707904" y="65160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Санкт-Петербург, 20</a:t>
            </a:r>
            <a:r>
              <a:rPr lang="en-HK" dirty="0"/>
              <a:t>2</a:t>
            </a:r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2845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604308E0-2662-4495-82D9-EA2F7C6F4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9553905"/>
              </p:ext>
            </p:extLst>
          </p:nvPr>
        </p:nvGraphicFramePr>
        <p:xfrm>
          <a:off x="1454287" y="1703444"/>
          <a:ext cx="6955944" cy="4656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Инструменты для разработки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EF59D09-DDA0-443A-826E-36E8080C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696" y="2252500"/>
            <a:ext cx="2032143" cy="20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7292EE5-7033-4851-9103-5286A69DB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395" y="1528436"/>
            <a:ext cx="1518943" cy="278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2">
            <a:extLst>
              <a:ext uri="{FF2B5EF4-FFF2-40B4-BE49-F238E27FC236}">
                <a16:creationId xmlns:a16="http://schemas.microsoft.com/office/drawing/2014/main" id="{2603E3A5-B180-4A47-8322-AC6ACB1AFD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73E9552D-4C37-4D22-BDC9-4E13CBBEE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40" y="4605500"/>
            <a:ext cx="2256237" cy="17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8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Инструменты для разработки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B8581100-94FF-4D67-A61E-1A4F30574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678637"/>
              </p:ext>
            </p:extLst>
          </p:nvPr>
        </p:nvGraphicFramePr>
        <p:xfrm>
          <a:off x="179264" y="2181860"/>
          <a:ext cx="8785224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408">
                  <a:extLst>
                    <a:ext uri="{9D8B030D-6E8A-4147-A177-3AD203B41FA5}">
                      <a16:colId xmlns:a16="http://schemas.microsoft.com/office/drawing/2014/main" val="2830660959"/>
                    </a:ext>
                  </a:extLst>
                </a:gridCol>
                <a:gridCol w="2928408">
                  <a:extLst>
                    <a:ext uri="{9D8B030D-6E8A-4147-A177-3AD203B41FA5}">
                      <a16:colId xmlns:a16="http://schemas.microsoft.com/office/drawing/2014/main" val="2978765592"/>
                    </a:ext>
                  </a:extLst>
                </a:gridCol>
                <a:gridCol w="2928408">
                  <a:extLst>
                    <a:ext uri="{9D8B030D-6E8A-4147-A177-3AD203B41FA5}">
                      <a16:colId xmlns:a16="http://schemas.microsoft.com/office/drawing/2014/main" val="327594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UNREAL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29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Язык программирования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2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Документация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Большая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Маленькая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0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разработанных игр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Много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Мало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8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Поддержка </a:t>
                      </a:r>
                      <a:r>
                        <a:rPr lang="en-GB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Удобство работы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Отличное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Хорошее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2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Визуальное программирование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Нет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Нагрузка движка на компьютер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Нормальная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Высокая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89912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30B413A-E1BC-4778-BC68-19D4F94E91AB}"/>
              </a:ext>
            </a:extLst>
          </p:cNvPr>
          <p:cNvSpPr/>
          <p:nvPr/>
        </p:nvSpPr>
        <p:spPr>
          <a:xfrm>
            <a:off x="1789007" y="1498268"/>
            <a:ext cx="5843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</a:rPr>
              <a:t>Клиентская часть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16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Инструменты для разработки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B8581100-94FF-4D67-A61E-1A4F30574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438650"/>
              </p:ext>
            </p:extLst>
          </p:nvPr>
        </p:nvGraphicFramePr>
        <p:xfrm>
          <a:off x="179264" y="2181860"/>
          <a:ext cx="878522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408">
                  <a:extLst>
                    <a:ext uri="{9D8B030D-6E8A-4147-A177-3AD203B41FA5}">
                      <a16:colId xmlns:a16="http://schemas.microsoft.com/office/drawing/2014/main" val="2830660959"/>
                    </a:ext>
                  </a:extLst>
                </a:gridCol>
                <a:gridCol w="2928408">
                  <a:extLst>
                    <a:ext uri="{9D8B030D-6E8A-4147-A177-3AD203B41FA5}">
                      <a16:colId xmlns:a16="http://schemas.microsoft.com/office/drawing/2014/main" val="2978765592"/>
                    </a:ext>
                  </a:extLst>
                </a:gridCol>
                <a:gridCol w="2928408">
                  <a:extLst>
                    <a:ext uri="{9D8B030D-6E8A-4147-A177-3AD203B41FA5}">
                      <a16:colId xmlns:a16="http://schemas.microsoft.com/office/drawing/2014/main" val="327594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C++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29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Сборка мусора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Нет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2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Безопасность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Высокий уровень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Средний уровень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0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Популярность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Высокая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Высокая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8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Встроенная поддержка потоков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Нет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Поддержка комментариев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Нет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2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Поддержка документации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Нет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6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Документация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Большая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Большая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06316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30B413A-E1BC-4778-BC68-19D4F94E91AB}"/>
              </a:ext>
            </a:extLst>
          </p:cNvPr>
          <p:cNvSpPr/>
          <p:nvPr/>
        </p:nvSpPr>
        <p:spPr>
          <a:xfrm>
            <a:off x="1789007" y="1498268"/>
            <a:ext cx="5843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</a:rPr>
              <a:t>Клиентская часть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40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F1E0016-A8EB-45E4-93CC-99BE5FD0AA86}"/>
              </a:ext>
            </a:extLst>
          </p:cNvPr>
          <p:cNvSpPr/>
          <p:nvPr/>
        </p:nvSpPr>
        <p:spPr>
          <a:xfrm>
            <a:off x="1907704" y="25740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ПРАВИТЕЛЬСТВО САНКТ-ПЕТЕРБУРГА</a:t>
            </a:r>
          </a:p>
          <a:p>
            <a:pPr algn="ctr"/>
            <a:r>
              <a:rPr lang="ru-RU" sz="1600" dirty="0"/>
              <a:t>КОМИТЕТ ПО НАУКЕ И ВЫСШЕЙ ШКОЛЕ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Санкт-Петербургское государственное бюджетное</a:t>
            </a:r>
          </a:p>
          <a:p>
            <a:pPr algn="ctr"/>
            <a:r>
              <a:rPr lang="ru-RU" sz="1600" dirty="0"/>
              <a:t>профессиональное образовательное учреждение</a:t>
            </a:r>
          </a:p>
          <a:p>
            <a:pPr algn="ctr"/>
            <a:r>
              <a:rPr lang="ru-RU" sz="1600" dirty="0"/>
              <a:t>«ПЕТРОВСКИЙ КОЛЛЕДЖ»</a:t>
            </a:r>
          </a:p>
          <a:p>
            <a:pPr algn="ctr"/>
            <a:r>
              <a:rPr lang="ru-RU" sz="1600" dirty="0"/>
              <a:t>(СПб ГБПОУ «Петровский колледж»)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Отделение информационных технологий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E413D5-8196-4F72-AFC9-EAF6F4839DC3}"/>
              </a:ext>
            </a:extLst>
          </p:cNvPr>
          <p:cNvSpPr/>
          <p:nvPr/>
        </p:nvSpPr>
        <p:spPr>
          <a:xfrm>
            <a:off x="1075093" y="2854694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ТЕМА КУРСОВОГО ПРОЕКТА</a:t>
            </a:r>
            <a:br>
              <a:rPr lang="ru-RU" sz="2800" dirty="0"/>
            </a:br>
            <a:r>
              <a:rPr lang="ru-RU" sz="2800" b="0" i="0" dirty="0">
                <a:solidFill>
                  <a:srgbClr val="000000"/>
                </a:solidFill>
                <a:effectLst/>
                <a:latin typeface="-apple-system"/>
              </a:rPr>
              <a:t>РАЗРАБОТКА ОНЛАЙН ИГРЫ ЖАНРА «</a:t>
            </a:r>
            <a:r>
              <a:rPr lang="en-GB" sz="2800" dirty="0">
                <a:solidFill>
                  <a:srgbClr val="000000"/>
                </a:solidFill>
                <a:latin typeface="-apple-system"/>
              </a:rPr>
              <a:t>CCG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-apple-system"/>
              </a:rPr>
              <a:t>»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D2F56-40FF-4D2D-B4C6-ED4233D7DE16}"/>
              </a:ext>
            </a:extLst>
          </p:cNvPr>
          <p:cNvSpPr txBox="1"/>
          <p:nvPr/>
        </p:nvSpPr>
        <p:spPr>
          <a:xfrm>
            <a:off x="4716016" y="4232122"/>
            <a:ext cx="4063933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dirty="0"/>
              <a:t>Выполнил:  Газман Алексей</a:t>
            </a:r>
          </a:p>
          <a:p>
            <a:pPr algn="r"/>
            <a:r>
              <a:rPr lang="ru-RU" dirty="0"/>
              <a:t>Михайлович </a:t>
            </a:r>
          </a:p>
          <a:p>
            <a:pPr algn="r"/>
            <a:r>
              <a:rPr lang="ru-RU" dirty="0"/>
              <a:t>Студент группы 3703</a:t>
            </a:r>
          </a:p>
          <a:p>
            <a:pPr algn="r"/>
            <a:endParaRPr lang="ru-RU" dirty="0"/>
          </a:p>
          <a:p>
            <a:pPr algn="r"/>
            <a:r>
              <a:rPr lang="ru-RU" dirty="0"/>
              <a:t>Руководитель: Ерина М.А.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83B0C-3F1D-4BD8-AC93-2FEB17A17B25}"/>
              </a:ext>
            </a:extLst>
          </p:cNvPr>
          <p:cNvSpPr txBox="1"/>
          <p:nvPr/>
        </p:nvSpPr>
        <p:spPr>
          <a:xfrm>
            <a:off x="3707904" y="65160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Санкт-Петербург, 20</a:t>
            </a:r>
            <a:r>
              <a:rPr lang="en-HK" dirty="0"/>
              <a:t>2</a:t>
            </a:r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083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Цель курсового проекта – разработать многопользовательское компьютерное игровое приложение</a:t>
            </a:r>
            <a:r>
              <a:rPr lang="en-GB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Задачи:</a:t>
            </a:r>
          </a:p>
          <a:p>
            <a:pPr lvl="2"/>
            <a:r>
              <a:rPr lang="ru-RU" dirty="0"/>
              <a:t>Изучить предметную область</a:t>
            </a:r>
          </a:p>
          <a:p>
            <a:pPr lvl="2"/>
            <a:r>
              <a:rPr lang="ru-RU" dirty="0"/>
              <a:t>Выполнить анализ актуальности разработки</a:t>
            </a:r>
          </a:p>
          <a:p>
            <a:pPr lvl="2"/>
            <a:r>
              <a:rPr lang="ru-RU" dirty="0"/>
              <a:t>Разработать техническое задание на разработку модулей программного продукта</a:t>
            </a:r>
          </a:p>
          <a:p>
            <a:pPr lvl="2"/>
            <a:r>
              <a:rPr lang="ru-RU" dirty="0"/>
              <a:t>Осуществить анализ и сделать выбор средств разработки </a:t>
            </a:r>
          </a:p>
          <a:p>
            <a:pPr lvl="2"/>
            <a:r>
              <a:rPr lang="ru-RU" dirty="0"/>
              <a:t>Выполнить проектирование модулей программного продукта</a:t>
            </a:r>
          </a:p>
          <a:p>
            <a:pPr lvl="2"/>
            <a:r>
              <a:rPr lang="ru-RU" dirty="0"/>
              <a:t>Разработать документацию для тестирования программных модулей</a:t>
            </a:r>
          </a:p>
          <a:p>
            <a:pPr lvl="2"/>
            <a:r>
              <a:rPr lang="ru-RU" dirty="0"/>
              <a:t>Разработать техническую документацию на программный продукт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28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Актуальность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5F93E1F-8FC3-4E24-A2D3-561601EA2A4C}"/>
              </a:ext>
            </a:extLst>
          </p:cNvPr>
          <p:cNvSpPr/>
          <p:nvPr/>
        </p:nvSpPr>
        <p:spPr>
          <a:xfrm>
            <a:off x="1789006" y="1076890"/>
            <a:ext cx="5843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</a:rPr>
              <a:t>Обзор компьютерно-игровой индустрии 2020 год</a:t>
            </a:r>
            <a:endParaRPr lang="ru-RU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7B3DD6E-FCA4-4ACF-8109-47605A6EE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55" y="1570950"/>
            <a:ext cx="7956376" cy="447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55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Актуальность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CCG (</a:t>
            </a:r>
            <a:r>
              <a:rPr lang="en-GB" sz="2000" dirty="0">
                <a:solidFill>
                  <a:srgbClr val="202122"/>
                </a:solidFill>
                <a:latin typeface="Arial" panose="020B0604020202020204" pitchFamily="34" charset="0"/>
              </a:rPr>
              <a:t>Collection</a:t>
            </a: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GB" sz="2000" dirty="0">
                <a:solidFill>
                  <a:srgbClr val="202122"/>
                </a:solidFill>
                <a:latin typeface="Arial" panose="020B0604020202020204" pitchFamily="34" charset="0"/>
              </a:rPr>
              <a:t>Card Games</a:t>
            </a:r>
            <a:r>
              <a:rPr lang="ru-RU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- Коллекционная карточная игра (CCG), также называемая торговой карточной игрой (TCG), среди других названий,</a:t>
            </a:r>
            <a:r>
              <a:rPr lang="en-GB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-</a:t>
            </a:r>
            <a:r>
              <a:rPr lang="ru-RU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это тип карточной игры, который смешивает стратегические элементы построения колоды с особенностями торговых карт, введенный с </a:t>
            </a:r>
            <a:r>
              <a:rPr lang="ru-RU" sz="20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Magic</a:t>
            </a:r>
            <a:r>
              <a:rPr lang="ru-RU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ru-RU" sz="20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ru-RU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Gathering</a:t>
            </a:r>
            <a:r>
              <a:rPr lang="en-GB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1993 году.</a:t>
            </a:r>
            <a:endParaRPr lang="ru-RU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597D3E8-6548-4663-A61B-C3B229FB3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4059943" cy="228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2DA8557-E947-4EBD-9004-E0CFD9E6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31" y="3645024"/>
            <a:ext cx="4059943" cy="228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26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Описание предметной области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Игровое приложение, суть которого - добыча ресурсов игроком сражаясь с противниками-ботами и поединок с оппонентом добытыми ресурсами.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84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рынка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Объект 7">
            <a:extLst>
              <a:ext uri="{FF2B5EF4-FFF2-40B4-BE49-F238E27FC236}">
                <a16:creationId xmlns:a16="http://schemas.microsoft.com/office/drawing/2014/main" id="{32564CF9-8DEE-4D3F-AD3E-28FF35070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896544"/>
          </a:xfrm>
        </p:spPr>
        <p:txBody>
          <a:bodyPr/>
          <a:lstStyle/>
          <a:p>
            <a:r>
              <a:rPr lang="ru-RU" dirty="0"/>
              <a:t>В приложении в отличие от уже созданных игр, перед боем будет проходить раунд подбора снаряжений. Также приложение имеет хорошую оптимизацию под компьютеры с ограниченными ресурсами.</a:t>
            </a:r>
          </a:p>
        </p:txBody>
      </p:sp>
    </p:spTree>
    <p:extLst>
      <p:ext uri="{BB962C8B-B14F-4D97-AF65-F5344CB8AC3E}">
        <p14:creationId xmlns:p14="http://schemas.microsoft.com/office/powerpoint/2010/main" val="254516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Функционал программного продукта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995F70-B125-4105-A445-293D8A01CD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2656" y="1412970"/>
            <a:ext cx="7956376" cy="40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6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BB66A-D39F-4110-A5EA-76756EEA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интерфейс</a:t>
            </a:r>
            <a:endParaRPr lang="en-GB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8B2765-C40A-42F9-9D3E-8B6947CF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903223B-15FE-4F32-931D-FCEE7A2CE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56" y="1412970"/>
            <a:ext cx="7956376" cy="40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1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ED329-18BA-4A13-954C-76BC6D9E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интерфейс</a:t>
            </a:r>
            <a:endParaRPr lang="en-GB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836162-437F-402B-A023-A765C325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710391-44FC-493B-982A-E3A03CF49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1" y="1396394"/>
            <a:ext cx="7956377" cy="40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62305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ии_колледж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9DECAF42DF4C1448C93826D92A1631D" ma:contentTypeVersion="2" ma:contentTypeDescription="Создание документа." ma:contentTypeScope="" ma:versionID="3af4159342cf4ebf59299f419a4f4a66">
  <xsd:schema xmlns:xsd="http://www.w3.org/2001/XMLSchema" xmlns:xs="http://www.w3.org/2001/XMLSchema" xmlns:p="http://schemas.microsoft.com/office/2006/metadata/properties" xmlns:ns2="df41ab4a-b7e2-4865-b9a3-291840acfe6f" targetNamespace="http://schemas.microsoft.com/office/2006/metadata/properties" ma:root="true" ma:fieldsID="477a2e5a6968d71f865c2ee3fd8432b2" ns2:_="">
    <xsd:import namespace="df41ab4a-b7e2-4865-b9a3-291840acfe6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1ab4a-b7e2-4865-b9a3-291840acfe6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f41ab4a-b7e2-4865-b9a3-291840acfe6f">7VF5KMQTPTXY-6-2</_dlc_DocId>
    <_dlc_DocIdUrl xmlns="df41ab4a-b7e2-4865-b9a3-291840acfe6f">
      <Url>https://portal.petrocollege.ru/_layouts/15/DocIdRedir.aspx?ID=7VF5KMQTPTXY-6-2</Url>
      <Description>7VF5KMQTPTXY-6-2</Description>
    </_dlc_DocIdUrl>
  </documentManagement>
</p:properties>
</file>

<file path=customXml/itemProps1.xml><?xml version="1.0" encoding="utf-8"?>
<ds:datastoreItem xmlns:ds="http://schemas.openxmlformats.org/officeDocument/2006/customXml" ds:itemID="{5CC2C6A2-194A-4318-9983-705E098F29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D44AB9-9713-4396-9527-2BD4E42BD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41ab4a-b7e2-4865-b9a3-291840acfe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40D707-170D-4583-9BC4-8BAD4042035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B62F19D-F597-4593-B760-DD0007729E5B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df41ab4a-b7e2-4865-b9a3-291840acfe6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презентации_колледж</Template>
  <TotalTime>3727</TotalTime>
  <Words>583</Words>
  <Application>Microsoft Office PowerPoint</Application>
  <PresentationFormat>Экран (4:3)</PresentationFormat>
  <Paragraphs>130</Paragraphs>
  <Slides>13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Times New Roman</vt:lpstr>
      <vt:lpstr>Шаблон презентации_колледж</vt:lpstr>
      <vt:lpstr>Презентация PowerPoint</vt:lpstr>
      <vt:lpstr>Введение</vt:lpstr>
      <vt:lpstr>Актуальность</vt:lpstr>
      <vt:lpstr>Актуальность</vt:lpstr>
      <vt:lpstr>Описание предметной области</vt:lpstr>
      <vt:lpstr>Анализ рынка</vt:lpstr>
      <vt:lpstr>Функционал программного продукта</vt:lpstr>
      <vt:lpstr>Игровой интерфейс</vt:lpstr>
      <vt:lpstr>Игровой интерфейс</vt:lpstr>
      <vt:lpstr>Инструменты для разработки</vt:lpstr>
      <vt:lpstr>Инструменты для разработки</vt:lpstr>
      <vt:lpstr>Инструменты для разработки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Вакансии по ЦК</dc:title>
  <dc:creator>RePack by SPecialiST</dc:creator>
  <cp:lastModifiedBy>Алексей Газман</cp:lastModifiedBy>
  <cp:revision>235</cp:revision>
  <dcterms:created xsi:type="dcterms:W3CDTF">2016-01-12T04:36:44Z</dcterms:created>
  <dcterms:modified xsi:type="dcterms:W3CDTF">2021-03-03T08:54:58Z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200</vt:r8>
  </property>
  <property fmtid="{D5CDD505-2E9C-101B-9397-08002B2CF9AE}" pid="3" name="TemplateUrl">
    <vt:lpwstr/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ntentTypeId">
    <vt:lpwstr>0x010100A9DECAF42DF4C1448C93826D92A1631D</vt:lpwstr>
  </property>
  <property fmtid="{D5CDD505-2E9C-101B-9397-08002B2CF9AE}" pid="7" name="_SourceUrl">
    <vt:lpwstr/>
  </property>
  <property fmtid="{D5CDD505-2E9C-101B-9397-08002B2CF9AE}" pid="8" name="_dlc_DocIdItemGuid">
    <vt:lpwstr>693d1289-6f8f-46ac-9cee-59170f679e5c</vt:lpwstr>
  </property>
</Properties>
</file>