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7"/>
  </p:notesMasterIdLst>
  <p:handoutMasterIdLst>
    <p:handoutMasterId r:id="rId18"/>
  </p:handoutMasterIdLst>
  <p:sldIdLst>
    <p:sldId id="316" r:id="rId6"/>
    <p:sldId id="288" r:id="rId7"/>
    <p:sldId id="289" r:id="rId8"/>
    <p:sldId id="314" r:id="rId9"/>
    <p:sldId id="291" r:id="rId10"/>
    <p:sldId id="312" r:id="rId11"/>
    <p:sldId id="292" r:id="rId12"/>
    <p:sldId id="317" r:id="rId13"/>
    <p:sldId id="313" r:id="rId14"/>
    <p:sldId id="321" r:id="rId15"/>
    <p:sldId id="320" r:id="rId1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AC66DA4F-7B7B-4CB8-A10A-C42BA780E9B3}">
          <p14:sldIdLst>
            <p14:sldId id="316"/>
            <p14:sldId id="288"/>
            <p14:sldId id="289"/>
            <p14:sldId id="314"/>
            <p14:sldId id="291"/>
            <p14:sldId id="312"/>
            <p14:sldId id="292"/>
            <p14:sldId id="317"/>
            <p14:sldId id="313"/>
            <p14:sldId id="321"/>
            <p14:sldId id="32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DDD0"/>
    <a:srgbClr val="A33C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59" autoAdjust="0"/>
    <p:restoredTop sz="92509" autoAdjust="0"/>
  </p:normalViewPr>
  <p:slideViewPr>
    <p:cSldViewPr>
      <p:cViewPr>
        <p:scale>
          <a:sx n="75" d="100"/>
          <a:sy n="75" d="100"/>
        </p:scale>
        <p:origin x="1747" y="158"/>
      </p:cViewPr>
      <p:guideLst>
        <p:guide orient="horz" pos="2160"/>
        <p:guide pos="2880"/>
      </p:guideLst>
    </p:cSldViewPr>
  </p:slideViewPr>
  <p:notesTextViewPr>
    <p:cViewPr>
      <p:scale>
        <a:sx n="100" d="100"/>
        <a:sy n="100" d="100"/>
      </p:scale>
      <p:origin x="0" y="0"/>
    </p:cViewPr>
  </p:notesTextViewPr>
  <p:notesViewPr>
    <p:cSldViewPr>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Лист1!$B$1</c:f>
              <c:strCache>
                <c:ptCount val="1"/>
                <c:pt idx="0">
                  <c:v>Столбец1</c:v>
                </c:pt>
              </c:strCache>
            </c:strRef>
          </c:tx>
          <c:dPt>
            <c:idx val="0"/>
            <c:bubble3D val="0"/>
            <c:spPr>
              <a:gradFill rotWithShape="1">
                <a:gsLst>
                  <a:gs pos="0">
                    <a:schemeClr val="accent5">
                      <a:shade val="65000"/>
                      <a:shade val="51000"/>
                      <a:satMod val="130000"/>
                    </a:schemeClr>
                  </a:gs>
                  <a:gs pos="80000">
                    <a:schemeClr val="accent5">
                      <a:shade val="65000"/>
                      <a:shade val="93000"/>
                      <a:satMod val="130000"/>
                    </a:schemeClr>
                  </a:gs>
                  <a:gs pos="100000">
                    <a:schemeClr val="accent5">
                      <a:shade val="65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4028-4886-A195-D241FA094FEE}"/>
              </c:ext>
            </c:extLst>
          </c:dPt>
          <c:dPt>
            <c:idx val="1"/>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4028-4886-A195-D241FA094FEE}"/>
              </c:ext>
            </c:extLst>
          </c:dPt>
          <c:dPt>
            <c:idx val="2"/>
            <c:bubble3D val="0"/>
            <c:spPr>
              <a:gradFill rotWithShape="1">
                <a:gsLst>
                  <a:gs pos="0">
                    <a:schemeClr val="accent5">
                      <a:tint val="65000"/>
                      <a:shade val="51000"/>
                      <a:satMod val="130000"/>
                    </a:schemeClr>
                  </a:gs>
                  <a:gs pos="80000">
                    <a:schemeClr val="accent5">
                      <a:tint val="65000"/>
                      <a:shade val="93000"/>
                      <a:satMod val="130000"/>
                    </a:schemeClr>
                  </a:gs>
                  <a:gs pos="100000">
                    <a:schemeClr val="accent5">
                      <a:tint val="65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4028-4886-A195-D241FA094FEE}"/>
              </c:ext>
            </c:extLst>
          </c:dPt>
          <c:dLbls>
            <c:delete val="1"/>
          </c:dLbls>
          <c:cat>
            <c:strRef>
              <c:f>Лист1!$A$2:$A$4</c:f>
              <c:strCache>
                <c:ptCount val="3"/>
                <c:pt idx="0">
                  <c:v>Кв. 1</c:v>
                </c:pt>
                <c:pt idx="1">
                  <c:v>Кв. 2</c:v>
                </c:pt>
                <c:pt idx="2">
                  <c:v>Кв. 3</c:v>
                </c:pt>
              </c:strCache>
            </c:strRef>
          </c:cat>
          <c:val>
            <c:numRef>
              <c:f>Лист1!$B$2:$B$4</c:f>
              <c:numCache>
                <c:formatCode>General</c:formatCode>
                <c:ptCount val="3"/>
                <c:pt idx="0">
                  <c:v>1</c:v>
                </c:pt>
                <c:pt idx="1">
                  <c:v>1</c:v>
                </c:pt>
                <c:pt idx="2">
                  <c:v>1</c:v>
                </c:pt>
              </c:numCache>
            </c:numRef>
          </c:val>
          <c:extLst>
            <c:ext xmlns:c16="http://schemas.microsoft.com/office/drawing/2014/chart" uri="{C3380CC4-5D6E-409C-BE32-E72D297353CC}">
              <c16:uniqueId val="{00000000-0216-4287-A1EF-688259C5DDCA}"/>
            </c:ext>
          </c:extLst>
        </c:ser>
        <c:dLbls>
          <c:dLblPos val="inEnd"/>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8C415B-D586-4617-A7CD-C505B94DB98C}" type="datetimeFigureOut">
              <a:rPr lang="ru-RU" smtClean="0"/>
              <a:pPr/>
              <a:t>07.02.2021</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760836-8E6B-43EC-A20F-E87873989826}" type="slidenum">
              <a:rPr lang="ru-RU" smtClean="0"/>
              <a:pPr/>
              <a:t>‹#›</a:t>
            </a:fld>
            <a:endParaRPr lang="ru-RU"/>
          </a:p>
        </p:txBody>
      </p:sp>
    </p:spTree>
    <p:extLst>
      <p:ext uri="{BB962C8B-B14F-4D97-AF65-F5344CB8AC3E}">
        <p14:creationId xmlns:p14="http://schemas.microsoft.com/office/powerpoint/2010/main" val="42115400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96DD18-BCE0-4A3E-88A7-83470DD3C30C}" type="datetimeFigureOut">
              <a:rPr lang="ru-RU" smtClean="0"/>
              <a:pPr/>
              <a:t>07.02.2021</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F2865-D604-4CFC-B113-76ADD451E787}" type="slidenum">
              <a:rPr lang="ru-RU" smtClean="0"/>
              <a:pPr/>
              <a:t>‹#›</a:t>
            </a:fld>
            <a:endParaRPr lang="ru-RU"/>
          </a:p>
        </p:txBody>
      </p:sp>
    </p:spTree>
    <p:extLst>
      <p:ext uri="{BB962C8B-B14F-4D97-AF65-F5344CB8AC3E}">
        <p14:creationId xmlns:p14="http://schemas.microsoft.com/office/powerpoint/2010/main" val="1546584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BECF2865-D604-4CFC-B113-76ADD451E787}" type="slidenum">
              <a:rPr lang="ru-RU" smtClean="0"/>
              <a:pPr/>
              <a:t>1</a:t>
            </a:fld>
            <a:endParaRPr lang="ru-RU"/>
          </a:p>
        </p:txBody>
      </p:sp>
    </p:spTree>
    <p:extLst>
      <p:ext uri="{BB962C8B-B14F-4D97-AF65-F5344CB8AC3E}">
        <p14:creationId xmlns:p14="http://schemas.microsoft.com/office/powerpoint/2010/main" val="3042915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Уже многие годы люди используют компьютерное устройство как средство досуга. Таким образом многие </a:t>
            </a:r>
            <a:r>
              <a:rPr lang="en-GB" dirty="0"/>
              <a:t>IT</a:t>
            </a:r>
            <a:r>
              <a:rPr lang="ru-RU" dirty="0"/>
              <a:t> компании стали разрабатывать игры. Исходя из этого целью курсового проекта стала разработка многопользовательского игрового приложения.</a:t>
            </a:r>
            <a:endParaRPr lang="en-GB" dirty="0"/>
          </a:p>
        </p:txBody>
      </p:sp>
      <p:sp>
        <p:nvSpPr>
          <p:cNvPr id="4" name="Номер слайда 3"/>
          <p:cNvSpPr>
            <a:spLocks noGrp="1"/>
          </p:cNvSpPr>
          <p:nvPr>
            <p:ph type="sldNum" sz="quarter" idx="5"/>
          </p:nvPr>
        </p:nvSpPr>
        <p:spPr/>
        <p:txBody>
          <a:bodyPr/>
          <a:lstStyle/>
          <a:p>
            <a:fld id="{BECF2865-D604-4CFC-B113-76ADD451E787}" type="slidenum">
              <a:rPr lang="ru-RU" smtClean="0"/>
              <a:pPr/>
              <a:t>2</a:t>
            </a:fld>
            <a:endParaRPr lang="ru-RU"/>
          </a:p>
        </p:txBody>
      </p:sp>
    </p:spTree>
    <p:extLst>
      <p:ext uri="{BB962C8B-B14F-4D97-AF65-F5344CB8AC3E}">
        <p14:creationId xmlns:p14="http://schemas.microsoft.com/office/powerpoint/2010/main" val="244818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После анализа игровой индустрии в 2020 году, было выявлено, что компьютерные игры входят в тройку самых востребованных игр на планете.</a:t>
            </a:r>
            <a:endParaRPr lang="en-GB" dirty="0"/>
          </a:p>
        </p:txBody>
      </p:sp>
      <p:sp>
        <p:nvSpPr>
          <p:cNvPr id="4" name="Номер слайда 3"/>
          <p:cNvSpPr>
            <a:spLocks noGrp="1"/>
          </p:cNvSpPr>
          <p:nvPr>
            <p:ph type="sldNum" sz="quarter" idx="5"/>
          </p:nvPr>
        </p:nvSpPr>
        <p:spPr/>
        <p:txBody>
          <a:bodyPr/>
          <a:lstStyle/>
          <a:p>
            <a:fld id="{BECF2865-D604-4CFC-B113-76ADD451E787}" type="slidenum">
              <a:rPr lang="ru-RU" smtClean="0"/>
              <a:pPr/>
              <a:t>3</a:t>
            </a:fld>
            <a:endParaRPr lang="ru-RU"/>
          </a:p>
        </p:txBody>
      </p:sp>
    </p:spTree>
    <p:extLst>
      <p:ext uri="{BB962C8B-B14F-4D97-AF65-F5344CB8AC3E}">
        <p14:creationId xmlns:p14="http://schemas.microsoft.com/office/powerpoint/2010/main" val="258703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 выборе жанра необходимо было учитывать максимально простой и несложный интерфейс. Одним из таких жанров является жанр </a:t>
            </a:r>
            <a:r>
              <a:rPr lang="en-GB" dirty="0"/>
              <a:t>CCG</a:t>
            </a:r>
            <a:r>
              <a:rPr lang="ru-RU" dirty="0"/>
              <a:t>. Это жанр в котором игроку необходимо победить противника, сражаясь с помощью имеющихся у него колоды карт. Выкладывая карты с различными героями и заклинаниями игрок должен атаковать ими противника.</a:t>
            </a:r>
            <a:endParaRPr lang="en-GB" dirty="0"/>
          </a:p>
        </p:txBody>
      </p:sp>
      <p:sp>
        <p:nvSpPr>
          <p:cNvPr id="4" name="Номер слайда 3"/>
          <p:cNvSpPr>
            <a:spLocks noGrp="1"/>
          </p:cNvSpPr>
          <p:nvPr>
            <p:ph type="sldNum" sz="quarter" idx="5"/>
          </p:nvPr>
        </p:nvSpPr>
        <p:spPr/>
        <p:txBody>
          <a:bodyPr/>
          <a:lstStyle/>
          <a:p>
            <a:fld id="{BECF2865-D604-4CFC-B113-76ADD451E787}" type="slidenum">
              <a:rPr lang="ru-RU" smtClean="0"/>
              <a:pPr/>
              <a:t>4</a:t>
            </a:fld>
            <a:endParaRPr lang="ru-RU"/>
          </a:p>
        </p:txBody>
      </p:sp>
    </p:spTree>
    <p:extLst>
      <p:ext uri="{BB962C8B-B14F-4D97-AF65-F5344CB8AC3E}">
        <p14:creationId xmlns:p14="http://schemas.microsoft.com/office/powerpoint/2010/main" val="1367606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Игровое приложение, суть которого - добыча ресурсов игроком и сражение с противником добытыми ресурсами.</a:t>
            </a:r>
          </a:p>
        </p:txBody>
      </p:sp>
      <p:sp>
        <p:nvSpPr>
          <p:cNvPr id="4" name="Номер слайда 3"/>
          <p:cNvSpPr>
            <a:spLocks noGrp="1"/>
          </p:cNvSpPr>
          <p:nvPr>
            <p:ph type="sldNum" sz="quarter" idx="5"/>
          </p:nvPr>
        </p:nvSpPr>
        <p:spPr/>
        <p:txBody>
          <a:bodyPr/>
          <a:lstStyle/>
          <a:p>
            <a:fld id="{BECF2865-D604-4CFC-B113-76ADD451E787}" type="slidenum">
              <a:rPr lang="ru-RU" smtClean="0"/>
              <a:pPr/>
              <a:t>5</a:t>
            </a:fld>
            <a:endParaRPr lang="ru-RU"/>
          </a:p>
        </p:txBody>
      </p:sp>
    </p:spTree>
    <p:extLst>
      <p:ext uri="{BB962C8B-B14F-4D97-AF65-F5344CB8AC3E}">
        <p14:creationId xmlns:p14="http://schemas.microsoft.com/office/powerpoint/2010/main" val="154437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Главными конкурентными являются такие игры как, </a:t>
            </a:r>
            <a:r>
              <a:rPr lang="en-GB" dirty="0"/>
              <a:t>Gwent </a:t>
            </a:r>
            <a:r>
              <a:rPr lang="ru-RU" dirty="0"/>
              <a:t>и </a:t>
            </a:r>
            <a:r>
              <a:rPr lang="en-GB" dirty="0" err="1"/>
              <a:t>HeartStone</a:t>
            </a:r>
            <a:r>
              <a:rPr lang="en-GB" dirty="0"/>
              <a:t>. </a:t>
            </a:r>
            <a:r>
              <a:rPr lang="ru-RU" dirty="0"/>
              <a:t>Но, в этих играх используется один вид боя. У игрока постоянно стандартная собранная им колода карт, из-за недостатка креативности разработчиков, аудитория стала резко снижаться. Поэтому было принято решение создать игру, в которой игроку будет необходимо добыть карты перед сражением. Также приложение имеет хорошую оптимизацию под компьютеры с ограниченными ресурсами в отличие от вышеупомянутых игр.</a:t>
            </a:r>
          </a:p>
        </p:txBody>
      </p:sp>
      <p:sp>
        <p:nvSpPr>
          <p:cNvPr id="4" name="Номер слайда 3"/>
          <p:cNvSpPr>
            <a:spLocks noGrp="1"/>
          </p:cNvSpPr>
          <p:nvPr>
            <p:ph type="sldNum" sz="quarter" idx="5"/>
          </p:nvPr>
        </p:nvSpPr>
        <p:spPr/>
        <p:txBody>
          <a:bodyPr/>
          <a:lstStyle/>
          <a:p>
            <a:fld id="{BECF2865-D604-4CFC-B113-76ADD451E787}" type="slidenum">
              <a:rPr lang="ru-RU" smtClean="0"/>
              <a:pPr/>
              <a:t>6</a:t>
            </a:fld>
            <a:endParaRPr lang="ru-RU"/>
          </a:p>
        </p:txBody>
      </p:sp>
    </p:spTree>
    <p:extLst>
      <p:ext uri="{BB962C8B-B14F-4D97-AF65-F5344CB8AC3E}">
        <p14:creationId xmlns:p14="http://schemas.microsoft.com/office/powerpoint/2010/main" val="4178897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BECF2865-D604-4CFC-B113-76ADD451E787}" type="slidenum">
              <a:rPr lang="ru-RU" smtClean="0"/>
              <a:pPr/>
              <a:t>11</a:t>
            </a:fld>
            <a:endParaRPr lang="ru-RU"/>
          </a:p>
        </p:txBody>
      </p:sp>
    </p:spTree>
    <p:extLst>
      <p:ext uri="{BB962C8B-B14F-4D97-AF65-F5344CB8AC3E}">
        <p14:creationId xmlns:p14="http://schemas.microsoft.com/office/powerpoint/2010/main" val="1423657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9CCAB8F6-30EC-4352-A0EB-8808E33D58FE}" type="datetime1">
              <a:rPr lang="ru-RU" smtClean="0"/>
              <a:pPr/>
              <a:t>07.02.2021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E98351F-33E5-4A3B-A99F-441E7915B955}"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21A05FE-0B33-4F78-AB7A-D99B19E23029}" type="datetime1">
              <a:rPr lang="ru-RU" smtClean="0"/>
              <a:pPr/>
              <a:t>07.02.2021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E98351F-33E5-4A3B-A99F-441E7915B955}"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D61B8A9C-BB22-462E-BF5D-4AE82610FA1F}" type="datetime1">
              <a:rPr lang="ru-RU" smtClean="0"/>
              <a:pPr/>
              <a:t>07.02.2021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E98351F-33E5-4A3B-A99F-441E7915B955}"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507288" cy="1143000"/>
          </a:xfrm>
        </p:spPr>
        <p:txBody>
          <a:bodyPr lIns="0" tIns="0" rIns="0" bIns="0"/>
          <a:lstStyle>
            <a:lvl1pPr>
              <a:defRPr b="1"/>
            </a:lvl1pPr>
          </a:lstStyle>
          <a:p>
            <a:r>
              <a:rPr lang="ru-RU"/>
              <a:t>Образец заголовка</a:t>
            </a:r>
          </a:p>
        </p:txBody>
      </p:sp>
      <p:sp>
        <p:nvSpPr>
          <p:cNvPr id="3" name="Содержимое 2"/>
          <p:cNvSpPr>
            <a:spLocks noGrp="1"/>
          </p:cNvSpPr>
          <p:nvPr>
            <p:ph idx="1"/>
          </p:nvPr>
        </p:nvSpPr>
        <p:spPr>
          <a:xfrm>
            <a:off x="179512" y="1340768"/>
            <a:ext cx="8784976" cy="4896544"/>
          </a:xfrm>
        </p:spPr>
        <p:txBody>
          <a:bodyPr/>
          <a:lstStyle>
            <a:lvl1pPr marL="0" indent="0">
              <a:buNone/>
              <a:defRPr/>
            </a:lvl1pPr>
            <a:lvl2pPr marL="358775" indent="-358775">
              <a:defRPr/>
            </a:lvl2pPr>
            <a:lvl3pPr marL="358775" indent="-358775">
              <a:buFont typeface="+mj-lt"/>
              <a:buAutoNum type="arabicPeriod"/>
              <a:defRPr sz="2800"/>
            </a:lvl3pPr>
            <a:lvl4pPr marL="717550" indent="-358775">
              <a:defRPr sz="2400"/>
            </a:lvl4pPr>
            <a:lvl5pPr marL="815975" indent="-457200">
              <a:buFont typeface="+mj-lt"/>
              <a:buAutoNum type="alphaLcParenR"/>
              <a:defRPr sz="2400"/>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10"/>
          </p:nvPr>
        </p:nvSpPr>
        <p:spPr/>
        <p:txBody>
          <a:bodyPr/>
          <a:lstStyle/>
          <a:p>
            <a:fld id="{C7646B43-18C7-4E3B-A952-F7004B58246B}" type="datetime1">
              <a:rPr lang="ru-RU" smtClean="0"/>
              <a:pPr/>
              <a:t>07.02.2021</a:t>
            </a:fld>
            <a:endParaRPr lang="ru-RU"/>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a:xfrm>
            <a:off x="7956376" y="6356350"/>
            <a:ext cx="1008112" cy="365125"/>
          </a:xfrm>
        </p:spPr>
        <p:txBody>
          <a:bodyPr/>
          <a:lstStyle>
            <a:lvl1pPr>
              <a:defRPr sz="1600" b="1"/>
            </a:lvl1pPr>
          </a:lstStyle>
          <a:p>
            <a:fld id="{0E98351F-33E5-4A3B-A99F-441E7915B955}"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3E0D06DB-A410-407F-944C-FB7F9E734F89}" type="datetime1">
              <a:rPr lang="ru-RU" smtClean="0"/>
              <a:pPr/>
              <a:t>07.02.2021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E98351F-33E5-4A3B-A99F-441E7915B955}"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4A274A88-F6BE-4E53-A077-8CD5B6A52E76}" type="datetime1">
              <a:rPr lang="ru-RU" smtClean="0"/>
              <a:pPr/>
              <a:t>07.02.2021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E98351F-33E5-4A3B-A99F-441E7915B955}"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45BE5B3D-5B6B-4ED7-9610-8CD1C9F72AD5}" type="datetime1">
              <a:rPr lang="ru-RU" smtClean="0"/>
              <a:pPr/>
              <a:t>07.02.2021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E98351F-33E5-4A3B-A99F-441E7915B955}"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4F458F28-CEB2-4BCF-B84A-AFE3CDBB760A}" type="datetime1">
              <a:rPr lang="ru-RU" smtClean="0"/>
              <a:pPr/>
              <a:t>07.02.2021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E98351F-33E5-4A3B-A99F-441E7915B955}"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ADDAF7D-84B2-479A-8117-8F4952C3F13A}" type="datetime1">
              <a:rPr lang="ru-RU" smtClean="0"/>
              <a:pPr/>
              <a:t>07.02.2021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E98351F-33E5-4A3B-A99F-441E7915B955}"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DFF9433C-6AF1-46A7-99DE-D9F631D61764}" type="datetime1">
              <a:rPr lang="ru-RU" smtClean="0"/>
              <a:pPr/>
              <a:t>07.02.2021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E98351F-33E5-4A3B-A99F-441E7915B955}"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694F8DC1-D5E6-46A9-B8B8-49B16F8F3AD3}" type="datetime1">
              <a:rPr lang="ru-RU" smtClean="0"/>
              <a:pPr/>
              <a:t>07.02.2021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E98351F-33E5-4A3B-A99F-441E7915B955}"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descr="C:\Documents and Settings\Admin\Рабочий стол\footer_new12.jpg"/>
          <p:cNvPicPr>
            <a:picLocks noChangeAspect="1" noChangeArrowheads="1"/>
          </p:cNvPicPr>
          <p:nvPr/>
        </p:nvPicPr>
        <p:blipFill>
          <a:blip r:embed="rId13" cstate="print"/>
          <a:srcRect/>
          <a:stretch>
            <a:fillRect/>
          </a:stretch>
        </p:blipFill>
        <p:spPr bwMode="auto">
          <a:xfrm>
            <a:off x="1587500" y="6021288"/>
            <a:ext cx="7556500" cy="836712"/>
          </a:xfrm>
          <a:prstGeom prst="rect">
            <a:avLst/>
          </a:prstGeom>
          <a:noFill/>
        </p:spPr>
      </p:pic>
      <p:pic>
        <p:nvPicPr>
          <p:cNvPr id="7" name="Picture 2" descr="C:\Documents and Settings\Admin\Рабочий стол\logo_new21.jpg"/>
          <p:cNvPicPr>
            <a:picLocks noChangeAspect="1" noChangeArrowheads="1"/>
          </p:cNvPicPr>
          <p:nvPr/>
        </p:nvPicPr>
        <p:blipFill>
          <a:blip r:embed="rId14" cstate="print"/>
          <a:srcRect/>
          <a:stretch>
            <a:fillRect/>
          </a:stretch>
        </p:blipFill>
        <p:spPr bwMode="auto">
          <a:xfrm>
            <a:off x="1" y="0"/>
            <a:ext cx="3923928" cy="1412776"/>
          </a:xfrm>
          <a:prstGeom prst="rect">
            <a:avLst/>
          </a:prstGeom>
          <a:noFill/>
        </p:spPr>
      </p:pic>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CF173-78FE-474C-A588-52E452BE4892}" type="datetime1">
              <a:rPr lang="ru-RU" smtClean="0"/>
              <a:pPr/>
              <a:t>07.02.2021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8351F-33E5-4A3B-A99F-441E7915B955}"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FF1E0016-A8EB-45E4-93CC-99BE5FD0AA86}"/>
              </a:ext>
            </a:extLst>
          </p:cNvPr>
          <p:cNvSpPr/>
          <p:nvPr/>
        </p:nvSpPr>
        <p:spPr>
          <a:xfrm>
            <a:off x="1907704" y="25740"/>
            <a:ext cx="6048672" cy="2308324"/>
          </a:xfrm>
          <a:prstGeom prst="rect">
            <a:avLst/>
          </a:prstGeom>
        </p:spPr>
        <p:txBody>
          <a:bodyPr wrap="square">
            <a:spAutoFit/>
          </a:bodyPr>
          <a:lstStyle/>
          <a:p>
            <a:pPr algn="ctr"/>
            <a:r>
              <a:rPr lang="ru-RU" sz="1600" dirty="0"/>
              <a:t>ПРАВИТЕЛЬСТВО САНКТ-ПЕТЕРБУРГА</a:t>
            </a:r>
          </a:p>
          <a:p>
            <a:pPr algn="ctr"/>
            <a:r>
              <a:rPr lang="ru-RU" sz="1600" dirty="0"/>
              <a:t>КОМИТЕТ ПО НАУКЕ И ВЫСШЕЙ ШКОЛЕ</a:t>
            </a:r>
          </a:p>
          <a:p>
            <a:pPr algn="ctr"/>
            <a:endParaRPr lang="ru-RU" sz="1600" dirty="0"/>
          </a:p>
          <a:p>
            <a:pPr algn="ctr"/>
            <a:r>
              <a:rPr lang="ru-RU" sz="1600" dirty="0"/>
              <a:t>Санкт-Петербургское государственное бюджетное</a:t>
            </a:r>
          </a:p>
          <a:p>
            <a:pPr algn="ctr"/>
            <a:r>
              <a:rPr lang="ru-RU" sz="1600" dirty="0"/>
              <a:t>профессиональное образовательное учреждение</a:t>
            </a:r>
          </a:p>
          <a:p>
            <a:pPr algn="ctr"/>
            <a:r>
              <a:rPr lang="ru-RU" sz="1600" dirty="0"/>
              <a:t>«ПЕТРОВСКИЙ КОЛЛЕДЖ»</a:t>
            </a:r>
          </a:p>
          <a:p>
            <a:pPr algn="ctr"/>
            <a:r>
              <a:rPr lang="ru-RU" sz="1600" dirty="0"/>
              <a:t>(СПб ГБПОУ «Петровский колледж»)</a:t>
            </a:r>
          </a:p>
          <a:p>
            <a:pPr algn="ctr"/>
            <a:endParaRPr lang="ru-RU" sz="1600" dirty="0"/>
          </a:p>
          <a:p>
            <a:pPr algn="ctr"/>
            <a:r>
              <a:rPr lang="ru-RU" sz="1600" dirty="0"/>
              <a:t>Отделение информационных технологий</a:t>
            </a:r>
          </a:p>
        </p:txBody>
      </p:sp>
      <p:sp>
        <p:nvSpPr>
          <p:cNvPr id="6" name="Прямоугольник 5">
            <a:extLst>
              <a:ext uri="{FF2B5EF4-FFF2-40B4-BE49-F238E27FC236}">
                <a16:creationId xmlns:a16="http://schemas.microsoft.com/office/drawing/2014/main" id="{08E413D5-8196-4F72-AFC9-EAF6F4839DC3}"/>
              </a:ext>
            </a:extLst>
          </p:cNvPr>
          <p:cNvSpPr/>
          <p:nvPr/>
        </p:nvSpPr>
        <p:spPr>
          <a:xfrm>
            <a:off x="1075093" y="2854694"/>
            <a:ext cx="7704856" cy="954107"/>
          </a:xfrm>
          <a:prstGeom prst="rect">
            <a:avLst/>
          </a:prstGeom>
        </p:spPr>
        <p:txBody>
          <a:bodyPr wrap="square">
            <a:spAutoFit/>
          </a:bodyPr>
          <a:lstStyle/>
          <a:p>
            <a:pPr algn="ctr"/>
            <a:r>
              <a:rPr lang="ru-RU" sz="2800" dirty="0"/>
              <a:t>ТЕМА КУРСОВОГО ПРОЕКТА</a:t>
            </a:r>
            <a:br>
              <a:rPr lang="ru-RU" sz="2800" dirty="0"/>
            </a:br>
            <a:r>
              <a:rPr lang="ru-RU" sz="2800" b="0" i="0" dirty="0">
                <a:solidFill>
                  <a:srgbClr val="000000"/>
                </a:solidFill>
                <a:effectLst/>
                <a:latin typeface="-apple-system"/>
              </a:rPr>
              <a:t>РАЗРАБОТКА ОНЛАЙН ИГРЫ ЖАНРА «</a:t>
            </a:r>
            <a:r>
              <a:rPr lang="en-GB" sz="2800" dirty="0">
                <a:solidFill>
                  <a:srgbClr val="000000"/>
                </a:solidFill>
                <a:latin typeface="-apple-system"/>
              </a:rPr>
              <a:t>CCG</a:t>
            </a:r>
            <a:r>
              <a:rPr lang="ru-RU" sz="2800" b="0" i="0" dirty="0">
                <a:solidFill>
                  <a:srgbClr val="000000"/>
                </a:solidFill>
                <a:effectLst/>
                <a:latin typeface="-apple-system"/>
              </a:rPr>
              <a:t>»</a:t>
            </a:r>
            <a:endParaRPr lang="ru-RU" sz="2800" dirty="0"/>
          </a:p>
        </p:txBody>
      </p:sp>
      <p:sp>
        <p:nvSpPr>
          <p:cNvPr id="7" name="TextBox 6">
            <a:extLst>
              <a:ext uri="{FF2B5EF4-FFF2-40B4-BE49-F238E27FC236}">
                <a16:creationId xmlns:a16="http://schemas.microsoft.com/office/drawing/2014/main" id="{0BBD2F56-40FF-4D2D-B4C6-ED4233D7DE16}"/>
              </a:ext>
            </a:extLst>
          </p:cNvPr>
          <p:cNvSpPr txBox="1"/>
          <p:nvPr/>
        </p:nvSpPr>
        <p:spPr>
          <a:xfrm>
            <a:off x="4716016" y="4232122"/>
            <a:ext cx="4063933" cy="1477328"/>
          </a:xfrm>
          <a:prstGeom prst="rect">
            <a:avLst/>
          </a:prstGeom>
          <a:noFill/>
        </p:spPr>
        <p:txBody>
          <a:bodyPr wrap="square" rtlCol="0" anchor="ctr">
            <a:spAutoFit/>
          </a:bodyPr>
          <a:lstStyle/>
          <a:p>
            <a:pPr algn="r"/>
            <a:r>
              <a:rPr lang="ru-RU" dirty="0"/>
              <a:t>Выполнил:  Газман Алексей</a:t>
            </a:r>
          </a:p>
          <a:p>
            <a:pPr algn="r"/>
            <a:r>
              <a:rPr lang="ru-RU" dirty="0"/>
              <a:t>Михайлович </a:t>
            </a:r>
          </a:p>
          <a:p>
            <a:pPr algn="r"/>
            <a:r>
              <a:rPr lang="ru-RU" dirty="0"/>
              <a:t>Студент группы 3703</a:t>
            </a:r>
          </a:p>
          <a:p>
            <a:pPr algn="r"/>
            <a:endParaRPr lang="ru-RU" dirty="0"/>
          </a:p>
          <a:p>
            <a:pPr algn="r"/>
            <a:r>
              <a:rPr lang="ru-RU" dirty="0"/>
              <a:t>Руководитель: Ерина М.А.</a:t>
            </a:r>
          </a:p>
        </p:txBody>
      </p:sp>
      <p:sp>
        <p:nvSpPr>
          <p:cNvPr id="8" name="TextBox 7">
            <a:extLst>
              <a:ext uri="{FF2B5EF4-FFF2-40B4-BE49-F238E27FC236}">
                <a16:creationId xmlns:a16="http://schemas.microsoft.com/office/drawing/2014/main" id="{E0683B0C-3F1D-4BD8-AC93-2FEB17A17B25}"/>
              </a:ext>
            </a:extLst>
          </p:cNvPr>
          <p:cNvSpPr txBox="1"/>
          <p:nvPr/>
        </p:nvSpPr>
        <p:spPr>
          <a:xfrm>
            <a:off x="3707904" y="6516052"/>
            <a:ext cx="2448272" cy="369332"/>
          </a:xfrm>
          <a:prstGeom prst="rect">
            <a:avLst/>
          </a:prstGeom>
          <a:noFill/>
        </p:spPr>
        <p:txBody>
          <a:bodyPr wrap="square" rtlCol="0">
            <a:spAutoFit/>
          </a:bodyPr>
          <a:lstStyle/>
          <a:p>
            <a:r>
              <a:rPr lang="ru-RU" dirty="0"/>
              <a:t>Санкт-Петербург, 20</a:t>
            </a:r>
            <a:r>
              <a:rPr lang="en-HK" dirty="0"/>
              <a:t>2</a:t>
            </a:r>
            <a:r>
              <a:rPr lang="ru-RU" dirty="0"/>
              <a:t>1</a:t>
            </a:r>
          </a:p>
        </p:txBody>
      </p:sp>
    </p:spTree>
    <p:extLst>
      <p:ext uri="{BB962C8B-B14F-4D97-AF65-F5344CB8AC3E}">
        <p14:creationId xmlns:p14="http://schemas.microsoft.com/office/powerpoint/2010/main" val="282845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Инструменты для разработки</a:t>
            </a:r>
          </a:p>
        </p:txBody>
      </p:sp>
      <p:graphicFrame>
        <p:nvGraphicFramePr>
          <p:cNvPr id="3" name="Таблица 4">
            <a:extLst>
              <a:ext uri="{FF2B5EF4-FFF2-40B4-BE49-F238E27FC236}">
                <a16:creationId xmlns:a16="http://schemas.microsoft.com/office/drawing/2014/main" id="{B8581100-94FF-4D67-A61E-1A4F30574AD8}"/>
              </a:ext>
            </a:extLst>
          </p:cNvPr>
          <p:cNvGraphicFramePr>
            <a:graphicFrameLocks noGrp="1"/>
          </p:cNvGraphicFramePr>
          <p:nvPr>
            <p:ph idx="1"/>
            <p:extLst>
              <p:ext uri="{D42A27DB-BD31-4B8C-83A1-F6EECF244321}">
                <p14:modId xmlns:p14="http://schemas.microsoft.com/office/powerpoint/2010/main" val="647438650"/>
              </p:ext>
            </p:extLst>
          </p:nvPr>
        </p:nvGraphicFramePr>
        <p:xfrm>
          <a:off x="179264" y="2181860"/>
          <a:ext cx="8785224" cy="3235960"/>
        </p:xfrm>
        <a:graphic>
          <a:graphicData uri="http://schemas.openxmlformats.org/drawingml/2006/table">
            <a:tbl>
              <a:tblPr firstRow="1" bandRow="1">
                <a:tableStyleId>{5C22544A-7EE6-4342-B048-85BDC9FD1C3A}</a:tableStyleId>
              </a:tblPr>
              <a:tblGrid>
                <a:gridCol w="2928408">
                  <a:extLst>
                    <a:ext uri="{9D8B030D-6E8A-4147-A177-3AD203B41FA5}">
                      <a16:colId xmlns:a16="http://schemas.microsoft.com/office/drawing/2014/main" val="2830660959"/>
                    </a:ext>
                  </a:extLst>
                </a:gridCol>
                <a:gridCol w="2928408">
                  <a:extLst>
                    <a:ext uri="{9D8B030D-6E8A-4147-A177-3AD203B41FA5}">
                      <a16:colId xmlns:a16="http://schemas.microsoft.com/office/drawing/2014/main" val="2978765592"/>
                    </a:ext>
                  </a:extLst>
                </a:gridCol>
                <a:gridCol w="2928408">
                  <a:extLst>
                    <a:ext uri="{9D8B030D-6E8A-4147-A177-3AD203B41FA5}">
                      <a16:colId xmlns:a16="http://schemas.microsoft.com/office/drawing/2014/main" val="3275949338"/>
                    </a:ext>
                  </a:extLst>
                </a:gridCol>
              </a:tblGrid>
              <a:tr h="370840">
                <a:tc>
                  <a:txBody>
                    <a:bodyPr/>
                    <a:lstStyle/>
                    <a:p>
                      <a:r>
                        <a:rPr lang="ru-RU" dirty="0"/>
                        <a:t>Характеристики</a:t>
                      </a:r>
                      <a:endParaRPr lang="en-GB" dirty="0"/>
                    </a:p>
                  </a:txBody>
                  <a:tcPr/>
                </a:tc>
                <a:tc>
                  <a:txBody>
                    <a:bodyPr/>
                    <a:lstStyle/>
                    <a:p>
                      <a:r>
                        <a:rPr lang="en-GB" dirty="0"/>
                        <a:t>Java</a:t>
                      </a:r>
                    </a:p>
                  </a:txBody>
                  <a:tcPr/>
                </a:tc>
                <a:tc>
                  <a:txBody>
                    <a:bodyPr/>
                    <a:lstStyle/>
                    <a:p>
                      <a:r>
                        <a:rPr lang="en-GB" dirty="0"/>
                        <a:t>C++	</a:t>
                      </a:r>
                    </a:p>
                  </a:txBody>
                  <a:tcPr/>
                </a:tc>
                <a:extLst>
                  <a:ext uri="{0D108BD9-81ED-4DB2-BD59-A6C34878D82A}">
                    <a16:rowId xmlns:a16="http://schemas.microsoft.com/office/drawing/2014/main" val="1499229526"/>
                  </a:ext>
                </a:extLst>
              </a:tr>
              <a:tr h="370840">
                <a:tc>
                  <a:txBody>
                    <a:bodyPr/>
                    <a:lstStyle/>
                    <a:p>
                      <a:r>
                        <a:rPr lang="ru-RU" dirty="0"/>
                        <a:t>Сборка мусора</a:t>
                      </a:r>
                      <a:endParaRPr lang="en-GB" dirty="0"/>
                    </a:p>
                  </a:txBody>
                  <a:tcPr/>
                </a:tc>
                <a:tc>
                  <a:txBody>
                    <a:bodyPr/>
                    <a:lstStyle/>
                    <a:p>
                      <a:r>
                        <a:rPr lang="ru-RU" dirty="0"/>
                        <a:t>Есть</a:t>
                      </a:r>
                      <a:endParaRPr lang="en-GB" dirty="0"/>
                    </a:p>
                  </a:txBody>
                  <a:tcPr/>
                </a:tc>
                <a:tc>
                  <a:txBody>
                    <a:bodyPr/>
                    <a:lstStyle/>
                    <a:p>
                      <a:r>
                        <a:rPr lang="ru-RU" dirty="0">
                          <a:solidFill>
                            <a:srgbClr val="FF0000"/>
                          </a:solidFill>
                        </a:rPr>
                        <a:t>Нет</a:t>
                      </a:r>
                      <a:endParaRPr lang="en-GB" dirty="0">
                        <a:solidFill>
                          <a:srgbClr val="FF0000"/>
                        </a:solidFill>
                      </a:endParaRPr>
                    </a:p>
                  </a:txBody>
                  <a:tcPr/>
                </a:tc>
                <a:extLst>
                  <a:ext uri="{0D108BD9-81ED-4DB2-BD59-A6C34878D82A}">
                    <a16:rowId xmlns:a16="http://schemas.microsoft.com/office/drawing/2014/main" val="1258929155"/>
                  </a:ext>
                </a:extLst>
              </a:tr>
              <a:tr h="370840">
                <a:tc>
                  <a:txBody>
                    <a:bodyPr/>
                    <a:lstStyle/>
                    <a:p>
                      <a:r>
                        <a:rPr lang="ru-RU" dirty="0"/>
                        <a:t>Безопасность</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Высокий уровень</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solidFill>
                            <a:srgbClr val="FF0000"/>
                          </a:solidFill>
                        </a:rPr>
                        <a:t>Средний уровень</a:t>
                      </a:r>
                      <a:endParaRPr lang="en-GB" dirty="0">
                        <a:solidFill>
                          <a:srgbClr val="FF0000"/>
                        </a:solidFill>
                      </a:endParaRPr>
                    </a:p>
                  </a:txBody>
                  <a:tcPr/>
                </a:tc>
                <a:extLst>
                  <a:ext uri="{0D108BD9-81ED-4DB2-BD59-A6C34878D82A}">
                    <a16:rowId xmlns:a16="http://schemas.microsoft.com/office/drawing/2014/main" val="712108682"/>
                  </a:ext>
                </a:extLst>
              </a:tr>
              <a:tr h="370840">
                <a:tc>
                  <a:txBody>
                    <a:bodyPr/>
                    <a:lstStyle/>
                    <a:p>
                      <a:r>
                        <a:rPr lang="ru-RU" dirty="0"/>
                        <a:t>Популярность</a:t>
                      </a:r>
                      <a:endParaRPr lang="en-GB" dirty="0"/>
                    </a:p>
                  </a:txBody>
                  <a:tcPr/>
                </a:tc>
                <a:tc>
                  <a:txBody>
                    <a:bodyPr/>
                    <a:lstStyle/>
                    <a:p>
                      <a:r>
                        <a:rPr lang="ru-RU" dirty="0"/>
                        <a:t>Высокая</a:t>
                      </a:r>
                      <a:endParaRPr lang="en-GB" dirty="0"/>
                    </a:p>
                  </a:txBody>
                  <a:tcPr/>
                </a:tc>
                <a:tc>
                  <a:txBody>
                    <a:bodyPr/>
                    <a:lstStyle/>
                    <a:p>
                      <a:r>
                        <a:rPr lang="ru-RU" dirty="0"/>
                        <a:t>Высокая</a:t>
                      </a:r>
                      <a:endParaRPr lang="en-GB" dirty="0"/>
                    </a:p>
                  </a:txBody>
                  <a:tcPr/>
                </a:tc>
                <a:extLst>
                  <a:ext uri="{0D108BD9-81ED-4DB2-BD59-A6C34878D82A}">
                    <a16:rowId xmlns:a16="http://schemas.microsoft.com/office/drawing/2014/main" val="279688544"/>
                  </a:ext>
                </a:extLst>
              </a:tr>
              <a:tr h="370840">
                <a:tc>
                  <a:txBody>
                    <a:bodyPr/>
                    <a:lstStyle/>
                    <a:p>
                      <a:r>
                        <a:rPr lang="ru-RU" sz="1800" b="0" i="0" kern="1200" dirty="0">
                          <a:solidFill>
                            <a:schemeClr val="dk1"/>
                          </a:solidFill>
                          <a:effectLst/>
                          <a:latin typeface="+mn-lt"/>
                          <a:ea typeface="+mn-ea"/>
                          <a:cs typeface="+mn-cs"/>
                        </a:rPr>
                        <a:t>Встроенная поддержка потоков</a:t>
                      </a:r>
                      <a:endParaRPr lang="en-GB" dirty="0"/>
                    </a:p>
                  </a:txBody>
                  <a:tcPr/>
                </a:tc>
                <a:tc>
                  <a:txBody>
                    <a:bodyPr/>
                    <a:lstStyle/>
                    <a:p>
                      <a:r>
                        <a:rPr lang="ru-RU" dirty="0"/>
                        <a:t>Есть</a:t>
                      </a:r>
                      <a:endParaRPr lang="en-GB" dirty="0"/>
                    </a:p>
                  </a:txBody>
                  <a:tcPr/>
                </a:tc>
                <a:tc>
                  <a:txBody>
                    <a:bodyPr/>
                    <a:lstStyle/>
                    <a:p>
                      <a:r>
                        <a:rPr lang="ru-RU" dirty="0">
                          <a:solidFill>
                            <a:srgbClr val="FF0000"/>
                          </a:solidFill>
                        </a:rPr>
                        <a:t>Нет</a:t>
                      </a:r>
                      <a:endParaRPr lang="en-GB" dirty="0">
                        <a:solidFill>
                          <a:srgbClr val="FF0000"/>
                        </a:solidFill>
                      </a:endParaRPr>
                    </a:p>
                  </a:txBody>
                  <a:tcPr/>
                </a:tc>
                <a:extLst>
                  <a:ext uri="{0D108BD9-81ED-4DB2-BD59-A6C34878D82A}">
                    <a16:rowId xmlns:a16="http://schemas.microsoft.com/office/drawing/2014/main" val="341784219"/>
                  </a:ext>
                </a:extLst>
              </a:tr>
              <a:tr h="370840">
                <a:tc>
                  <a:txBody>
                    <a:bodyPr/>
                    <a:lstStyle/>
                    <a:p>
                      <a:r>
                        <a:rPr lang="ru-RU" dirty="0"/>
                        <a:t>Поддержка комментариев</a:t>
                      </a:r>
                      <a:endParaRPr lang="en-GB" dirty="0"/>
                    </a:p>
                  </a:txBody>
                  <a:tcPr/>
                </a:tc>
                <a:tc>
                  <a:txBody>
                    <a:bodyPr/>
                    <a:lstStyle/>
                    <a:p>
                      <a:r>
                        <a:rPr lang="ru-RU" dirty="0"/>
                        <a:t>Есть</a:t>
                      </a:r>
                      <a:endParaRPr lang="en-GB" dirty="0"/>
                    </a:p>
                  </a:txBody>
                  <a:tcPr/>
                </a:tc>
                <a:tc>
                  <a:txBody>
                    <a:bodyPr/>
                    <a:lstStyle/>
                    <a:p>
                      <a:r>
                        <a:rPr lang="ru-RU" dirty="0">
                          <a:solidFill>
                            <a:srgbClr val="FF0000"/>
                          </a:solidFill>
                        </a:rPr>
                        <a:t>Нет</a:t>
                      </a:r>
                      <a:endParaRPr lang="en-GB" dirty="0">
                        <a:solidFill>
                          <a:srgbClr val="FF0000"/>
                        </a:solidFill>
                      </a:endParaRPr>
                    </a:p>
                  </a:txBody>
                  <a:tcPr/>
                </a:tc>
                <a:extLst>
                  <a:ext uri="{0D108BD9-81ED-4DB2-BD59-A6C34878D82A}">
                    <a16:rowId xmlns:a16="http://schemas.microsoft.com/office/drawing/2014/main" val="1123421226"/>
                  </a:ext>
                </a:extLst>
              </a:tr>
              <a:tr h="370840">
                <a:tc>
                  <a:txBody>
                    <a:bodyPr/>
                    <a:lstStyle/>
                    <a:p>
                      <a:r>
                        <a:rPr lang="ru-RU" dirty="0"/>
                        <a:t>Поддержка документации</a:t>
                      </a:r>
                      <a:endParaRPr lang="en-GB" dirty="0"/>
                    </a:p>
                  </a:txBody>
                  <a:tcPr/>
                </a:tc>
                <a:tc>
                  <a:txBody>
                    <a:bodyPr/>
                    <a:lstStyle/>
                    <a:p>
                      <a:r>
                        <a:rPr lang="ru-RU" dirty="0"/>
                        <a:t>Есть</a:t>
                      </a:r>
                      <a:endParaRPr lang="en-GB" dirty="0"/>
                    </a:p>
                  </a:txBody>
                  <a:tcPr/>
                </a:tc>
                <a:tc>
                  <a:txBody>
                    <a:bodyPr/>
                    <a:lstStyle/>
                    <a:p>
                      <a:r>
                        <a:rPr lang="ru-RU" dirty="0">
                          <a:solidFill>
                            <a:srgbClr val="FF0000"/>
                          </a:solidFill>
                        </a:rPr>
                        <a:t>Нет</a:t>
                      </a:r>
                      <a:endParaRPr lang="en-GB" dirty="0">
                        <a:solidFill>
                          <a:srgbClr val="FF0000"/>
                        </a:solidFill>
                      </a:endParaRPr>
                    </a:p>
                  </a:txBody>
                  <a:tcPr/>
                </a:tc>
                <a:extLst>
                  <a:ext uri="{0D108BD9-81ED-4DB2-BD59-A6C34878D82A}">
                    <a16:rowId xmlns:a16="http://schemas.microsoft.com/office/drawing/2014/main" val="2105060105"/>
                  </a:ext>
                </a:extLst>
              </a:tr>
              <a:tr h="370840">
                <a:tc>
                  <a:txBody>
                    <a:bodyPr/>
                    <a:lstStyle/>
                    <a:p>
                      <a:r>
                        <a:rPr lang="ru-RU" dirty="0"/>
                        <a:t>Документация</a:t>
                      </a:r>
                      <a:endParaRPr lang="en-GB" dirty="0"/>
                    </a:p>
                  </a:txBody>
                  <a:tcPr/>
                </a:tc>
                <a:tc>
                  <a:txBody>
                    <a:bodyPr/>
                    <a:lstStyle/>
                    <a:p>
                      <a:r>
                        <a:rPr lang="ru-RU" dirty="0"/>
                        <a:t>Большая</a:t>
                      </a:r>
                      <a:endParaRPr lang="en-GB" dirty="0"/>
                    </a:p>
                  </a:txBody>
                  <a:tcPr/>
                </a:tc>
                <a:tc>
                  <a:txBody>
                    <a:bodyPr/>
                    <a:lstStyle/>
                    <a:p>
                      <a:r>
                        <a:rPr lang="ru-RU" dirty="0"/>
                        <a:t>Большая</a:t>
                      </a:r>
                      <a:endParaRPr lang="en-GB" dirty="0"/>
                    </a:p>
                  </a:txBody>
                  <a:tcPr/>
                </a:tc>
                <a:extLst>
                  <a:ext uri="{0D108BD9-81ED-4DB2-BD59-A6C34878D82A}">
                    <a16:rowId xmlns:a16="http://schemas.microsoft.com/office/drawing/2014/main" val="969606316"/>
                  </a:ext>
                </a:extLst>
              </a:tr>
            </a:tbl>
          </a:graphicData>
        </a:graphic>
      </p:graphicFrame>
      <p:sp>
        <p:nvSpPr>
          <p:cNvPr id="4" name="Номер слайда 3"/>
          <p:cNvSpPr>
            <a:spLocks noGrp="1"/>
          </p:cNvSpPr>
          <p:nvPr>
            <p:ph type="sldNum" sz="quarter" idx="12"/>
          </p:nvPr>
        </p:nvSpPr>
        <p:spPr/>
        <p:txBody>
          <a:bodyPr/>
          <a:lstStyle/>
          <a:p>
            <a:fld id="{0E98351F-33E5-4A3B-A99F-441E7915B955}" type="slidenum">
              <a:rPr lang="ru-RU" smtClean="0"/>
              <a:pPr/>
              <a:t>10</a:t>
            </a:fld>
            <a:endParaRPr lang="ru-RU"/>
          </a:p>
        </p:txBody>
      </p:sp>
      <p:sp>
        <p:nvSpPr>
          <p:cNvPr id="5" name="Прямоугольник 4">
            <a:extLst>
              <a:ext uri="{FF2B5EF4-FFF2-40B4-BE49-F238E27FC236}">
                <a16:creationId xmlns:a16="http://schemas.microsoft.com/office/drawing/2014/main" id="{830B413A-E1BC-4778-BC68-19D4F94E91AB}"/>
              </a:ext>
            </a:extLst>
          </p:cNvPr>
          <p:cNvSpPr/>
          <p:nvPr/>
        </p:nvSpPr>
        <p:spPr>
          <a:xfrm>
            <a:off x="1789007" y="1498268"/>
            <a:ext cx="5843674" cy="369332"/>
          </a:xfrm>
          <a:prstGeom prst="rect">
            <a:avLst/>
          </a:prstGeom>
        </p:spPr>
        <p:txBody>
          <a:bodyPr wrap="square">
            <a:spAutoFit/>
          </a:bodyPr>
          <a:lstStyle/>
          <a:p>
            <a:pPr algn="ctr"/>
            <a:r>
              <a:rPr lang="ru-RU" dirty="0">
                <a:latin typeface="Times New Roman" panose="02020603050405020304" pitchFamily="18" charset="0"/>
              </a:rPr>
              <a:t>Клиентская часть</a:t>
            </a:r>
            <a:endParaRPr lang="ru-RU" dirty="0"/>
          </a:p>
        </p:txBody>
      </p:sp>
    </p:spTree>
    <p:extLst>
      <p:ext uri="{BB962C8B-B14F-4D97-AF65-F5344CB8AC3E}">
        <p14:creationId xmlns:p14="http://schemas.microsoft.com/office/powerpoint/2010/main" val="2221402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FF1E0016-A8EB-45E4-93CC-99BE5FD0AA86}"/>
              </a:ext>
            </a:extLst>
          </p:cNvPr>
          <p:cNvSpPr/>
          <p:nvPr/>
        </p:nvSpPr>
        <p:spPr>
          <a:xfrm>
            <a:off x="1907704" y="25740"/>
            <a:ext cx="6048672" cy="2308324"/>
          </a:xfrm>
          <a:prstGeom prst="rect">
            <a:avLst/>
          </a:prstGeom>
        </p:spPr>
        <p:txBody>
          <a:bodyPr wrap="square">
            <a:spAutoFit/>
          </a:bodyPr>
          <a:lstStyle/>
          <a:p>
            <a:pPr algn="ctr"/>
            <a:r>
              <a:rPr lang="ru-RU" sz="1600" dirty="0"/>
              <a:t>ПРАВИТЕЛЬСТВО САНКТ-ПЕТЕРБУРГА</a:t>
            </a:r>
          </a:p>
          <a:p>
            <a:pPr algn="ctr"/>
            <a:r>
              <a:rPr lang="ru-RU" sz="1600" dirty="0"/>
              <a:t>КОМИТЕТ ПО НАУКЕ И ВЫСШЕЙ ШКОЛЕ</a:t>
            </a:r>
          </a:p>
          <a:p>
            <a:pPr algn="ctr"/>
            <a:endParaRPr lang="ru-RU" sz="1600" dirty="0"/>
          </a:p>
          <a:p>
            <a:pPr algn="ctr"/>
            <a:r>
              <a:rPr lang="ru-RU" sz="1600" dirty="0"/>
              <a:t>Санкт-Петербургское государственное бюджетное</a:t>
            </a:r>
          </a:p>
          <a:p>
            <a:pPr algn="ctr"/>
            <a:r>
              <a:rPr lang="ru-RU" sz="1600" dirty="0"/>
              <a:t>профессиональное образовательное учреждение</a:t>
            </a:r>
          </a:p>
          <a:p>
            <a:pPr algn="ctr"/>
            <a:r>
              <a:rPr lang="ru-RU" sz="1600" dirty="0"/>
              <a:t>«ПЕТРОВСКИЙ КОЛЛЕДЖ»</a:t>
            </a:r>
          </a:p>
          <a:p>
            <a:pPr algn="ctr"/>
            <a:r>
              <a:rPr lang="ru-RU" sz="1600" dirty="0"/>
              <a:t>(СПб ГБПОУ «Петровский колледж»)</a:t>
            </a:r>
          </a:p>
          <a:p>
            <a:pPr algn="ctr"/>
            <a:endParaRPr lang="ru-RU" sz="1600" dirty="0"/>
          </a:p>
          <a:p>
            <a:pPr algn="ctr"/>
            <a:r>
              <a:rPr lang="ru-RU" sz="1600" dirty="0"/>
              <a:t>Отделение информационных технологий</a:t>
            </a:r>
          </a:p>
        </p:txBody>
      </p:sp>
      <p:sp>
        <p:nvSpPr>
          <p:cNvPr id="6" name="Прямоугольник 5">
            <a:extLst>
              <a:ext uri="{FF2B5EF4-FFF2-40B4-BE49-F238E27FC236}">
                <a16:creationId xmlns:a16="http://schemas.microsoft.com/office/drawing/2014/main" id="{08E413D5-8196-4F72-AFC9-EAF6F4839DC3}"/>
              </a:ext>
            </a:extLst>
          </p:cNvPr>
          <p:cNvSpPr/>
          <p:nvPr/>
        </p:nvSpPr>
        <p:spPr>
          <a:xfrm>
            <a:off x="1075093" y="2854694"/>
            <a:ext cx="7704856" cy="954107"/>
          </a:xfrm>
          <a:prstGeom prst="rect">
            <a:avLst/>
          </a:prstGeom>
        </p:spPr>
        <p:txBody>
          <a:bodyPr wrap="square">
            <a:spAutoFit/>
          </a:bodyPr>
          <a:lstStyle/>
          <a:p>
            <a:pPr algn="ctr"/>
            <a:r>
              <a:rPr lang="ru-RU" sz="2800" dirty="0"/>
              <a:t>ТЕМА КУРСОВОГО ПРОЕКТА</a:t>
            </a:r>
            <a:br>
              <a:rPr lang="ru-RU" sz="2800" dirty="0"/>
            </a:br>
            <a:r>
              <a:rPr lang="ru-RU" sz="2800" b="0" i="0" dirty="0">
                <a:solidFill>
                  <a:srgbClr val="000000"/>
                </a:solidFill>
                <a:effectLst/>
                <a:latin typeface="-apple-system"/>
              </a:rPr>
              <a:t>РАЗРАБОТКА ОНЛАЙН ИГРЫ ЖАНРА «</a:t>
            </a:r>
            <a:r>
              <a:rPr lang="en-GB" sz="2800" dirty="0">
                <a:solidFill>
                  <a:srgbClr val="000000"/>
                </a:solidFill>
                <a:latin typeface="-apple-system"/>
              </a:rPr>
              <a:t>CCG</a:t>
            </a:r>
            <a:r>
              <a:rPr lang="ru-RU" sz="2800" b="0" i="0" dirty="0">
                <a:solidFill>
                  <a:srgbClr val="000000"/>
                </a:solidFill>
                <a:effectLst/>
                <a:latin typeface="-apple-system"/>
              </a:rPr>
              <a:t>»</a:t>
            </a:r>
            <a:endParaRPr lang="ru-RU" sz="2800" dirty="0"/>
          </a:p>
        </p:txBody>
      </p:sp>
      <p:sp>
        <p:nvSpPr>
          <p:cNvPr id="7" name="TextBox 6">
            <a:extLst>
              <a:ext uri="{FF2B5EF4-FFF2-40B4-BE49-F238E27FC236}">
                <a16:creationId xmlns:a16="http://schemas.microsoft.com/office/drawing/2014/main" id="{0BBD2F56-40FF-4D2D-B4C6-ED4233D7DE16}"/>
              </a:ext>
            </a:extLst>
          </p:cNvPr>
          <p:cNvSpPr txBox="1"/>
          <p:nvPr/>
        </p:nvSpPr>
        <p:spPr>
          <a:xfrm>
            <a:off x="4716016" y="4232122"/>
            <a:ext cx="4063933" cy="1477328"/>
          </a:xfrm>
          <a:prstGeom prst="rect">
            <a:avLst/>
          </a:prstGeom>
          <a:noFill/>
        </p:spPr>
        <p:txBody>
          <a:bodyPr wrap="square" rtlCol="0" anchor="ctr">
            <a:spAutoFit/>
          </a:bodyPr>
          <a:lstStyle/>
          <a:p>
            <a:pPr algn="r"/>
            <a:r>
              <a:rPr lang="ru-RU" dirty="0"/>
              <a:t>Выполнил:  Газман Алексей</a:t>
            </a:r>
          </a:p>
          <a:p>
            <a:pPr algn="r"/>
            <a:r>
              <a:rPr lang="ru-RU" dirty="0"/>
              <a:t>Михайлович </a:t>
            </a:r>
          </a:p>
          <a:p>
            <a:pPr algn="r"/>
            <a:r>
              <a:rPr lang="ru-RU" dirty="0"/>
              <a:t>Студент группы 3703</a:t>
            </a:r>
          </a:p>
          <a:p>
            <a:pPr algn="r"/>
            <a:endParaRPr lang="ru-RU" dirty="0"/>
          </a:p>
          <a:p>
            <a:pPr algn="r"/>
            <a:r>
              <a:rPr lang="ru-RU" dirty="0"/>
              <a:t>Руководитель: Ерина М.А.</a:t>
            </a:r>
          </a:p>
        </p:txBody>
      </p:sp>
      <p:sp>
        <p:nvSpPr>
          <p:cNvPr id="8" name="TextBox 7">
            <a:extLst>
              <a:ext uri="{FF2B5EF4-FFF2-40B4-BE49-F238E27FC236}">
                <a16:creationId xmlns:a16="http://schemas.microsoft.com/office/drawing/2014/main" id="{E0683B0C-3F1D-4BD8-AC93-2FEB17A17B25}"/>
              </a:ext>
            </a:extLst>
          </p:cNvPr>
          <p:cNvSpPr txBox="1"/>
          <p:nvPr/>
        </p:nvSpPr>
        <p:spPr>
          <a:xfrm>
            <a:off x="3707904" y="6516052"/>
            <a:ext cx="2448272" cy="369332"/>
          </a:xfrm>
          <a:prstGeom prst="rect">
            <a:avLst/>
          </a:prstGeom>
          <a:noFill/>
        </p:spPr>
        <p:txBody>
          <a:bodyPr wrap="square" rtlCol="0">
            <a:spAutoFit/>
          </a:bodyPr>
          <a:lstStyle/>
          <a:p>
            <a:r>
              <a:rPr lang="ru-RU" dirty="0"/>
              <a:t>Санкт-Петербург, 20</a:t>
            </a:r>
            <a:r>
              <a:rPr lang="en-HK" dirty="0"/>
              <a:t>2</a:t>
            </a:r>
            <a:r>
              <a:rPr lang="ru-RU" dirty="0"/>
              <a:t>1</a:t>
            </a:r>
          </a:p>
        </p:txBody>
      </p:sp>
    </p:spTree>
    <p:extLst>
      <p:ext uri="{BB962C8B-B14F-4D97-AF65-F5344CB8AC3E}">
        <p14:creationId xmlns:p14="http://schemas.microsoft.com/office/powerpoint/2010/main" val="360083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Введение</a:t>
            </a:r>
            <a:endParaRPr lang="ru-RU" dirty="0"/>
          </a:p>
        </p:txBody>
      </p:sp>
      <p:sp>
        <p:nvSpPr>
          <p:cNvPr id="3" name="Объект 2"/>
          <p:cNvSpPr>
            <a:spLocks noGrp="1"/>
          </p:cNvSpPr>
          <p:nvPr>
            <p:ph idx="1"/>
          </p:nvPr>
        </p:nvSpPr>
        <p:spPr/>
        <p:txBody>
          <a:bodyPr>
            <a:normAutofit fontScale="77500" lnSpcReduction="20000"/>
          </a:bodyPr>
          <a:lstStyle/>
          <a:p>
            <a:r>
              <a:rPr lang="ru-RU" dirty="0"/>
              <a:t>Цель курсового проекта – разработать многопользовательское компьютерное игровое приложение</a:t>
            </a:r>
            <a:r>
              <a:rPr lang="en-GB" dirty="0"/>
              <a:t>.</a:t>
            </a:r>
            <a:endParaRPr lang="ru-RU" dirty="0"/>
          </a:p>
          <a:p>
            <a:endParaRPr lang="ru-RU" dirty="0"/>
          </a:p>
          <a:p>
            <a:r>
              <a:rPr lang="ru-RU" dirty="0"/>
              <a:t>Задачи:</a:t>
            </a:r>
          </a:p>
          <a:p>
            <a:pPr lvl="2"/>
            <a:r>
              <a:rPr lang="ru-RU" dirty="0"/>
              <a:t>Изучить предметную область</a:t>
            </a:r>
          </a:p>
          <a:p>
            <a:pPr lvl="2"/>
            <a:r>
              <a:rPr lang="ru-RU" dirty="0"/>
              <a:t>Выполнить анализ актуальности разработки</a:t>
            </a:r>
          </a:p>
          <a:p>
            <a:pPr lvl="2"/>
            <a:r>
              <a:rPr lang="ru-RU" dirty="0"/>
              <a:t>Разработать техническое задание на разработку модулей программного продукта</a:t>
            </a:r>
          </a:p>
          <a:p>
            <a:pPr lvl="2"/>
            <a:r>
              <a:rPr lang="ru-RU" dirty="0"/>
              <a:t>Осуществить анализ и сделать выбор средств разработки </a:t>
            </a:r>
          </a:p>
          <a:p>
            <a:pPr lvl="2"/>
            <a:r>
              <a:rPr lang="ru-RU" dirty="0"/>
              <a:t>Выполнить проектирование модулей программного продукта</a:t>
            </a:r>
          </a:p>
          <a:p>
            <a:pPr lvl="2"/>
            <a:r>
              <a:rPr lang="ru-RU" dirty="0"/>
              <a:t>Разработать документацию для тестирования программных модулей</a:t>
            </a:r>
          </a:p>
          <a:p>
            <a:pPr lvl="2"/>
            <a:r>
              <a:rPr lang="ru-RU" dirty="0"/>
              <a:t>Разработать техническую документацию на программный продукт</a:t>
            </a:r>
          </a:p>
        </p:txBody>
      </p:sp>
      <p:sp>
        <p:nvSpPr>
          <p:cNvPr id="4" name="Номер слайда 3"/>
          <p:cNvSpPr>
            <a:spLocks noGrp="1"/>
          </p:cNvSpPr>
          <p:nvPr>
            <p:ph type="sldNum" sz="quarter" idx="12"/>
          </p:nvPr>
        </p:nvSpPr>
        <p:spPr/>
        <p:txBody>
          <a:bodyPr/>
          <a:lstStyle/>
          <a:p>
            <a:fld id="{0E98351F-33E5-4A3B-A99F-441E7915B955}" type="slidenum">
              <a:rPr lang="ru-RU" smtClean="0"/>
              <a:pPr/>
              <a:t>2</a:t>
            </a:fld>
            <a:endParaRPr lang="ru-RU"/>
          </a:p>
        </p:txBody>
      </p:sp>
    </p:spTree>
    <p:extLst>
      <p:ext uri="{BB962C8B-B14F-4D97-AF65-F5344CB8AC3E}">
        <p14:creationId xmlns:p14="http://schemas.microsoft.com/office/powerpoint/2010/main" val="195028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1C04DC3B-71E8-4857-815D-06DA23C0ED72}"/>
              </a:ext>
            </a:extLst>
          </p:cNvPr>
          <p:cNvPicPr>
            <a:picLocks noChangeAspect="1"/>
          </p:cNvPicPr>
          <p:nvPr/>
        </p:nvPicPr>
        <p:blipFill>
          <a:blip r:embed="rId3"/>
          <a:stretch>
            <a:fillRect/>
          </a:stretch>
        </p:blipFill>
        <p:spPr>
          <a:xfrm>
            <a:off x="2265749" y="1539450"/>
            <a:ext cx="4890188" cy="4537082"/>
          </a:xfrm>
          <a:prstGeom prst="rect">
            <a:avLst/>
          </a:prstGeom>
        </p:spPr>
      </p:pic>
      <p:sp>
        <p:nvSpPr>
          <p:cNvPr id="2" name="Заголовок 1"/>
          <p:cNvSpPr>
            <a:spLocks noGrp="1"/>
          </p:cNvSpPr>
          <p:nvPr>
            <p:ph type="title"/>
          </p:nvPr>
        </p:nvSpPr>
        <p:spPr/>
        <p:txBody>
          <a:bodyPr/>
          <a:lstStyle/>
          <a:p>
            <a:r>
              <a:rPr lang="ru-RU"/>
              <a:t>Актуальность</a:t>
            </a:r>
            <a:endParaRPr lang="ru-RU" dirty="0"/>
          </a:p>
        </p:txBody>
      </p:sp>
      <p:sp>
        <p:nvSpPr>
          <p:cNvPr id="4" name="Номер слайда 3"/>
          <p:cNvSpPr>
            <a:spLocks noGrp="1"/>
          </p:cNvSpPr>
          <p:nvPr>
            <p:ph type="sldNum" sz="quarter" idx="12"/>
          </p:nvPr>
        </p:nvSpPr>
        <p:spPr/>
        <p:txBody>
          <a:bodyPr/>
          <a:lstStyle/>
          <a:p>
            <a:fld id="{0E98351F-33E5-4A3B-A99F-441E7915B955}" type="slidenum">
              <a:rPr lang="ru-RU" smtClean="0"/>
              <a:pPr/>
              <a:t>3</a:t>
            </a:fld>
            <a:endParaRPr lang="ru-RU"/>
          </a:p>
        </p:txBody>
      </p:sp>
      <p:sp>
        <p:nvSpPr>
          <p:cNvPr id="9" name="Прямоугольник 8">
            <a:extLst>
              <a:ext uri="{FF2B5EF4-FFF2-40B4-BE49-F238E27FC236}">
                <a16:creationId xmlns:a16="http://schemas.microsoft.com/office/drawing/2014/main" id="{85F93E1F-8FC3-4E24-A2D3-561601EA2A4C}"/>
              </a:ext>
            </a:extLst>
          </p:cNvPr>
          <p:cNvSpPr/>
          <p:nvPr/>
        </p:nvSpPr>
        <p:spPr>
          <a:xfrm>
            <a:off x="1789006" y="1076890"/>
            <a:ext cx="5843674" cy="369332"/>
          </a:xfrm>
          <a:prstGeom prst="rect">
            <a:avLst/>
          </a:prstGeom>
        </p:spPr>
        <p:txBody>
          <a:bodyPr wrap="square">
            <a:spAutoFit/>
          </a:bodyPr>
          <a:lstStyle/>
          <a:p>
            <a:pPr algn="ctr"/>
            <a:r>
              <a:rPr lang="ru-RU" dirty="0">
                <a:latin typeface="Times New Roman" panose="02020603050405020304" pitchFamily="18" charset="0"/>
              </a:rPr>
              <a:t>Обзор компьютерно-игровой индустрии 2020 год</a:t>
            </a:r>
            <a:endParaRPr lang="ru-RU" dirty="0"/>
          </a:p>
        </p:txBody>
      </p:sp>
    </p:spTree>
    <p:extLst>
      <p:ext uri="{BB962C8B-B14F-4D97-AF65-F5344CB8AC3E}">
        <p14:creationId xmlns:p14="http://schemas.microsoft.com/office/powerpoint/2010/main" val="2389552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Актуальность</a:t>
            </a:r>
            <a:endParaRPr lang="ru-RU" dirty="0"/>
          </a:p>
        </p:txBody>
      </p:sp>
      <p:sp>
        <p:nvSpPr>
          <p:cNvPr id="4" name="Номер слайда 3"/>
          <p:cNvSpPr>
            <a:spLocks noGrp="1"/>
          </p:cNvSpPr>
          <p:nvPr>
            <p:ph type="sldNum" sz="quarter" idx="12"/>
          </p:nvPr>
        </p:nvSpPr>
        <p:spPr/>
        <p:txBody>
          <a:bodyPr/>
          <a:lstStyle/>
          <a:p>
            <a:fld id="{0E98351F-33E5-4A3B-A99F-441E7915B955}" type="slidenum">
              <a:rPr lang="ru-RU" smtClean="0"/>
              <a:pPr/>
              <a:t>4</a:t>
            </a:fld>
            <a:endParaRPr lang="ru-RU"/>
          </a:p>
        </p:txBody>
      </p:sp>
      <p:sp>
        <p:nvSpPr>
          <p:cNvPr id="11" name="Содержимое 10"/>
          <p:cNvSpPr>
            <a:spLocks noGrp="1"/>
          </p:cNvSpPr>
          <p:nvPr>
            <p:ph idx="1"/>
          </p:nvPr>
        </p:nvSpPr>
        <p:spPr/>
        <p:txBody>
          <a:bodyPr/>
          <a:lstStyle/>
          <a:p>
            <a:r>
              <a:rPr lang="ru-RU" sz="2000" i="0" dirty="0">
                <a:solidFill>
                  <a:srgbClr val="202122"/>
                </a:solidFill>
                <a:effectLst/>
                <a:latin typeface="Arial" panose="020B0604020202020204" pitchFamily="34" charset="0"/>
              </a:rPr>
              <a:t>CCG (</a:t>
            </a:r>
            <a:r>
              <a:rPr lang="en-GB" sz="2000" dirty="0">
                <a:solidFill>
                  <a:srgbClr val="202122"/>
                </a:solidFill>
                <a:latin typeface="Arial" panose="020B0604020202020204" pitchFamily="34" charset="0"/>
              </a:rPr>
              <a:t>Collection</a:t>
            </a:r>
            <a:r>
              <a:rPr lang="ru-RU" sz="2000" dirty="0">
                <a:solidFill>
                  <a:srgbClr val="202122"/>
                </a:solidFill>
                <a:latin typeface="Arial" panose="020B0604020202020204" pitchFamily="34" charset="0"/>
              </a:rPr>
              <a:t> </a:t>
            </a:r>
            <a:r>
              <a:rPr lang="en-GB" sz="2000" dirty="0">
                <a:solidFill>
                  <a:srgbClr val="202122"/>
                </a:solidFill>
                <a:latin typeface="Arial" panose="020B0604020202020204" pitchFamily="34" charset="0"/>
              </a:rPr>
              <a:t>Card Games</a:t>
            </a:r>
            <a:r>
              <a:rPr lang="ru-RU" sz="2000" i="0" dirty="0">
                <a:solidFill>
                  <a:srgbClr val="202122"/>
                </a:solidFill>
                <a:effectLst/>
                <a:latin typeface="Arial" panose="020B0604020202020204" pitchFamily="34" charset="0"/>
              </a:rPr>
              <a:t>) - Коллекционная карточная игра (CCG), также называемая торговой карточной игрой (TCG), среди других названий,</a:t>
            </a:r>
            <a:r>
              <a:rPr lang="en-GB" sz="2000" i="0" dirty="0">
                <a:solidFill>
                  <a:srgbClr val="202122"/>
                </a:solidFill>
                <a:effectLst/>
                <a:latin typeface="Arial" panose="020B0604020202020204" pitchFamily="34" charset="0"/>
              </a:rPr>
              <a:t> -</a:t>
            </a:r>
            <a:r>
              <a:rPr lang="ru-RU" sz="2000" i="0" dirty="0">
                <a:solidFill>
                  <a:srgbClr val="202122"/>
                </a:solidFill>
                <a:effectLst/>
                <a:latin typeface="Arial" panose="020B0604020202020204" pitchFamily="34" charset="0"/>
              </a:rPr>
              <a:t> это тип карточной игры, который смешивает стратегические элементы построения колоды с особенностями торговых карт, введенный с </a:t>
            </a:r>
            <a:r>
              <a:rPr lang="ru-RU" sz="2000" i="0" dirty="0" err="1">
                <a:solidFill>
                  <a:srgbClr val="202122"/>
                </a:solidFill>
                <a:effectLst/>
                <a:latin typeface="Arial" panose="020B0604020202020204" pitchFamily="34" charset="0"/>
              </a:rPr>
              <a:t>Magic</a:t>
            </a:r>
            <a:r>
              <a:rPr lang="ru-RU" sz="2000" i="0" dirty="0">
                <a:solidFill>
                  <a:srgbClr val="202122"/>
                </a:solidFill>
                <a:effectLst/>
                <a:latin typeface="Arial" panose="020B0604020202020204" pitchFamily="34" charset="0"/>
              </a:rPr>
              <a:t>: </a:t>
            </a:r>
            <a:r>
              <a:rPr lang="ru-RU" sz="2000" i="0" dirty="0" err="1">
                <a:solidFill>
                  <a:srgbClr val="202122"/>
                </a:solidFill>
                <a:effectLst/>
                <a:latin typeface="Arial" panose="020B0604020202020204" pitchFamily="34" charset="0"/>
              </a:rPr>
              <a:t>The</a:t>
            </a:r>
            <a:r>
              <a:rPr lang="ru-RU" sz="2000" i="0" dirty="0">
                <a:solidFill>
                  <a:srgbClr val="202122"/>
                </a:solidFill>
                <a:effectLst/>
                <a:latin typeface="Arial" panose="020B0604020202020204" pitchFamily="34" charset="0"/>
              </a:rPr>
              <a:t> </a:t>
            </a:r>
            <a:r>
              <a:rPr lang="ru-RU" sz="2000" i="0" dirty="0" err="1">
                <a:solidFill>
                  <a:srgbClr val="202122"/>
                </a:solidFill>
                <a:effectLst/>
                <a:latin typeface="Arial" panose="020B0604020202020204" pitchFamily="34" charset="0"/>
              </a:rPr>
              <a:t>Gathering</a:t>
            </a:r>
            <a:r>
              <a:rPr lang="en-GB" sz="2000" dirty="0">
                <a:solidFill>
                  <a:srgbClr val="202122"/>
                </a:solidFill>
                <a:latin typeface="Arial" panose="020B0604020202020204" pitchFamily="34" charset="0"/>
              </a:rPr>
              <a:t> </a:t>
            </a:r>
            <a:r>
              <a:rPr lang="ru-RU" sz="2000" i="0" dirty="0">
                <a:solidFill>
                  <a:srgbClr val="202122"/>
                </a:solidFill>
                <a:effectLst/>
                <a:latin typeface="Arial" panose="020B0604020202020204" pitchFamily="34" charset="0"/>
              </a:rPr>
              <a:t>в 1993 году.</a:t>
            </a:r>
            <a:endParaRPr lang="ru-RU" dirty="0"/>
          </a:p>
        </p:txBody>
      </p:sp>
      <p:pic>
        <p:nvPicPr>
          <p:cNvPr id="1030" name="Picture 6">
            <a:extLst>
              <a:ext uri="{FF2B5EF4-FFF2-40B4-BE49-F238E27FC236}">
                <a16:creationId xmlns:a16="http://schemas.microsoft.com/office/drawing/2014/main" id="{0597D3E8-6548-4663-A61B-C3B229FB3A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3645024"/>
            <a:ext cx="4059943" cy="22837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2DA8557-E947-4EBD-9004-E0CFD9E6B0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0531" y="3645024"/>
            <a:ext cx="4059943" cy="2283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264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Описание предметной области</a:t>
            </a:r>
            <a:endParaRPr lang="ru-RU" dirty="0"/>
          </a:p>
        </p:txBody>
      </p:sp>
      <p:sp>
        <p:nvSpPr>
          <p:cNvPr id="8" name="Объект 7"/>
          <p:cNvSpPr>
            <a:spLocks noGrp="1"/>
          </p:cNvSpPr>
          <p:nvPr>
            <p:ph idx="1"/>
          </p:nvPr>
        </p:nvSpPr>
        <p:spPr/>
        <p:txBody>
          <a:bodyPr/>
          <a:lstStyle/>
          <a:p>
            <a:r>
              <a:rPr lang="ru-RU" dirty="0"/>
              <a:t>Игровое приложение, суть которого - добыча ресурсов игроком и сражение с противником добытыми ресурсами.</a:t>
            </a:r>
          </a:p>
        </p:txBody>
      </p:sp>
      <p:sp>
        <p:nvSpPr>
          <p:cNvPr id="4" name="Номер слайда 3"/>
          <p:cNvSpPr>
            <a:spLocks noGrp="1"/>
          </p:cNvSpPr>
          <p:nvPr>
            <p:ph type="sldNum" sz="quarter" idx="12"/>
          </p:nvPr>
        </p:nvSpPr>
        <p:spPr/>
        <p:txBody>
          <a:bodyPr/>
          <a:lstStyle/>
          <a:p>
            <a:fld id="{0E98351F-33E5-4A3B-A99F-441E7915B955}" type="slidenum">
              <a:rPr lang="ru-RU" smtClean="0"/>
              <a:pPr/>
              <a:t>5</a:t>
            </a:fld>
            <a:endParaRPr lang="ru-RU"/>
          </a:p>
        </p:txBody>
      </p:sp>
    </p:spTree>
    <p:extLst>
      <p:ext uri="{BB962C8B-B14F-4D97-AF65-F5344CB8AC3E}">
        <p14:creationId xmlns:p14="http://schemas.microsoft.com/office/powerpoint/2010/main" val="318084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Анализ рынка</a:t>
            </a:r>
          </a:p>
        </p:txBody>
      </p:sp>
      <p:sp>
        <p:nvSpPr>
          <p:cNvPr id="4" name="Номер слайда 3"/>
          <p:cNvSpPr>
            <a:spLocks noGrp="1"/>
          </p:cNvSpPr>
          <p:nvPr>
            <p:ph type="sldNum" sz="quarter" idx="12"/>
          </p:nvPr>
        </p:nvSpPr>
        <p:spPr/>
        <p:txBody>
          <a:bodyPr/>
          <a:lstStyle/>
          <a:p>
            <a:fld id="{0E98351F-33E5-4A3B-A99F-441E7915B955}" type="slidenum">
              <a:rPr lang="ru-RU" smtClean="0"/>
              <a:pPr/>
              <a:t>6</a:t>
            </a:fld>
            <a:endParaRPr lang="ru-RU"/>
          </a:p>
        </p:txBody>
      </p:sp>
      <p:sp>
        <p:nvSpPr>
          <p:cNvPr id="6" name="Объект 7">
            <a:extLst>
              <a:ext uri="{FF2B5EF4-FFF2-40B4-BE49-F238E27FC236}">
                <a16:creationId xmlns:a16="http://schemas.microsoft.com/office/drawing/2014/main" id="{32564CF9-8DEE-4D3F-AD3E-28FF35070E00}"/>
              </a:ext>
            </a:extLst>
          </p:cNvPr>
          <p:cNvSpPr>
            <a:spLocks noGrp="1"/>
          </p:cNvSpPr>
          <p:nvPr>
            <p:ph idx="1"/>
          </p:nvPr>
        </p:nvSpPr>
        <p:spPr>
          <a:xfrm>
            <a:off x="179512" y="1340768"/>
            <a:ext cx="8784976" cy="4896544"/>
          </a:xfrm>
        </p:spPr>
        <p:txBody>
          <a:bodyPr/>
          <a:lstStyle/>
          <a:p>
            <a:r>
              <a:rPr lang="ru-RU" dirty="0"/>
              <a:t>В приложении в отличие от уже созданных игр, перед боем будет проходить раунд подбора снаряжений. Также приложение имеет хорошую оптимизацию под компьютеры с ограниченными ресурсами.</a:t>
            </a:r>
          </a:p>
        </p:txBody>
      </p:sp>
    </p:spTree>
    <p:extLst>
      <p:ext uri="{BB962C8B-B14F-4D97-AF65-F5344CB8AC3E}">
        <p14:creationId xmlns:p14="http://schemas.microsoft.com/office/powerpoint/2010/main" val="254516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Функционал программного продукта</a:t>
            </a:r>
          </a:p>
        </p:txBody>
      </p:sp>
      <p:sp>
        <p:nvSpPr>
          <p:cNvPr id="9" name="Объект 8"/>
          <p:cNvSpPr>
            <a:spLocks noGrp="1"/>
          </p:cNvSpPr>
          <p:nvPr>
            <p:ph idx="1"/>
          </p:nvPr>
        </p:nvSpPr>
        <p:spPr/>
        <p:txBody>
          <a:bodyPr/>
          <a:lstStyle/>
          <a:p>
            <a:r>
              <a:rPr lang="ru-RU" dirty="0"/>
              <a:t>В начале игры игрок и его оппонент будете перенесены на локацию, где за ограниченное время необходимо добывать различные предметы для поединка между собой. По истечении времени игроки будут перенесены на локацию, где пройдет сражение. Побеждает игрок, убивший соперника.</a:t>
            </a:r>
          </a:p>
        </p:txBody>
      </p:sp>
      <p:sp>
        <p:nvSpPr>
          <p:cNvPr id="4" name="Номер слайда 3"/>
          <p:cNvSpPr>
            <a:spLocks noGrp="1"/>
          </p:cNvSpPr>
          <p:nvPr>
            <p:ph type="sldNum" sz="quarter" idx="12"/>
          </p:nvPr>
        </p:nvSpPr>
        <p:spPr/>
        <p:txBody>
          <a:bodyPr/>
          <a:lstStyle/>
          <a:p>
            <a:fld id="{0E98351F-33E5-4A3B-A99F-441E7915B955}" type="slidenum">
              <a:rPr lang="ru-RU" smtClean="0"/>
              <a:pPr/>
              <a:t>7</a:t>
            </a:fld>
            <a:endParaRPr lang="ru-RU"/>
          </a:p>
        </p:txBody>
      </p:sp>
    </p:spTree>
    <p:extLst>
      <p:ext uri="{BB962C8B-B14F-4D97-AF65-F5344CB8AC3E}">
        <p14:creationId xmlns:p14="http://schemas.microsoft.com/office/powerpoint/2010/main" val="2545161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Диаграмма 11">
            <a:extLst>
              <a:ext uri="{FF2B5EF4-FFF2-40B4-BE49-F238E27FC236}">
                <a16:creationId xmlns:a16="http://schemas.microsoft.com/office/drawing/2014/main" id="{604308E0-2662-4495-82D9-EA2F7C6F43B5}"/>
              </a:ext>
            </a:extLst>
          </p:cNvPr>
          <p:cNvGraphicFramePr/>
          <p:nvPr>
            <p:extLst>
              <p:ext uri="{D42A27DB-BD31-4B8C-83A1-F6EECF244321}">
                <p14:modId xmlns:p14="http://schemas.microsoft.com/office/powerpoint/2010/main" val="4142342982"/>
              </p:ext>
            </p:extLst>
          </p:nvPr>
        </p:nvGraphicFramePr>
        <p:xfrm>
          <a:off x="1454287" y="1703444"/>
          <a:ext cx="6955944" cy="4656022"/>
        </p:xfrm>
        <a:graphic>
          <a:graphicData uri="http://schemas.openxmlformats.org/drawingml/2006/chart">
            <c:chart xmlns:c="http://schemas.openxmlformats.org/drawingml/2006/chart" xmlns:r="http://schemas.openxmlformats.org/officeDocument/2006/relationships" r:id="rId2"/>
          </a:graphicData>
        </a:graphic>
      </p:graphicFrame>
      <p:sp>
        <p:nvSpPr>
          <p:cNvPr id="2" name="Заголовок 1"/>
          <p:cNvSpPr>
            <a:spLocks noGrp="1"/>
          </p:cNvSpPr>
          <p:nvPr>
            <p:ph type="title"/>
          </p:nvPr>
        </p:nvSpPr>
        <p:spPr/>
        <p:txBody>
          <a:bodyPr>
            <a:normAutofit/>
          </a:bodyPr>
          <a:lstStyle/>
          <a:p>
            <a:r>
              <a:rPr lang="ru-RU" dirty="0"/>
              <a:t>Инструменты для разработки</a:t>
            </a:r>
          </a:p>
        </p:txBody>
      </p:sp>
      <p:sp>
        <p:nvSpPr>
          <p:cNvPr id="4" name="Номер слайда 3"/>
          <p:cNvSpPr>
            <a:spLocks noGrp="1"/>
          </p:cNvSpPr>
          <p:nvPr>
            <p:ph type="sldNum" sz="quarter" idx="12"/>
          </p:nvPr>
        </p:nvSpPr>
        <p:spPr/>
        <p:txBody>
          <a:bodyPr/>
          <a:lstStyle/>
          <a:p>
            <a:fld id="{0E98351F-33E5-4A3B-A99F-441E7915B955}" type="slidenum">
              <a:rPr lang="ru-RU" smtClean="0"/>
              <a:pPr/>
              <a:t>8</a:t>
            </a:fld>
            <a:endParaRPr lang="ru-RU"/>
          </a:p>
        </p:txBody>
      </p:sp>
      <p:pic>
        <p:nvPicPr>
          <p:cNvPr id="1032" name="Picture 8">
            <a:extLst>
              <a:ext uri="{FF2B5EF4-FFF2-40B4-BE49-F238E27FC236}">
                <a16:creationId xmlns:a16="http://schemas.microsoft.com/office/drawing/2014/main" id="{DEF59D09-DDA0-443A-826E-36E8080CF6F5}"/>
              </a:ext>
            </a:extLst>
          </p:cNvPr>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2590696" y="2252500"/>
            <a:ext cx="2032143" cy="203214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7292EE5-7033-4851-9103-5286A69DB1CC}"/>
              </a:ext>
            </a:extLst>
          </p:cNvPr>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5631395" y="1528436"/>
            <a:ext cx="1518943" cy="2785159"/>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12">
            <a:extLst>
              <a:ext uri="{FF2B5EF4-FFF2-40B4-BE49-F238E27FC236}">
                <a16:creationId xmlns:a16="http://schemas.microsoft.com/office/drawing/2014/main" id="{2603E3A5-B180-4A47-8322-AC6ACB1AFDE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0" name="Picture 16">
            <a:extLst>
              <a:ext uri="{FF2B5EF4-FFF2-40B4-BE49-F238E27FC236}">
                <a16:creationId xmlns:a16="http://schemas.microsoft.com/office/drawing/2014/main" id="{73E9552D-4C37-4D22-BDC9-4E13CBBEECDD}"/>
              </a:ext>
            </a:extLst>
          </p:cNvPr>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923928" y="4628836"/>
            <a:ext cx="2256237" cy="177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48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Инструменты для разработки</a:t>
            </a:r>
          </a:p>
        </p:txBody>
      </p:sp>
      <p:graphicFrame>
        <p:nvGraphicFramePr>
          <p:cNvPr id="3" name="Таблица 4">
            <a:extLst>
              <a:ext uri="{FF2B5EF4-FFF2-40B4-BE49-F238E27FC236}">
                <a16:creationId xmlns:a16="http://schemas.microsoft.com/office/drawing/2014/main" id="{B8581100-94FF-4D67-A61E-1A4F30574AD8}"/>
              </a:ext>
            </a:extLst>
          </p:cNvPr>
          <p:cNvGraphicFramePr>
            <a:graphicFrameLocks noGrp="1"/>
          </p:cNvGraphicFramePr>
          <p:nvPr>
            <p:ph idx="1"/>
            <p:extLst>
              <p:ext uri="{D42A27DB-BD31-4B8C-83A1-F6EECF244321}">
                <p14:modId xmlns:p14="http://schemas.microsoft.com/office/powerpoint/2010/main" val="4178678637"/>
              </p:ext>
            </p:extLst>
          </p:nvPr>
        </p:nvGraphicFramePr>
        <p:xfrm>
          <a:off x="179264" y="2181860"/>
          <a:ext cx="8785224" cy="3774440"/>
        </p:xfrm>
        <a:graphic>
          <a:graphicData uri="http://schemas.openxmlformats.org/drawingml/2006/table">
            <a:tbl>
              <a:tblPr firstRow="1" bandRow="1">
                <a:tableStyleId>{5C22544A-7EE6-4342-B048-85BDC9FD1C3A}</a:tableStyleId>
              </a:tblPr>
              <a:tblGrid>
                <a:gridCol w="2928408">
                  <a:extLst>
                    <a:ext uri="{9D8B030D-6E8A-4147-A177-3AD203B41FA5}">
                      <a16:colId xmlns:a16="http://schemas.microsoft.com/office/drawing/2014/main" val="2830660959"/>
                    </a:ext>
                  </a:extLst>
                </a:gridCol>
                <a:gridCol w="2928408">
                  <a:extLst>
                    <a:ext uri="{9D8B030D-6E8A-4147-A177-3AD203B41FA5}">
                      <a16:colId xmlns:a16="http://schemas.microsoft.com/office/drawing/2014/main" val="2978765592"/>
                    </a:ext>
                  </a:extLst>
                </a:gridCol>
                <a:gridCol w="2928408">
                  <a:extLst>
                    <a:ext uri="{9D8B030D-6E8A-4147-A177-3AD203B41FA5}">
                      <a16:colId xmlns:a16="http://schemas.microsoft.com/office/drawing/2014/main" val="3275949338"/>
                    </a:ext>
                  </a:extLst>
                </a:gridCol>
              </a:tblGrid>
              <a:tr h="370840">
                <a:tc>
                  <a:txBody>
                    <a:bodyPr/>
                    <a:lstStyle/>
                    <a:p>
                      <a:r>
                        <a:rPr lang="ru-RU" dirty="0"/>
                        <a:t>Характеристики</a:t>
                      </a:r>
                      <a:endParaRPr lang="en-GB" dirty="0"/>
                    </a:p>
                  </a:txBody>
                  <a:tcPr/>
                </a:tc>
                <a:tc>
                  <a:txBody>
                    <a:bodyPr/>
                    <a:lstStyle/>
                    <a:p>
                      <a:r>
                        <a:rPr lang="en-GB" dirty="0"/>
                        <a:t>UNITY</a:t>
                      </a:r>
                    </a:p>
                  </a:txBody>
                  <a:tcPr/>
                </a:tc>
                <a:tc>
                  <a:txBody>
                    <a:bodyPr/>
                    <a:lstStyle/>
                    <a:p>
                      <a:r>
                        <a:rPr lang="en-GB" dirty="0"/>
                        <a:t>UNREAL ENGINE</a:t>
                      </a:r>
                    </a:p>
                  </a:txBody>
                  <a:tcPr/>
                </a:tc>
                <a:extLst>
                  <a:ext uri="{0D108BD9-81ED-4DB2-BD59-A6C34878D82A}">
                    <a16:rowId xmlns:a16="http://schemas.microsoft.com/office/drawing/2014/main" val="1499229526"/>
                  </a:ext>
                </a:extLst>
              </a:tr>
              <a:tr h="370840">
                <a:tc>
                  <a:txBody>
                    <a:bodyPr/>
                    <a:lstStyle/>
                    <a:p>
                      <a:r>
                        <a:rPr lang="ru-RU" dirty="0"/>
                        <a:t>Язык программирования</a:t>
                      </a:r>
                      <a:endParaRPr lang="en-GB" dirty="0"/>
                    </a:p>
                  </a:txBody>
                  <a:tcPr/>
                </a:tc>
                <a:tc>
                  <a:txBody>
                    <a:bodyPr/>
                    <a:lstStyle/>
                    <a:p>
                      <a:r>
                        <a:rPr lang="en-GB" dirty="0"/>
                        <a:t>C#</a:t>
                      </a:r>
                    </a:p>
                  </a:txBody>
                  <a:tcPr/>
                </a:tc>
                <a:tc>
                  <a:txBody>
                    <a:bodyPr/>
                    <a:lstStyle/>
                    <a:p>
                      <a:r>
                        <a:rPr lang="en-GB" dirty="0"/>
                        <a:t>C++</a:t>
                      </a:r>
                    </a:p>
                  </a:txBody>
                  <a:tcPr/>
                </a:tc>
                <a:extLst>
                  <a:ext uri="{0D108BD9-81ED-4DB2-BD59-A6C34878D82A}">
                    <a16:rowId xmlns:a16="http://schemas.microsoft.com/office/drawing/2014/main" val="1258929155"/>
                  </a:ext>
                </a:extLst>
              </a:tr>
              <a:tr h="370840">
                <a:tc>
                  <a:txBody>
                    <a:bodyPr/>
                    <a:lstStyle/>
                    <a:p>
                      <a:r>
                        <a:rPr lang="ru-RU" dirty="0"/>
                        <a:t>Документация</a:t>
                      </a:r>
                      <a:endParaRPr lang="en-GB" dirty="0"/>
                    </a:p>
                  </a:txBody>
                  <a:tcPr/>
                </a:tc>
                <a:tc>
                  <a:txBody>
                    <a:bodyPr/>
                    <a:lstStyle/>
                    <a:p>
                      <a:r>
                        <a:rPr lang="ru-RU" dirty="0"/>
                        <a:t>Большая</a:t>
                      </a:r>
                      <a:endParaRPr lang="en-GB" dirty="0"/>
                    </a:p>
                  </a:txBody>
                  <a:tcPr/>
                </a:tc>
                <a:tc>
                  <a:txBody>
                    <a:bodyPr/>
                    <a:lstStyle/>
                    <a:p>
                      <a:r>
                        <a:rPr lang="ru-RU" dirty="0">
                          <a:solidFill>
                            <a:srgbClr val="FF0000"/>
                          </a:solidFill>
                        </a:rPr>
                        <a:t>Маленькая</a:t>
                      </a:r>
                      <a:endParaRPr lang="en-GB" dirty="0">
                        <a:solidFill>
                          <a:srgbClr val="FF0000"/>
                        </a:solidFill>
                      </a:endParaRPr>
                    </a:p>
                  </a:txBody>
                  <a:tcPr/>
                </a:tc>
                <a:extLst>
                  <a:ext uri="{0D108BD9-81ED-4DB2-BD59-A6C34878D82A}">
                    <a16:rowId xmlns:a16="http://schemas.microsoft.com/office/drawing/2014/main" val="712108682"/>
                  </a:ext>
                </a:extLst>
              </a:tr>
              <a:tr h="370840">
                <a:tc>
                  <a:txBody>
                    <a:bodyPr/>
                    <a:lstStyle/>
                    <a:p>
                      <a:r>
                        <a:rPr lang="ru-RU" dirty="0"/>
                        <a:t>Количество разработанных игр</a:t>
                      </a:r>
                      <a:endParaRPr lang="en-GB" dirty="0"/>
                    </a:p>
                  </a:txBody>
                  <a:tcPr/>
                </a:tc>
                <a:tc>
                  <a:txBody>
                    <a:bodyPr/>
                    <a:lstStyle/>
                    <a:p>
                      <a:r>
                        <a:rPr lang="ru-RU" dirty="0"/>
                        <a:t>Много</a:t>
                      </a:r>
                      <a:endParaRPr lang="en-GB" dirty="0"/>
                    </a:p>
                  </a:txBody>
                  <a:tcPr/>
                </a:tc>
                <a:tc>
                  <a:txBody>
                    <a:bodyPr/>
                    <a:lstStyle/>
                    <a:p>
                      <a:r>
                        <a:rPr lang="ru-RU" dirty="0">
                          <a:solidFill>
                            <a:srgbClr val="FF0000"/>
                          </a:solidFill>
                        </a:rPr>
                        <a:t>Мало</a:t>
                      </a:r>
                      <a:endParaRPr lang="en-GB" dirty="0">
                        <a:solidFill>
                          <a:srgbClr val="FF0000"/>
                        </a:solidFill>
                      </a:endParaRPr>
                    </a:p>
                  </a:txBody>
                  <a:tcPr/>
                </a:tc>
                <a:extLst>
                  <a:ext uri="{0D108BD9-81ED-4DB2-BD59-A6C34878D82A}">
                    <a16:rowId xmlns:a16="http://schemas.microsoft.com/office/drawing/2014/main" val="279688544"/>
                  </a:ext>
                </a:extLst>
              </a:tr>
              <a:tr h="370840">
                <a:tc>
                  <a:txBody>
                    <a:bodyPr/>
                    <a:lstStyle/>
                    <a:p>
                      <a:r>
                        <a:rPr lang="ru-RU" dirty="0"/>
                        <a:t>Поддержка </a:t>
                      </a:r>
                      <a:r>
                        <a:rPr lang="en-GB" dirty="0"/>
                        <a:t>3D</a:t>
                      </a:r>
                    </a:p>
                  </a:txBody>
                  <a:tcPr/>
                </a:tc>
                <a:tc>
                  <a:txBody>
                    <a:bodyPr/>
                    <a:lstStyle/>
                    <a:p>
                      <a:r>
                        <a:rPr lang="ru-RU" dirty="0"/>
                        <a:t>Есть</a:t>
                      </a:r>
                      <a:endParaRPr lang="en-GB" dirty="0"/>
                    </a:p>
                  </a:txBody>
                  <a:tcPr/>
                </a:tc>
                <a:tc>
                  <a:txBody>
                    <a:bodyPr/>
                    <a:lstStyle/>
                    <a:p>
                      <a:r>
                        <a:rPr lang="ru-RU" dirty="0"/>
                        <a:t>Есть</a:t>
                      </a:r>
                      <a:endParaRPr lang="en-GB" dirty="0"/>
                    </a:p>
                  </a:txBody>
                  <a:tcPr/>
                </a:tc>
                <a:extLst>
                  <a:ext uri="{0D108BD9-81ED-4DB2-BD59-A6C34878D82A}">
                    <a16:rowId xmlns:a16="http://schemas.microsoft.com/office/drawing/2014/main" val="341784219"/>
                  </a:ext>
                </a:extLst>
              </a:tr>
              <a:tr h="370840">
                <a:tc>
                  <a:txBody>
                    <a:bodyPr/>
                    <a:lstStyle/>
                    <a:p>
                      <a:r>
                        <a:rPr lang="ru-RU" dirty="0"/>
                        <a:t>Удобство работы</a:t>
                      </a:r>
                      <a:endParaRPr lang="en-GB" dirty="0"/>
                    </a:p>
                  </a:txBody>
                  <a:tcPr/>
                </a:tc>
                <a:tc>
                  <a:txBody>
                    <a:bodyPr/>
                    <a:lstStyle/>
                    <a:p>
                      <a:r>
                        <a:rPr lang="ru-RU" dirty="0"/>
                        <a:t>Отличное</a:t>
                      </a:r>
                      <a:endParaRPr lang="en-GB" dirty="0"/>
                    </a:p>
                  </a:txBody>
                  <a:tcPr/>
                </a:tc>
                <a:tc>
                  <a:txBody>
                    <a:bodyPr/>
                    <a:lstStyle/>
                    <a:p>
                      <a:r>
                        <a:rPr lang="ru-RU" dirty="0">
                          <a:solidFill>
                            <a:srgbClr val="FF0000"/>
                          </a:solidFill>
                        </a:rPr>
                        <a:t>Хорошее</a:t>
                      </a:r>
                      <a:endParaRPr lang="en-GB" dirty="0">
                        <a:solidFill>
                          <a:srgbClr val="FF0000"/>
                        </a:solidFill>
                      </a:endParaRPr>
                    </a:p>
                  </a:txBody>
                  <a:tcPr/>
                </a:tc>
                <a:extLst>
                  <a:ext uri="{0D108BD9-81ED-4DB2-BD59-A6C34878D82A}">
                    <a16:rowId xmlns:a16="http://schemas.microsoft.com/office/drawing/2014/main" val="1123421226"/>
                  </a:ext>
                </a:extLst>
              </a:tr>
              <a:tr h="370840">
                <a:tc>
                  <a:txBody>
                    <a:bodyPr/>
                    <a:lstStyle/>
                    <a:p>
                      <a:r>
                        <a:rPr lang="ru-RU" dirty="0"/>
                        <a:t>Визуальное программирование</a:t>
                      </a:r>
                      <a:endParaRPr lang="en-GB" dirty="0"/>
                    </a:p>
                  </a:txBody>
                  <a:tcPr/>
                </a:tc>
                <a:tc>
                  <a:txBody>
                    <a:bodyPr/>
                    <a:lstStyle/>
                    <a:p>
                      <a:r>
                        <a:rPr lang="ru-RU" dirty="0">
                          <a:solidFill>
                            <a:srgbClr val="FF0000"/>
                          </a:solidFill>
                        </a:rPr>
                        <a:t>Нет</a:t>
                      </a:r>
                      <a:endParaRPr lang="en-GB" dirty="0">
                        <a:solidFill>
                          <a:srgbClr val="FF0000"/>
                        </a:solidFill>
                      </a:endParaRPr>
                    </a:p>
                  </a:txBody>
                  <a:tcPr/>
                </a:tc>
                <a:tc>
                  <a:txBody>
                    <a:bodyPr/>
                    <a:lstStyle/>
                    <a:p>
                      <a:r>
                        <a:rPr lang="ru-RU" dirty="0"/>
                        <a:t>Есть</a:t>
                      </a:r>
                      <a:endParaRPr lang="en-GB" dirty="0"/>
                    </a:p>
                  </a:txBody>
                  <a:tcPr/>
                </a:tc>
                <a:extLst>
                  <a:ext uri="{0D108BD9-81ED-4DB2-BD59-A6C34878D82A}">
                    <a16:rowId xmlns:a16="http://schemas.microsoft.com/office/drawing/2014/main" val="1939012806"/>
                  </a:ext>
                </a:extLst>
              </a:tr>
              <a:tr h="370840">
                <a:tc>
                  <a:txBody>
                    <a:bodyPr/>
                    <a:lstStyle/>
                    <a:p>
                      <a:r>
                        <a:rPr lang="ru-RU" dirty="0"/>
                        <a:t>Нагрузка движка на компьютер</a:t>
                      </a:r>
                      <a:endParaRPr lang="en-GB" dirty="0"/>
                    </a:p>
                  </a:txBody>
                  <a:tcPr/>
                </a:tc>
                <a:tc>
                  <a:txBody>
                    <a:bodyPr/>
                    <a:lstStyle/>
                    <a:p>
                      <a:r>
                        <a:rPr lang="ru-RU" dirty="0">
                          <a:solidFill>
                            <a:schemeClr val="tx1"/>
                          </a:solidFill>
                        </a:rPr>
                        <a:t>Нормальная</a:t>
                      </a:r>
                      <a:endParaRPr lang="en-GB" dirty="0">
                        <a:solidFill>
                          <a:schemeClr val="tx1"/>
                        </a:solidFill>
                      </a:endParaRPr>
                    </a:p>
                  </a:txBody>
                  <a:tcPr/>
                </a:tc>
                <a:tc>
                  <a:txBody>
                    <a:bodyPr/>
                    <a:lstStyle/>
                    <a:p>
                      <a:r>
                        <a:rPr lang="ru-RU" dirty="0">
                          <a:solidFill>
                            <a:srgbClr val="FF0000"/>
                          </a:solidFill>
                        </a:rPr>
                        <a:t>Высокая</a:t>
                      </a:r>
                      <a:endParaRPr lang="en-GB" dirty="0">
                        <a:solidFill>
                          <a:srgbClr val="FF0000"/>
                        </a:solidFill>
                      </a:endParaRPr>
                    </a:p>
                  </a:txBody>
                  <a:tcPr/>
                </a:tc>
                <a:extLst>
                  <a:ext uri="{0D108BD9-81ED-4DB2-BD59-A6C34878D82A}">
                    <a16:rowId xmlns:a16="http://schemas.microsoft.com/office/drawing/2014/main" val="1188889912"/>
                  </a:ext>
                </a:extLst>
              </a:tr>
            </a:tbl>
          </a:graphicData>
        </a:graphic>
      </p:graphicFrame>
      <p:sp>
        <p:nvSpPr>
          <p:cNvPr id="4" name="Номер слайда 3"/>
          <p:cNvSpPr>
            <a:spLocks noGrp="1"/>
          </p:cNvSpPr>
          <p:nvPr>
            <p:ph type="sldNum" sz="quarter" idx="12"/>
          </p:nvPr>
        </p:nvSpPr>
        <p:spPr/>
        <p:txBody>
          <a:bodyPr/>
          <a:lstStyle/>
          <a:p>
            <a:fld id="{0E98351F-33E5-4A3B-A99F-441E7915B955}" type="slidenum">
              <a:rPr lang="ru-RU" smtClean="0"/>
              <a:pPr/>
              <a:t>9</a:t>
            </a:fld>
            <a:endParaRPr lang="ru-RU"/>
          </a:p>
        </p:txBody>
      </p:sp>
      <p:sp>
        <p:nvSpPr>
          <p:cNvPr id="5" name="Прямоугольник 4">
            <a:extLst>
              <a:ext uri="{FF2B5EF4-FFF2-40B4-BE49-F238E27FC236}">
                <a16:creationId xmlns:a16="http://schemas.microsoft.com/office/drawing/2014/main" id="{830B413A-E1BC-4778-BC68-19D4F94E91AB}"/>
              </a:ext>
            </a:extLst>
          </p:cNvPr>
          <p:cNvSpPr/>
          <p:nvPr/>
        </p:nvSpPr>
        <p:spPr>
          <a:xfrm>
            <a:off x="1789007" y="1498268"/>
            <a:ext cx="5843674" cy="369332"/>
          </a:xfrm>
          <a:prstGeom prst="rect">
            <a:avLst/>
          </a:prstGeom>
        </p:spPr>
        <p:txBody>
          <a:bodyPr wrap="square">
            <a:spAutoFit/>
          </a:bodyPr>
          <a:lstStyle/>
          <a:p>
            <a:pPr algn="ctr"/>
            <a:r>
              <a:rPr lang="ru-RU" dirty="0">
                <a:latin typeface="Times New Roman" panose="02020603050405020304" pitchFamily="18" charset="0"/>
              </a:rPr>
              <a:t>Клиентская часть</a:t>
            </a:r>
            <a:endParaRPr lang="ru-RU" dirty="0"/>
          </a:p>
        </p:txBody>
      </p:sp>
    </p:spTree>
    <p:extLst>
      <p:ext uri="{BB962C8B-B14F-4D97-AF65-F5344CB8AC3E}">
        <p14:creationId xmlns:p14="http://schemas.microsoft.com/office/powerpoint/2010/main" val="2545161560"/>
      </p:ext>
    </p:extLst>
  </p:cSld>
  <p:clrMapOvr>
    <a:masterClrMapping/>
  </p:clrMapOvr>
</p:sld>
</file>

<file path=ppt/theme/theme1.xml><?xml version="1.0" encoding="utf-8"?>
<a:theme xmlns:a="http://schemas.openxmlformats.org/drawingml/2006/main" name="Шаблон презентации_колледж">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df41ab4a-b7e2-4865-b9a3-291840acfe6f">7VF5KMQTPTXY-6-2</_dlc_DocId>
    <_dlc_DocIdUrl xmlns="df41ab4a-b7e2-4865-b9a3-291840acfe6f">
      <Url>https://portal.petrocollege.ru/_layouts/15/DocIdRedir.aspx?ID=7VF5KMQTPTXY-6-2</Url>
      <Description>7VF5KMQTPTXY-6-2</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Документ" ma:contentTypeID="0x010100A9DECAF42DF4C1448C93826D92A1631D" ma:contentTypeVersion="2" ma:contentTypeDescription="Создание документа." ma:contentTypeScope="" ma:versionID="3af4159342cf4ebf59299f419a4f4a66">
  <xsd:schema xmlns:xsd="http://www.w3.org/2001/XMLSchema" xmlns:xs="http://www.w3.org/2001/XMLSchema" xmlns:p="http://schemas.microsoft.com/office/2006/metadata/properties" xmlns:ns2="df41ab4a-b7e2-4865-b9a3-291840acfe6f" targetNamespace="http://schemas.microsoft.com/office/2006/metadata/properties" ma:root="true" ma:fieldsID="477a2e5a6968d71f865c2ee3fd8432b2" ns2:_="">
    <xsd:import namespace="df41ab4a-b7e2-4865-b9a3-291840acfe6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41ab4a-b7e2-4865-b9a3-291840acfe6f"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C2C6A2-194A-4318-9983-705E098F29EB}">
  <ds:schemaRefs>
    <ds:schemaRef ds:uri="http://schemas.microsoft.com/sharepoint/v3/contenttype/forms"/>
  </ds:schemaRefs>
</ds:datastoreItem>
</file>

<file path=customXml/itemProps2.xml><?xml version="1.0" encoding="utf-8"?>
<ds:datastoreItem xmlns:ds="http://schemas.openxmlformats.org/officeDocument/2006/customXml" ds:itemID="{0B62F19D-F597-4593-B760-DD0007729E5B}">
  <ds:schemaRefs>
    <ds:schemaRef ds:uri="http://schemas.microsoft.com/office/2006/documentManagement/types"/>
    <ds:schemaRef ds:uri="http://purl.org/dc/elements/1.1/"/>
    <ds:schemaRef ds:uri="http://purl.org/dc/terms/"/>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df41ab4a-b7e2-4865-b9a3-291840acfe6f"/>
    <ds:schemaRef ds:uri="http://purl.org/dc/dcmitype/"/>
  </ds:schemaRefs>
</ds:datastoreItem>
</file>

<file path=customXml/itemProps3.xml><?xml version="1.0" encoding="utf-8"?>
<ds:datastoreItem xmlns:ds="http://schemas.openxmlformats.org/officeDocument/2006/customXml" ds:itemID="{4C40D707-170D-4583-9BC4-8BAD4042035F}">
  <ds:schemaRefs>
    <ds:schemaRef ds:uri="http://schemas.microsoft.com/sharepoint/events"/>
  </ds:schemaRefs>
</ds:datastoreItem>
</file>

<file path=customXml/itemProps4.xml><?xml version="1.0" encoding="utf-8"?>
<ds:datastoreItem xmlns:ds="http://schemas.openxmlformats.org/officeDocument/2006/customXml" ds:itemID="{7BD44AB9-9713-4396-9527-2BD4E42BD2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41ab4a-b7e2-4865-b9a3-291840acfe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Шаблон презентации_колледж</Template>
  <TotalTime>3641</TotalTime>
  <Words>618</Words>
  <Application>Microsoft Office PowerPoint</Application>
  <PresentationFormat>Экран (4:3)</PresentationFormat>
  <Paragraphs>127</Paragraphs>
  <Slides>11</Slides>
  <Notes>7</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-apple-system</vt:lpstr>
      <vt:lpstr>Arial</vt:lpstr>
      <vt:lpstr>Calibri</vt:lpstr>
      <vt:lpstr>Times New Roman</vt:lpstr>
      <vt:lpstr>Шаблон презентации_колледж</vt:lpstr>
      <vt:lpstr>Презентация PowerPoint</vt:lpstr>
      <vt:lpstr>Введение</vt:lpstr>
      <vt:lpstr>Актуальность</vt:lpstr>
      <vt:lpstr>Актуальность</vt:lpstr>
      <vt:lpstr>Описание предметной области</vt:lpstr>
      <vt:lpstr>Анализ рынка</vt:lpstr>
      <vt:lpstr>Функционал программного продукта</vt:lpstr>
      <vt:lpstr>Инструменты для разработки</vt:lpstr>
      <vt:lpstr>Инструменты для разработки</vt:lpstr>
      <vt:lpstr>Инструменты для разработки</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Вакансии по ЦК</dc:title>
  <dc:creator>RePack by SPecialiST</dc:creator>
  <cp:lastModifiedBy>Алексей Газман</cp:lastModifiedBy>
  <cp:revision>227</cp:revision>
  <dcterms:created xsi:type="dcterms:W3CDTF">2016-01-12T04:36:44Z</dcterms:created>
  <dcterms:modified xsi:type="dcterms:W3CDTF">2021-02-07T19:51:10Z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200</vt:r8>
  </property>
  <property fmtid="{D5CDD505-2E9C-101B-9397-08002B2CF9AE}" pid="3" name="TemplateUrl">
    <vt:lpwstr/>
  </property>
  <property fmtid="{D5CDD505-2E9C-101B-9397-08002B2CF9AE}" pid="4" name="xd_Signature">
    <vt:bool>false</vt:bool>
  </property>
  <property fmtid="{D5CDD505-2E9C-101B-9397-08002B2CF9AE}" pid="5" name="xd_ProgID">
    <vt:lpwstr/>
  </property>
  <property fmtid="{D5CDD505-2E9C-101B-9397-08002B2CF9AE}" pid="6" name="ContentTypeId">
    <vt:lpwstr>0x010100A9DECAF42DF4C1448C93826D92A1631D</vt:lpwstr>
  </property>
  <property fmtid="{D5CDD505-2E9C-101B-9397-08002B2CF9AE}" pid="7" name="_SourceUrl">
    <vt:lpwstr/>
  </property>
  <property fmtid="{D5CDD505-2E9C-101B-9397-08002B2CF9AE}" pid="8" name="_dlc_DocIdItemGuid">
    <vt:lpwstr>693d1289-6f8f-46ac-9cee-59170f679e5c</vt:lpwstr>
  </property>
</Properties>
</file>