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61" r:id="rId2"/>
    <p:sldId id="265" r:id="rId3"/>
    <p:sldId id="266" r:id="rId4"/>
    <p:sldId id="267" r:id="rId5"/>
    <p:sldId id="270" r:id="rId6"/>
    <p:sldId id="268" r:id="rId7"/>
    <p:sldId id="271" r:id="rId8"/>
    <p:sldId id="269" r:id="rId9"/>
    <p:sldId id="273" r:id="rId10"/>
    <p:sldId id="280" r:id="rId11"/>
    <p:sldId id="272" r:id="rId12"/>
    <p:sldId id="281" r:id="rId13"/>
    <p:sldId id="274" r:id="rId14"/>
    <p:sldId id="279" r:id="rId15"/>
    <p:sldId id="275" r:id="rId16"/>
    <p:sldId id="276" r:id="rId17"/>
    <p:sldId id="277" r:id="rId18"/>
    <p:sldId id="278"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356737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5FB130-131C-4334-A573-D5353DABE974}" type="datetimeFigureOut">
              <a:rPr lang="en-US" smtClean="0"/>
              <a:t>04-Jan-23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84598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1690814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D45FB130-131C-4334-A573-D5353DABE974}" type="datetimeFigureOut">
              <a:rPr lang="en-US" smtClean="0"/>
              <a:t>04-Jan-23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3838516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1457120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9799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67883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5FB130-131C-4334-A573-D5353DABE974}" type="datetimeFigureOut">
              <a:rPr lang="en-US" smtClean="0"/>
              <a:t>04-Jan-23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124652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5FB130-131C-4334-A573-D5353DABE974}" type="datetimeFigureOut">
              <a:rPr lang="en-US" smtClean="0"/>
              <a:t>04-Jan-23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250715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5FB130-131C-4334-A573-D5353DABE974}" type="datetimeFigureOut">
              <a:rPr lang="en-US" smtClean="0"/>
              <a:t>04-Jan-23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71967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FB130-131C-4334-A573-D5353DABE974}" type="datetimeFigureOut">
              <a:rPr lang="en-US" smtClean="0"/>
              <a:t>04-Jan-23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3718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FB130-131C-4334-A573-D5353DABE974}" type="datetimeFigureOut">
              <a:rPr lang="en-US" smtClean="0"/>
              <a:t>04-Jan-23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5905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5FB130-131C-4334-A573-D5353DABE974}" type="datetimeFigureOut">
              <a:rPr lang="en-US" smtClean="0"/>
              <a:t>04-Jan-23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245716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D45FB130-131C-4334-A573-D5353DABE974}" type="datetimeFigureOut">
              <a:rPr lang="en-US" smtClean="0"/>
              <a:t>04-Jan-23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D654FC9-EB5B-413B-B004-B04C3B4732A0}" type="slidenum">
              <a:rPr lang="en-US" smtClean="0"/>
              <a:t>‹#›</a:t>
            </a:fld>
            <a:endParaRPr lang="en-US"/>
          </a:p>
        </p:txBody>
      </p:sp>
    </p:spTree>
    <p:extLst>
      <p:ext uri="{BB962C8B-B14F-4D97-AF65-F5344CB8AC3E}">
        <p14:creationId xmlns:p14="http://schemas.microsoft.com/office/powerpoint/2010/main" val="393316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45FB130-131C-4334-A573-D5353DABE974}" type="datetimeFigureOut">
              <a:rPr lang="en-US" smtClean="0"/>
              <a:t>04-Jan-23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D654FC9-EB5B-413B-B004-B04C3B4732A0}" type="slidenum">
              <a:rPr lang="en-US" smtClean="0"/>
              <a:t>‹#›</a:t>
            </a:fld>
            <a:endParaRPr lang="en-US"/>
          </a:p>
        </p:txBody>
      </p:sp>
    </p:spTree>
    <p:extLst>
      <p:ext uri="{BB962C8B-B14F-4D97-AF65-F5344CB8AC3E}">
        <p14:creationId xmlns:p14="http://schemas.microsoft.com/office/powerpoint/2010/main" val="3955498023"/>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lstStyle/>
          <a:p>
            <a:r>
              <a:rPr lang="en-US" dirty="0" smtClean="0"/>
              <a:t>Allows Faster and a more efficient response for studied Environmental disasters</a:t>
            </a:r>
          </a:p>
          <a:p>
            <a:r>
              <a:rPr lang="en-US" dirty="0" smtClean="0"/>
              <a:t>Develops a failsafe or damage reduction solution for such disasters </a:t>
            </a:r>
          </a:p>
          <a:p>
            <a:r>
              <a:rPr lang="en-US" dirty="0" smtClean="0"/>
              <a:t>More efficient Projects regarding Human Development and economic sustainability</a:t>
            </a:r>
          </a:p>
          <a:p>
            <a:r>
              <a:rPr lang="en-US" dirty="0" smtClean="0"/>
              <a:t>Provides better Alternatives</a:t>
            </a:r>
            <a:endParaRPr lang="en-US" dirty="0"/>
          </a:p>
        </p:txBody>
      </p:sp>
    </p:spTree>
    <p:extLst>
      <p:ext uri="{BB962C8B-B14F-4D97-AF65-F5344CB8AC3E}">
        <p14:creationId xmlns:p14="http://schemas.microsoft.com/office/powerpoint/2010/main" val="2042618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41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Atmosphere</a:t>
            </a:r>
            <a:endParaRPr lang="en-US" dirty="0"/>
          </a:p>
        </p:txBody>
      </p:sp>
      <p:sp>
        <p:nvSpPr>
          <p:cNvPr id="3" name="TextBox 2"/>
          <p:cNvSpPr txBox="1"/>
          <p:nvPr/>
        </p:nvSpPr>
        <p:spPr>
          <a:xfrm>
            <a:off x="542713" y="2250831"/>
            <a:ext cx="1148516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Chernobyl disaster caused </a:t>
            </a:r>
            <a:r>
              <a:rPr lang="en-US" b="1" dirty="0"/>
              <a:t>serious radiation sickness and contamination</a:t>
            </a:r>
            <a:r>
              <a:rPr lang="en-US" dirty="0"/>
              <a: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Between </a:t>
            </a:r>
            <a:r>
              <a:rPr lang="en-US" dirty="0"/>
              <a:t>50 and 185 million curies of radionuclides escaped into the </a:t>
            </a:r>
            <a:r>
              <a:rPr lang="en-US" dirty="0" smtClean="0"/>
              <a:t>atmosphere</a:t>
            </a:r>
          </a:p>
          <a:p>
            <a:endParaRPr lang="en-US" dirty="0" smtClean="0"/>
          </a:p>
          <a:p>
            <a:pPr marL="285750" indent="-285750">
              <a:buFont typeface="Arial" panose="020B0604020202020204" pitchFamily="34" charset="0"/>
              <a:buChar char="•"/>
            </a:pPr>
            <a:r>
              <a:rPr lang="en-US" dirty="0" smtClean="0"/>
              <a:t>Increased temperature and caused vaporization of the privet river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Increased condensation led to a Radioactive </a:t>
            </a:r>
            <a:r>
              <a:rPr lang="en-US" dirty="0"/>
              <a:t>cloud that travelled northwest across the Baltic sea and finished in Sweden </a:t>
            </a:r>
            <a:r>
              <a:rPr lang="en-US" dirty="0" smtClean="0"/>
              <a:t>with 10% of it’s emissions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Caused continuous temperature drops in the period that followed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This helped bioaccumulation of radioactive material in species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Acid rain contaminated The privet river and damaged the remaining crops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Changed the pH of the soil leading to desertification due to infertile soil</a:t>
            </a:r>
            <a:endParaRPr lang="en-US" dirty="0"/>
          </a:p>
          <a:p>
            <a:pPr marL="285750" indent="-285750">
              <a:buFont typeface="Arial" panose="020B0604020202020204" pitchFamily="34" charset="0"/>
              <a:buChar char="•"/>
            </a:pPr>
            <a:endParaRPr lang="en-US" dirty="0" smtClean="0"/>
          </a:p>
          <a:p>
            <a:endParaRPr lang="en-US" dirty="0"/>
          </a:p>
        </p:txBody>
      </p:sp>
    </p:spTree>
    <p:extLst>
      <p:ext uri="{BB962C8B-B14F-4D97-AF65-F5344CB8AC3E}">
        <p14:creationId xmlns:p14="http://schemas.microsoft.com/office/powerpoint/2010/main" val="371244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70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Hydrosphere</a:t>
            </a:r>
            <a:endParaRPr lang="en-US" dirty="0"/>
          </a:p>
        </p:txBody>
      </p:sp>
      <p:sp>
        <p:nvSpPr>
          <p:cNvPr id="4" name="TextBox 3"/>
          <p:cNvSpPr txBox="1"/>
          <p:nvPr/>
        </p:nvSpPr>
        <p:spPr>
          <a:xfrm>
            <a:off x="316649" y="2194560"/>
            <a:ext cx="109387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Substantial groundwater contamination is one of the gravest environmental impacts caused by the Chernobyl disaster</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a:t>
            </a:r>
            <a:r>
              <a:rPr lang="en-US" dirty="0"/>
              <a:t>As a part of overall freshwater damage, it relates to so-called “secondary” contamination,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D</a:t>
            </a:r>
            <a:r>
              <a:rPr lang="en-US" dirty="0" smtClean="0"/>
              <a:t>elivery </a:t>
            </a:r>
            <a:r>
              <a:rPr lang="en-US" dirty="0"/>
              <a:t>of radioactive materials through unconfined aquifers to the groundwater </a:t>
            </a:r>
            <a:r>
              <a:rPr lang="en-US" dirty="0" smtClean="0"/>
              <a:t>network. deep-laying </a:t>
            </a:r>
            <a:r>
              <a:rPr lang="en-US" dirty="0"/>
              <a:t>aquifers, were traditionally considered invulnerable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 radionuclides of Chernobyl origin were found even in deep-laying waters with formation periods of several hundred years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Many of the fish and aquatic </a:t>
            </a:r>
            <a:r>
              <a:rPr lang="en-US" dirty="0" err="1" smtClean="0"/>
              <a:t>bioorganisms</a:t>
            </a:r>
            <a:r>
              <a:rPr lang="en-US" dirty="0" smtClean="0"/>
              <a:t> either perished or suffered severe radiation exposure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bio accumulation of these radioactive material led to increased resistance for the toxins which significantly increased their </a:t>
            </a:r>
            <a:r>
              <a:rPr lang="en-US" dirty="0" err="1" smtClean="0"/>
              <a:t>halfLife</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828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53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Lithosphere</a:t>
            </a:r>
            <a:endParaRPr lang="en-US" dirty="0"/>
          </a:p>
        </p:txBody>
      </p:sp>
      <p:sp>
        <p:nvSpPr>
          <p:cNvPr id="3" name="TextBox 2"/>
          <p:cNvSpPr txBox="1"/>
          <p:nvPr/>
        </p:nvSpPr>
        <p:spPr>
          <a:xfrm>
            <a:off x="203980" y="2180491"/>
            <a:ext cx="11784038"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Toxic </a:t>
            </a:r>
            <a:r>
              <a:rPr lang="en-US" dirty="0" smtClean="0"/>
              <a:t>waste left by the Chernobyl incident were directly absorbed by the soil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Rain from the radio active cloud as well as the Pripyat river and surrounding lakes</a:t>
            </a:r>
          </a:p>
          <a:p>
            <a:pPr marL="285750" indent="-285750">
              <a:buFont typeface="Arial" panose="020B0604020202020204" pitchFamily="34" charset="0"/>
              <a:buChar char="•"/>
            </a:pPr>
            <a:r>
              <a:rPr lang="en-US" dirty="0" smtClean="0"/>
              <a:t>Bioaccumulation &amp; decomposition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migration downwards of </a:t>
            </a:r>
            <a:r>
              <a:rPr lang="en-US" dirty="0" err="1" smtClean="0"/>
              <a:t>Caesium</a:t>
            </a:r>
            <a:r>
              <a:rPr lang="en-US" dirty="0" smtClean="0"/>
              <a:t> </a:t>
            </a:r>
            <a:r>
              <a:rPr lang="en-US" dirty="0"/>
              <a:t>in the soil is generally slow (Bo93) in </a:t>
            </a:r>
            <a:r>
              <a:rPr lang="en-US" dirty="0" smtClean="0"/>
              <a:t>forest but it was increased in areas of extensive forestry. (human impact)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High absorption of radio active material in tilled land and fertilizers.(high disease rated),(subhuman impact)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Carnivore species in extinction </a:t>
            </a:r>
            <a:r>
              <a:rPr lang="en-US" dirty="0" smtClean="0"/>
              <a:t>danger due to bio magnification.</a:t>
            </a:r>
            <a:endParaRPr lang="en-US" dirty="0"/>
          </a:p>
          <a:p>
            <a:endParaRPr lang="en-US" dirty="0"/>
          </a:p>
          <a:p>
            <a:pPr marL="285750" indent="-285750">
              <a:buFont typeface="Arial" panose="020B0604020202020204" pitchFamily="34" charset="0"/>
              <a:buChar char="•"/>
            </a:pPr>
            <a:r>
              <a:rPr lang="en-US" dirty="0" smtClean="0"/>
              <a:t>Overall exposure led to livestock </a:t>
            </a:r>
            <a:r>
              <a:rPr lang="en-US" dirty="0"/>
              <a:t>born </a:t>
            </a:r>
            <a:r>
              <a:rPr lang="en-US" dirty="0" smtClean="0"/>
              <a:t>deformed.</a:t>
            </a:r>
          </a:p>
          <a:p>
            <a:endParaRPr lang="en-US" dirty="0"/>
          </a:p>
          <a:p>
            <a:pPr marL="285750" indent="-285750">
              <a:buFont typeface="Arial" panose="020B0604020202020204" pitchFamily="34" charset="0"/>
              <a:buChar char="•"/>
            </a:pPr>
            <a:r>
              <a:rPr lang="en-US" dirty="0" smtClean="0"/>
              <a:t>Wildfires were caused due to increased temperature and desertification of some areas.</a:t>
            </a:r>
            <a:endParaRPr lang="en-US" dirty="0"/>
          </a:p>
          <a:p>
            <a:endParaRPr lang="en-US" dirty="0"/>
          </a:p>
        </p:txBody>
      </p:sp>
    </p:spTree>
    <p:extLst>
      <p:ext uri="{BB962C8B-B14F-4D97-AF65-F5344CB8AC3E}">
        <p14:creationId xmlns:p14="http://schemas.microsoft.com/office/powerpoint/2010/main" val="423274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487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recovery response</a:t>
            </a:r>
            <a:endParaRPr lang="en-US" dirty="0"/>
          </a:p>
        </p:txBody>
      </p:sp>
      <p:sp>
        <p:nvSpPr>
          <p:cNvPr id="3" name="Content Placeholder 2"/>
          <p:cNvSpPr>
            <a:spLocks noGrp="1"/>
          </p:cNvSpPr>
          <p:nvPr>
            <p:ph idx="1"/>
          </p:nvPr>
        </p:nvSpPr>
        <p:spPr>
          <a:xfrm>
            <a:off x="182880" y="2250831"/>
            <a:ext cx="12009120" cy="4811151"/>
          </a:xfrm>
        </p:spPr>
        <p:txBody>
          <a:bodyPr>
            <a:normAutofit fontScale="85000" lnSpcReduction="20000"/>
          </a:bodyPr>
          <a:lstStyle/>
          <a:p>
            <a:r>
              <a:rPr lang="en-US" dirty="0" smtClean="0"/>
              <a:t>Pripyat </a:t>
            </a:r>
            <a:r>
              <a:rPr lang="en-US" dirty="0"/>
              <a:t>was replaced by  Slavutych. The USSR built the protective Chernobyl </a:t>
            </a:r>
            <a:r>
              <a:rPr lang="en-US" dirty="0" smtClean="0"/>
              <a:t>Nuclear Power Plant sarcophagus by December </a:t>
            </a:r>
            <a:r>
              <a:rPr lang="en-US" dirty="0"/>
              <a:t>1986. </a:t>
            </a:r>
            <a:endParaRPr lang="en-US" dirty="0" smtClean="0"/>
          </a:p>
          <a:p>
            <a:r>
              <a:rPr lang="en-US" dirty="0" smtClean="0"/>
              <a:t>It </a:t>
            </a:r>
            <a:r>
              <a:rPr lang="en-US" dirty="0"/>
              <a:t>reduced the spread of radioactive contamination from the wreckage and protected it from weathering. The confinement shelter also provided radiological protection for the crews of the undamaged reactors at the site, which were restarted in late 1986 and 1987. </a:t>
            </a:r>
            <a:endParaRPr lang="en-US" dirty="0" smtClean="0"/>
          </a:p>
          <a:p>
            <a:r>
              <a:rPr lang="en-US" dirty="0"/>
              <a:t>Removal and disposal of fuel and wastes, decontamination of the plant and the area surrounding it, including any soil and water that may be radioactive</a:t>
            </a:r>
            <a:r>
              <a:rPr lang="en-US" dirty="0" smtClean="0"/>
              <a:t>.</a:t>
            </a:r>
          </a:p>
          <a:p>
            <a:r>
              <a:rPr lang="en-US" dirty="0"/>
              <a:t>T</a:t>
            </a:r>
            <a:r>
              <a:rPr lang="en-US" dirty="0" smtClean="0"/>
              <a:t>his </a:t>
            </a:r>
            <a:r>
              <a:rPr lang="en-US" dirty="0"/>
              <a:t>containment structure was only intended to last for 30 years, and required considerable reinforcement in the early 2000s</a:t>
            </a:r>
            <a:r>
              <a:rPr lang="en-US" dirty="0" smtClean="0"/>
              <a:t>.</a:t>
            </a:r>
          </a:p>
          <a:p>
            <a:r>
              <a:rPr lang="en-US" dirty="0" smtClean="0"/>
              <a:t>The </a:t>
            </a:r>
            <a:r>
              <a:rPr lang="en-US" dirty="0"/>
              <a:t>Shelter was supplemented in 2017 by the Chernobyl New Safe Confinement which was constructed around the old structure</a:t>
            </a:r>
            <a:r>
              <a:rPr lang="en-US" dirty="0" smtClean="0"/>
              <a:t>.</a:t>
            </a:r>
          </a:p>
          <a:p>
            <a:r>
              <a:rPr lang="en-US" dirty="0"/>
              <a:t>Enable the removal of both the sarcophagus and the reactor debris while containing the radioactive materials inside. </a:t>
            </a:r>
            <a:endParaRPr lang="en-US" baseline="30000" dirty="0" smtClean="0"/>
          </a:p>
          <a:p>
            <a:r>
              <a:rPr lang="en-US" dirty="0"/>
              <a:t>Nov 14, </a:t>
            </a:r>
            <a:r>
              <a:rPr lang="en-US" dirty="0" smtClean="0"/>
              <a:t>2021</a:t>
            </a:r>
            <a:r>
              <a:rPr lang="en-US" dirty="0"/>
              <a:t>CHRNBL Forum </a:t>
            </a:r>
            <a:r>
              <a:rPr lang="en-US" dirty="0" smtClean="0"/>
              <a:t>DAY3: Environmental Review of </a:t>
            </a:r>
            <a:r>
              <a:rPr lang="en-US" dirty="0"/>
              <a:t>C</a:t>
            </a:r>
            <a:r>
              <a:rPr lang="en-US" dirty="0" smtClean="0"/>
              <a:t>hernobyl accident.</a:t>
            </a:r>
          </a:p>
          <a:p>
            <a:r>
              <a:rPr lang="en-US" dirty="0" smtClean="0"/>
              <a:t> retrieval material from confinement Plan</a:t>
            </a:r>
          </a:p>
          <a:p>
            <a:r>
              <a:rPr lang="en-US" dirty="0" smtClean="0"/>
              <a:t>Reduce environmental impact, water chemical composition, fix flooded areas</a:t>
            </a:r>
          </a:p>
          <a:p>
            <a:r>
              <a:rPr lang="en-US" dirty="0" smtClean="0"/>
              <a:t>Research and teams flora and fauna incorporation with other effected countries perverse biological diversity</a:t>
            </a:r>
          </a:p>
          <a:p>
            <a:r>
              <a:rPr lang="en-US" dirty="0" smtClean="0"/>
              <a:t>Radiology and radio biology scientist from affected countries unite for risk </a:t>
            </a:r>
            <a:r>
              <a:rPr lang="en-US" dirty="0" err="1" smtClean="0"/>
              <a:t>assesment</a:t>
            </a:r>
            <a:endParaRPr lang="en-US" dirty="0" smtClean="0"/>
          </a:p>
          <a:p>
            <a:r>
              <a:rPr lang="en-US" dirty="0"/>
              <a:t>Clean-up is scheduled for completion by 2065</a:t>
            </a:r>
            <a:r>
              <a:rPr lang="en-US" dirty="0" smtClean="0"/>
              <a:t>.</a:t>
            </a:r>
            <a:endParaRPr lang="en-US" dirty="0"/>
          </a:p>
          <a:p>
            <a:endParaRPr lang="en-US" dirty="0"/>
          </a:p>
        </p:txBody>
      </p:sp>
    </p:spTree>
    <p:extLst>
      <p:ext uri="{BB962C8B-B14F-4D97-AF65-F5344CB8AC3E}">
        <p14:creationId xmlns:p14="http://schemas.microsoft.com/office/powerpoint/2010/main" val="123879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Reflections</a:t>
            </a:r>
            <a:endParaRPr lang="en-US" dirty="0"/>
          </a:p>
        </p:txBody>
      </p:sp>
      <p:sp>
        <p:nvSpPr>
          <p:cNvPr id="3" name="TextBox 2"/>
          <p:cNvSpPr txBox="1"/>
          <p:nvPr/>
        </p:nvSpPr>
        <p:spPr>
          <a:xfrm>
            <a:off x="927463" y="2207623"/>
            <a:ext cx="9366068" cy="4524315"/>
          </a:xfrm>
          <a:prstGeom prst="rect">
            <a:avLst/>
          </a:prstGeom>
          <a:noFill/>
        </p:spPr>
        <p:txBody>
          <a:bodyPr wrap="square" rtlCol="0">
            <a:spAutoFit/>
          </a:bodyPr>
          <a:lstStyle/>
          <a:p>
            <a:r>
              <a:rPr lang="en-US" dirty="0" smtClean="0"/>
              <a:t>The Chernobyl incident is a major example of how multiple human impacts on nature can lead to a more resilient environment for toxins and </a:t>
            </a:r>
            <a:r>
              <a:rPr lang="en-US" dirty="0" err="1" smtClean="0"/>
              <a:t>harmfull</a:t>
            </a:r>
            <a:r>
              <a:rPr lang="en-US" dirty="0" smtClean="0"/>
              <a:t> bacteria to thrive, in our case we witnessed the increasing number of cancers and mutations developing to our day, and even when the cleanup in 2065 is completed there will still be radioactive deficits that will find their way into our food web.</a:t>
            </a:r>
          </a:p>
          <a:p>
            <a:r>
              <a:rPr lang="en-US" dirty="0" smtClean="0"/>
              <a:t>The major problem we run into when trying to solve this issue is a smart alternative, since common methods of green energy are expensive, hence it would be more optimal on working on a better way pf transporting power and voltage, this way nuclear reactors can be built further away from agricultural land, and since their </a:t>
            </a:r>
            <a:r>
              <a:rPr lang="en-US" dirty="0" err="1" smtClean="0"/>
              <a:t>emmissions</a:t>
            </a:r>
            <a:r>
              <a:rPr lang="en-US" dirty="0" smtClean="0"/>
              <a:t> contribute to global warming but are less than those of  fossil fuel burning, if the toxic material was properly disposed, it would be the lesser of two evils until green energy can be feasible</a:t>
            </a:r>
          </a:p>
          <a:p>
            <a:r>
              <a:rPr lang="en-US" dirty="0" smtClean="0"/>
              <a:t>If there were a way to recycle  toxic wastes </a:t>
            </a:r>
            <a:r>
              <a:rPr lang="en-US" dirty="0" err="1" smtClean="0"/>
              <a:t>safetley</a:t>
            </a:r>
            <a:r>
              <a:rPr lang="en-US" dirty="0" smtClean="0"/>
              <a:t> it would be a good area of study however it’s more optimal to work on better project solutions for disposal of said wastes.</a:t>
            </a:r>
          </a:p>
          <a:p>
            <a:endParaRPr lang="en-US" dirty="0"/>
          </a:p>
        </p:txBody>
      </p:sp>
    </p:spTree>
    <p:extLst>
      <p:ext uri="{BB962C8B-B14F-4D97-AF65-F5344CB8AC3E}">
        <p14:creationId xmlns:p14="http://schemas.microsoft.com/office/powerpoint/2010/main" val="255415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1521" y="574766"/>
            <a:ext cx="5003074" cy="646331"/>
          </a:xfrm>
          <a:prstGeom prst="rect">
            <a:avLst/>
          </a:prstGeom>
          <a:noFill/>
        </p:spPr>
        <p:txBody>
          <a:bodyPr wrap="square" rtlCol="0">
            <a:spAutoFit/>
          </a:bodyPr>
          <a:lstStyle/>
          <a:p>
            <a:r>
              <a:rPr lang="en-US" dirty="0" smtClean="0"/>
              <a:t>Thank  you for </a:t>
            </a:r>
            <a:r>
              <a:rPr lang="en-US" smtClean="0"/>
              <a:t>your patience.</a:t>
            </a:r>
            <a:endParaRPr lang="en-US" dirty="0" smtClean="0"/>
          </a:p>
          <a:p>
            <a:r>
              <a:rPr lang="en-US" dirty="0" smtClean="0"/>
              <a:t>11932981 Ahmad Fares</a:t>
            </a:r>
            <a:endParaRPr lang="en-US" dirty="0"/>
          </a:p>
        </p:txBody>
      </p:sp>
    </p:spTree>
    <p:extLst>
      <p:ext uri="{BB962C8B-B14F-4D97-AF65-F5344CB8AC3E}">
        <p14:creationId xmlns:p14="http://schemas.microsoft.com/office/powerpoint/2010/main" val="403393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850226" y="5183805"/>
            <a:ext cx="9042860" cy="1200329"/>
          </a:xfrm>
          <a:prstGeom prst="rect">
            <a:avLst/>
          </a:prstGeom>
        </p:spPr>
        <p:txBody>
          <a:bodyPr wrap="none">
            <a:spAutoFit/>
          </a:bodyPr>
          <a:lstStyle/>
          <a:p>
            <a:pPr algn="ctr"/>
            <a:r>
              <a:rPr lang="en-US" sz="3600" b="1" spc="50" dirty="0" smtClean="0">
                <a:ln w="0"/>
                <a:effectLst>
                  <a:innerShdw blurRad="63500" dist="50800" dir="13500000">
                    <a:srgbClr val="000000">
                      <a:alpha val="50000"/>
                    </a:srgbClr>
                  </a:innerShdw>
                </a:effectLst>
              </a:rPr>
              <a:t>Environmental Case Study: Pripyat City</a:t>
            </a:r>
          </a:p>
          <a:p>
            <a:pPr algn="ctr"/>
            <a:endParaRPr lang="en-US" sz="3600" b="1" spc="50" dirty="0">
              <a:ln w="0"/>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1105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941" y="421062"/>
            <a:ext cx="10571998" cy="970450"/>
          </a:xfrm>
        </p:spPr>
        <p:txBody>
          <a:bodyPr/>
          <a:lstStyle/>
          <a:p>
            <a:r>
              <a:rPr lang="en-US" dirty="0" smtClean="0"/>
              <a:t>Background  </a:t>
            </a:r>
            <a:endParaRPr lang="en-US" dirty="0"/>
          </a:p>
        </p:txBody>
      </p:sp>
      <p:sp>
        <p:nvSpPr>
          <p:cNvPr id="3" name="Content Placeholder 2"/>
          <p:cNvSpPr>
            <a:spLocks noGrp="1"/>
          </p:cNvSpPr>
          <p:nvPr>
            <p:ph idx="1"/>
          </p:nvPr>
        </p:nvSpPr>
        <p:spPr>
          <a:xfrm>
            <a:off x="635832" y="2496607"/>
            <a:ext cx="10554574" cy="3636511"/>
          </a:xfrm>
        </p:spPr>
        <p:txBody>
          <a:bodyPr/>
          <a:lstStyle/>
          <a:p>
            <a:r>
              <a:rPr lang="en-US" dirty="0"/>
              <a:t>Founded in </a:t>
            </a:r>
            <a:r>
              <a:rPr lang="en-US" dirty="0" smtClean="0"/>
              <a:t>1970 by the USSR for workers with a population Capacity of 75,000.</a:t>
            </a:r>
          </a:p>
          <a:p>
            <a:r>
              <a:rPr lang="en-US" dirty="0" smtClean="0"/>
              <a:t>Located 94 km from Kiev Fast developing country </a:t>
            </a:r>
            <a:r>
              <a:rPr lang="en-US" dirty="0"/>
              <a:t>five schools with more than 5,000 </a:t>
            </a:r>
            <a:r>
              <a:rPr lang="en-US" dirty="0" smtClean="0"/>
              <a:t>pupil</a:t>
            </a:r>
          </a:p>
          <a:p>
            <a:r>
              <a:rPr lang="en-US" dirty="0" smtClean="0"/>
              <a:t>The privet River water source and impact on agriculture and economy</a:t>
            </a:r>
          </a:p>
          <a:p>
            <a:r>
              <a:rPr lang="en-US" dirty="0"/>
              <a:t>population growth was around 15,000 people </a:t>
            </a:r>
            <a:r>
              <a:rPr lang="en-US" dirty="0" smtClean="0"/>
              <a:t>in </a:t>
            </a:r>
            <a:r>
              <a:rPr lang="en-US" dirty="0"/>
              <a:t>1985, Pripyat had around </a:t>
            </a:r>
            <a:r>
              <a:rPr lang="en-US" dirty="0" smtClean="0"/>
              <a:t>48,000 inhabitants</a:t>
            </a:r>
          </a:p>
          <a:p>
            <a:r>
              <a:rPr lang="en-US" dirty="0" smtClean="0"/>
              <a:t>Biodiversity in flora and fauna especially large carnivores</a:t>
            </a:r>
          </a:p>
          <a:p>
            <a:r>
              <a:rPr lang="en-US" dirty="0"/>
              <a:t>Well stocked with </a:t>
            </a:r>
            <a:r>
              <a:rPr lang="en-US" dirty="0" smtClean="0"/>
              <a:t>food, clean nuclear energy, radioactive waste disposed in landfills up north.</a:t>
            </a:r>
          </a:p>
          <a:p>
            <a:r>
              <a:rPr lang="en-US" dirty="0" smtClean="0"/>
              <a:t>Low Pollution</a:t>
            </a:r>
          </a:p>
          <a:p>
            <a:endParaRPr lang="en-US" dirty="0"/>
          </a:p>
        </p:txBody>
      </p:sp>
    </p:spTree>
    <p:extLst>
      <p:ext uri="{BB962C8B-B14F-4D97-AF65-F5344CB8AC3E}">
        <p14:creationId xmlns:p14="http://schemas.microsoft.com/office/powerpoint/2010/main" val="15356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Night of April 26 1986</a:t>
            </a:r>
            <a:endParaRPr lang="en-US" dirty="0"/>
          </a:p>
        </p:txBody>
      </p:sp>
      <p:sp>
        <p:nvSpPr>
          <p:cNvPr id="3" name="Content Placeholder 2"/>
          <p:cNvSpPr>
            <a:spLocks noGrp="1"/>
          </p:cNvSpPr>
          <p:nvPr>
            <p:ph sz="half" idx="1"/>
          </p:nvPr>
        </p:nvSpPr>
        <p:spPr>
          <a:xfrm>
            <a:off x="418011" y="1907177"/>
            <a:ext cx="11077303" cy="5969725"/>
          </a:xfrm>
        </p:spPr>
        <p:txBody>
          <a:bodyPr>
            <a:normAutofit/>
          </a:bodyPr>
          <a:lstStyle/>
          <a:p>
            <a:r>
              <a:rPr lang="en-US" dirty="0"/>
              <a:t>The explosion at the 4th reactor unit of the Chernobyl nuclear power plant occurred on the night of April 26, 1986. Two people were killed as an immediate result. But dozens of nuclear power engineers died later from radiation sickness</a:t>
            </a:r>
            <a:r>
              <a:rPr lang="en-US" dirty="0" smtClean="0"/>
              <a:t>.</a:t>
            </a:r>
          </a:p>
          <a:p>
            <a:r>
              <a:rPr lang="en-US" dirty="0"/>
              <a:t>The resulting steam explosion and fires released at least 5% of the radioactive reactor core into the environment, with the deposition of radioactive materials in many parts of Europe</a:t>
            </a:r>
            <a:r>
              <a:rPr lang="en-US" dirty="0" smtClean="0"/>
              <a:t>.</a:t>
            </a:r>
          </a:p>
          <a:p>
            <a:r>
              <a:rPr lang="en-US" dirty="0" smtClean="0"/>
              <a:t>Chernobyl is located 2 km away from Pripyat</a:t>
            </a:r>
            <a:endParaRPr lang="en-US" dirty="0"/>
          </a:p>
          <a:p>
            <a:pPr lvl="0"/>
            <a:r>
              <a:rPr lang="en-US" dirty="0"/>
              <a:t>The reactor unit destroyed by the blast was enclosed with a special concrete sarcophagus. The other three units were deactivated and decontaminated, involving the removal of radioactive material</a:t>
            </a:r>
            <a:r>
              <a:rPr lang="en-US" dirty="0" smtClean="0"/>
              <a:t>.</a:t>
            </a:r>
          </a:p>
          <a:p>
            <a:pPr lvl="0"/>
            <a:r>
              <a:rPr lang="en-US" dirty="0"/>
              <a:t>The evacuation message was broadcast on local radio on April 27, 1986 at 1:10 pm, 35 hours after the accident. The residents of the city were taken out on 1,225 buses and 250 trucks by 5:00 pm the same day.</a:t>
            </a:r>
          </a:p>
          <a:p>
            <a:endParaRPr lang="en-US" dirty="0"/>
          </a:p>
          <a:p>
            <a:endParaRPr lang="en-US" dirty="0"/>
          </a:p>
          <a:p>
            <a:endParaRPr lang="en-US" dirty="0"/>
          </a:p>
        </p:txBody>
      </p:sp>
    </p:spTree>
    <p:extLst>
      <p:ext uri="{BB962C8B-B14F-4D97-AF65-F5344CB8AC3E}">
        <p14:creationId xmlns:p14="http://schemas.microsoft.com/office/powerpoint/2010/main" val="410241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514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Aftershock</a:t>
            </a:r>
            <a:endParaRPr lang="en-US" dirty="0"/>
          </a:p>
        </p:txBody>
      </p:sp>
      <p:sp>
        <p:nvSpPr>
          <p:cNvPr id="3" name="TextBox 2"/>
          <p:cNvSpPr txBox="1"/>
          <p:nvPr/>
        </p:nvSpPr>
        <p:spPr>
          <a:xfrm>
            <a:off x="810000" y="2073980"/>
            <a:ext cx="9849394"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After </a:t>
            </a:r>
            <a:r>
              <a:rPr lang="en-US" dirty="0"/>
              <a:t>residents were evacuated from Pripyat and other nearby settlements, a 30-kilometer exclusion zone was set up around the nuclear facility</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Refugee Crisis and agriculture impact but food security was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1800 documented cases of thyroid cancer children who were between 0 and 14 years of age when the accident occurred</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The United Nations Scientific Committee on the Effects of Atomic Radiation has concluded that, apart from some 5000 thyroid cancers (resulting in 15 fatalities), "there is no evidence of a major public health impact attributable to radiation exposure 20 years after the accident.“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 The</a:t>
            </a:r>
            <a:r>
              <a:rPr lang="en-US" dirty="0"/>
              <a:t> Chernobyl disaster remains the major and most detrimental nuclear catastrophe which completely altered the radioactive background of the Northern Hemisphere</a:t>
            </a:r>
            <a:r>
              <a:rPr lang="en-US" dirty="0" smtClean="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7913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3000" b="-3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52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Toxicology and </a:t>
            </a:r>
            <a:r>
              <a:rPr lang="en-US" dirty="0" smtClean="0"/>
              <a:t>Emissions</a:t>
            </a:r>
            <a:endParaRPr lang="en-US" dirty="0"/>
          </a:p>
        </p:txBody>
      </p:sp>
      <p:sp>
        <p:nvSpPr>
          <p:cNvPr id="3" name="TextBox 2"/>
          <p:cNvSpPr txBox="1"/>
          <p:nvPr/>
        </p:nvSpPr>
        <p:spPr>
          <a:xfrm>
            <a:off x="145365" y="2278966"/>
            <a:ext cx="1190126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radionuclides released from the reactor that caused exposure of individuals were mainly </a:t>
            </a:r>
            <a:r>
              <a:rPr lang="en-US" b="1" dirty="0"/>
              <a:t>iodine-131, caesium-134 and caesium-137</a:t>
            </a:r>
            <a:r>
              <a:rPr lang="en-US" dirty="0" smtClean="0"/>
              <a:t>.</a:t>
            </a:r>
          </a:p>
          <a:p>
            <a:pPr marL="285750" indent="-285750">
              <a:buFont typeface="Arial" panose="020B0604020202020204" pitchFamily="34" charset="0"/>
              <a:buChar char="•"/>
            </a:pPr>
            <a:r>
              <a:rPr lang="en-US" dirty="0" smtClean="0"/>
              <a:t>The </a:t>
            </a:r>
            <a:r>
              <a:rPr lang="en-US" dirty="0"/>
              <a:t>major radionuclides of concern in agriculture following a large reactor accident are 131I, 137Cs, 134Cs and 90Sr (IA89a</a:t>
            </a:r>
            <a:r>
              <a:rPr lang="en-US" dirty="0" smtClean="0"/>
              <a:t>)</a:t>
            </a:r>
          </a:p>
          <a:p>
            <a:pPr marL="285750" indent="-285750">
              <a:buFont typeface="Arial" panose="020B0604020202020204" pitchFamily="34" charset="0"/>
              <a:buChar char="•"/>
            </a:pPr>
            <a:r>
              <a:rPr lang="en-US" dirty="0"/>
              <a:t>relatively long radiological half-lives</a:t>
            </a:r>
            <a:r>
              <a:rPr lang="en-US" dirty="0" smtClean="0"/>
              <a:t>. Increased by means of bioaccumulation and bio magnifications</a:t>
            </a:r>
            <a:endParaRPr lang="en-US" dirty="0"/>
          </a:p>
          <a:p>
            <a:pPr marL="285750" indent="-285750">
              <a:buFont typeface="Arial" panose="020B0604020202020204" pitchFamily="34" charset="0"/>
              <a:buChar char="•"/>
            </a:pPr>
            <a:r>
              <a:rPr lang="en-US" dirty="0" smtClean="0"/>
              <a:t>Retentions </a:t>
            </a:r>
            <a:r>
              <a:rPr lang="en-US" dirty="0"/>
              <a:t>leading to human exposure, extra level unaccepted of radio nuclides in </a:t>
            </a:r>
            <a:r>
              <a:rPr lang="en-US" dirty="0" smtClean="0"/>
              <a:t>food</a:t>
            </a:r>
          </a:p>
          <a:p>
            <a:pPr marL="285750" indent="-285750">
              <a:buFont typeface="Arial" panose="020B0604020202020204" pitchFamily="34" charset="0"/>
              <a:buChar char="•"/>
            </a:pPr>
            <a:r>
              <a:rPr lang="en-US" dirty="0" smtClean="0"/>
              <a:t>Typical </a:t>
            </a:r>
            <a:r>
              <a:rPr lang="en-US" dirty="0"/>
              <a:t>soils (IA89a) contain approximately 300 </a:t>
            </a:r>
            <a:r>
              <a:rPr lang="en-US" dirty="0" err="1"/>
              <a:t>kBq</a:t>
            </a:r>
            <a:r>
              <a:rPr lang="en-US" dirty="0"/>
              <a:t>/m3 of 40K to a depth of 20 cm. </a:t>
            </a:r>
            <a:r>
              <a:rPr lang="en-US" dirty="0" smtClean="0"/>
              <a:t>then, </a:t>
            </a:r>
            <a:r>
              <a:rPr lang="en-US" dirty="0"/>
              <a:t>leading to a concentration in food and feed of between 50 and 150 </a:t>
            </a:r>
            <a:r>
              <a:rPr lang="en-US" dirty="0" err="1"/>
              <a:t>Bq</a:t>
            </a:r>
            <a:r>
              <a:rPr lang="en-US" dirty="0"/>
              <a:t>/kg</a:t>
            </a:r>
            <a:r>
              <a:rPr lang="en-US" dirty="0" smtClean="0"/>
              <a:t>.</a:t>
            </a:r>
          </a:p>
          <a:p>
            <a:pPr marL="285750" indent="-285750">
              <a:buFont typeface="Arial" panose="020B0604020202020204" pitchFamily="34" charset="0"/>
              <a:buChar char="•"/>
            </a:pPr>
            <a:r>
              <a:rPr lang="en-US" dirty="0" smtClean="0"/>
              <a:t>125 </a:t>
            </a:r>
            <a:r>
              <a:rPr lang="en-US" dirty="0"/>
              <a:t>000 km2 of land in Belarus, Ukraine and Russia with </a:t>
            </a:r>
            <a:r>
              <a:rPr lang="en-US" dirty="0" err="1"/>
              <a:t>radiocaesium</a:t>
            </a:r>
            <a:r>
              <a:rPr lang="en-US" dirty="0"/>
              <a:t> levels greater than 37 </a:t>
            </a:r>
            <a:r>
              <a:rPr lang="en-US" dirty="0" err="1" smtClean="0"/>
              <a:t>kBq</a:t>
            </a:r>
            <a:r>
              <a:rPr lang="en-US" dirty="0" smtClean="0"/>
              <a:t>/m2</a:t>
            </a:r>
          </a:p>
          <a:p>
            <a:pPr marL="285750" indent="-285750">
              <a:buFont typeface="Arial" panose="020B0604020202020204" pitchFamily="34" charset="0"/>
              <a:buChar char="•"/>
            </a:pPr>
            <a:r>
              <a:rPr lang="en-US" dirty="0" smtClean="0"/>
              <a:t> </a:t>
            </a:r>
            <a:r>
              <a:rPr lang="en-US" dirty="0"/>
              <a:t>30 000 km2 with </a:t>
            </a:r>
            <a:r>
              <a:rPr lang="en-US" dirty="0" smtClean="0"/>
              <a:t>radio strontium </a:t>
            </a:r>
            <a:r>
              <a:rPr lang="en-US" dirty="0"/>
              <a:t>greater than 10 </a:t>
            </a:r>
            <a:r>
              <a:rPr lang="en-US" dirty="0" err="1" smtClean="0"/>
              <a:t>kBq</a:t>
            </a:r>
            <a:r>
              <a:rPr lang="en-US" dirty="0" smtClean="0"/>
              <a:t>/m2</a:t>
            </a:r>
          </a:p>
          <a:p>
            <a:pPr marL="285750" indent="-285750">
              <a:buFont typeface="Arial" panose="020B0604020202020204" pitchFamily="34" charset="0"/>
              <a:buChar char="•"/>
            </a:pPr>
            <a:r>
              <a:rPr lang="en-US" dirty="0"/>
              <a:t>52 000 km2 of this total were in agricultural </a:t>
            </a:r>
            <a:r>
              <a:rPr lang="en-US" dirty="0" smtClean="0"/>
              <a:t>use,</a:t>
            </a:r>
            <a:r>
              <a:rPr lang="en-US" dirty="0"/>
              <a:t> animal products such as milk and </a:t>
            </a:r>
            <a:r>
              <a:rPr lang="en-US" dirty="0" smtClean="0"/>
              <a:t>meat</a:t>
            </a:r>
          </a:p>
          <a:p>
            <a:pPr marL="285750" indent="-285750">
              <a:buFont typeface="Arial" panose="020B0604020202020204" pitchFamily="34" charset="0"/>
              <a:buChar char="•"/>
            </a:pPr>
            <a:r>
              <a:rPr lang="en-US" dirty="0"/>
              <a:t>T</a:t>
            </a:r>
            <a:r>
              <a:rPr lang="en-US" dirty="0" smtClean="0"/>
              <a:t>he </a:t>
            </a:r>
            <a:r>
              <a:rPr lang="en-US" dirty="0"/>
              <a:t>remainder was forest, water bodies and urban </a:t>
            </a:r>
            <a:r>
              <a:rPr lang="en-US" dirty="0" smtClean="0"/>
              <a:t>centers </a:t>
            </a:r>
            <a:r>
              <a:rPr lang="en-US" dirty="0"/>
              <a:t>(Ri95</a:t>
            </a:r>
            <a:r>
              <a:rPr lang="en-US" dirty="0" smtClean="0"/>
              <a:t>)</a:t>
            </a:r>
          </a:p>
          <a:p>
            <a:pPr marL="285750" indent="-285750">
              <a:buFont typeface="Arial" panose="020B0604020202020204" pitchFamily="34" charset="0"/>
              <a:buChar char="•"/>
            </a:pPr>
            <a:r>
              <a:rPr lang="en-US" dirty="0"/>
              <a:t>migration downwards of </a:t>
            </a:r>
            <a:r>
              <a:rPr lang="en-US" dirty="0" err="1" smtClean="0"/>
              <a:t>Caesium</a:t>
            </a:r>
            <a:r>
              <a:rPr lang="en-US" dirty="0" smtClean="0"/>
              <a:t> </a:t>
            </a:r>
            <a:r>
              <a:rPr lang="en-US" dirty="0"/>
              <a:t>in the soil is generally slow (Bo93</a:t>
            </a:r>
            <a:r>
              <a:rPr lang="en-US" dirty="0" smtClean="0"/>
              <a:t>) in forest but thrives in agricultural land </a:t>
            </a:r>
          </a:p>
          <a:p>
            <a:pPr marL="285750" indent="-285750">
              <a:buFont typeface="Arial" panose="020B0604020202020204" pitchFamily="34" charset="0"/>
              <a:buChar char="•"/>
            </a:pPr>
            <a:r>
              <a:rPr lang="en-US" dirty="0" smtClean="0"/>
              <a:t>factors </a:t>
            </a:r>
            <a:r>
              <a:rPr lang="en-US" dirty="0"/>
              <a:t>such as the soil type, pH, rainfall and agricultural tilling</a:t>
            </a:r>
            <a:r>
              <a:rPr lang="en-US" dirty="0" smtClean="0"/>
              <a:t>.(human factors</a:t>
            </a:r>
            <a:endParaRPr lang="en-US" dirty="0"/>
          </a:p>
        </p:txBody>
      </p:sp>
    </p:spTree>
    <p:extLst>
      <p:ext uri="{BB962C8B-B14F-4D97-AF65-F5344CB8AC3E}">
        <p14:creationId xmlns:p14="http://schemas.microsoft.com/office/powerpoint/2010/main" val="184797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relations</a:t>
            </a:r>
            <a:endParaRPr lang="en-US" dirty="0"/>
          </a:p>
        </p:txBody>
      </p:sp>
      <p:sp>
        <p:nvSpPr>
          <p:cNvPr id="3" name="Content Placeholder 2"/>
          <p:cNvSpPr>
            <a:spLocks noGrp="1"/>
          </p:cNvSpPr>
          <p:nvPr>
            <p:ph idx="1"/>
          </p:nvPr>
        </p:nvSpPr>
        <p:spPr/>
        <p:txBody>
          <a:bodyPr/>
          <a:lstStyle/>
          <a:p>
            <a:r>
              <a:rPr lang="en-US" dirty="0" smtClean="0"/>
              <a:t>Social, culture, psychological elements &amp; physiological factors.</a:t>
            </a:r>
          </a:p>
          <a:p>
            <a:r>
              <a:rPr lang="en-US" dirty="0"/>
              <a:t>P</a:t>
            </a:r>
            <a:r>
              <a:rPr lang="en-US" dirty="0" smtClean="0"/>
              <a:t>hysiological Related factors: Food security, Agriculture and economy</a:t>
            </a:r>
          </a:p>
          <a:p>
            <a:r>
              <a:rPr lang="en-US" dirty="0" smtClean="0"/>
              <a:t>Atmosphere and Hydrosphere</a:t>
            </a:r>
          </a:p>
          <a:p>
            <a:r>
              <a:rPr lang="en-US" dirty="0" smtClean="0"/>
              <a:t>Atmosphere and lithosphere</a:t>
            </a:r>
          </a:p>
          <a:p>
            <a:r>
              <a:rPr lang="en-US" dirty="0" smtClean="0"/>
              <a:t>Hydrosphere and lithosphere</a:t>
            </a:r>
          </a:p>
          <a:p>
            <a:r>
              <a:rPr lang="en-US" dirty="0" smtClean="0"/>
              <a:t>Ecosystem pollution and toxicology</a:t>
            </a:r>
            <a:endParaRPr lang="en-US" dirty="0"/>
          </a:p>
        </p:txBody>
      </p:sp>
    </p:spTree>
    <p:extLst>
      <p:ext uri="{BB962C8B-B14F-4D97-AF65-F5344CB8AC3E}">
        <p14:creationId xmlns:p14="http://schemas.microsoft.com/office/powerpoint/2010/main" val="4196153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TM03457503[[fn=Quotable]]</Template>
  <TotalTime>313</TotalTime>
  <Words>1417</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2</vt:lpstr>
      <vt:lpstr>Quotable</vt:lpstr>
      <vt:lpstr>Project Purpose</vt:lpstr>
      <vt:lpstr>PowerPoint Presentation</vt:lpstr>
      <vt:lpstr>Background  </vt:lpstr>
      <vt:lpstr>The Night of April 26 1986</vt:lpstr>
      <vt:lpstr>PowerPoint Presentation</vt:lpstr>
      <vt:lpstr>Aftershock</vt:lpstr>
      <vt:lpstr>PowerPoint Presentation</vt:lpstr>
      <vt:lpstr>Toxicology and Emissions</vt:lpstr>
      <vt:lpstr>Recursive relations</vt:lpstr>
      <vt:lpstr>PowerPoint Presentation</vt:lpstr>
      <vt:lpstr>Atmosphere</vt:lpstr>
      <vt:lpstr>PowerPoint Presentation</vt:lpstr>
      <vt:lpstr>Hydrosphere</vt:lpstr>
      <vt:lpstr>PowerPoint Presentation</vt:lpstr>
      <vt:lpstr>Lithosphere</vt:lpstr>
      <vt:lpstr>PowerPoint Presentation</vt:lpstr>
      <vt:lpstr>Solutions and recovery response</vt:lpstr>
      <vt:lpstr>Reflections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30</cp:revision>
  <dcterms:created xsi:type="dcterms:W3CDTF">2023-01-01T22:57:32Z</dcterms:created>
  <dcterms:modified xsi:type="dcterms:W3CDTF">2023-01-04T16:12:08Z</dcterms:modified>
</cp:coreProperties>
</file>