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07-Jun-23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07-Jun-23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07-Jun-23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07-Jun-23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07-Jun-23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07-Jun-23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07-Jun-23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07-Jun-23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07-Jun-23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07-Jun-23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07-Jun-23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07-Jun-23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file:///C:\Users\Lenovo\Desktop\11932981%20Csci380%20Project%20phase%202\ERD%20Phase%204%20-11932981.drawio" TargetMode="External"/><Relationship Id="rId2" Type="http://schemas.openxmlformats.org/officeDocument/2006/relationships/hyperlink" Target="file:///C:\Users\Lenovo\Desktop\11932981%20Csci380%20Project%20phase%202\Er%20UseCaseModel%201%20Phase%203.drawio" TargetMode="External"/><Relationship Id="rId1" Type="http://schemas.openxmlformats.org/officeDocument/2006/relationships/slideLayout" Target="../slideLayouts/slideLayout7.xml"/><Relationship Id="rId4" Type="http://schemas.openxmlformats.org/officeDocument/2006/relationships/hyperlink" Target="file:///C:\Users\Lenovo\Desktop\11932981%20Csci380%20Project%20phase%202\dfd%20please%20kill%20me%20phase%205.draw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hefabulous.c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Csci</a:t>
            </a:r>
            <a:r>
              <a:rPr lang="en-US" dirty="0" smtClean="0"/>
              <a:t> 380 Project</a:t>
            </a:r>
            <a:endParaRPr lang="en-US" dirty="0"/>
          </a:p>
        </p:txBody>
      </p:sp>
      <p:sp>
        <p:nvSpPr>
          <p:cNvPr id="3" name="Subtitle 2"/>
          <p:cNvSpPr>
            <a:spLocks noGrp="1"/>
          </p:cNvSpPr>
          <p:nvPr>
            <p:ph type="subTitle" idx="1"/>
          </p:nvPr>
        </p:nvSpPr>
        <p:spPr/>
        <p:txBody>
          <a:bodyPr/>
          <a:lstStyle/>
          <a:p>
            <a:r>
              <a:rPr lang="en-US" dirty="0" smtClean="0"/>
              <a:t>11932981 7/6/2023</a:t>
            </a:r>
            <a:endParaRPr lang="en-US" dirty="0"/>
          </a:p>
        </p:txBody>
      </p:sp>
    </p:spTree>
    <p:extLst>
      <p:ext uri="{BB962C8B-B14F-4D97-AF65-F5344CB8AC3E}">
        <p14:creationId xmlns:p14="http://schemas.microsoft.com/office/powerpoint/2010/main" val="1536118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3692"/>
            <a:ext cx="12043954" cy="5632311"/>
          </a:xfrm>
          <a:prstGeom prst="rect">
            <a:avLst/>
          </a:prstGeom>
          <a:noFill/>
        </p:spPr>
        <p:txBody>
          <a:bodyPr wrap="square" rtlCol="0">
            <a:spAutoFit/>
          </a:bodyPr>
          <a:lstStyle/>
          <a:p>
            <a:r>
              <a:rPr lang="en-US" b="1" dirty="0"/>
              <a:t>Step M: Kill me now and end this suffering. 	2 weeks Prerequisites :  L</a:t>
            </a:r>
            <a:endParaRPr lang="en-US" dirty="0"/>
          </a:p>
          <a:p>
            <a:r>
              <a:rPr lang="en-US" dirty="0"/>
              <a:t>Finalize the development Process, Connect all created methods and assets through a master class as well as creating several interface classes and array classes for handling the database. </a:t>
            </a:r>
            <a:r>
              <a:rPr lang="en-US" b="1" dirty="0"/>
              <a:t>Run Alpha Testing and release</a:t>
            </a:r>
            <a:r>
              <a:rPr lang="en-US" dirty="0"/>
              <a:t>(get feedback on glitches and areas of improvement from other developers and experts)</a:t>
            </a:r>
          </a:p>
          <a:p>
            <a:r>
              <a:rPr lang="en-US" b="1" dirty="0"/>
              <a:t>Step N: Debugging 	1 week	Prerequisites: M</a:t>
            </a:r>
            <a:endParaRPr lang="en-US" dirty="0"/>
          </a:p>
          <a:p>
            <a:r>
              <a:rPr lang="en-US" dirty="0"/>
              <a:t>Even with the optimistic timeline and plan, it is unrealistic for the app not to encounter runtime and other errors so this step will be necessary albeit the time scale will be different depending on the optimistic and pessimistic calculations. </a:t>
            </a:r>
          </a:p>
          <a:p>
            <a:r>
              <a:rPr lang="en-US" b="1" dirty="0"/>
              <a:t>Step O: Beta Testing &amp; Release 1 week	 Prerequisites: N</a:t>
            </a:r>
            <a:endParaRPr lang="en-US" dirty="0"/>
          </a:p>
          <a:p>
            <a:r>
              <a:rPr lang="en-US" dirty="0"/>
              <a:t>Authenticate payment methods and plan providers (Verified app) then launch the app on the website, </a:t>
            </a:r>
            <a:r>
              <a:rPr lang="en-US" dirty="0" err="1"/>
              <a:t>playstore,android</a:t>
            </a:r>
            <a:r>
              <a:rPr lang="en-US" dirty="0"/>
              <a:t> store, apple store, and Microsoft store. (any other valid places </a:t>
            </a:r>
            <a:r>
              <a:rPr lang="en-US" dirty="0" err="1"/>
              <a:t>im</a:t>
            </a:r>
            <a:r>
              <a:rPr lang="en-US" dirty="0"/>
              <a:t> not aware off).Let the Marketing team run the ad campaign.</a:t>
            </a:r>
          </a:p>
          <a:p>
            <a:r>
              <a:rPr lang="en-US" b="1" dirty="0"/>
              <a:t>N.B. I will only provide an optimistic take on both budget and time since I don’t know how much they will really cost on both ends.</a:t>
            </a:r>
            <a:endParaRPr lang="en-US" dirty="0"/>
          </a:p>
          <a:p>
            <a:r>
              <a:rPr lang="en-US" b="1" dirty="0"/>
              <a:t>Estimated Budget:14,000$ Calculated below</a:t>
            </a:r>
            <a:endParaRPr lang="en-US" dirty="0"/>
          </a:p>
          <a:p>
            <a:r>
              <a:rPr lang="en-US" b="1" dirty="0"/>
              <a:t>Estimated Timeline: 16 weeks , 4 Months(Optimistic)</a:t>
            </a:r>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52212264"/>
              </p:ext>
            </p:extLst>
          </p:nvPr>
        </p:nvGraphicFramePr>
        <p:xfrm>
          <a:off x="0" y="4804009"/>
          <a:ext cx="6205220" cy="1491996"/>
        </p:xfrm>
        <a:graphic>
          <a:graphicData uri="http://schemas.openxmlformats.org/drawingml/2006/table">
            <a:tbl>
              <a:tblPr firstRow="1" firstCol="1" bandRow="1">
                <a:tableStyleId>{5C22544A-7EE6-4342-B048-85BDC9FD1C3A}</a:tableStyleId>
              </a:tblPr>
              <a:tblGrid>
                <a:gridCol w="653415">
                  <a:extLst>
                    <a:ext uri="{9D8B030D-6E8A-4147-A177-3AD203B41FA5}">
                      <a16:colId xmlns:a16="http://schemas.microsoft.com/office/drawing/2014/main" val="784981804"/>
                    </a:ext>
                  </a:extLst>
                </a:gridCol>
                <a:gridCol w="605155">
                  <a:extLst>
                    <a:ext uri="{9D8B030D-6E8A-4147-A177-3AD203B41FA5}">
                      <a16:colId xmlns:a16="http://schemas.microsoft.com/office/drawing/2014/main" val="1485794235"/>
                    </a:ext>
                  </a:extLst>
                </a:gridCol>
                <a:gridCol w="605155">
                  <a:extLst>
                    <a:ext uri="{9D8B030D-6E8A-4147-A177-3AD203B41FA5}">
                      <a16:colId xmlns:a16="http://schemas.microsoft.com/office/drawing/2014/main" val="535056993"/>
                    </a:ext>
                  </a:extLst>
                </a:gridCol>
                <a:gridCol w="605155">
                  <a:extLst>
                    <a:ext uri="{9D8B030D-6E8A-4147-A177-3AD203B41FA5}">
                      <a16:colId xmlns:a16="http://schemas.microsoft.com/office/drawing/2014/main" val="1454965292"/>
                    </a:ext>
                  </a:extLst>
                </a:gridCol>
                <a:gridCol w="605155">
                  <a:extLst>
                    <a:ext uri="{9D8B030D-6E8A-4147-A177-3AD203B41FA5}">
                      <a16:colId xmlns:a16="http://schemas.microsoft.com/office/drawing/2014/main" val="3641736211"/>
                    </a:ext>
                  </a:extLst>
                </a:gridCol>
                <a:gridCol w="605155">
                  <a:extLst>
                    <a:ext uri="{9D8B030D-6E8A-4147-A177-3AD203B41FA5}">
                      <a16:colId xmlns:a16="http://schemas.microsoft.com/office/drawing/2014/main" val="1074680347"/>
                    </a:ext>
                  </a:extLst>
                </a:gridCol>
                <a:gridCol w="605155">
                  <a:extLst>
                    <a:ext uri="{9D8B030D-6E8A-4147-A177-3AD203B41FA5}">
                      <a16:colId xmlns:a16="http://schemas.microsoft.com/office/drawing/2014/main" val="3273939947"/>
                    </a:ext>
                  </a:extLst>
                </a:gridCol>
                <a:gridCol w="605155">
                  <a:extLst>
                    <a:ext uri="{9D8B030D-6E8A-4147-A177-3AD203B41FA5}">
                      <a16:colId xmlns:a16="http://schemas.microsoft.com/office/drawing/2014/main" val="986458848"/>
                    </a:ext>
                  </a:extLst>
                </a:gridCol>
                <a:gridCol w="605155">
                  <a:extLst>
                    <a:ext uri="{9D8B030D-6E8A-4147-A177-3AD203B41FA5}">
                      <a16:colId xmlns:a16="http://schemas.microsoft.com/office/drawing/2014/main" val="180875701"/>
                    </a:ext>
                  </a:extLst>
                </a:gridCol>
                <a:gridCol w="710565">
                  <a:extLst>
                    <a:ext uri="{9D8B030D-6E8A-4147-A177-3AD203B41FA5}">
                      <a16:colId xmlns:a16="http://schemas.microsoft.com/office/drawing/2014/main" val="2370231734"/>
                    </a:ext>
                  </a:extLst>
                </a:gridCol>
              </a:tblGrid>
              <a:tr h="0">
                <a:tc>
                  <a:txBody>
                    <a:bodyPr/>
                    <a:lstStyle/>
                    <a:p>
                      <a:pPr marL="0" marR="0">
                        <a:lnSpc>
                          <a:spcPct val="107000"/>
                        </a:lnSpc>
                        <a:spcBef>
                          <a:spcPts val="0"/>
                        </a:spcBef>
                        <a:spcAft>
                          <a:spcPts val="0"/>
                        </a:spcAft>
                      </a:pPr>
                      <a:r>
                        <a:rPr lang="en-US" sz="1300">
                          <a:effectLst/>
                        </a:rPr>
                        <a:t>Week1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a:effectLst/>
                        </a:rPr>
                        <a:t>Week2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a:effectLst/>
                        </a:rPr>
                        <a:t>Week3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a:effectLst/>
                        </a:rPr>
                        <a:t>Week4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a:effectLst/>
                        </a:rPr>
                        <a:t>Week5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a:effectLst/>
                        </a:rPr>
                        <a:t>Week6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a:effectLst/>
                        </a:rPr>
                        <a:t>Week7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a:effectLst/>
                        </a:rPr>
                        <a:t>Week8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a:effectLst/>
                        </a:rPr>
                        <a:t>Week9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dirty="0" smtClean="0">
                          <a:effectLst/>
                        </a:rPr>
                        <a:t>Week</a:t>
                      </a:r>
                    </a:p>
                    <a:p>
                      <a:pPr marL="0" marR="0">
                        <a:lnSpc>
                          <a:spcPct val="107000"/>
                        </a:lnSpc>
                        <a:spcBef>
                          <a:spcPts val="0"/>
                        </a:spcBef>
                        <a:spcAft>
                          <a:spcPts val="0"/>
                        </a:spcAft>
                      </a:pPr>
                      <a:r>
                        <a:rPr lang="en-US" sz="1300" dirty="0" smtClean="0">
                          <a:effectLst/>
                        </a:rPr>
                        <a:t>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31391283"/>
                  </a:ext>
                </a:extLst>
              </a:tr>
              <a:tr h="1068070">
                <a:tc>
                  <a:txBody>
                    <a:bodyPr/>
                    <a:lstStyle/>
                    <a:p>
                      <a:pPr marL="0" marR="0">
                        <a:lnSpc>
                          <a:spcPct val="107000"/>
                        </a:lnSpc>
                        <a:spcBef>
                          <a:spcPts val="0"/>
                        </a:spcBef>
                        <a:spcAft>
                          <a:spcPts val="0"/>
                        </a:spcAft>
                      </a:pPr>
                      <a:r>
                        <a:rPr lang="en-US" sz="1300">
                          <a:effectLst/>
                        </a:rPr>
                        <a:t>A,B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a:effectLst/>
                        </a:rPr>
                        <a:t>B,C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a:effectLst/>
                        </a:rPr>
                        <a:t>C,D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a:effectLst/>
                        </a:rPr>
                        <a:t>E,F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a:effectLst/>
                        </a:rPr>
                        <a:t>F,G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a:effectLst/>
                        </a:rPr>
                        <a:t>H, J</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a:effectLst/>
                        </a:rPr>
                        <a:t>H,J</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a:effectLst/>
                        </a:rPr>
                        <a:t>H,J</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a:effectLst/>
                        </a:rPr>
                        <a:t>I, J,</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300" dirty="0">
                          <a:effectLst/>
                        </a:rPr>
                        <a:t>I J,</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44226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29768836"/>
              </p:ext>
            </p:extLst>
          </p:nvPr>
        </p:nvGraphicFramePr>
        <p:xfrm>
          <a:off x="6205220" y="4806183"/>
          <a:ext cx="3886053" cy="1479931"/>
        </p:xfrm>
        <a:graphic>
          <a:graphicData uri="http://schemas.openxmlformats.org/drawingml/2006/table">
            <a:tbl>
              <a:tblPr firstRow="1" firstCol="1" bandRow="1">
                <a:tableStyleId>{5C22544A-7EE6-4342-B048-85BDC9FD1C3A}</a:tableStyleId>
              </a:tblPr>
              <a:tblGrid>
                <a:gridCol w="533253">
                  <a:extLst>
                    <a:ext uri="{9D8B030D-6E8A-4147-A177-3AD203B41FA5}">
                      <a16:colId xmlns:a16="http://schemas.microsoft.com/office/drawing/2014/main" val="2944879719"/>
                    </a:ext>
                  </a:extLst>
                </a:gridCol>
                <a:gridCol w="670560">
                  <a:extLst>
                    <a:ext uri="{9D8B030D-6E8A-4147-A177-3AD203B41FA5}">
                      <a16:colId xmlns:a16="http://schemas.microsoft.com/office/drawing/2014/main" val="1507909350"/>
                    </a:ext>
                  </a:extLst>
                </a:gridCol>
                <a:gridCol w="670560">
                  <a:extLst>
                    <a:ext uri="{9D8B030D-6E8A-4147-A177-3AD203B41FA5}">
                      <a16:colId xmlns:a16="http://schemas.microsoft.com/office/drawing/2014/main" val="276010494"/>
                    </a:ext>
                  </a:extLst>
                </a:gridCol>
                <a:gridCol w="670560">
                  <a:extLst>
                    <a:ext uri="{9D8B030D-6E8A-4147-A177-3AD203B41FA5}">
                      <a16:colId xmlns:a16="http://schemas.microsoft.com/office/drawing/2014/main" val="2317074435"/>
                    </a:ext>
                  </a:extLst>
                </a:gridCol>
                <a:gridCol w="670560">
                  <a:extLst>
                    <a:ext uri="{9D8B030D-6E8A-4147-A177-3AD203B41FA5}">
                      <a16:colId xmlns:a16="http://schemas.microsoft.com/office/drawing/2014/main" val="3607488250"/>
                    </a:ext>
                  </a:extLst>
                </a:gridCol>
                <a:gridCol w="670560">
                  <a:extLst>
                    <a:ext uri="{9D8B030D-6E8A-4147-A177-3AD203B41FA5}">
                      <a16:colId xmlns:a16="http://schemas.microsoft.com/office/drawing/2014/main" val="903951395"/>
                    </a:ext>
                  </a:extLst>
                </a:gridCol>
              </a:tblGrid>
              <a:tr h="0">
                <a:tc>
                  <a:txBody>
                    <a:bodyPr/>
                    <a:lstStyle/>
                    <a:p>
                      <a:pPr marL="0" marR="0" algn="l">
                        <a:lnSpc>
                          <a:spcPct val="107000"/>
                        </a:lnSpc>
                        <a:spcBef>
                          <a:spcPts val="0"/>
                        </a:spcBef>
                        <a:spcAft>
                          <a:spcPts val="0"/>
                        </a:spcAft>
                      </a:pPr>
                      <a:r>
                        <a:rPr lang="en-US" sz="1300">
                          <a:effectLst/>
                        </a:rPr>
                        <a:t>Week11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300">
                          <a:effectLst/>
                        </a:rPr>
                        <a:t>Week12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300">
                          <a:effectLst/>
                        </a:rPr>
                        <a:t>Week13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300">
                          <a:effectLst/>
                        </a:rPr>
                        <a:t>Week14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300">
                          <a:effectLst/>
                        </a:rPr>
                        <a:t>Week15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300">
                          <a:effectLst/>
                        </a:rPr>
                        <a:t>Week16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48880838"/>
                  </a:ext>
                </a:extLst>
              </a:tr>
              <a:tr h="1056005">
                <a:tc>
                  <a:txBody>
                    <a:bodyPr/>
                    <a:lstStyle/>
                    <a:p>
                      <a:pPr marL="0" marR="0" algn="l">
                        <a:lnSpc>
                          <a:spcPct val="107000"/>
                        </a:lnSpc>
                        <a:spcBef>
                          <a:spcPts val="0"/>
                        </a:spcBef>
                        <a:spcAft>
                          <a:spcPts val="0"/>
                        </a:spcAft>
                      </a:pPr>
                      <a:r>
                        <a:rPr lang="en-US" sz="1300" dirty="0">
                          <a:solidFill>
                            <a:schemeClr val="bg1">
                              <a:lumMod val="95000"/>
                              <a:lumOff val="5000"/>
                            </a:schemeClr>
                          </a:solidFill>
                          <a:effectLst/>
                        </a:rPr>
                        <a:t>I,K,L</a:t>
                      </a:r>
                      <a:endParaRPr lang="en-US" sz="1100" dirty="0">
                        <a:solidFill>
                          <a:schemeClr val="bg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D5D5D5"/>
                    </a:solidFill>
                  </a:tcPr>
                </a:tc>
                <a:tc>
                  <a:txBody>
                    <a:bodyPr/>
                    <a:lstStyle/>
                    <a:p>
                      <a:pPr marL="0" marR="0" algn="l">
                        <a:lnSpc>
                          <a:spcPct val="107000"/>
                        </a:lnSpc>
                        <a:spcBef>
                          <a:spcPts val="0"/>
                        </a:spcBef>
                        <a:spcAft>
                          <a:spcPts val="0"/>
                        </a:spcAft>
                      </a:pPr>
                      <a:r>
                        <a:rPr lang="en-US" sz="1300">
                          <a:effectLst/>
                        </a:rPr>
                        <a:t>K,L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300" dirty="0">
                          <a:effectLst/>
                        </a:rPr>
                        <a:t>K,M</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300">
                          <a:effectLst/>
                        </a:rPr>
                        <a:t>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300">
                          <a:effectLst/>
                        </a:rPr>
                        <a:t>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300" dirty="0">
                          <a:effectLst/>
                        </a:rPr>
                        <a:t>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04927952"/>
                  </a:ext>
                </a:extLst>
              </a:tr>
            </a:tbl>
          </a:graphicData>
        </a:graphic>
      </p:graphicFrame>
    </p:spTree>
    <p:extLst>
      <p:ext uri="{BB962C8B-B14F-4D97-AF65-F5344CB8AC3E}">
        <p14:creationId xmlns:p14="http://schemas.microsoft.com/office/powerpoint/2010/main" val="2864602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09452"/>
            <a:ext cx="12192000" cy="6186309"/>
          </a:xfrm>
          <a:prstGeom prst="rect">
            <a:avLst/>
          </a:prstGeom>
          <a:noFill/>
        </p:spPr>
        <p:txBody>
          <a:bodyPr wrap="square" rtlCol="0">
            <a:spAutoFit/>
          </a:bodyPr>
          <a:lstStyle/>
          <a:p>
            <a:r>
              <a:rPr lang="en-US" b="1" dirty="0"/>
              <a:t>Constraints:</a:t>
            </a:r>
            <a:endParaRPr lang="en-US" dirty="0"/>
          </a:p>
          <a:p>
            <a:r>
              <a:rPr lang="en-US" b="1" dirty="0"/>
              <a:t>1-</a:t>
            </a:r>
            <a:r>
              <a:rPr lang="en-US" dirty="0"/>
              <a:t>Finding the right qualifications</a:t>
            </a:r>
          </a:p>
          <a:p>
            <a:r>
              <a:rPr lang="en-US" b="1" dirty="0"/>
              <a:t>2-</a:t>
            </a:r>
            <a:r>
              <a:rPr lang="en-US" dirty="0"/>
              <a:t> delivering the same results across all operating software.</a:t>
            </a:r>
          </a:p>
          <a:p>
            <a:r>
              <a:rPr lang="en-US" b="1" dirty="0"/>
              <a:t>3-</a:t>
            </a:r>
            <a:r>
              <a:rPr lang="en-US" dirty="0"/>
              <a:t>The app has no way of forcing the individual to be productive and create urgency</a:t>
            </a:r>
          </a:p>
          <a:p>
            <a:r>
              <a:rPr lang="en-US" b="1" dirty="0"/>
              <a:t>4-</a:t>
            </a:r>
            <a:r>
              <a:rPr lang="en-US" dirty="0"/>
              <a:t> The app is not automated enough to be useful for individuals with an already busy schedule</a:t>
            </a:r>
          </a:p>
          <a:p>
            <a:r>
              <a:rPr lang="en-US" b="1" dirty="0"/>
              <a:t>5-</a:t>
            </a:r>
            <a:r>
              <a:rPr lang="en-US" dirty="0"/>
              <a:t> The app lacks accountability and drive, unlike a game where there is an end goal that you can only reach by playing, the only similar thing we have is the secret journey which the user can basically lie to get to</a:t>
            </a:r>
          </a:p>
          <a:p>
            <a:r>
              <a:rPr lang="en-US" b="1" dirty="0"/>
              <a:t>Stakeholder and their roles:</a:t>
            </a:r>
            <a:endParaRPr lang="en-US" dirty="0"/>
          </a:p>
          <a:p>
            <a:r>
              <a:rPr lang="en-US" b="1" dirty="0"/>
              <a:t>1-Company that owns this app:</a:t>
            </a:r>
            <a:r>
              <a:rPr lang="en-US" dirty="0"/>
              <a:t> role of maintaining updating and engaging with the app community to maintain it and constantly improve it building sustainable revenue in return.</a:t>
            </a:r>
          </a:p>
          <a:p>
            <a:r>
              <a:rPr lang="en-US" b="1" dirty="0"/>
              <a:t>2-Average User:</a:t>
            </a:r>
            <a:r>
              <a:rPr lang="en-US" dirty="0"/>
              <a:t> The normal person can adhere to this app no matter what the profession, </a:t>
            </a:r>
            <a:r>
              <a:rPr lang="en-US" b="1" dirty="0"/>
              <a:t>parents, teachers, programmers anyone really</a:t>
            </a:r>
            <a:r>
              <a:rPr lang="en-US" dirty="0"/>
              <a:t> can use it to better manage their time and schedule.</a:t>
            </a:r>
          </a:p>
          <a:p>
            <a:r>
              <a:rPr lang="en-US" b="1" dirty="0"/>
              <a:t>3-Therapists &amp;/or  Life Coaches</a:t>
            </a:r>
            <a:r>
              <a:rPr lang="en-US" dirty="0"/>
              <a:t>: They promote this app to their clients and even use it as a review tool for their client’s well being. . </a:t>
            </a:r>
          </a:p>
          <a:p>
            <a:r>
              <a:rPr lang="en-US" dirty="0"/>
              <a:t>It would be a good idea to hire some of these professionals to manage they journey communities and this will provide more accountability, engagement and purpose, also a sense of individuality as the app will be the perfect medium between them and the professionals.( Provide extra service fee for individuals who want to hire therapists or life coaches) . This incentivizes the coaches to get more people to sign up to the app to increase their personal revenue since it will be proportional to their subscribers) </a:t>
            </a:r>
          </a:p>
          <a:p>
            <a:r>
              <a:rPr lang="en-US" dirty="0"/>
              <a:t> </a:t>
            </a:r>
          </a:p>
          <a:p>
            <a:endParaRPr lang="en-US" dirty="0"/>
          </a:p>
        </p:txBody>
      </p:sp>
    </p:spTree>
    <p:extLst>
      <p:ext uri="{BB962C8B-B14F-4D97-AF65-F5344CB8AC3E}">
        <p14:creationId xmlns:p14="http://schemas.microsoft.com/office/powerpoint/2010/main" val="2286599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691" y="117693"/>
            <a:ext cx="11834949" cy="6463308"/>
          </a:xfrm>
          <a:prstGeom prst="rect">
            <a:avLst/>
          </a:prstGeom>
          <a:noFill/>
        </p:spPr>
        <p:txBody>
          <a:bodyPr wrap="square" rtlCol="0">
            <a:spAutoFit/>
          </a:bodyPr>
          <a:lstStyle/>
          <a:p>
            <a:r>
              <a:rPr lang="en-US" b="1" dirty="0"/>
              <a:t>List of </a:t>
            </a:r>
            <a:r>
              <a:rPr lang="en-US" b="1" dirty="0" err="1"/>
              <a:t>Requirments</a:t>
            </a:r>
            <a:r>
              <a:rPr lang="en-US" b="1" dirty="0"/>
              <a:t>:</a:t>
            </a:r>
            <a:endParaRPr lang="en-US" dirty="0"/>
          </a:p>
          <a:p>
            <a:r>
              <a:rPr lang="en-US" b="1" dirty="0"/>
              <a:t> </a:t>
            </a:r>
            <a:endParaRPr lang="en-US" dirty="0"/>
          </a:p>
          <a:p>
            <a:r>
              <a:rPr lang="en-US" b="1" dirty="0"/>
              <a:t>Hardware:</a:t>
            </a:r>
            <a:endParaRPr lang="en-US" dirty="0"/>
          </a:p>
          <a:p>
            <a:r>
              <a:rPr lang="en-US" b="1" dirty="0"/>
              <a:t>1-Company Server.  </a:t>
            </a:r>
            <a:r>
              <a:rPr lang="en-US" dirty="0"/>
              <a:t>Computer with large Storage and 24/7 power &amp; </a:t>
            </a:r>
            <a:r>
              <a:rPr lang="en-US" dirty="0" err="1"/>
              <a:t>wifi</a:t>
            </a:r>
            <a:r>
              <a:rPr lang="en-US" dirty="0"/>
              <a:t> to act as a server.</a:t>
            </a:r>
            <a:r>
              <a:rPr lang="en-US" b="1" dirty="0"/>
              <a:t>(1000$)</a:t>
            </a:r>
            <a:endParaRPr lang="en-US" dirty="0"/>
          </a:p>
          <a:p>
            <a:r>
              <a:rPr lang="en-US" b="1" dirty="0"/>
              <a:t>2-Company Computers: </a:t>
            </a:r>
            <a:r>
              <a:rPr lang="en-US" dirty="0"/>
              <a:t>Used for development, fast processors and large ram required. Around 7 one for each of the different team leader.</a:t>
            </a:r>
            <a:r>
              <a:rPr lang="en-US" b="1" dirty="0"/>
              <a:t>(500/lead 3500$)</a:t>
            </a:r>
            <a:endParaRPr lang="en-US" dirty="0"/>
          </a:p>
          <a:p>
            <a:r>
              <a:rPr lang="en-US" b="1" dirty="0"/>
              <a:t>3-</a:t>
            </a:r>
            <a:r>
              <a:rPr lang="en-US" dirty="0"/>
              <a:t> </a:t>
            </a:r>
            <a:r>
              <a:rPr lang="en-US" b="1" dirty="0"/>
              <a:t>Router and Switch: </a:t>
            </a:r>
            <a:r>
              <a:rPr lang="en-US" dirty="0"/>
              <a:t>Used to set up fast internet connection in addition to Lan connection</a:t>
            </a:r>
            <a:r>
              <a:rPr lang="en-US" b="1" dirty="0"/>
              <a:t>(1000$ including power and internet for project)</a:t>
            </a:r>
            <a:endParaRPr lang="en-US" dirty="0"/>
          </a:p>
          <a:p>
            <a:r>
              <a:rPr lang="en-US" b="1" dirty="0"/>
              <a:t> </a:t>
            </a:r>
            <a:endParaRPr lang="en-US" dirty="0"/>
          </a:p>
          <a:p>
            <a:r>
              <a:rPr lang="en-US" b="1" dirty="0"/>
              <a:t> </a:t>
            </a:r>
            <a:endParaRPr lang="en-US" dirty="0"/>
          </a:p>
          <a:p>
            <a:r>
              <a:rPr lang="en-US" b="1" dirty="0"/>
              <a:t>Software: Assume onetime purchase for 200$/app(Some are free to use)</a:t>
            </a:r>
            <a:endParaRPr lang="en-US" dirty="0"/>
          </a:p>
          <a:p>
            <a:r>
              <a:rPr lang="en-US" dirty="0"/>
              <a:t>1-JDK development kit(this is for windows, other operating systems will need other software)</a:t>
            </a:r>
            <a:r>
              <a:rPr lang="en-US" b="1" dirty="0"/>
              <a:t>Free</a:t>
            </a:r>
            <a:endParaRPr lang="en-US" dirty="0"/>
          </a:p>
          <a:p>
            <a:r>
              <a:rPr lang="en-US" dirty="0"/>
              <a:t>2-Api for voice recognition and talk: (Google is a good choice)</a:t>
            </a:r>
            <a:r>
              <a:rPr lang="en-US" b="1" dirty="0"/>
              <a:t>200$</a:t>
            </a:r>
            <a:endParaRPr lang="en-US" dirty="0"/>
          </a:p>
          <a:p>
            <a:r>
              <a:rPr lang="en-US" dirty="0"/>
              <a:t>3.SQL development kit(for the database)</a:t>
            </a:r>
            <a:r>
              <a:rPr lang="en-US" b="1" dirty="0"/>
              <a:t>Free</a:t>
            </a:r>
            <a:endParaRPr lang="en-US" dirty="0"/>
          </a:p>
          <a:p>
            <a:r>
              <a:rPr lang="en-US" dirty="0"/>
              <a:t>4.Eclipse and Microsoft visual studio(My personal choices) they provide the ability of programing of: Swing ,</a:t>
            </a:r>
            <a:r>
              <a:rPr lang="en-US" dirty="0" err="1"/>
              <a:t>NodeJs,JavaScript,Php</a:t>
            </a:r>
            <a:r>
              <a:rPr lang="en-US" dirty="0"/>
              <a:t> and other languages (for </a:t>
            </a:r>
            <a:r>
              <a:rPr lang="en-US" dirty="0" err="1"/>
              <a:t>webdevelopent</a:t>
            </a:r>
            <a:r>
              <a:rPr lang="en-US" dirty="0"/>
              <a:t> and for app development)</a:t>
            </a:r>
            <a:r>
              <a:rPr lang="en-US" b="1" dirty="0"/>
              <a:t>200 subscription for premium feature</a:t>
            </a:r>
            <a:endParaRPr lang="en-US" dirty="0"/>
          </a:p>
          <a:p>
            <a:r>
              <a:rPr lang="en-US" b="1" dirty="0"/>
              <a:t>5. Server manager and </a:t>
            </a:r>
            <a:r>
              <a:rPr lang="en-US" b="1" dirty="0" err="1"/>
              <a:t>lan</a:t>
            </a:r>
            <a:r>
              <a:rPr lang="en-US" b="1" dirty="0"/>
              <a:t> manager:</a:t>
            </a:r>
            <a:r>
              <a:rPr lang="en-US" dirty="0"/>
              <a:t> Since there will be two main servers one for work and another for customers it would be a good idea to buy an already existing app that can manage both instead of spending time creating it.</a:t>
            </a:r>
            <a:r>
              <a:rPr lang="en-US" b="1" dirty="0"/>
              <a:t>200$</a:t>
            </a:r>
            <a:endParaRPr lang="en-US" dirty="0"/>
          </a:p>
          <a:p>
            <a:r>
              <a:rPr lang="en-US" b="1" dirty="0"/>
              <a:t>6.Adobe illustrator plus other tools</a:t>
            </a:r>
            <a:r>
              <a:rPr lang="en-US" dirty="0"/>
              <a:t>: for visual design </a:t>
            </a:r>
            <a:r>
              <a:rPr lang="en-US" b="1" dirty="0"/>
              <a:t>200$</a:t>
            </a:r>
            <a:endParaRPr lang="en-US" dirty="0"/>
          </a:p>
          <a:p>
            <a:r>
              <a:rPr lang="en-US" b="1" dirty="0"/>
              <a:t> </a:t>
            </a:r>
            <a:endParaRPr lang="en-US" dirty="0"/>
          </a:p>
          <a:p>
            <a:endParaRPr lang="en-US" dirty="0"/>
          </a:p>
        </p:txBody>
      </p:sp>
    </p:spTree>
    <p:extLst>
      <p:ext uri="{BB962C8B-B14F-4D97-AF65-F5344CB8AC3E}">
        <p14:creationId xmlns:p14="http://schemas.microsoft.com/office/powerpoint/2010/main" val="3415615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6755"/>
            <a:ext cx="12043954" cy="2862322"/>
          </a:xfrm>
          <a:prstGeom prst="rect">
            <a:avLst/>
          </a:prstGeom>
          <a:noFill/>
        </p:spPr>
        <p:txBody>
          <a:bodyPr wrap="square" rtlCol="0">
            <a:spAutoFit/>
          </a:bodyPr>
          <a:lstStyle/>
          <a:p>
            <a:r>
              <a:rPr lang="en-US" b="1" dirty="0"/>
              <a:t>Additional expenses:</a:t>
            </a:r>
            <a:endParaRPr lang="en-US" dirty="0"/>
          </a:p>
          <a:p>
            <a:r>
              <a:rPr lang="en-US" dirty="0"/>
              <a:t>Marketing Leader + team: 1000$</a:t>
            </a:r>
          </a:p>
          <a:p>
            <a:r>
              <a:rPr lang="en-US" dirty="0"/>
              <a:t>Design Leader + team : 1000$</a:t>
            </a:r>
          </a:p>
          <a:p>
            <a:r>
              <a:rPr lang="en-US" dirty="0"/>
              <a:t>Windows development Leader+ team: 2000$</a:t>
            </a:r>
          </a:p>
          <a:p>
            <a:r>
              <a:rPr lang="en-US" dirty="0"/>
              <a:t>Web development Leader+ team: 1000$</a:t>
            </a:r>
          </a:p>
          <a:p>
            <a:r>
              <a:rPr lang="en-US" dirty="0"/>
              <a:t>The teams below have lower budget since their job is to convert the application to the other platforms and most of the ground work was already built for them.</a:t>
            </a:r>
          </a:p>
          <a:p>
            <a:r>
              <a:rPr lang="en-US" dirty="0"/>
              <a:t>Mobile development Leader + team: 1000$</a:t>
            </a:r>
          </a:p>
          <a:p>
            <a:r>
              <a:rPr lang="en-US" dirty="0"/>
              <a:t>IOS and Mac development Leader + team: 1000$</a:t>
            </a:r>
          </a:p>
          <a:p>
            <a:endParaRPr lang="en-US" dirty="0"/>
          </a:p>
        </p:txBody>
      </p:sp>
    </p:spTree>
    <p:extLst>
      <p:ext uri="{BB962C8B-B14F-4D97-AF65-F5344CB8AC3E}">
        <p14:creationId xmlns:p14="http://schemas.microsoft.com/office/powerpoint/2010/main" val="1623332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9189"/>
            <a:ext cx="12192000" cy="6740307"/>
          </a:xfrm>
          <a:prstGeom prst="rect">
            <a:avLst/>
          </a:prstGeom>
          <a:noFill/>
        </p:spPr>
        <p:txBody>
          <a:bodyPr wrap="square" rtlCol="0">
            <a:spAutoFit/>
          </a:bodyPr>
          <a:lstStyle/>
          <a:p>
            <a:r>
              <a:rPr lang="en-US" dirty="0" smtClean="0"/>
              <a:t>Phase </a:t>
            </a:r>
            <a:r>
              <a:rPr lang="en-US" dirty="0"/>
              <a:t>2.</a:t>
            </a:r>
          </a:p>
          <a:p>
            <a:pPr lvl="0"/>
            <a:r>
              <a:rPr lang="en-US" dirty="0"/>
              <a:t>Use Case 1: Application is “One time purchase”, Company hires Life Coaches.</a:t>
            </a:r>
          </a:p>
          <a:p>
            <a:r>
              <a:rPr lang="en-US" dirty="0"/>
              <a:t>Actors:</a:t>
            </a:r>
          </a:p>
          <a:p>
            <a:r>
              <a:rPr lang="en-US" dirty="0"/>
              <a:t>1- User.</a:t>
            </a:r>
          </a:p>
          <a:p>
            <a:r>
              <a:rPr lang="en-US" dirty="0"/>
              <a:t>2- Life Coaches</a:t>
            </a:r>
          </a:p>
          <a:p>
            <a:r>
              <a:rPr lang="en-US" dirty="0"/>
              <a:t>3- Tech Support</a:t>
            </a:r>
          </a:p>
          <a:p>
            <a:r>
              <a:rPr lang="en-US" dirty="0"/>
              <a:t>4- Community Moderator</a:t>
            </a:r>
          </a:p>
          <a:p>
            <a:r>
              <a:rPr lang="en-US" dirty="0"/>
              <a:t> </a:t>
            </a:r>
          </a:p>
          <a:p>
            <a:r>
              <a:rPr lang="en-US" dirty="0"/>
              <a:t> </a:t>
            </a:r>
          </a:p>
          <a:p>
            <a:pPr lvl="0"/>
            <a:r>
              <a:rPr lang="en-US" dirty="0"/>
              <a:t>Use Case 2: Application is “Subscription based” , premium users may become life coaches and edit communities if they meet certain requirements:</a:t>
            </a:r>
          </a:p>
          <a:p>
            <a:r>
              <a:rPr lang="en-US" dirty="0"/>
              <a:t>Actors:</a:t>
            </a:r>
          </a:p>
          <a:p>
            <a:pPr lvl="0"/>
            <a:r>
              <a:rPr lang="en-US" dirty="0"/>
              <a:t>Common  User</a:t>
            </a:r>
          </a:p>
          <a:p>
            <a:pPr lvl="0"/>
            <a:r>
              <a:rPr lang="en-US" dirty="0"/>
              <a:t>Premium User</a:t>
            </a:r>
          </a:p>
          <a:p>
            <a:pPr lvl="0"/>
            <a:r>
              <a:rPr lang="en-US" dirty="0"/>
              <a:t>Life Coach Candidate</a:t>
            </a:r>
          </a:p>
          <a:p>
            <a:pPr lvl="0"/>
            <a:r>
              <a:rPr lang="en-US" dirty="0"/>
              <a:t>Community Moderator</a:t>
            </a:r>
          </a:p>
          <a:p>
            <a:pPr lvl="0"/>
            <a:r>
              <a:rPr lang="en-US" dirty="0"/>
              <a:t>Tech Support</a:t>
            </a:r>
          </a:p>
          <a:p>
            <a:r>
              <a:rPr lang="en-US" dirty="0"/>
              <a:t> </a:t>
            </a:r>
          </a:p>
          <a:p>
            <a:r>
              <a:rPr lang="en-US" dirty="0"/>
              <a:t> </a:t>
            </a:r>
          </a:p>
          <a:p>
            <a:pPr lvl="0"/>
            <a:r>
              <a:rPr lang="en-US" dirty="0"/>
              <a:t>Use Case 3 : Application is free to use and ads run on community pages</a:t>
            </a:r>
          </a:p>
          <a:p>
            <a:r>
              <a:rPr lang="en-US" dirty="0"/>
              <a:t> </a:t>
            </a:r>
          </a:p>
          <a:p>
            <a:r>
              <a:rPr lang="en-US" dirty="0"/>
              <a:t>Same actors as before in addition to ad managers (this use case is just for diversity) (not Optimal)</a:t>
            </a:r>
          </a:p>
          <a:p>
            <a:r>
              <a:rPr lang="en-US" dirty="0"/>
              <a:t>The  first 2 use cases are the ones under study.</a:t>
            </a:r>
          </a:p>
          <a:p>
            <a:endParaRPr lang="en-US" dirty="0"/>
          </a:p>
        </p:txBody>
      </p:sp>
    </p:spTree>
    <p:extLst>
      <p:ext uri="{BB962C8B-B14F-4D97-AF65-F5344CB8AC3E}">
        <p14:creationId xmlns:p14="http://schemas.microsoft.com/office/powerpoint/2010/main" val="2191728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143997"/>
            <a:ext cx="11557000" cy="6574304"/>
          </a:xfrm>
          <a:prstGeom prst="rect">
            <a:avLst/>
          </a:prstGeom>
        </p:spPr>
      </p:pic>
    </p:spTree>
    <p:extLst>
      <p:ext uri="{BB962C8B-B14F-4D97-AF65-F5344CB8AC3E}">
        <p14:creationId xmlns:p14="http://schemas.microsoft.com/office/powerpoint/2010/main" val="2629924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165100"/>
            <a:ext cx="11925300" cy="6527800"/>
          </a:xfrm>
          <a:prstGeom prst="rect">
            <a:avLst/>
          </a:prstGeom>
        </p:spPr>
      </p:pic>
    </p:spTree>
    <p:extLst>
      <p:ext uri="{BB962C8B-B14F-4D97-AF65-F5344CB8AC3E}">
        <p14:creationId xmlns:p14="http://schemas.microsoft.com/office/powerpoint/2010/main" val="4102987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17500"/>
            <a:ext cx="11010900" cy="1477328"/>
          </a:xfrm>
          <a:prstGeom prst="rect">
            <a:avLst/>
          </a:prstGeom>
          <a:noFill/>
        </p:spPr>
        <p:txBody>
          <a:bodyPr wrap="square" rtlCol="0">
            <a:spAutoFit/>
          </a:bodyPr>
          <a:lstStyle/>
          <a:p>
            <a:r>
              <a:rPr lang="en-US" dirty="0">
                <a:hlinkClick r:id="rId2" action="ppaction://hlinkfile"/>
              </a:rPr>
              <a:t>1</a:t>
            </a:r>
            <a:r>
              <a:rPr lang="en-US" dirty="0" smtClean="0">
                <a:hlinkClick r:id="rId2" action="ppaction://hlinkfile"/>
              </a:rPr>
              <a:t>-Use Case Diagram</a:t>
            </a:r>
            <a:endParaRPr lang="en-US" dirty="0" smtClean="0"/>
          </a:p>
          <a:p>
            <a:endParaRPr lang="en-US" dirty="0"/>
          </a:p>
          <a:p>
            <a:r>
              <a:rPr lang="en-US" dirty="0" smtClean="0"/>
              <a:t>2- </a:t>
            </a:r>
            <a:r>
              <a:rPr lang="en-US" dirty="0" smtClean="0">
                <a:hlinkClick r:id="rId3" action="ppaction://hlinkfile"/>
              </a:rPr>
              <a:t>ERD</a:t>
            </a:r>
            <a:endParaRPr lang="en-US" dirty="0" smtClean="0"/>
          </a:p>
          <a:p>
            <a:endParaRPr lang="en-US" dirty="0"/>
          </a:p>
          <a:p>
            <a:r>
              <a:rPr lang="en-US" dirty="0" smtClean="0">
                <a:hlinkClick r:id="rId4" action="ppaction://hlinkfile"/>
              </a:rPr>
              <a:t>3-DFD</a:t>
            </a:r>
            <a:endParaRPr lang="en-US" dirty="0"/>
          </a:p>
        </p:txBody>
      </p:sp>
    </p:spTree>
    <p:extLst>
      <p:ext uri="{BB962C8B-B14F-4D97-AF65-F5344CB8AC3E}">
        <p14:creationId xmlns:p14="http://schemas.microsoft.com/office/powerpoint/2010/main" val="2351262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Requirments</a:t>
            </a:r>
            <a:endParaRPr lang="en-US" dirty="0"/>
          </a:p>
        </p:txBody>
      </p:sp>
      <p:sp>
        <p:nvSpPr>
          <p:cNvPr id="3" name="Content Placeholder 2"/>
          <p:cNvSpPr>
            <a:spLocks noGrp="1"/>
          </p:cNvSpPr>
          <p:nvPr>
            <p:ph idx="1"/>
          </p:nvPr>
        </p:nvSpPr>
        <p:spPr/>
        <p:txBody>
          <a:bodyPr/>
          <a:lstStyle/>
          <a:p>
            <a:r>
              <a:rPr lang="en-US" dirty="0">
                <a:effectLst/>
              </a:rPr>
              <a:t>Introduction: a brief and clear description of the project</a:t>
            </a:r>
            <a:br>
              <a:rPr lang="en-US" dirty="0">
                <a:effectLst/>
              </a:rPr>
            </a:br>
            <a:r>
              <a:rPr lang="en-US" dirty="0">
                <a:effectLst/>
              </a:rPr>
              <a:t>- Problem statement</a:t>
            </a:r>
            <a:br>
              <a:rPr lang="en-US" dirty="0">
                <a:effectLst/>
              </a:rPr>
            </a:br>
            <a:r>
              <a:rPr lang="en-US" dirty="0">
                <a:effectLst/>
              </a:rPr>
              <a:t>- Objectives or purpose or goals of the system or solutions</a:t>
            </a:r>
            <a:br>
              <a:rPr lang="en-US" dirty="0">
                <a:effectLst/>
              </a:rPr>
            </a:br>
            <a:r>
              <a:rPr lang="en-US" dirty="0">
                <a:effectLst/>
              </a:rPr>
              <a:t>-Scope : Milestones / deliverables / Estimated timeline / Estimated budget /constraints</a:t>
            </a:r>
            <a:br>
              <a:rPr lang="en-US" dirty="0">
                <a:effectLst/>
              </a:rPr>
            </a:br>
            <a:r>
              <a:rPr lang="en-US" dirty="0">
                <a:effectLst/>
              </a:rPr>
              <a:t>-Stakeholders and their roles</a:t>
            </a:r>
            <a:br>
              <a:rPr lang="en-US" dirty="0">
                <a:effectLst/>
              </a:rPr>
            </a:br>
            <a:r>
              <a:rPr lang="en-US" dirty="0">
                <a:effectLst/>
              </a:rPr>
              <a:t>- A list of Requirements (Functional and Non-functional (Hardware and software))</a:t>
            </a:r>
          </a:p>
        </p:txBody>
      </p:sp>
    </p:spTree>
    <p:extLst>
      <p:ext uri="{BB962C8B-B14F-4D97-AF65-F5344CB8AC3E}">
        <p14:creationId xmlns:p14="http://schemas.microsoft.com/office/powerpoint/2010/main" val="2642615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a:t>
            </a:r>
            <a:endParaRPr lang="en-US" dirty="0"/>
          </a:p>
        </p:txBody>
      </p:sp>
      <p:sp>
        <p:nvSpPr>
          <p:cNvPr id="3" name="Content Placeholder 2"/>
          <p:cNvSpPr>
            <a:spLocks noGrp="1"/>
          </p:cNvSpPr>
          <p:nvPr>
            <p:ph idx="1"/>
          </p:nvPr>
        </p:nvSpPr>
        <p:spPr/>
        <p:txBody>
          <a:bodyPr/>
          <a:lstStyle/>
          <a:p>
            <a:r>
              <a:rPr lang="en-US" b="1" dirty="0">
                <a:effectLst/>
              </a:rPr>
              <a:t>0-Background on the concept:</a:t>
            </a:r>
            <a:endParaRPr lang="en-US" dirty="0">
              <a:effectLst/>
            </a:endParaRPr>
          </a:p>
          <a:p>
            <a:r>
              <a:rPr lang="en-US" dirty="0">
                <a:effectLst/>
              </a:rPr>
              <a:t> Back at the begging of the pandemic in 2020, I was in a disheveled state where my mental stability and productivity were in a state of catatonic shock. I remember seeking much help and doing research of productivity and building fortitude. Among the methods that proved useful at the time was this app called fabulous which I stuck with for the good amount of 5 months and was able to adequately guide me during that process. A link to their website: </a:t>
            </a:r>
            <a:r>
              <a:rPr lang="en-US" u="sng" dirty="0">
                <a:effectLst/>
                <a:hlinkClick r:id="rId2"/>
              </a:rPr>
              <a:t>https://www.thefabulous.co/</a:t>
            </a:r>
            <a:endParaRPr lang="en-US" dirty="0">
              <a:effectLst/>
            </a:endParaRPr>
          </a:p>
          <a:p>
            <a:endParaRPr lang="en-US" dirty="0"/>
          </a:p>
        </p:txBody>
      </p:sp>
    </p:spTree>
    <p:extLst>
      <p:ext uri="{BB962C8B-B14F-4D97-AF65-F5344CB8AC3E}">
        <p14:creationId xmlns:p14="http://schemas.microsoft.com/office/powerpoint/2010/main" val="1943255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576" y="509451"/>
            <a:ext cx="11194870" cy="2585323"/>
          </a:xfrm>
          <a:prstGeom prst="rect">
            <a:avLst/>
          </a:prstGeom>
          <a:noFill/>
        </p:spPr>
        <p:txBody>
          <a:bodyPr wrap="square" rtlCol="0">
            <a:spAutoFit/>
          </a:bodyPr>
          <a:lstStyle/>
          <a:p>
            <a:r>
              <a:rPr lang="en-US" b="1" dirty="0"/>
              <a:t>1-Introduction:</a:t>
            </a:r>
            <a:endParaRPr lang="en-US" dirty="0"/>
          </a:p>
          <a:p>
            <a:r>
              <a:rPr lang="en-US" dirty="0"/>
              <a:t>The application helped with some stuff but lacked longevity; I will reference this part again further down in the system of solutions. On the other hand there was this other productivity app that turned your to do list to a game with health and stamina and rewards. It was clearly a passion project that lacked budget and design but the concept was very fun and engaging, however it was not efficient for productivity unlike fabulous. Another problem with both applications was that they were solely for mobile (not cross platform) and fabulous was only available via webpage to access from your computer (which is where most productivity takes place). </a:t>
            </a:r>
          </a:p>
          <a:p>
            <a:endParaRPr lang="en-US" dirty="0"/>
          </a:p>
        </p:txBody>
      </p:sp>
      <p:sp>
        <p:nvSpPr>
          <p:cNvPr id="3" name="TextBox 2"/>
          <p:cNvSpPr txBox="1"/>
          <p:nvPr/>
        </p:nvSpPr>
        <p:spPr>
          <a:xfrm>
            <a:off x="535576" y="4846320"/>
            <a:ext cx="11194870" cy="1200329"/>
          </a:xfrm>
          <a:prstGeom prst="rect">
            <a:avLst/>
          </a:prstGeom>
          <a:noFill/>
        </p:spPr>
        <p:txBody>
          <a:bodyPr wrap="square" rtlCol="0">
            <a:spAutoFit/>
          </a:bodyPr>
          <a:lstStyle/>
          <a:p>
            <a:r>
              <a:rPr lang="en-US" b="1" dirty="0"/>
              <a:t>2-So here our problem arises:</a:t>
            </a:r>
            <a:endParaRPr lang="en-US" dirty="0"/>
          </a:p>
          <a:p>
            <a:r>
              <a:rPr lang="en-US" i="1" dirty="0"/>
              <a:t>How do we develop a cross platform Application that is both efficient but also engaging enough not to lose longevity?</a:t>
            </a:r>
            <a:endParaRPr lang="en-US" dirty="0"/>
          </a:p>
          <a:p>
            <a:endParaRPr lang="en-US" dirty="0"/>
          </a:p>
        </p:txBody>
      </p:sp>
    </p:spTree>
    <p:extLst>
      <p:ext uri="{BB962C8B-B14F-4D97-AF65-F5344CB8AC3E}">
        <p14:creationId xmlns:p14="http://schemas.microsoft.com/office/powerpoint/2010/main" val="1086066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365759"/>
            <a:ext cx="11129554" cy="5078313"/>
          </a:xfrm>
          <a:prstGeom prst="rect">
            <a:avLst/>
          </a:prstGeom>
          <a:noFill/>
        </p:spPr>
        <p:txBody>
          <a:bodyPr wrap="square" rtlCol="0">
            <a:spAutoFit/>
          </a:bodyPr>
          <a:lstStyle/>
          <a:p>
            <a:r>
              <a:rPr lang="en-US" b="1" dirty="0"/>
              <a:t>3- Objectives or purpose or goals of the system or solutions:</a:t>
            </a:r>
            <a:endParaRPr lang="en-US" dirty="0"/>
          </a:p>
          <a:p>
            <a:r>
              <a:rPr lang="en-US" b="1" dirty="0"/>
              <a:t>Problem scope:(Objective</a:t>
            </a:r>
            <a:r>
              <a:rPr lang="en-US" b="1" dirty="0" smtClean="0"/>
              <a:t>)</a:t>
            </a:r>
          </a:p>
          <a:p>
            <a:endParaRPr lang="en-US" b="1" dirty="0"/>
          </a:p>
          <a:p>
            <a:endParaRPr lang="en-US" dirty="0"/>
          </a:p>
          <a:p>
            <a:pPr marL="285750" lvl="0" indent="-285750">
              <a:buFont typeface="Arial" panose="020B0604020202020204" pitchFamily="34" charset="0"/>
              <a:buChar char="•"/>
            </a:pPr>
            <a:r>
              <a:rPr lang="en-US" dirty="0"/>
              <a:t>Development for: ( IOS, Android, Windows, Mac) </a:t>
            </a:r>
            <a:endParaRPr lang="en-US" dirty="0" smtClean="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 Ease of use(How to minimize the efforts of the user</a:t>
            </a:r>
            <a:r>
              <a:rPr lang="en-US" dirty="0" smtClean="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Longevity( How to Gamify the person’s tasks and make the app more fun</a:t>
            </a:r>
            <a:r>
              <a:rPr lang="en-US" dirty="0" smtClean="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 Integration with individual(how to make it a habit of opening the app daily</a:t>
            </a:r>
            <a:r>
              <a:rPr lang="en-US" dirty="0" smtClean="0"/>
              <a:t>)</a:t>
            </a:r>
          </a:p>
          <a:p>
            <a:pPr marL="285750" lvl="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Marketing( how to get the users hooked to the </a:t>
            </a:r>
            <a:r>
              <a:rPr lang="en-US" dirty="0" smtClean="0"/>
              <a:t>product</a:t>
            </a:r>
          </a:p>
          <a:p>
            <a:pPr marL="285750" indent="-285750">
              <a:buFont typeface="Arial" panose="020B0604020202020204" pitchFamily="34" charset="0"/>
              <a:buChar char="•"/>
            </a:pPr>
            <a:endParaRPr lang="en-US" dirty="0" smtClean="0"/>
          </a:p>
          <a:p>
            <a:pPr marL="285750" lvl="0" indent="-285750">
              <a:buFont typeface="Arial" panose="020B0604020202020204" pitchFamily="34" charset="0"/>
              <a:buChar char="•"/>
            </a:pPr>
            <a:r>
              <a:rPr lang="en-US" dirty="0"/>
              <a:t>Profit( one price, or free but premium with subscription</a:t>
            </a:r>
            <a:r>
              <a:rPr lang="en-US" dirty="0" smtClean="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Design(How to package the app to gain a wide scope influence)</a:t>
            </a:r>
          </a:p>
          <a:p>
            <a:endParaRPr lang="en-US" dirty="0"/>
          </a:p>
        </p:txBody>
      </p:sp>
    </p:spTree>
    <p:extLst>
      <p:ext uri="{BB962C8B-B14F-4D97-AF65-F5344CB8AC3E}">
        <p14:creationId xmlns:p14="http://schemas.microsoft.com/office/powerpoint/2010/main" val="576438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628" y="130628"/>
            <a:ext cx="12061372" cy="7017306"/>
          </a:xfrm>
          <a:prstGeom prst="rect">
            <a:avLst/>
          </a:prstGeom>
          <a:noFill/>
        </p:spPr>
        <p:txBody>
          <a:bodyPr wrap="square" rtlCol="0">
            <a:spAutoFit/>
          </a:bodyPr>
          <a:lstStyle/>
          <a:p>
            <a:r>
              <a:rPr lang="en-US" b="1" dirty="0"/>
              <a:t>Solution Scope:(System of Solutions</a:t>
            </a:r>
            <a:r>
              <a:rPr lang="en-US" b="1" dirty="0" smtClean="0"/>
              <a:t>)</a:t>
            </a:r>
          </a:p>
          <a:p>
            <a:endParaRPr lang="en-US" dirty="0"/>
          </a:p>
          <a:p>
            <a:r>
              <a:rPr lang="en-US" b="1" dirty="0"/>
              <a:t>😭 </a:t>
            </a:r>
            <a:r>
              <a:rPr lang="en-US" dirty="0"/>
              <a:t>Hire 3 Senior Development leaders (Mac &amp; IOS) (Android)(Windows) and hire extra junior developers based on each team leaders needs and within </a:t>
            </a:r>
            <a:r>
              <a:rPr lang="en-US" dirty="0" smtClean="0"/>
              <a:t>budget</a:t>
            </a:r>
          </a:p>
          <a:p>
            <a:endParaRPr lang="en-US" dirty="0"/>
          </a:p>
          <a:p>
            <a:r>
              <a:rPr lang="en-US" b="1" dirty="0"/>
              <a:t>😭 </a:t>
            </a:r>
            <a:r>
              <a:rPr lang="en-US" dirty="0"/>
              <a:t>Establish a voice assistant like Alexa or Siri that allows the user to talk to the app rather than having to use it(Also helps in the engagement aspect) </a:t>
            </a:r>
            <a:endParaRPr lang="en-US" dirty="0" smtClean="0"/>
          </a:p>
          <a:p>
            <a:endParaRPr lang="en-US" dirty="0"/>
          </a:p>
          <a:p>
            <a:r>
              <a:rPr lang="en-US" b="1" dirty="0"/>
              <a:t>😭 </a:t>
            </a:r>
            <a:r>
              <a:rPr lang="en-US" dirty="0"/>
              <a:t>Lay a system of rewards and punishments ( for example the app can automatically add a task of “eat dessert” or “watch a movie” if the user finished 5 critical tasks, and maybe we can have the personal assistant programmed to show sadness or anger when the user is not finishing the tasks(working idea</a:t>
            </a:r>
            <a:r>
              <a:rPr lang="en-US" dirty="0" smtClean="0"/>
              <a:t>)</a:t>
            </a:r>
          </a:p>
          <a:p>
            <a:endParaRPr lang="en-US" dirty="0"/>
          </a:p>
          <a:p>
            <a:r>
              <a:rPr lang="en-US" b="1" dirty="0"/>
              <a:t>😭 </a:t>
            </a:r>
            <a:r>
              <a:rPr lang="en-US" dirty="0"/>
              <a:t>Provide a way for the user to link the app with google calendar( Where most people put their main schedule, and establish a routine ( usually twice a day , morning and evening ) where there is the task of writing and checking your to do list</a:t>
            </a:r>
            <a:r>
              <a:rPr lang="en-US" dirty="0" smtClean="0"/>
              <a:t>.</a:t>
            </a:r>
          </a:p>
          <a:p>
            <a:endParaRPr lang="en-US" dirty="0"/>
          </a:p>
          <a:p>
            <a:r>
              <a:rPr lang="en-US" b="1" dirty="0"/>
              <a:t>😭 </a:t>
            </a:r>
            <a:r>
              <a:rPr lang="en-US" dirty="0"/>
              <a:t>Make a plan of a free month premium and 2 additional at a discount and the idea is that after 3 months of using the app with it’s unlimited features the users will feel it is an essential part of their </a:t>
            </a:r>
            <a:r>
              <a:rPr lang="en-US" dirty="0" smtClean="0"/>
              <a:t>life</a:t>
            </a:r>
          </a:p>
          <a:p>
            <a:endParaRPr lang="en-US" dirty="0"/>
          </a:p>
          <a:p>
            <a:r>
              <a:rPr lang="en-US" b="1" dirty="0"/>
              <a:t>😭 </a:t>
            </a:r>
            <a:r>
              <a:rPr lang="en-US" dirty="0"/>
              <a:t>Establish a monthly , yearly, or lifetime subscription. At a low rate like Netflix subscription and since there is the idea of community ( More about this in the stakeholder part) quantity is key. </a:t>
            </a:r>
            <a:r>
              <a:rPr lang="en-US" b="1" dirty="0"/>
              <a:t>Side note:</a:t>
            </a:r>
            <a:r>
              <a:rPr lang="en-US" dirty="0"/>
              <a:t> Part of the success of fabulous is that they had these community forums for different goals and aspirations and people could interact and share their achievements which created the butterfly effect of more people getting invested.</a:t>
            </a:r>
          </a:p>
          <a:p>
            <a:endParaRPr lang="en-US" dirty="0"/>
          </a:p>
        </p:txBody>
      </p:sp>
    </p:spTree>
    <p:extLst>
      <p:ext uri="{BB962C8B-B14F-4D97-AF65-F5344CB8AC3E}">
        <p14:creationId xmlns:p14="http://schemas.microsoft.com/office/powerpoint/2010/main" val="1278227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74320"/>
            <a:ext cx="12192000" cy="2308324"/>
          </a:xfrm>
          <a:prstGeom prst="rect">
            <a:avLst/>
          </a:prstGeom>
          <a:noFill/>
        </p:spPr>
        <p:txBody>
          <a:bodyPr wrap="square" rtlCol="0">
            <a:spAutoFit/>
          </a:bodyPr>
          <a:lstStyle/>
          <a:p>
            <a:r>
              <a:rPr lang="en-US" b="1" dirty="0"/>
              <a:t>4-Full Scope:</a:t>
            </a:r>
            <a:endParaRPr lang="en-US" dirty="0"/>
          </a:p>
          <a:p>
            <a:r>
              <a:rPr lang="en-US" b="1" dirty="0"/>
              <a:t>N.B.: Here is where the actual development will take process, I will assign Alphabetical ordering for these tasks so that they will be clear in the time table, also since I only have experience in SQL, java , game, and web development (also visual programing) I will be approaching this as being developed for windows solely but in reality for this Project to work it has to be cross platform.</a:t>
            </a:r>
            <a:endParaRPr lang="en-US" dirty="0"/>
          </a:p>
          <a:p>
            <a:r>
              <a:rPr lang="en-US" b="1" dirty="0"/>
              <a:t> </a:t>
            </a:r>
            <a:endParaRPr lang="en-US" dirty="0"/>
          </a:p>
          <a:p>
            <a:r>
              <a:rPr lang="en-US" b="1" dirty="0"/>
              <a:t> </a:t>
            </a:r>
            <a:endParaRPr lang="en-US" dirty="0"/>
          </a:p>
          <a:p>
            <a:endParaRPr lang="en-US" dirty="0"/>
          </a:p>
        </p:txBody>
      </p:sp>
      <p:sp>
        <p:nvSpPr>
          <p:cNvPr id="3" name="TextBox 2"/>
          <p:cNvSpPr txBox="1"/>
          <p:nvPr/>
        </p:nvSpPr>
        <p:spPr>
          <a:xfrm>
            <a:off x="0" y="2194561"/>
            <a:ext cx="11625942" cy="4524315"/>
          </a:xfrm>
          <a:prstGeom prst="rect">
            <a:avLst/>
          </a:prstGeom>
          <a:noFill/>
        </p:spPr>
        <p:txBody>
          <a:bodyPr wrap="square" rtlCol="0">
            <a:spAutoFit/>
          </a:bodyPr>
          <a:lstStyle/>
          <a:p>
            <a:r>
              <a:rPr lang="en-US" b="1" dirty="0"/>
              <a:t>Mile Stones &amp; Deliverables:</a:t>
            </a:r>
            <a:endParaRPr lang="en-US" dirty="0"/>
          </a:p>
          <a:p>
            <a:r>
              <a:rPr lang="en-US" b="1" dirty="0"/>
              <a:t>Step A: 	1 weeks	Prerequisites: none</a:t>
            </a:r>
            <a:endParaRPr lang="en-US" dirty="0"/>
          </a:p>
          <a:p>
            <a:r>
              <a:rPr lang="en-US" b="1" dirty="0"/>
              <a:t> </a:t>
            </a:r>
            <a:endParaRPr lang="en-US" dirty="0"/>
          </a:p>
          <a:p>
            <a:r>
              <a:rPr lang="en-US" dirty="0"/>
              <a:t> Interview Candidate and select the best ones for the following positions:</a:t>
            </a:r>
          </a:p>
          <a:p>
            <a:r>
              <a:rPr lang="en-US" dirty="0"/>
              <a:t>3 Lead developers ( The afore mentioned platforms)1 lead web developer, 1 database developer,  1 Lead designer and the rest of the team based on the development needs. As well as a Marketing and Research Leader.</a:t>
            </a:r>
            <a:r>
              <a:rPr lang="en-US" b="1" dirty="0"/>
              <a:t>	</a:t>
            </a:r>
            <a:endParaRPr lang="en-US" dirty="0"/>
          </a:p>
          <a:p>
            <a:r>
              <a:rPr lang="en-US" b="1" dirty="0"/>
              <a:t> </a:t>
            </a:r>
            <a:endParaRPr lang="en-US" dirty="0"/>
          </a:p>
          <a:p>
            <a:r>
              <a:rPr lang="en-US" b="1" dirty="0"/>
              <a:t>Step B:</a:t>
            </a:r>
            <a:r>
              <a:rPr lang="en-US" dirty="0"/>
              <a:t> 	</a:t>
            </a:r>
            <a:r>
              <a:rPr lang="en-US" b="1" dirty="0"/>
              <a:t>2 week	Prerequisites: none</a:t>
            </a:r>
            <a:endParaRPr lang="en-US" dirty="0"/>
          </a:p>
          <a:p>
            <a:r>
              <a:rPr lang="en-US" dirty="0"/>
              <a:t> </a:t>
            </a:r>
          </a:p>
          <a:p>
            <a:r>
              <a:rPr lang="en-US" dirty="0"/>
              <a:t>Research productivity and health plans as well as seeking council from professional doctors, phycologists, and life coaches about the correlation between work and mental health and how to guide someone towards becoming their better self.	</a:t>
            </a:r>
          </a:p>
          <a:p>
            <a:r>
              <a:rPr lang="en-US" b="1" dirty="0"/>
              <a:t>Step C:	</a:t>
            </a:r>
            <a:r>
              <a:rPr lang="en-US" dirty="0"/>
              <a:t> </a:t>
            </a:r>
            <a:r>
              <a:rPr lang="en-US" b="1" dirty="0"/>
              <a:t>2 weeks 	Prerequisites: A</a:t>
            </a:r>
            <a:endParaRPr lang="en-US" dirty="0"/>
          </a:p>
          <a:p>
            <a:r>
              <a:rPr lang="en-US" dirty="0"/>
              <a:t>Set up a website that allows users to register and preorder the application and paten the app Idea and domain name. </a:t>
            </a:r>
          </a:p>
        </p:txBody>
      </p:sp>
    </p:spTree>
    <p:extLst>
      <p:ext uri="{BB962C8B-B14F-4D97-AF65-F5344CB8AC3E}">
        <p14:creationId xmlns:p14="http://schemas.microsoft.com/office/powerpoint/2010/main" val="3058888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083143" cy="5909310"/>
          </a:xfrm>
          <a:prstGeom prst="rect">
            <a:avLst/>
          </a:prstGeom>
          <a:noFill/>
        </p:spPr>
        <p:txBody>
          <a:bodyPr wrap="square" rtlCol="0">
            <a:spAutoFit/>
          </a:bodyPr>
          <a:lstStyle/>
          <a:p>
            <a:r>
              <a:rPr lang="en-US" b="1" dirty="0"/>
              <a:t>Step D: 	1 week 	Prerequisites: A,B</a:t>
            </a:r>
            <a:endParaRPr lang="en-US" dirty="0"/>
          </a:p>
          <a:p>
            <a:r>
              <a:rPr lang="en-US" dirty="0"/>
              <a:t> Establish social media accounts and have the marketing team share development process, launch the project description on </a:t>
            </a:r>
            <a:r>
              <a:rPr lang="en-US" dirty="0" err="1"/>
              <a:t>GoFundMe</a:t>
            </a:r>
            <a:r>
              <a:rPr lang="en-US" dirty="0"/>
              <a:t> , </a:t>
            </a:r>
            <a:r>
              <a:rPr lang="en-US" dirty="0" err="1"/>
              <a:t>Patreon</a:t>
            </a:r>
            <a:r>
              <a:rPr lang="en-US" dirty="0"/>
              <a:t> , and other project support platforms </a:t>
            </a:r>
          </a:p>
          <a:p>
            <a:r>
              <a:rPr lang="en-US" dirty="0"/>
              <a:t> </a:t>
            </a:r>
          </a:p>
          <a:p>
            <a:r>
              <a:rPr lang="en-US" b="1" dirty="0"/>
              <a:t>Step E: 	1 week 	Prerequisites: C,D</a:t>
            </a:r>
            <a:endParaRPr lang="en-US" dirty="0"/>
          </a:p>
          <a:p>
            <a:r>
              <a:rPr lang="en-US" b="1" dirty="0"/>
              <a:t> </a:t>
            </a:r>
            <a:endParaRPr lang="en-US" dirty="0"/>
          </a:p>
          <a:p>
            <a:r>
              <a:rPr lang="en-US" dirty="0"/>
              <a:t> Discuss basic features, themes, and plan several strategies of approach. Then survey the followers on social media about different themes and functionalities and based on the feedback and the initial strategies finalize a development plan and establish a time line </a:t>
            </a:r>
            <a:r>
              <a:rPr lang="en-US" b="1" dirty="0"/>
              <a:t>N.B. : for this project I’m going to assume that we already got feedback and the ideas I have were approved by the management and survey results.</a:t>
            </a:r>
            <a:endParaRPr lang="en-US" dirty="0"/>
          </a:p>
          <a:p>
            <a:r>
              <a:rPr lang="en-US" b="1" dirty="0"/>
              <a:t>Step F: 	</a:t>
            </a:r>
            <a:r>
              <a:rPr lang="en-US" dirty="0"/>
              <a:t>	</a:t>
            </a:r>
            <a:r>
              <a:rPr lang="en-US" b="1" dirty="0"/>
              <a:t>2 weeks 	Prerequisites: C,D</a:t>
            </a:r>
            <a:endParaRPr lang="en-US" dirty="0"/>
          </a:p>
          <a:p>
            <a:r>
              <a:rPr lang="en-US" dirty="0"/>
              <a:t> Update website to match the design agreed upon for the application and develop the GUIs with no functionality with the same design across the 4 operating systems. </a:t>
            </a:r>
          </a:p>
          <a:p>
            <a:r>
              <a:rPr lang="en-US" dirty="0"/>
              <a:t>App Development Start.</a:t>
            </a:r>
          </a:p>
          <a:p>
            <a:r>
              <a:rPr lang="en-US" b="1" dirty="0"/>
              <a:t> </a:t>
            </a:r>
            <a:endParaRPr lang="en-US" dirty="0"/>
          </a:p>
          <a:p>
            <a:r>
              <a:rPr lang="en-US" b="1" dirty="0"/>
              <a:t>Step G: Create GUIs with no functionality		1 week Prerequisites: E</a:t>
            </a:r>
            <a:endParaRPr lang="en-US" dirty="0"/>
          </a:p>
          <a:p>
            <a:r>
              <a:rPr lang="en-US" b="1" dirty="0"/>
              <a:t>Basic features include: </a:t>
            </a:r>
            <a:endParaRPr lang="en-US" dirty="0"/>
          </a:p>
          <a:p>
            <a:r>
              <a:rPr lang="en-US" dirty="0"/>
              <a:t>Home Page: (Designed like a desk with different spaces to access the app’s functions)</a:t>
            </a:r>
          </a:p>
          <a:p>
            <a:r>
              <a:rPr lang="en-US" dirty="0"/>
              <a:t>To do list Page, Calendar Page, Diary Page, Community Page, + brief description and hyperlinks to the website with more information</a:t>
            </a:r>
          </a:p>
          <a:p>
            <a:r>
              <a:rPr lang="en-US" b="1" dirty="0"/>
              <a:t> </a:t>
            </a:r>
            <a:endParaRPr lang="en-US" dirty="0"/>
          </a:p>
        </p:txBody>
      </p:sp>
    </p:spTree>
    <p:extLst>
      <p:ext uri="{BB962C8B-B14F-4D97-AF65-F5344CB8AC3E}">
        <p14:creationId xmlns:p14="http://schemas.microsoft.com/office/powerpoint/2010/main" val="2889774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0446"/>
            <a:ext cx="12192000" cy="6186309"/>
          </a:xfrm>
          <a:prstGeom prst="rect">
            <a:avLst/>
          </a:prstGeom>
          <a:noFill/>
        </p:spPr>
        <p:txBody>
          <a:bodyPr wrap="square" rtlCol="0">
            <a:spAutoFit/>
          </a:bodyPr>
          <a:lstStyle/>
          <a:p>
            <a:r>
              <a:rPr lang="en-US" b="1" dirty="0"/>
              <a:t>Step H: Program basic Functions	3 weeks Prerequisites: G</a:t>
            </a:r>
            <a:endParaRPr lang="en-US" dirty="0"/>
          </a:p>
          <a:p>
            <a:r>
              <a:rPr lang="en-US" b="1" dirty="0"/>
              <a:t>Add, remove, update. Plus priority by color </a:t>
            </a:r>
            <a:r>
              <a:rPr lang="en-US" dirty="0"/>
              <a:t>(red important task, green rest, blue health, orange studying… </a:t>
            </a:r>
            <a:r>
              <a:rPr lang="en-US" dirty="0" err="1"/>
              <a:t>etc</a:t>
            </a:r>
            <a:r>
              <a:rPr lang="en-US" dirty="0"/>
              <a:t> </a:t>
            </a:r>
            <a:r>
              <a:rPr lang="en-US" dirty="0" err="1"/>
              <a:t>etc</a:t>
            </a:r>
            <a:r>
              <a:rPr lang="en-US" dirty="0"/>
              <a:t>) plus intractable buttons</a:t>
            </a:r>
          </a:p>
          <a:p>
            <a:r>
              <a:rPr lang="en-US" b="1" dirty="0"/>
              <a:t>Step I: Further Programing		3 weeks Prerequisites: H</a:t>
            </a:r>
            <a:endParaRPr lang="en-US" dirty="0"/>
          </a:p>
          <a:p>
            <a:r>
              <a:rPr lang="en-US" dirty="0"/>
              <a:t>Reminder system, reward &amp; punishment system ( Will also be integrated with assistant system later) and task suggestions such as the routines discussed in the solution scope.</a:t>
            </a:r>
          </a:p>
          <a:p>
            <a:r>
              <a:rPr lang="en-US" b="1" dirty="0"/>
              <a:t>Step J : More Programming 		5 weeks 	</a:t>
            </a:r>
            <a:r>
              <a:rPr lang="en-US" b="1" dirty="0" err="1"/>
              <a:t>Prerequisites:G</a:t>
            </a:r>
            <a:endParaRPr lang="en-US" dirty="0"/>
          </a:p>
          <a:p>
            <a:r>
              <a:rPr lang="en-US" dirty="0"/>
              <a:t>Develop journeys, which are plan guides for different goals and link with reward system, create function for allowing the users to share results with the community page and forums later on.</a:t>
            </a:r>
          </a:p>
          <a:p>
            <a:r>
              <a:rPr lang="en-US" dirty="0"/>
              <a:t>Journeys include: Fitness &amp; Bodybuilding , Studying &amp; Research , Cooking &amp; Health , Home maintenance, Budget Planning, Leisure Bucket, Self Actualization. ( All made based on the research in step A) The last page will be locked and the user can unlock it and start that journey when the application reaches a certain number of reward points (There are a lot more details and specifics to add here, but the main point is that </a:t>
            </a:r>
            <a:r>
              <a:rPr lang="en-US" b="1" dirty="0"/>
              <a:t>this step will take a long time</a:t>
            </a:r>
            <a:r>
              <a:rPr lang="en-US" dirty="0"/>
              <a:t>) </a:t>
            </a:r>
          </a:p>
          <a:p>
            <a:r>
              <a:rPr lang="en-US" b="1" dirty="0"/>
              <a:t>Step K: Even More Programing! 	3 weeks 	Prerequisites: J</a:t>
            </a:r>
            <a:endParaRPr lang="en-US" dirty="0"/>
          </a:p>
          <a:p>
            <a:r>
              <a:rPr lang="en-US" dirty="0"/>
              <a:t>Buy the rights to use google voice recognition software or Android’s Bixby, or any similar good software and develop the responses , voice commands, reward and punish behavior, and journey guidance responses for the virtual assistant, and personalized preference options.</a:t>
            </a:r>
          </a:p>
          <a:p>
            <a:r>
              <a:rPr lang="en-US" b="1" dirty="0"/>
              <a:t>Step L:</a:t>
            </a:r>
            <a:r>
              <a:rPr lang="en-US" dirty="0"/>
              <a:t> </a:t>
            </a:r>
            <a:r>
              <a:rPr lang="en-US" b="1" dirty="0"/>
              <a:t>The Programing Never Stops 	2 weeks Prerequisites: J</a:t>
            </a:r>
            <a:endParaRPr lang="en-US" dirty="0"/>
          </a:p>
          <a:p>
            <a:r>
              <a:rPr lang="en-US" dirty="0"/>
              <a:t>Set up a database on the company server for the journey community, implement certain ranks based on reward points from journey and link it to the database. Allow Users to create custom communities, followings, and share them as well as the app base communities. </a:t>
            </a:r>
          </a:p>
        </p:txBody>
      </p:sp>
    </p:spTree>
    <p:extLst>
      <p:ext uri="{BB962C8B-B14F-4D97-AF65-F5344CB8AC3E}">
        <p14:creationId xmlns:p14="http://schemas.microsoft.com/office/powerpoint/2010/main" val="37242315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28</TotalTime>
  <Words>2501</Words>
  <Application>Microsoft Office PowerPoint</Application>
  <PresentationFormat>Widescreen</PresentationFormat>
  <Paragraphs>189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Mesh</vt:lpstr>
      <vt:lpstr>Csci 380 Project</vt:lpstr>
      <vt:lpstr>Requirments</vt:lpstr>
      <vt:lpstr>Phase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380 Project</dc:title>
  <dc:creator>Lenovo</dc:creator>
  <cp:lastModifiedBy>Lenovo</cp:lastModifiedBy>
  <cp:revision>4</cp:revision>
  <dcterms:created xsi:type="dcterms:W3CDTF">2023-06-07T12:47:17Z</dcterms:created>
  <dcterms:modified xsi:type="dcterms:W3CDTF">2023-06-07T13:15:36Z</dcterms:modified>
</cp:coreProperties>
</file>