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29-Apr-24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29-Apr-24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29-Apr-24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29-Apr-24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29-Apr-24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29-Apr-24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29-Apr-24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29-Apr-24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29-Apr-24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29-Apr-24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50000"/>
              <a:lumOff val="5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29-Apr-24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fld id="{5586B75A-687E-405C-8A0B-8D00578BA2C3}" type="datetimeFigureOut">
              <a:rPr lang="en-US" dirty="0"/>
              <a:pPr/>
              <a:t>29-Apr-24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tabLst>
          <a:tab pos="1143000" algn="l"/>
        </a:tabLst>
        <a:defRPr sz="2000" kern="1200">
          <a:solidFill>
            <a:schemeClr val="bg2">
              <a:lumMod val="20000"/>
              <a:lumOff val="80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800" kern="1200">
          <a:solidFill>
            <a:schemeClr val="bg2">
              <a:lumMod val="20000"/>
              <a:lumOff val="80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600" kern="1200">
          <a:solidFill>
            <a:schemeClr val="bg2">
              <a:lumMod val="20000"/>
              <a:lumOff val="80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Garamond" panose="02020404030301010803" pitchFamily="18" charset="0"/>
              </a:rPr>
              <a:t>Part 2: Concepts in Java</a:t>
            </a:r>
            <a:endParaRPr lang="en-US" dirty="0">
              <a:latin typeface="Garamond" panose="02020404030301010803" pitchFamily="18" charset="0"/>
            </a:endParaRPr>
          </a:p>
        </p:txBody>
      </p:sp>
      <p:sp>
        <p:nvSpPr>
          <p:cNvPr id="3" name="Subtitle 2"/>
          <p:cNvSpPr>
            <a:spLocks noGrp="1"/>
          </p:cNvSpPr>
          <p:nvPr>
            <p:ph type="subTitle" idx="1"/>
          </p:nvPr>
        </p:nvSpPr>
        <p:spPr/>
        <p:txBody>
          <a:bodyPr/>
          <a:lstStyle/>
          <a:p>
            <a:r>
              <a:rPr lang="en-US" dirty="0" smtClean="0"/>
              <a:t>Project: The </a:t>
            </a:r>
            <a:r>
              <a:rPr lang="en-US" dirty="0"/>
              <a:t>C</a:t>
            </a:r>
            <a:r>
              <a:rPr lang="en-US" dirty="0" smtClean="0"/>
              <a:t>lassic Snake game.</a:t>
            </a:r>
            <a:endParaRPr lang="en-US" dirty="0"/>
          </a:p>
        </p:txBody>
      </p:sp>
    </p:spTree>
    <p:extLst>
      <p:ext uri="{BB962C8B-B14F-4D97-AF65-F5344CB8AC3E}">
        <p14:creationId xmlns:p14="http://schemas.microsoft.com/office/powerpoint/2010/main" val="2175954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5000" r="-5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495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46000" b="-46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4949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ramond" panose="02020404030301010803" pitchFamily="18" charset="0"/>
              </a:rPr>
              <a:t>A great teacher cannot claim greatness, if he cannot beat his students at snake.</a:t>
            </a:r>
            <a:br>
              <a:rPr lang="en-US" dirty="0" smtClean="0">
                <a:latin typeface="Garamond" panose="02020404030301010803" pitchFamily="18" charset="0"/>
              </a:rPr>
            </a:br>
            <a:r>
              <a:rPr lang="en-US" dirty="0">
                <a:latin typeface="Garamond" panose="02020404030301010803" pitchFamily="18" charset="0"/>
              </a:rPr>
              <a:t>	</a:t>
            </a:r>
            <a:r>
              <a:rPr lang="en-US" dirty="0" smtClean="0">
                <a:latin typeface="Garamond" panose="02020404030301010803" pitchFamily="18" charset="0"/>
              </a:rPr>
              <a:t>-Mahatma</a:t>
            </a:r>
            <a:br>
              <a:rPr lang="en-US" dirty="0" smtClean="0">
                <a:latin typeface="Garamond" panose="02020404030301010803" pitchFamily="18" charset="0"/>
              </a:rPr>
            </a:br>
            <a:r>
              <a:rPr lang="en-US" dirty="0">
                <a:latin typeface="Garamond" panose="02020404030301010803" pitchFamily="18" charset="0"/>
              </a:rPr>
              <a:t>	</a:t>
            </a:r>
            <a:r>
              <a:rPr lang="en-US" dirty="0" err="1" smtClean="0">
                <a:latin typeface="Garamond" panose="02020404030301010803" pitchFamily="18" charset="0"/>
              </a:rPr>
              <a:t>Ghandi</a:t>
            </a:r>
            <a:endParaRPr lang="en-US" dirty="0">
              <a:latin typeface="Garamond" panose="02020404030301010803" pitchFamily="18"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56621" y="603856"/>
            <a:ext cx="7521525" cy="5641144"/>
          </a:xfrm>
        </p:spPr>
      </p:pic>
    </p:spTree>
    <p:extLst>
      <p:ext uri="{BB962C8B-B14F-4D97-AF65-F5344CB8AC3E}">
        <p14:creationId xmlns:p14="http://schemas.microsoft.com/office/powerpoint/2010/main" val="567387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0755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ramond" panose="02020404030301010803" pitchFamily="18" charset="0"/>
              </a:rPr>
              <a:t>Java</a:t>
            </a:r>
            <a:br>
              <a:rPr lang="en-US" dirty="0" smtClean="0">
                <a:latin typeface="Garamond" panose="02020404030301010803" pitchFamily="18" charset="0"/>
              </a:rPr>
            </a:br>
            <a:r>
              <a:rPr lang="en-US" dirty="0" smtClean="0">
                <a:latin typeface="Garamond" panose="02020404030301010803" pitchFamily="18" charset="0"/>
              </a:rPr>
              <a:t>Graphics</a:t>
            </a:r>
            <a:br>
              <a:rPr lang="en-US" dirty="0" smtClean="0">
                <a:latin typeface="Garamond" panose="02020404030301010803" pitchFamily="18" charset="0"/>
              </a:rPr>
            </a:br>
            <a:r>
              <a:rPr lang="en-US" dirty="0" smtClean="0">
                <a:latin typeface="Garamond" panose="02020404030301010803" pitchFamily="18" charset="0"/>
              </a:rPr>
              <a:t>Class</a:t>
            </a:r>
            <a:endParaRPr lang="en-US" dirty="0">
              <a:latin typeface="Garamond" panose="02020404030301010803"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27872" y="757646"/>
            <a:ext cx="8420139" cy="3382356"/>
          </a:xfrm>
        </p:spPr>
      </p:pic>
      <p:sp>
        <p:nvSpPr>
          <p:cNvPr id="5" name="TextBox 4"/>
          <p:cNvSpPr txBox="1"/>
          <p:nvPr/>
        </p:nvSpPr>
        <p:spPr>
          <a:xfrm>
            <a:off x="3427871" y="4140002"/>
            <a:ext cx="8420139" cy="1946366"/>
          </a:xfrm>
          <a:prstGeom prst="rect">
            <a:avLst/>
          </a:prstGeom>
          <a:solidFill>
            <a:schemeClr val="tx1"/>
          </a:solidFill>
        </p:spPr>
        <p:txBody>
          <a:bodyPr wrap="square" rtlCol="0">
            <a:spAutoFit/>
          </a:bodyPr>
          <a:lstStyle/>
          <a:p>
            <a:endParaRPr lang="en-US" dirty="0"/>
          </a:p>
        </p:txBody>
      </p:sp>
      <p:sp>
        <p:nvSpPr>
          <p:cNvPr id="6" name="TextBox 5"/>
          <p:cNvSpPr txBox="1"/>
          <p:nvPr/>
        </p:nvSpPr>
        <p:spPr>
          <a:xfrm>
            <a:off x="3650754" y="4165204"/>
            <a:ext cx="7974372" cy="1754326"/>
          </a:xfrm>
          <a:prstGeom prst="rect">
            <a:avLst/>
          </a:prstGeom>
          <a:noFill/>
        </p:spPr>
        <p:txBody>
          <a:bodyPr wrap="square" rtlCol="0">
            <a:spAutoFit/>
          </a:bodyPr>
          <a:lstStyle/>
          <a:p>
            <a:r>
              <a:rPr lang="en-US" dirty="0" smtClean="0">
                <a:solidFill>
                  <a:schemeClr val="bg1"/>
                </a:solidFill>
                <a:latin typeface="Garamond" panose="02020404030301010803" pitchFamily="18" charset="0"/>
              </a:rPr>
              <a:t>In the previous slides we showed how python is more user friendly since it supports abstraction.</a:t>
            </a:r>
          </a:p>
          <a:p>
            <a:r>
              <a:rPr lang="en-US" dirty="0" smtClean="0">
                <a:solidFill>
                  <a:schemeClr val="bg1"/>
                </a:solidFill>
                <a:latin typeface="Garamond" panose="02020404030301010803" pitchFamily="18" charset="0"/>
              </a:rPr>
              <a:t>While Java supports abstraction to some degree(class has to be abstract or implements interface)</a:t>
            </a:r>
          </a:p>
          <a:p>
            <a:r>
              <a:rPr lang="en-US" dirty="0" smtClean="0">
                <a:solidFill>
                  <a:schemeClr val="bg1"/>
                </a:solidFill>
                <a:latin typeface="Garamond" panose="02020404030301010803" pitchFamily="18" charset="0"/>
              </a:rPr>
              <a:t>Here we will be seeing the other side of that coin, how by having a strict set rules for the languages syntax and semantics, it can help us write more efficient programs</a:t>
            </a:r>
            <a:endParaRPr lang="en-US" dirty="0">
              <a:solidFill>
                <a:schemeClr val="bg1"/>
              </a:solidFill>
              <a:latin typeface="Garamond" panose="02020404030301010803" pitchFamily="18" charset="0"/>
            </a:endParaRPr>
          </a:p>
        </p:txBody>
      </p:sp>
    </p:spTree>
    <p:extLst>
      <p:ext uri="{BB962C8B-B14F-4D97-AF65-F5344CB8AC3E}">
        <p14:creationId xmlns:p14="http://schemas.microsoft.com/office/powerpoint/2010/main" val="1928949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5132" y="300447"/>
            <a:ext cx="11773988" cy="7663636"/>
          </a:xfrm>
          <a:prstGeom prst="rect">
            <a:avLst/>
          </a:prstGeom>
          <a:noFill/>
        </p:spPr>
        <p:txBody>
          <a:bodyPr wrap="square" rtlCol="0">
            <a:spAutoFit/>
          </a:bodyPr>
          <a:lstStyle/>
          <a:p>
            <a:r>
              <a:rPr lang="en-US" sz="2000" dirty="0">
                <a:latin typeface="Garamond" panose="02020404030301010803" pitchFamily="18" charset="0"/>
              </a:rPr>
              <a:t>Bad programmers worry about the code. Good programmers worry about data structures and their relationships</a:t>
            </a:r>
            <a:r>
              <a:rPr lang="en-US" sz="2000" dirty="0" smtClean="0">
                <a:latin typeface="Garamond" panose="02020404030301010803" pitchFamily="18" charset="0"/>
              </a:rPr>
              <a:t>.</a:t>
            </a:r>
          </a:p>
          <a:p>
            <a:r>
              <a:rPr lang="en-US" sz="2000" dirty="0">
                <a:latin typeface="Garamond" panose="02020404030301010803" pitchFamily="18" charset="0"/>
              </a:rPr>
              <a:t>	</a:t>
            </a:r>
            <a:r>
              <a:rPr lang="en-US" sz="2000" dirty="0" smtClean="0">
                <a:latin typeface="Garamond" panose="02020404030301010803" pitchFamily="18" charset="0"/>
              </a:rPr>
              <a:t>							-Linus Torvalds ( developer of Linux System)</a:t>
            </a:r>
          </a:p>
          <a:p>
            <a:r>
              <a:rPr lang="en-US" sz="2000" dirty="0" smtClean="0">
                <a:latin typeface="Garamond" panose="02020404030301010803" pitchFamily="18" charset="0"/>
              </a:rPr>
              <a:t>Understanding the structure of the syntax and semantics can help us decrease the big Oh which means less work for the compiler, hence our program can do more with less code. </a:t>
            </a:r>
            <a:endParaRPr lang="en-US" sz="2000" dirty="0">
              <a:latin typeface="Garamond" panose="02020404030301010803" pitchFamily="18" charset="0"/>
            </a:endParaRPr>
          </a:p>
          <a:p>
            <a:r>
              <a:rPr lang="en-US" sz="2000" dirty="0" smtClean="0">
                <a:latin typeface="Garamond" panose="02020404030301010803" pitchFamily="18" charset="0"/>
              </a:rPr>
              <a:t>This will also make the program updatable, think of it as building a foundation of a building and going 1 level at a time, rather than mixing abstract elements in a functional way.</a:t>
            </a:r>
          </a:p>
          <a:p>
            <a:r>
              <a:rPr lang="en-US" sz="2000" dirty="0" smtClean="0">
                <a:latin typeface="Garamond" panose="02020404030301010803" pitchFamily="18" charset="0"/>
              </a:rPr>
              <a:t>The first method will provide efficient code, while the second is guaranteed to have bugs.</a:t>
            </a:r>
          </a:p>
          <a:p>
            <a:r>
              <a:rPr lang="en-US" sz="2000" dirty="0" smtClean="0">
                <a:latin typeface="Garamond" panose="02020404030301010803" pitchFamily="18" charset="0"/>
              </a:rPr>
              <a:t>The following is an example of how to create the classic snake game using the native java library, with 3 simple classes.</a:t>
            </a:r>
          </a:p>
          <a:p>
            <a:r>
              <a:rPr lang="en-US" sz="2000" dirty="0" smtClean="0">
                <a:latin typeface="Garamond" panose="02020404030301010803" pitchFamily="18" charset="0"/>
              </a:rPr>
              <a:t>Note: we will not be using any foreign libraries such as </a:t>
            </a:r>
            <a:r>
              <a:rPr lang="en-US" sz="2000" dirty="0" err="1" smtClean="0">
                <a:latin typeface="Garamond" panose="02020404030301010803" pitchFamily="18" charset="0"/>
              </a:rPr>
              <a:t>libGDX</a:t>
            </a:r>
            <a:r>
              <a:rPr lang="en-US" sz="2000" dirty="0" smtClean="0">
                <a:latin typeface="Garamond" panose="02020404030301010803" pitchFamily="18" charset="0"/>
              </a:rPr>
              <a:t>, The libraries used are the following:</a:t>
            </a:r>
          </a:p>
          <a:p>
            <a:r>
              <a:rPr lang="en-US" sz="2000" dirty="0" smtClean="0">
                <a:latin typeface="Garamond" panose="02020404030301010803" pitchFamily="18" charset="0"/>
              </a:rPr>
              <a:t> </a:t>
            </a:r>
            <a:r>
              <a:rPr lang="en-US" sz="2000" b="1" dirty="0" err="1" smtClean="0">
                <a:latin typeface="Garamond" panose="02020404030301010803" pitchFamily="18" charset="0"/>
              </a:rPr>
              <a:t>javax.Swing</a:t>
            </a:r>
            <a:r>
              <a:rPr lang="en-US" sz="2000" b="1" dirty="0" smtClean="0">
                <a:latin typeface="Garamond" panose="02020404030301010803" pitchFamily="18" charset="0"/>
              </a:rPr>
              <a:t> : </a:t>
            </a:r>
            <a:r>
              <a:rPr lang="en-US" sz="2000" dirty="0" smtClean="0">
                <a:latin typeface="Garamond" panose="02020404030301010803" pitchFamily="18" charset="0"/>
              </a:rPr>
              <a:t>GUI toolkit for java with multiple components(buttons, dialog boxes, etc..) used for </a:t>
            </a:r>
            <a:r>
              <a:rPr lang="en-US" sz="2000" dirty="0" err="1" smtClean="0">
                <a:latin typeface="Garamond" panose="02020404030301010803" pitchFamily="18" charset="0"/>
              </a:rPr>
              <a:t>crossplatform</a:t>
            </a:r>
            <a:r>
              <a:rPr lang="en-US" sz="2000" dirty="0" smtClean="0">
                <a:latin typeface="Garamond" panose="02020404030301010803" pitchFamily="18" charset="0"/>
              </a:rPr>
              <a:t> development due to efficiency.</a:t>
            </a:r>
          </a:p>
          <a:p>
            <a:r>
              <a:rPr lang="en-US" sz="2000" dirty="0" smtClean="0">
                <a:latin typeface="Garamond" panose="02020404030301010803" pitchFamily="18" charset="0"/>
              </a:rPr>
              <a:t>-We will only be using the </a:t>
            </a:r>
            <a:r>
              <a:rPr lang="en-US" sz="2000" dirty="0" err="1" smtClean="0">
                <a:latin typeface="Garamond" panose="02020404030301010803" pitchFamily="18" charset="0"/>
              </a:rPr>
              <a:t>Jpanel</a:t>
            </a:r>
            <a:r>
              <a:rPr lang="en-US" sz="2000" dirty="0" smtClean="0">
                <a:latin typeface="Garamond" panose="02020404030301010803" pitchFamily="18" charset="0"/>
              </a:rPr>
              <a:t> and the </a:t>
            </a:r>
            <a:r>
              <a:rPr lang="en-US" sz="2000" dirty="0" err="1" smtClean="0">
                <a:latin typeface="Garamond" panose="02020404030301010803" pitchFamily="18" charset="0"/>
              </a:rPr>
              <a:t>Jframe</a:t>
            </a:r>
            <a:r>
              <a:rPr lang="en-US" sz="2000" dirty="0" smtClean="0">
                <a:latin typeface="Garamond" panose="02020404030301010803" pitchFamily="18" charset="0"/>
              </a:rPr>
              <a:t> classes from this library since our game is simple and consists of 2 states. Running = true/false. The game will be built in the panel class which is then passed on the frame class to be displayed on screen using the main class.(main class calls </a:t>
            </a:r>
            <a:r>
              <a:rPr lang="en-US" sz="2000" dirty="0" err="1" smtClean="0">
                <a:latin typeface="Garamond" panose="02020404030301010803" pitchFamily="18" charset="0"/>
              </a:rPr>
              <a:t>Jframe</a:t>
            </a:r>
            <a:r>
              <a:rPr lang="en-US" sz="2000" dirty="0" smtClean="0">
                <a:latin typeface="Garamond" panose="02020404030301010803" pitchFamily="18" charset="0"/>
              </a:rPr>
              <a:t> which calls </a:t>
            </a:r>
            <a:r>
              <a:rPr lang="en-US" sz="2000" dirty="0" err="1" smtClean="0">
                <a:latin typeface="Garamond" panose="02020404030301010803" pitchFamily="18" charset="0"/>
              </a:rPr>
              <a:t>Jpanel</a:t>
            </a:r>
            <a:r>
              <a:rPr lang="en-US" sz="2000" dirty="0" smtClean="0">
                <a:latin typeface="Garamond" panose="02020404030301010803" pitchFamily="18" charset="0"/>
              </a:rPr>
              <a:t>).</a:t>
            </a:r>
          </a:p>
          <a:p>
            <a:r>
              <a:rPr lang="en-US" sz="2000" b="1" dirty="0" err="1" smtClean="0">
                <a:latin typeface="Garamond" panose="02020404030301010803" pitchFamily="18" charset="0"/>
              </a:rPr>
              <a:t>Java.awt</a:t>
            </a:r>
            <a:r>
              <a:rPr lang="en-US" sz="2000" b="1" dirty="0" smtClean="0">
                <a:latin typeface="Garamond" panose="02020404030301010803" pitchFamily="18" charset="0"/>
              </a:rPr>
              <a:t>  &amp; </a:t>
            </a:r>
            <a:r>
              <a:rPr lang="en-US" sz="2000" b="1" dirty="0" err="1" smtClean="0">
                <a:latin typeface="Garamond" panose="02020404030301010803" pitchFamily="18" charset="0"/>
              </a:rPr>
              <a:t>Java.awt.event</a:t>
            </a:r>
            <a:r>
              <a:rPr lang="en-US" sz="2000" b="1" dirty="0" smtClean="0">
                <a:latin typeface="Garamond" panose="02020404030301010803" pitchFamily="18" charset="0"/>
              </a:rPr>
              <a:t>: </a:t>
            </a:r>
            <a:r>
              <a:rPr lang="en-US" sz="2000" dirty="0" smtClean="0">
                <a:latin typeface="Garamond" panose="02020404030301010803" pitchFamily="18" charset="0"/>
              </a:rPr>
              <a:t>The </a:t>
            </a:r>
            <a:r>
              <a:rPr lang="en-US" sz="2000" dirty="0" err="1" smtClean="0">
                <a:latin typeface="Garamond" panose="02020404030301010803" pitchFamily="18" charset="0"/>
              </a:rPr>
              <a:t>awt</a:t>
            </a:r>
            <a:r>
              <a:rPr lang="en-US" sz="2000" dirty="0" smtClean="0">
                <a:latin typeface="Garamond" panose="02020404030301010803" pitchFamily="18" charset="0"/>
              </a:rPr>
              <a:t> library is used with the swing library to obtain dynamic application with real time changes, the </a:t>
            </a:r>
            <a:r>
              <a:rPr lang="en-US" sz="2000" dirty="0" err="1" smtClean="0">
                <a:latin typeface="Garamond" panose="02020404030301010803" pitchFamily="18" charset="0"/>
              </a:rPr>
              <a:t>java.awt.event</a:t>
            </a:r>
            <a:r>
              <a:rPr lang="en-US" sz="2000" dirty="0" smtClean="0">
                <a:latin typeface="Garamond" panose="02020404030301010803" pitchFamily="18" charset="0"/>
              </a:rPr>
              <a:t> classes handle the user input and the </a:t>
            </a:r>
            <a:r>
              <a:rPr lang="en-US" sz="2000" dirty="0" err="1" smtClean="0">
                <a:latin typeface="Garamond" panose="02020404030301010803" pitchFamily="18" charset="0"/>
              </a:rPr>
              <a:t>Java.awt</a:t>
            </a:r>
            <a:r>
              <a:rPr lang="en-US" sz="2000" dirty="0" smtClean="0">
                <a:latin typeface="Garamond" panose="02020404030301010803" pitchFamily="18" charset="0"/>
              </a:rPr>
              <a:t> classes commit runtime changes to the program based on the input events.</a:t>
            </a:r>
          </a:p>
          <a:p>
            <a:r>
              <a:rPr lang="en-US" sz="2000" b="1" dirty="0" smtClean="0">
                <a:latin typeface="Garamond" panose="02020404030301010803" pitchFamily="18" charset="0"/>
              </a:rPr>
              <a:t>For our snake game we will be using the following:</a:t>
            </a:r>
          </a:p>
          <a:p>
            <a:r>
              <a:rPr lang="en-US" sz="2000" b="1" dirty="0" err="1">
                <a:latin typeface="Garamond" panose="02020404030301010803" pitchFamily="18" charset="0"/>
              </a:rPr>
              <a:t>e</a:t>
            </a:r>
            <a:r>
              <a:rPr lang="en-US" sz="2000" b="1" dirty="0" err="1" smtClean="0">
                <a:latin typeface="Garamond" panose="02020404030301010803" pitchFamily="18" charset="0"/>
              </a:rPr>
              <a:t>vent.ActionListener</a:t>
            </a:r>
            <a:r>
              <a:rPr lang="en-US" sz="2000" b="1" dirty="0" smtClean="0">
                <a:latin typeface="Garamond" panose="02020404030301010803" pitchFamily="18" charset="0"/>
              </a:rPr>
              <a:t>, </a:t>
            </a:r>
            <a:r>
              <a:rPr lang="en-US" sz="2000" b="1" dirty="0" err="1">
                <a:latin typeface="Garamond" panose="02020404030301010803" pitchFamily="18" charset="0"/>
              </a:rPr>
              <a:t>e</a:t>
            </a:r>
            <a:r>
              <a:rPr lang="en-US" sz="2000" b="1" dirty="0" err="1" smtClean="0">
                <a:latin typeface="Garamond" panose="02020404030301010803" pitchFamily="18" charset="0"/>
              </a:rPr>
              <a:t>vent.ActionEvent</a:t>
            </a:r>
            <a:r>
              <a:rPr lang="en-US" sz="2000" b="1" dirty="0" smtClean="0">
                <a:latin typeface="Garamond" panose="02020404030301010803" pitchFamily="18" charset="0"/>
              </a:rPr>
              <a:t>, </a:t>
            </a:r>
            <a:r>
              <a:rPr lang="en-US" sz="2000" b="1" dirty="0" err="1" smtClean="0">
                <a:latin typeface="Garamond" panose="02020404030301010803" pitchFamily="18" charset="0"/>
              </a:rPr>
              <a:t>Event.KeyListener</a:t>
            </a:r>
            <a:r>
              <a:rPr lang="en-US" sz="2000" b="1" dirty="0" smtClean="0">
                <a:latin typeface="Garamond" panose="02020404030301010803" pitchFamily="18" charset="0"/>
              </a:rPr>
              <a:t> , </a:t>
            </a:r>
            <a:r>
              <a:rPr lang="en-US" sz="2000" b="1" dirty="0" err="1" smtClean="0">
                <a:latin typeface="Garamond" panose="02020404030301010803" pitchFamily="18" charset="0"/>
              </a:rPr>
              <a:t>event.KeyEvent</a:t>
            </a:r>
            <a:r>
              <a:rPr lang="en-US" sz="2000" b="1" dirty="0" smtClean="0">
                <a:latin typeface="Garamond" panose="02020404030301010803" pitchFamily="18" charset="0"/>
              </a:rPr>
              <a:t> </a:t>
            </a:r>
          </a:p>
          <a:p>
            <a:r>
              <a:rPr lang="en-US" sz="2000" dirty="0" smtClean="0">
                <a:latin typeface="Garamond" panose="02020404030301010803" pitchFamily="18" charset="0"/>
              </a:rPr>
              <a:t>We will not be using the other classes since our input will only be 4 keyboard buttons: Up, down, left, right   </a:t>
            </a:r>
            <a:r>
              <a:rPr lang="en-US" sz="2000" b="1" dirty="0" smtClean="0">
                <a:latin typeface="Garamond" panose="02020404030301010803" pitchFamily="18" charset="0"/>
              </a:rPr>
              <a:t> </a:t>
            </a:r>
            <a:endParaRPr lang="en-US" sz="2000" dirty="0" smtClean="0">
              <a:latin typeface="Garamond" panose="02020404030301010803" pitchFamily="18" charset="0"/>
            </a:endParaRPr>
          </a:p>
          <a:p>
            <a:endParaRPr lang="en-US" dirty="0" smtClean="0"/>
          </a:p>
          <a:p>
            <a:r>
              <a:rPr lang="en-US" dirty="0" smtClean="0"/>
              <a:t>  </a:t>
            </a:r>
            <a:endParaRPr lang="en-US" dirty="0"/>
          </a:p>
          <a:p>
            <a:endParaRPr lang="en-US" dirty="0" smtClean="0"/>
          </a:p>
          <a:p>
            <a:endParaRPr lang="en-US" dirty="0"/>
          </a:p>
        </p:txBody>
      </p:sp>
    </p:spTree>
    <p:extLst>
      <p:ext uri="{BB962C8B-B14F-4D97-AF65-F5344CB8AC3E}">
        <p14:creationId xmlns:p14="http://schemas.microsoft.com/office/powerpoint/2010/main" val="1838604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demo</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1664" y="773722"/>
            <a:ext cx="7372274" cy="5331655"/>
          </a:xfrm>
        </p:spPr>
      </p:pic>
    </p:spTree>
    <p:extLst>
      <p:ext uri="{BB962C8B-B14F-4D97-AF65-F5344CB8AC3E}">
        <p14:creationId xmlns:p14="http://schemas.microsoft.com/office/powerpoint/2010/main" val="2568191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1000" r="-11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182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2000" b="-12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94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7000" b="-2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29731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7000" r="-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4276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4657036"/>
      </p:ext>
    </p:extLst>
  </p:cSld>
  <p:clrMapOvr>
    <a:masterClrMapping/>
  </p:clrMapOvr>
</p:sld>
</file>

<file path=ppt/theme/theme1.xml><?xml version="1.0" encoding="utf-8"?>
<a:theme xmlns:a="http://schemas.openxmlformats.org/drawingml/2006/main" name="Frame">
  <a:themeElements>
    <a:clrScheme name="Frame">
      <a:dk1>
        <a:sysClr val="windowText" lastClr="000000"/>
      </a:dk1>
      <a:lt1>
        <a:sysClr val="window" lastClr="FFFFFF"/>
      </a:lt1>
      <a:dk2>
        <a:srgbClr val="4A3F38"/>
      </a:dk2>
      <a:lt2>
        <a:srgbClr val="EEEDCB"/>
      </a:lt2>
      <a:accent1>
        <a:srgbClr val="818E9F"/>
      </a:accent1>
      <a:accent2>
        <a:srgbClr val="D26400"/>
      </a:accent2>
      <a:accent3>
        <a:srgbClr val="C3BA45"/>
      </a:accent3>
      <a:accent4>
        <a:srgbClr val="8A8552"/>
      </a:accent4>
      <a:accent5>
        <a:srgbClr val="F3B843"/>
      </a:accent5>
      <a:accent6>
        <a:srgbClr val="786C71"/>
      </a:accent6>
      <a:hlink>
        <a:srgbClr val="46A7CA"/>
      </a:hlink>
      <a:folHlink>
        <a:srgbClr val="B2B2B2"/>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9935E573-C197-41A8-BCA1-5D5F62C560B7}"/>
    </a:ext>
  </a:extLst>
</a:theme>
</file>

<file path=docProps/app.xml><?xml version="1.0" encoding="utf-8"?>
<Properties xmlns="http://schemas.openxmlformats.org/officeDocument/2006/extended-properties" xmlns:vt="http://schemas.openxmlformats.org/officeDocument/2006/docPropsVTypes">
  <Template>TM03457475[[fn=Frame]]</Template>
  <TotalTime>97</TotalTime>
  <Words>453</Words>
  <Application>Microsoft Office PowerPoint</Application>
  <PresentationFormat>Widescreen</PresentationFormat>
  <Paragraphs>23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Corbel</vt:lpstr>
      <vt:lpstr>Garamond</vt:lpstr>
      <vt:lpstr>Wingdings 2</vt:lpstr>
      <vt:lpstr>Frame</vt:lpstr>
      <vt:lpstr>Part 2: Concepts in Java</vt:lpstr>
      <vt:lpstr>Java Graphics Class</vt:lpstr>
      <vt:lpstr>PowerPoint Presentation</vt:lpstr>
      <vt:lpstr>A demo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great teacher cannot claim greatness, if he cannot beat his students at snake.  -Mahatma  Ghandi</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2: Concepts in Java</dc:title>
  <dc:creator>Lenovo</dc:creator>
  <cp:lastModifiedBy>Lenovo</cp:lastModifiedBy>
  <cp:revision>10</cp:revision>
  <dcterms:created xsi:type="dcterms:W3CDTF">2024-04-29T14:13:42Z</dcterms:created>
  <dcterms:modified xsi:type="dcterms:W3CDTF">2024-04-29T15:51:09Z</dcterms:modified>
</cp:coreProperties>
</file>