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651" r:id="rId2"/>
    <p:sldId id="264" r:id="rId3"/>
    <p:sldId id="415" r:id="rId4"/>
    <p:sldId id="284" r:id="rId5"/>
    <p:sldId id="277" r:id="rId6"/>
    <p:sldId id="420" r:id="rId7"/>
    <p:sldId id="418" r:id="rId8"/>
    <p:sldId id="281" r:id="rId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94" d="100"/>
          <a:sy n="94" d="100"/>
        </p:scale>
        <p:origin x="11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F03888C-3C83-4A78-B925-F7D69A4D57B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68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4127DF2A-8529-49F1-87A5-CE4C3C8F1C4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730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 ML Topic`</a:t>
            </a:r>
            <a:endParaRPr lang="tr-TR"/>
          </a:p>
        </p:txBody>
      </p:sp>
      <p:sp>
        <p:nvSpPr>
          <p:cNvPr id="20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ADAB-53C0-4909-97D0-F7F9BB4235E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9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811EE-DE4A-4A08-A9A9-A330C3935B0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2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781F-C874-4030-9FE1-E700DFE9FB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9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pPr>
              <a:defRPr/>
            </a:pPr>
            <a:fld id="{E3AEEC85-C0E0-40EE-85B4-43BF28BE79A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9144000" cy="798984"/>
          </a:xfrm>
        </p:spPr>
        <p:txBody>
          <a:bodyPr/>
          <a:lstStyle/>
          <a:p>
            <a:pPr eaLnBrk="1" hangingPunct="1"/>
            <a:r>
              <a:rPr lang="en-US" sz="3600" dirty="0"/>
              <a:t>News and Preview Lecture Feb. 22, 2021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1"/>
            <a:ext cx="9172575" cy="35087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/>
              <a:t>The UH Administration decided that the cancelled classes on Feb. 15+17 will not made up (</a:t>
            </a:r>
            <a:r>
              <a:rPr lang="en-US" sz="1650" dirty="0">
                <a:sym typeface="Wingdings" panose="05000000000000000000" pitchFamily="2" charset="2"/>
              </a:rPr>
              <a:t>for discussions about the consequences of this decision see website)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>
                <a:sym typeface="Wingdings" panose="05000000000000000000" pitchFamily="2" charset="2"/>
              </a:rPr>
              <a:t>Deadlines: Task1 is due tomorrow Tuesday in MS Teams (no change!), Task2 is now due March 1 (2 extra days), Task 3 is now due We., February 24 (one extra day + one grace day)  </a:t>
            </a:r>
            <a:endParaRPr lang="en-US" sz="16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/>
              <a:t>The Reinforcement Group Project has been scheduled for February 24-April 11! (</a:t>
            </a:r>
            <a:r>
              <a:rPr lang="en-US" sz="1650" dirty="0">
                <a:sym typeface="Wingdings" panose="05000000000000000000" pitchFamily="2" charset="2"/>
              </a:rPr>
              <a:t> for more discussion how groups are formed see </a:t>
            </a:r>
            <a:r>
              <a:rPr lang="en-US" sz="1650" dirty="0" err="1">
                <a:sym typeface="Wingdings" panose="05000000000000000000" pitchFamily="2" charset="2"/>
              </a:rPr>
              <a:t>Mahin’s</a:t>
            </a:r>
            <a:r>
              <a:rPr lang="en-US" sz="1650" dirty="0">
                <a:sym typeface="Wingdings" panose="05000000000000000000" pitchFamily="2" charset="2"/>
              </a:rPr>
              <a:t> e-mail or 4368 website) </a:t>
            </a:r>
            <a:endParaRPr lang="en-US" sz="16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/>
              <a:t>An Online Credit Task has been posted for Group D (last name F or G) a long time ago and its solution will be presented during the lecture of Feb. 24.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/>
              <a:t>Today’s Program: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50" dirty="0"/>
              <a:t> A Gentle Introduction to Machine Learning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50" dirty="0"/>
              <a:t> Online Credit Group B and C Presentations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50" dirty="0"/>
              <a:t> Reinforcement Learning (to be continued on Feb. 24 and March 1)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50" dirty="0"/>
              <a:t> A few more Discussion and Q&amp;A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/>
              <a:t> Brief Discussion of the group project on We., Feb. 24</a:t>
            </a:r>
            <a:r>
              <a:rPr lang="en-US" sz="1650" dirty="0">
                <a:sym typeface="Wingdings" panose="05000000000000000000" pitchFamily="2" charset="2"/>
              </a:rPr>
              <a:t>take a look at the Specification in Word and a pptx file called 2021-World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50" dirty="0">
                <a:sym typeface="Wingdings" panose="05000000000000000000" pitchFamily="2" charset="2"/>
              </a:rPr>
              <a:t>Online Credit Presentation Group D on Feb. 24! </a:t>
            </a:r>
            <a:endParaRPr lang="en-US" sz="165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50" dirty="0"/>
              <a:t>Today’s Background: Atalaya Mountain near Santa Fe, New Mexico</a:t>
            </a:r>
          </a:p>
          <a:p>
            <a:pPr eaLnBrk="1" hangingPunct="1"/>
            <a:endParaRPr lang="en-US" sz="1650" dirty="0"/>
          </a:p>
          <a:p>
            <a:pPr lvl="1"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7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828800"/>
            <a:ext cx="8380040" cy="22098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Christoph F. </a:t>
            </a:r>
            <a:r>
              <a:rPr lang="en-US" altLang="en-US" dirty="0" err="1">
                <a:solidFill>
                  <a:schemeClr val="tx1"/>
                </a:solidFill>
              </a:rPr>
              <a:t>Eick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b="1" i="0" dirty="0">
                <a:solidFill>
                  <a:schemeClr val="tx1"/>
                </a:solidFill>
              </a:rPr>
              <a:t>A Gentle </a:t>
            </a:r>
            <a:r>
              <a:rPr lang="tr-TR" altLang="en-US" b="1" i="0" dirty="0">
                <a:solidFill>
                  <a:schemeClr val="tx1"/>
                </a:solidFill>
              </a:rPr>
              <a:t>Introduction</a:t>
            </a:r>
            <a:r>
              <a:rPr lang="en-US" altLang="en-US" b="1" i="0" dirty="0">
                <a:solidFill>
                  <a:schemeClr val="tx1"/>
                </a:solidFill>
              </a:rPr>
              <a:t> to</a:t>
            </a:r>
            <a:br>
              <a:rPr lang="en-US" altLang="en-US" b="1" i="0" dirty="0">
                <a:solidFill>
                  <a:schemeClr val="tx1"/>
                </a:solidFill>
              </a:rPr>
            </a:br>
            <a:r>
              <a:rPr lang="en-US" altLang="en-US" b="1" i="0" dirty="0">
                <a:solidFill>
                  <a:schemeClr val="tx1"/>
                </a:solidFill>
              </a:rPr>
              <a:t>Machine Learning</a:t>
            </a:r>
            <a:endParaRPr lang="tr-TR" altLang="en-US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34DCCF60-E778-4A38-8F34-2DE0885170F3}" type="slidenum">
              <a:rPr lang="tr-TR" altLang="en-US" sz="1400" smtClean="0"/>
              <a:pPr eaLnBrk="1" hangingPunct="1"/>
              <a:t>3</a:t>
            </a:fld>
            <a:endParaRPr lang="tr-TR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Why “Learn”?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dirty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Human expertise does not exist 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Solution needs to be adapted to particular cases (</a:t>
            </a:r>
            <a:r>
              <a:rPr lang="en-US" altLang="en-US" dirty="0"/>
              <a:t>case-based reasoning) </a:t>
            </a:r>
            <a:endParaRPr lang="tr-T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A5492C7B-817B-492D-99EE-F58F9B28F5A9}" type="slidenum">
              <a:rPr lang="tr-TR" altLang="en-US" sz="1400" smtClean="0"/>
              <a:pPr eaLnBrk="1" hangingPunct="1"/>
              <a:t>4</a:t>
            </a:fld>
            <a:endParaRPr lang="tr-TR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992" y="116632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85875"/>
            <a:ext cx="8784976" cy="4581525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Machine Learning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Study of algorithms that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 their performance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at some task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with experience</a:t>
            </a:r>
          </a:p>
          <a:p>
            <a:pPr eaLnBrk="1" hangingPunct="1">
              <a:defRPr/>
            </a:pPr>
            <a:r>
              <a:rPr lang="tr-TR" dirty="0"/>
              <a:t>Optimize a performance criterion using example data or past experience.</a:t>
            </a:r>
            <a:r>
              <a:rPr lang="en-US" dirty="0"/>
              <a:t> </a:t>
            </a:r>
            <a:endParaRPr lang="tr-TR" dirty="0"/>
          </a:p>
          <a:p>
            <a:pPr eaLnBrk="1" hangingPunct="1">
              <a:defRPr/>
            </a:pPr>
            <a:r>
              <a:rPr lang="tr-TR" dirty="0"/>
              <a:t>Role of Statistics: Inference from a sample</a:t>
            </a:r>
          </a:p>
          <a:p>
            <a:pPr eaLnBrk="1" hangingPunct="1">
              <a:defRPr/>
            </a:pPr>
            <a:r>
              <a:rPr lang="tr-TR" dirty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/>
              <a:t>Solve the optimization problem</a:t>
            </a:r>
            <a:r>
              <a:rPr lang="en-US" sz="2400" dirty="0"/>
              <a:t>s to learn models</a:t>
            </a:r>
          </a:p>
          <a:p>
            <a:pPr lvl="1" eaLnBrk="1" hangingPunct="1">
              <a:defRPr/>
            </a:pPr>
            <a:r>
              <a:rPr lang="en-US" sz="2400" dirty="0"/>
              <a:t>Learn models for unknown and changing worlds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Representing and evaluating the model for inference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F9EE33-60E2-441D-B085-80DFDAB84279}" type="slidenum">
              <a:rPr lang="en-US" smtClean="0"/>
              <a:pPr>
                <a:defRPr/>
              </a:pPr>
              <a:t>5</a:t>
            </a:fld>
            <a:endParaRPr lang="en-US" alt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64866"/>
            <a:ext cx="9144000" cy="990600"/>
          </a:xfrm>
          <a:noFill/>
        </p:spPr>
        <p:txBody>
          <a:bodyPr lIns="92075" tIns="46038" rIns="92075" bIns="46038" anchor="b"/>
          <a:lstStyle/>
          <a:p>
            <a:pPr algn="ctr"/>
            <a:r>
              <a:rPr lang="en-US" altLang="en-US" sz="3600" dirty="0"/>
              <a:t>Machine Learning: </a:t>
            </a:r>
            <a:br>
              <a:rPr lang="en-US" altLang="en-US" sz="3600" dirty="0"/>
            </a:br>
            <a:r>
              <a:rPr lang="en-US" altLang="en-US" sz="3600" dirty="0"/>
              <a:t>Classification Models</a:t>
            </a: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1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/>
                <a:t>Training</a:t>
              </a:r>
            </a:p>
            <a:p>
              <a:pPr algn="ctr"/>
              <a:r>
                <a:rPr lang="en-US" altLang="en-US"/>
                <a:t>Data</a:t>
              </a:r>
            </a:p>
          </p:txBody>
        </p:sp>
      </p:grpSp>
      <p:graphicFrame>
        <p:nvGraphicFramePr>
          <p:cNvPr id="1026" name="Object 6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102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Classification</a:t>
            </a:r>
          </a:p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IF rank = ‘professor’</a:t>
            </a:r>
          </a:p>
          <a:p>
            <a:r>
              <a:rPr lang="en-US" altLang="en-US"/>
              <a:t>OR years &gt; 6</a:t>
            </a:r>
          </a:p>
          <a:p>
            <a:r>
              <a:rPr lang="en-US" altLang="en-US"/>
              <a:t>THEN tenured = ‘yes’ </a:t>
            </a:r>
          </a:p>
        </p:txBody>
      </p:sp>
      <p:grpSp>
        <p:nvGrpSpPr>
          <p:cNvPr id="1035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39" name="Picture 1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/>
                <a:t>Classifier</a:t>
              </a:r>
            </a:p>
            <a:p>
              <a:pPr algn="ctr"/>
              <a:r>
                <a:rPr lang="en-US" altLang="en-US"/>
                <a:t>(Model)</a:t>
              </a:r>
            </a:p>
          </p:txBody>
        </p:sp>
      </p:grpSp>
      <p:sp>
        <p:nvSpPr>
          <p:cNvPr id="1036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algn="ctr" eaLnBrk="1" hangingPunct="1"/>
            <a:fld id="{7198DD3F-7B18-4242-A535-CFA5D12817FF}" type="slidenum">
              <a:rPr lang="tr-TR" altLang="en-US" sz="1400" smtClean="0"/>
              <a:pPr algn="ctr" eaLnBrk="1" hangingPunct="1"/>
              <a:t>6</a:t>
            </a:fld>
            <a:endParaRPr lang="tr-TR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Subfields of Machine Learning</a:t>
            </a:r>
            <a:endParaRPr lang="tr-TR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tr-TR" altLang="en-US" sz="2000" dirty="0"/>
              <a:t>Supervised Learning</a:t>
            </a:r>
          </a:p>
          <a:p>
            <a:pPr lvl="1" eaLnBrk="1" hangingPunct="1"/>
            <a:r>
              <a:rPr lang="tr-TR" altLang="en-US" dirty="0"/>
              <a:t>Classification</a:t>
            </a:r>
          </a:p>
          <a:p>
            <a:pPr lvl="1" eaLnBrk="1" hangingPunct="1"/>
            <a:r>
              <a:rPr lang="en-US" altLang="en-US" dirty="0"/>
              <a:t>Prediction </a:t>
            </a:r>
            <a:endParaRPr lang="tr-TR" altLang="en-US" dirty="0"/>
          </a:p>
          <a:p>
            <a:pPr eaLnBrk="1" hangingPunct="1"/>
            <a:r>
              <a:rPr lang="tr-TR" altLang="en-US" sz="2000" dirty="0"/>
              <a:t>Unsupervised Learning</a:t>
            </a:r>
            <a:endParaRPr lang="en-US" altLang="en-US" sz="2000" dirty="0"/>
          </a:p>
          <a:p>
            <a:pPr lvl="1" eaLnBrk="1" hangingPunct="1"/>
            <a:r>
              <a:rPr lang="en-US" altLang="en-US" dirty="0"/>
              <a:t>Association Analysis </a:t>
            </a:r>
          </a:p>
          <a:p>
            <a:pPr lvl="1" eaLnBrk="1" hangingPunct="1"/>
            <a:r>
              <a:rPr lang="en-US" altLang="en-US" dirty="0"/>
              <a:t>Clustering </a:t>
            </a:r>
          </a:p>
          <a:p>
            <a:pPr eaLnBrk="1" hangingPunct="1"/>
            <a:r>
              <a:rPr lang="en-US" altLang="en-US" sz="2000" dirty="0"/>
              <a:t>Preprocessing and Summarization of Data</a:t>
            </a:r>
          </a:p>
          <a:p>
            <a:pPr eaLnBrk="1" hangingPunct="1"/>
            <a:r>
              <a:rPr lang="tr-TR" altLang="en-US" sz="2000" dirty="0"/>
              <a:t>Reinforcement Learning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Transfer Learning </a:t>
            </a:r>
          </a:p>
          <a:p>
            <a:pPr eaLnBrk="1" hangingPunct="1"/>
            <a:r>
              <a:rPr lang="en-US" altLang="en-US" sz="2000" dirty="0"/>
              <a:t>Deep Learning </a:t>
            </a:r>
          </a:p>
          <a:p>
            <a:pPr eaLnBrk="1" hangingPunct="1"/>
            <a:r>
              <a:rPr lang="en-US" altLang="en-US" sz="2000" dirty="0"/>
              <a:t>Density Estimation </a:t>
            </a:r>
          </a:p>
          <a:p>
            <a:pPr eaLnBrk="1" hangingPunct="1"/>
            <a:r>
              <a:rPr lang="en-US" altLang="en-US" sz="2000" dirty="0"/>
              <a:t>…</a:t>
            </a:r>
          </a:p>
          <a:p>
            <a:pPr eaLnBrk="1" hangingPunct="1"/>
            <a:r>
              <a:rPr lang="en-US" altLang="en-US" sz="2000" dirty="0"/>
              <a:t>Activities Related to Models </a:t>
            </a:r>
          </a:p>
          <a:p>
            <a:pPr lvl="1" eaLnBrk="1" hangingPunct="1"/>
            <a:r>
              <a:rPr lang="en-US" altLang="en-US" dirty="0"/>
              <a:t>Learning parameters of models</a:t>
            </a:r>
          </a:p>
          <a:p>
            <a:pPr lvl="1" eaLnBrk="1" hangingPunct="1"/>
            <a:r>
              <a:rPr lang="en-US" altLang="en-US" dirty="0"/>
              <a:t>Choosing/Comparing/Evaluating models</a:t>
            </a:r>
          </a:p>
          <a:p>
            <a:pPr lvl="1" eaLnBrk="1" hangingPunct="1"/>
            <a:r>
              <a:rPr lang="en-US" altLang="en-US" dirty="0"/>
              <a:t>…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tr-T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Growth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451008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Machine learning is preferred approach to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Speech recognition, Natural language processing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Computer vision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Medical outcomes analysis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Robot control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Computational biology</a:t>
            </a:r>
          </a:p>
          <a:p>
            <a:pPr eaLnBrk="1" hangingPunct="1">
              <a:defRPr/>
            </a:pPr>
            <a:r>
              <a:rPr lang="en-US" sz="2000" dirty="0"/>
              <a:t>This trend is accelerating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machine learning algorithms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data capture, networking, faster computers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Software too complex to write by hand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New sensors / IO devices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Demand for self-customization to user, environment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It turns out to be difficult to extract knowledge from human </a:t>
            </a:r>
            <a:r>
              <a:rPr lang="en-US" dirty="0" err="1">
                <a:ea typeface="+mn-ea"/>
                <a:cs typeface="+mn-cs"/>
              </a:rPr>
              <a:t>experts</a:t>
            </a:r>
            <a:r>
              <a:rPr lang="en-US" dirty="0" err="1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i="1" dirty="0" err="1">
                <a:ea typeface="+mn-ea"/>
                <a:cs typeface="+mn-cs"/>
                <a:sym typeface="Wingdings" pitchFamily="2" charset="2"/>
              </a:rPr>
              <a:t>failure</a:t>
            </a:r>
            <a:r>
              <a:rPr lang="en-US" i="1" dirty="0">
                <a:ea typeface="+mn-ea"/>
                <a:cs typeface="+mn-cs"/>
                <a:sym typeface="Wingdings" pitchFamily="2" charset="2"/>
              </a:rPr>
              <a:t> of expert systems in the 1980’s.</a:t>
            </a:r>
            <a:endParaRPr lang="en-US" i="1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D335DC59-6CBD-4073-88A1-2E8DF900EE45}" type="slidenum">
              <a:rPr lang="tr-TR" altLang="en-US" sz="1400" smtClean="0"/>
              <a:pPr eaLnBrk="1" hangingPunct="1"/>
              <a:t>7</a:t>
            </a:fld>
            <a:endParaRPr lang="tr-T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2C70A5CF-D7A5-4213-971F-CA86EDDF09A2}" type="slidenum">
              <a:rPr lang="tr-TR" altLang="en-US" sz="1400" smtClean="0"/>
              <a:pPr eaLnBrk="1" hangingPunct="1"/>
              <a:t>8</a:t>
            </a:fld>
            <a:endParaRPr lang="tr-TR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Resources: </a:t>
            </a:r>
            <a:r>
              <a:rPr lang="en-US" altLang="en-US"/>
              <a:t>ML </a:t>
            </a:r>
            <a:r>
              <a:rPr lang="tr-TR" altLang="en-US"/>
              <a:t>Conferences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643063"/>
            <a:ext cx="9001125" cy="4286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000" dirty="0"/>
              <a:t>International Conference on Machine Learning (ICML)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dirty="0"/>
              <a:t>European Conference on Machine Learning (ECML)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dirty="0"/>
              <a:t>Neural Information Processing Systems (NIPS)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dirty="0"/>
              <a:t>International Joint Conference on Artificial Intelligence (IJCAI)</a:t>
            </a:r>
            <a:r>
              <a:rPr lang="en-US" altLang="en-US" sz="2000" dirty="0"/>
              <a:t> and AAAI (Top US </a:t>
            </a:r>
            <a:r>
              <a:rPr lang="en-US" altLang="en-US" sz="2000"/>
              <a:t>AI Conference)  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ACM SIGKDD Conference on Knowledge Discovery and Data Mining (KDD), IEEE Int. Conf. on Data Mining (ICDM)</a:t>
            </a:r>
            <a:endParaRPr lang="tr-T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3400</TotalTime>
  <Words>632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Lucida Bright</vt:lpstr>
      <vt:lpstr>Palatino Linotype</vt:lpstr>
      <vt:lpstr>Times New Roman</vt:lpstr>
      <vt:lpstr>Wingdings</vt:lpstr>
      <vt:lpstr>Pixel</vt:lpstr>
      <vt:lpstr>Worksheet</vt:lpstr>
      <vt:lpstr>News and Preview Lecture Feb. 22, 2021</vt:lpstr>
      <vt:lpstr>Christoph F. Eick:  A Gentle Introduction to Machine Learning</vt:lpstr>
      <vt:lpstr>Why “Learn”?</vt:lpstr>
      <vt:lpstr>What is Machine Learning?</vt:lpstr>
      <vt:lpstr>Machine Learning:  Classification Models</vt:lpstr>
      <vt:lpstr>Subfields of Machine Learning</vt:lpstr>
      <vt:lpstr>Growth of Machine Learning</vt:lpstr>
      <vt:lpstr>Resources: ML Conferences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Eick, Christoph F</cp:lastModifiedBy>
  <cp:revision>202</cp:revision>
  <dcterms:created xsi:type="dcterms:W3CDTF">2005-01-24T14:46:28Z</dcterms:created>
  <dcterms:modified xsi:type="dcterms:W3CDTF">2021-02-22T16:43:20Z</dcterms:modified>
</cp:coreProperties>
</file>