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ppt/tags/tag2.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23"/>
  </p:notesMasterIdLst>
  <p:handoutMasterIdLst>
    <p:handoutMasterId r:id="rId24"/>
  </p:handoutMasterIdLst>
  <p:sldIdLst>
    <p:sldId id="729" r:id="rId2"/>
    <p:sldId id="662" r:id="rId3"/>
    <p:sldId id="791" r:id="rId4"/>
    <p:sldId id="661" r:id="rId5"/>
    <p:sldId id="767" r:id="rId6"/>
    <p:sldId id="694" r:id="rId7"/>
    <p:sldId id="667" r:id="rId8"/>
    <p:sldId id="716" r:id="rId9"/>
    <p:sldId id="735" r:id="rId10"/>
    <p:sldId id="746" r:id="rId11"/>
    <p:sldId id="749" r:id="rId12"/>
    <p:sldId id="780" r:id="rId13"/>
    <p:sldId id="789" r:id="rId14"/>
    <p:sldId id="783" r:id="rId15"/>
    <p:sldId id="785" r:id="rId16"/>
    <p:sldId id="788" r:id="rId17"/>
    <p:sldId id="648" r:id="rId18"/>
    <p:sldId id="752" r:id="rId19"/>
    <p:sldId id="751" r:id="rId20"/>
    <p:sldId id="649" r:id="rId21"/>
    <p:sldId id="795" r:id="rId22"/>
  </p:sldIdLst>
  <p:sldSz cx="12192000" cy="6858000"/>
  <p:notesSz cx="7315200" cy="96012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ECFF"/>
    <a:srgbClr val="C39BE1"/>
    <a:srgbClr val="C198E0"/>
    <a:srgbClr val="0066CC"/>
    <a:srgbClr val="BD92DE"/>
    <a:srgbClr val="BEE395"/>
    <a:srgbClr val="3399FF"/>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30" autoAdjust="0"/>
    <p:restoredTop sz="96208" autoAdjust="0"/>
  </p:normalViewPr>
  <p:slideViewPr>
    <p:cSldViewPr>
      <p:cViewPr varScale="1">
        <p:scale>
          <a:sx n="69" d="100"/>
          <a:sy n="69" d="100"/>
        </p:scale>
        <p:origin x="67"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1"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143427"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1"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143427"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963147F5-8EB9-406F-9119-AB0022D58130}" type="slidenum">
              <a:rPr lang="en-US"/>
              <a:pPr>
                <a:defRPr/>
              </a:pPr>
              <a:t>‹#›</a:t>
            </a:fld>
            <a:endParaRPr lang="en-US"/>
          </a:p>
        </p:txBody>
      </p:sp>
    </p:spTree>
    <p:extLst>
      <p:ext uri="{BB962C8B-B14F-4D97-AF65-F5344CB8AC3E}">
        <p14:creationId xmlns:p14="http://schemas.microsoft.com/office/powerpoint/2010/main" val="193565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143427"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31194" y="4561576"/>
            <a:ext cx="5852814" cy="43188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1"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143427"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AF4042F3-6AC5-4F69-BFDB-D78DEF38750B}" type="slidenum">
              <a:rPr lang="en-US"/>
              <a:pPr>
                <a:defRPr/>
              </a:pPr>
              <a:t>‹#›</a:t>
            </a:fld>
            <a:endParaRPr lang="en-US"/>
          </a:p>
        </p:txBody>
      </p:sp>
    </p:spTree>
    <p:extLst>
      <p:ext uri="{BB962C8B-B14F-4D97-AF65-F5344CB8AC3E}">
        <p14:creationId xmlns:p14="http://schemas.microsoft.com/office/powerpoint/2010/main" val="2558628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a:t>
            </a:r>
            <a:r>
              <a:rPr lang="en-US" baseline="0"/>
              <a:t>Thanks!</a:t>
            </a:r>
            <a:endParaRPr lang="en-US" sz="120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AF4042F3-6AC5-4F69-BFDB-D78DEF38750B}" type="slidenum">
              <a:rPr lang="en-US" smtClean="0"/>
              <a:pPr>
                <a:defRPr/>
              </a:pPr>
              <a:t>1</a:t>
            </a:fld>
            <a:endParaRPr lang="en-US"/>
          </a:p>
        </p:txBody>
      </p:sp>
    </p:spTree>
    <p:extLst>
      <p:ext uri="{BB962C8B-B14F-4D97-AF65-F5344CB8AC3E}">
        <p14:creationId xmlns:p14="http://schemas.microsoft.com/office/powerpoint/2010/main" val="4049612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could brute force your way, chess would be solved. It would probably be a draw.</a:t>
            </a:r>
          </a:p>
          <a:p>
            <a:r>
              <a:rPr lang="en-US" dirty="0"/>
              <a:t>Don’t play chess, just say eh,</a:t>
            </a:r>
            <a:r>
              <a:rPr lang="en-US" baseline="0" dirty="0"/>
              <a:t> it’s a draw.</a:t>
            </a:r>
            <a:endParaRPr lang="en-US" dirty="0"/>
          </a:p>
        </p:txBody>
      </p:sp>
      <p:sp>
        <p:nvSpPr>
          <p:cNvPr id="4" name="Slide Number Placeholder 3"/>
          <p:cNvSpPr>
            <a:spLocks noGrp="1"/>
          </p:cNvSpPr>
          <p:nvPr>
            <p:ph type="sldNum" sz="quarter" idx="10"/>
          </p:nvPr>
        </p:nvSpPr>
        <p:spPr/>
        <p:txBody>
          <a:bodyPr/>
          <a:lstStyle/>
          <a:p>
            <a:pPr>
              <a:defRPr/>
            </a:pPr>
            <a:fld id="{AF4042F3-6AC5-4F69-BFDB-D78DEF38750B}" type="slidenum">
              <a:rPr lang="en-US" smtClean="0"/>
              <a:pPr>
                <a:defRPr/>
              </a:pPr>
              <a:t>11</a:t>
            </a:fld>
            <a:endParaRPr lang="en-US"/>
          </a:p>
        </p:txBody>
      </p:sp>
    </p:spTree>
    <p:extLst>
      <p:ext uri="{BB962C8B-B14F-4D97-AF65-F5344CB8AC3E}">
        <p14:creationId xmlns:p14="http://schemas.microsoft.com/office/powerpoint/2010/main" val="36339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4562BC8-C3F2-47A7-AF2C-13A94AF36327}" type="slidenum">
              <a:rPr lang="en-US" smtClean="0">
                <a:latin typeface="Arial" charset="0"/>
              </a:rPr>
              <a:pPr/>
              <a:t>13</a:t>
            </a:fld>
            <a:endParaRPr lang="en-US">
              <a:latin typeface="Arial" charset="0"/>
            </a:endParaRPr>
          </a:p>
        </p:txBody>
      </p:sp>
      <p:sp>
        <p:nvSpPr>
          <p:cNvPr id="61443" name="Rectangle 2"/>
          <p:cNvSpPr>
            <a:spLocks noGrp="1" noRot="1" noChangeAspect="1" noChangeArrowheads="1" noTextEdit="1"/>
          </p:cNvSpPr>
          <p:nvPr>
            <p:ph type="sldImg"/>
          </p:nvPr>
        </p:nvSpPr>
        <p:spPr>
          <a:xfrm>
            <a:off x="458788" y="720725"/>
            <a:ext cx="6397625" cy="3598863"/>
          </a:xfrm>
          <a:ln/>
        </p:spPr>
      </p:sp>
      <p:sp>
        <p:nvSpPr>
          <p:cNvPr id="61444" name="Rectangle 3"/>
          <p:cNvSpPr>
            <a:spLocks noGrp="1" noChangeArrowheads="1"/>
          </p:cNvSpPr>
          <p:nvPr>
            <p:ph type="body" idx="1"/>
          </p:nvPr>
        </p:nvSpPr>
        <p:spPr>
          <a:xfrm>
            <a:off x="974924" y="4561576"/>
            <a:ext cx="5365352" cy="4318827"/>
          </a:xfrm>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785688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5D6F6B2-B4A7-4DD8-9C8A-489B85C4F060}" type="slidenum">
              <a:rPr lang="en-US" smtClean="0">
                <a:latin typeface="Arial" charset="0"/>
              </a:rPr>
              <a:pPr/>
              <a:t>14</a:t>
            </a:fld>
            <a:endParaRPr lang="en-US">
              <a:latin typeface="Arial" charset="0"/>
            </a:endParaRPr>
          </a:p>
        </p:txBody>
      </p:sp>
      <p:sp>
        <p:nvSpPr>
          <p:cNvPr id="65539" name="Rectangle 2"/>
          <p:cNvSpPr>
            <a:spLocks noGrp="1" noRot="1" noChangeAspect="1" noChangeArrowheads="1" noTextEdit="1"/>
          </p:cNvSpPr>
          <p:nvPr>
            <p:ph type="sldImg"/>
          </p:nvPr>
        </p:nvSpPr>
        <p:spPr>
          <a:xfrm>
            <a:off x="457200" y="720725"/>
            <a:ext cx="6400800" cy="3600450"/>
          </a:xfrm>
          <a:ln/>
        </p:spPr>
      </p:sp>
      <p:sp>
        <p:nvSpPr>
          <p:cNvPr id="65540" name="Rectangle 3"/>
          <p:cNvSpPr>
            <a:spLocks noGrp="1" noChangeArrowheads="1"/>
          </p:cNvSpPr>
          <p:nvPr>
            <p:ph type="body" idx="1"/>
          </p:nvPr>
        </p:nvSpPr>
        <p:spPr>
          <a:xfrm>
            <a:off x="974924" y="4561576"/>
            <a:ext cx="5365352" cy="4318827"/>
          </a:xfrm>
          <a:noFill/>
          <a:ln/>
        </p:spPr>
        <p:txBody>
          <a:bodyPr/>
          <a:lstStyle/>
          <a:p>
            <a:pPr eaLnBrk="1" hangingPunct="1"/>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457200" y="720725"/>
            <a:ext cx="6400800" cy="3600450"/>
          </a:xfrm>
          <a:ln/>
        </p:spPr>
      </p:sp>
      <p:sp>
        <p:nvSpPr>
          <p:cNvPr id="69635" name="Notes Placeholder 2"/>
          <p:cNvSpPr>
            <a:spLocks noGrp="1"/>
          </p:cNvSpPr>
          <p:nvPr>
            <p:ph type="body" idx="1"/>
          </p:nvPr>
        </p:nvSpPr>
        <p:spPr>
          <a:noFill/>
          <a:ln/>
        </p:spPr>
        <p:txBody>
          <a:bodyPr/>
          <a:lstStyle/>
          <a:p>
            <a:endParaRPr lang="en-US">
              <a:latin typeface="Arial" charset="0"/>
            </a:endParaRPr>
          </a:p>
        </p:txBody>
      </p:sp>
      <p:sp>
        <p:nvSpPr>
          <p:cNvPr id="69636" name="Slide Number Placeholder 3"/>
          <p:cNvSpPr>
            <a:spLocks noGrp="1"/>
          </p:cNvSpPr>
          <p:nvPr>
            <p:ph type="sldNum" sz="quarter" idx="5"/>
          </p:nvPr>
        </p:nvSpPr>
        <p:spPr>
          <a:noFill/>
        </p:spPr>
        <p:txBody>
          <a:bodyPr/>
          <a:lstStyle/>
          <a:p>
            <a:fld id="{740F0E28-396E-4F98-845A-678F748F62CE}" type="slidenum">
              <a:rPr lang="en-US" smtClean="0">
                <a:latin typeface="Arial" charset="0"/>
              </a:rPr>
              <a:pPr/>
              <a:t>15</a:t>
            </a:fld>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4C31169-8967-4479-BD8E-A9DFFFA5AB03}" type="slidenum">
              <a:rPr lang="en-US" smtClean="0">
                <a:latin typeface="Arial" charset="0"/>
              </a:rPr>
              <a:pPr/>
              <a:t>2</a:t>
            </a:fld>
            <a:endParaRPr lang="en-US">
              <a:latin typeface="Arial" charset="0"/>
            </a:endParaRPr>
          </a:p>
        </p:txBody>
      </p:sp>
      <p:sp>
        <p:nvSpPr>
          <p:cNvPr id="57347" name="Rectangle 2"/>
          <p:cNvSpPr>
            <a:spLocks noGrp="1" noRot="1" noChangeAspect="1" noChangeArrowheads="1" noTextEdit="1"/>
          </p:cNvSpPr>
          <p:nvPr>
            <p:ph type="sldImg"/>
          </p:nvPr>
        </p:nvSpPr>
        <p:spPr>
          <a:xfrm>
            <a:off x="457200" y="720725"/>
            <a:ext cx="6400800" cy="3600450"/>
          </a:xfrm>
          <a:ln/>
        </p:spPr>
      </p:sp>
      <p:sp>
        <p:nvSpPr>
          <p:cNvPr id="57348" name="Rectangle 3"/>
          <p:cNvSpPr>
            <a:spLocks noGrp="1" noChangeArrowheads="1"/>
          </p:cNvSpPr>
          <p:nvPr>
            <p:ph type="body" idx="1"/>
          </p:nvPr>
        </p:nvSpPr>
        <p:spPr>
          <a:xfrm>
            <a:off x="974924" y="4561576"/>
            <a:ext cx="5365352" cy="4318827"/>
          </a:xfrm>
          <a:noFill/>
          <a:ln/>
        </p:spPr>
        <p:txBody>
          <a:bodyPr/>
          <a:lstStyle/>
          <a:p>
            <a:pPr eaLnBrk="1" hangingPunct="1"/>
            <a:r>
              <a:rPr lang="en-US" dirty="0">
                <a:latin typeface="Arial" charset="0"/>
              </a:rPr>
              <a:t>Not poker – imperfect information,</a:t>
            </a:r>
            <a:r>
              <a:rPr lang="en-US" baseline="0" dirty="0">
                <a:latin typeface="Arial" charset="0"/>
              </a:rPr>
              <a:t> stochastic</a:t>
            </a:r>
          </a:p>
          <a:p>
            <a:pPr eaLnBrk="1" hangingPunct="1"/>
            <a:r>
              <a:rPr lang="en-US" baseline="0" dirty="0">
                <a:latin typeface="Arial" charset="0"/>
              </a:rPr>
              <a:t>Just two players; for today, 0 sum</a:t>
            </a:r>
          </a:p>
          <a:p>
            <a:pPr eaLnBrk="1" hangingPunct="1"/>
            <a:endParaRPr lang="en-US"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4042F3-6AC5-4F69-BFDB-D78DEF38750B}" type="slidenum">
              <a:rPr lang="en-US" smtClean="0"/>
              <a:pPr>
                <a:defRPr/>
              </a:pPr>
              <a:t>3</a:t>
            </a:fld>
            <a:endParaRPr lang="en-US"/>
          </a:p>
        </p:txBody>
      </p:sp>
    </p:spTree>
    <p:extLst>
      <p:ext uri="{BB962C8B-B14F-4D97-AF65-F5344CB8AC3E}">
        <p14:creationId xmlns:p14="http://schemas.microsoft.com/office/powerpoint/2010/main" val="30460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F739287-BF7B-4F04-882C-B3B23CA70729}" type="slidenum">
              <a:rPr lang="en-US" smtClean="0">
                <a:latin typeface="Arial" charset="0"/>
              </a:rPr>
              <a:pPr/>
              <a:t>4</a:t>
            </a:fld>
            <a:endParaRPr lang="en-US">
              <a:latin typeface="Arial" charset="0"/>
            </a:endParaRPr>
          </a:p>
        </p:txBody>
      </p:sp>
      <p:sp>
        <p:nvSpPr>
          <p:cNvPr id="56323" name="Rectangle 2"/>
          <p:cNvSpPr>
            <a:spLocks noGrp="1" noRot="1" noChangeAspect="1" noChangeArrowheads="1" noTextEdit="1"/>
          </p:cNvSpPr>
          <p:nvPr>
            <p:ph type="sldImg"/>
          </p:nvPr>
        </p:nvSpPr>
        <p:spPr>
          <a:xfrm>
            <a:off x="457200" y="720725"/>
            <a:ext cx="6400800" cy="3600450"/>
          </a:xfrm>
          <a:ln/>
        </p:spPr>
      </p:sp>
      <p:sp>
        <p:nvSpPr>
          <p:cNvPr id="56324" name="Rectangle 3"/>
          <p:cNvSpPr>
            <a:spLocks noGrp="1" noChangeArrowheads="1"/>
          </p:cNvSpPr>
          <p:nvPr>
            <p:ph type="body" idx="1"/>
          </p:nvPr>
        </p:nvSpPr>
        <p:spPr>
          <a:xfrm>
            <a:off x="974924" y="4561576"/>
            <a:ext cx="5365352" cy="4318827"/>
          </a:xfrm>
          <a:noFill/>
          <a:ln/>
        </p:spPr>
        <p:txBody>
          <a:bodyPr/>
          <a:lstStyle/>
          <a:p>
            <a:pPr eaLnBrk="1" hangingPunct="1"/>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F739287-BF7B-4F04-882C-B3B23CA70729}" type="slidenum">
              <a:rPr lang="en-US" smtClean="0">
                <a:latin typeface="Arial" charset="0"/>
              </a:rPr>
              <a:pPr/>
              <a:t>5</a:t>
            </a:fld>
            <a:endParaRPr lang="en-US">
              <a:latin typeface="Arial" charset="0"/>
            </a:endParaRPr>
          </a:p>
        </p:txBody>
      </p:sp>
      <p:sp>
        <p:nvSpPr>
          <p:cNvPr id="56323" name="Rectangle 2"/>
          <p:cNvSpPr>
            <a:spLocks noGrp="1" noRot="1" noChangeAspect="1" noChangeArrowheads="1" noTextEdit="1"/>
          </p:cNvSpPr>
          <p:nvPr>
            <p:ph type="sldImg"/>
          </p:nvPr>
        </p:nvSpPr>
        <p:spPr>
          <a:xfrm>
            <a:off x="457200" y="720725"/>
            <a:ext cx="6400800" cy="3600450"/>
          </a:xfrm>
          <a:ln/>
        </p:spPr>
      </p:sp>
      <p:sp>
        <p:nvSpPr>
          <p:cNvPr id="56324" name="Rectangle 3"/>
          <p:cNvSpPr>
            <a:spLocks noGrp="1" noChangeArrowheads="1"/>
          </p:cNvSpPr>
          <p:nvPr>
            <p:ph type="body" idx="1"/>
          </p:nvPr>
        </p:nvSpPr>
        <p:spPr>
          <a:xfrm>
            <a:off x="974924" y="4561576"/>
            <a:ext cx="5365352" cy="4318827"/>
          </a:xfrm>
          <a:noFill/>
          <a:ln/>
        </p:spPr>
        <p:txBody>
          <a:bodyPr/>
          <a:lstStyle/>
          <a:p>
            <a:pPr eaLnBrk="1" hangingPunct="1"/>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4F027FC-5BC0-42F1-89EB-2B8A298EE3B3}" type="slidenum">
              <a:rPr lang="en-US" smtClean="0">
                <a:latin typeface="Arial" charset="0"/>
              </a:rPr>
              <a:pPr/>
              <a:t>7</a:t>
            </a:fld>
            <a:endParaRPr lang="en-US">
              <a:latin typeface="Arial" charset="0"/>
            </a:endParaRPr>
          </a:p>
        </p:txBody>
      </p:sp>
      <p:sp>
        <p:nvSpPr>
          <p:cNvPr id="62467" name="Rectangle 2"/>
          <p:cNvSpPr>
            <a:spLocks noGrp="1" noRot="1" noChangeAspect="1" noChangeArrowheads="1" noTextEdit="1"/>
          </p:cNvSpPr>
          <p:nvPr>
            <p:ph type="sldImg"/>
          </p:nvPr>
        </p:nvSpPr>
        <p:spPr>
          <a:xfrm>
            <a:off x="457200" y="720725"/>
            <a:ext cx="6400800" cy="3600450"/>
          </a:xfrm>
          <a:ln/>
        </p:spPr>
      </p:sp>
      <p:sp>
        <p:nvSpPr>
          <p:cNvPr id="62468" name="Rectangle 3"/>
          <p:cNvSpPr>
            <a:spLocks noGrp="1" noChangeArrowheads="1"/>
          </p:cNvSpPr>
          <p:nvPr>
            <p:ph type="body" idx="1"/>
          </p:nvPr>
        </p:nvSpPr>
        <p:spPr>
          <a:xfrm>
            <a:off x="974924" y="4561576"/>
            <a:ext cx="5365352" cy="4318827"/>
          </a:xfrm>
          <a:noFill/>
          <a:ln/>
        </p:spPr>
        <p:txBody>
          <a:bodyPr/>
          <a:lstStyle/>
          <a:p>
            <a:pPr eaLnBrk="1" hangingPunct="1"/>
            <a:r>
              <a:rPr lang="en-US" dirty="0">
                <a:latin typeface="Arial" charset="0"/>
              </a:rPr>
              <a:t>2</a:t>
            </a:r>
            <a:r>
              <a:rPr lang="en-US" baseline="30000" dirty="0">
                <a:latin typeface="Arial" charset="0"/>
              </a:rPr>
              <a:t>nd</a:t>
            </a:r>
            <a:r>
              <a:rPr lang="en-US" dirty="0">
                <a:latin typeface="Arial" charset="0"/>
              </a:rPr>
              <a:t> player is going to force a draw</a:t>
            </a:r>
          </a:p>
          <a:p>
            <a:pPr eaLnBrk="1" hangingPunct="1"/>
            <a:r>
              <a:rPr lang="en-US" dirty="0">
                <a:latin typeface="Arial" charset="0"/>
              </a:rPr>
              <a:t>The value</a:t>
            </a:r>
            <a:r>
              <a:rPr lang="en-US" baseline="0" dirty="0">
                <a:latin typeface="Arial" charset="0"/>
              </a:rPr>
              <a:t> of the root is 0 </a:t>
            </a:r>
            <a:endParaRPr lang="en-US"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2D6C518-FBD1-4593-88F8-1133D0309234}" type="slidenum">
              <a:rPr lang="en-US" smtClean="0">
                <a:latin typeface="Arial" charset="0"/>
              </a:rPr>
              <a:pPr/>
              <a:t>8</a:t>
            </a:fld>
            <a:endParaRPr lang="en-US">
              <a:latin typeface="Arial" charset="0"/>
            </a:endParaRPr>
          </a:p>
        </p:txBody>
      </p:sp>
      <p:sp>
        <p:nvSpPr>
          <p:cNvPr id="59395" name="Rectangle 2"/>
          <p:cNvSpPr>
            <a:spLocks noGrp="1" noRot="1" noChangeAspect="1" noChangeArrowheads="1" noTextEdit="1"/>
          </p:cNvSpPr>
          <p:nvPr>
            <p:ph type="sldImg"/>
          </p:nvPr>
        </p:nvSpPr>
        <p:spPr>
          <a:xfrm>
            <a:off x="457200" y="720725"/>
            <a:ext cx="6400800" cy="3600450"/>
          </a:xfrm>
          <a:ln/>
        </p:spPr>
      </p:sp>
      <p:sp>
        <p:nvSpPr>
          <p:cNvPr id="59396" name="Rectangle 3"/>
          <p:cNvSpPr>
            <a:spLocks noGrp="1" noChangeArrowheads="1"/>
          </p:cNvSpPr>
          <p:nvPr>
            <p:ph type="body" idx="1"/>
          </p:nvPr>
        </p:nvSpPr>
        <p:spPr>
          <a:xfrm>
            <a:off x="974924" y="4561576"/>
            <a:ext cx="5365352" cy="4318827"/>
          </a:xfrm>
          <a:noFill/>
          <a:ln/>
        </p:spPr>
        <p:txBody>
          <a:bodyPr/>
          <a:lstStyle/>
          <a:p>
            <a:pPr eaLnBrk="1" hangingPunct="1"/>
            <a:r>
              <a:rPr lang="en-US" dirty="0">
                <a:latin typeface="Arial" charset="0"/>
              </a:rPr>
              <a:t>The algorithm you run propagates things up the tree</a:t>
            </a:r>
          </a:p>
          <a:p>
            <a:pPr eaLnBrk="1" hangingPunct="1"/>
            <a:endParaRPr 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4562BC8-C3F2-47A7-AF2C-13A94AF36327}" type="slidenum">
              <a:rPr lang="en-US" smtClean="0">
                <a:latin typeface="Arial" charset="0"/>
              </a:rPr>
              <a:pPr/>
              <a:t>9</a:t>
            </a:fld>
            <a:endParaRPr lang="en-US">
              <a:latin typeface="Arial" charset="0"/>
            </a:endParaRPr>
          </a:p>
        </p:txBody>
      </p:sp>
      <p:sp>
        <p:nvSpPr>
          <p:cNvPr id="61443" name="Rectangle 2"/>
          <p:cNvSpPr>
            <a:spLocks noGrp="1" noRot="1" noChangeAspect="1" noChangeArrowheads="1" noTextEdit="1"/>
          </p:cNvSpPr>
          <p:nvPr>
            <p:ph type="sldImg"/>
          </p:nvPr>
        </p:nvSpPr>
        <p:spPr>
          <a:xfrm>
            <a:off x="458788" y="720725"/>
            <a:ext cx="6397625" cy="3598863"/>
          </a:xfrm>
          <a:ln/>
        </p:spPr>
      </p:sp>
      <p:sp>
        <p:nvSpPr>
          <p:cNvPr id="61444" name="Rectangle 3"/>
          <p:cNvSpPr>
            <a:spLocks noGrp="1" noChangeArrowheads="1"/>
          </p:cNvSpPr>
          <p:nvPr>
            <p:ph type="body" idx="1"/>
          </p:nvPr>
        </p:nvSpPr>
        <p:spPr>
          <a:xfrm>
            <a:off x="974924" y="4561576"/>
            <a:ext cx="5365352" cy="4318827"/>
          </a:xfrm>
          <a:noFill/>
          <a:ln/>
        </p:spPr>
        <p:txBody>
          <a:bodyPr/>
          <a:lstStyle/>
          <a:p>
            <a:pPr eaLnBrk="1" hangingPunct="1"/>
            <a:endParaRPr lang="en-US"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against evil</a:t>
            </a:r>
            <a:r>
              <a:rPr lang="en-US" baseline="0" dirty="0"/>
              <a:t> mastermind; they won’t let you take the 100</a:t>
            </a:r>
          </a:p>
          <a:p>
            <a:r>
              <a:rPr lang="en-US" baseline="0" dirty="0"/>
              <a:t>What if we don’t have a perfect player? What if we have this guy? Maybe with this guy you should go for 100. </a:t>
            </a:r>
            <a:endParaRPr lang="en-US" dirty="0"/>
          </a:p>
        </p:txBody>
      </p:sp>
      <p:sp>
        <p:nvSpPr>
          <p:cNvPr id="4" name="Slide Number Placeholder 3"/>
          <p:cNvSpPr>
            <a:spLocks noGrp="1"/>
          </p:cNvSpPr>
          <p:nvPr>
            <p:ph type="sldNum" sz="quarter" idx="10"/>
          </p:nvPr>
        </p:nvSpPr>
        <p:spPr/>
        <p:txBody>
          <a:bodyPr/>
          <a:lstStyle/>
          <a:p>
            <a:pPr>
              <a:defRPr/>
            </a:pPr>
            <a:fld id="{AF4042F3-6AC5-4F69-BFDB-D78DEF38750B}" type="slidenum">
              <a:rPr lang="en-US" smtClean="0"/>
              <a:pPr>
                <a:defRPr/>
              </a:pPr>
              <a:t>10</a:t>
            </a:fld>
            <a:endParaRPr lang="en-US"/>
          </a:p>
        </p:txBody>
      </p:sp>
    </p:spTree>
    <p:extLst>
      <p:ext uri="{BB962C8B-B14F-4D97-AF65-F5344CB8AC3E}">
        <p14:creationId xmlns:p14="http://schemas.microsoft.com/office/powerpoint/2010/main" val="164050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BE10AB1-FB9A-4CFC-A058-E74AFD10292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276918-8EE8-41BC-8655-5862D016B2B9}"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C4A49B-9F02-4A5C-B982-4DFD370F18E3}"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81798C-0F99-461B-869F-8FC2E08F7AB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A71E20-2558-4548-9145-31A1CE74B67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6C36CE-9816-47A4-A648-59C94611F2D8}"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9567DB1-08A8-4DA3-8792-9FE41D7CAC0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4D915A0-5737-488C-ABBC-0B423BC0254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56499FA-73C5-4A44-820B-A2808797D655}"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593802-8813-400D-A5BB-9C50C37ACBB4}"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A85C0E-EF3F-4D12-BC26-7AC478A25631}"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atin typeface="Palatino"/>
                <a:cs typeface="Palatino"/>
              </a:defRPr>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atin typeface="Palatino"/>
                <a:cs typeface="Palatino"/>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atin typeface="Palatino"/>
                <a:cs typeface="Palatino"/>
              </a:defRPr>
            </a:lvl1pPr>
          </a:lstStyle>
          <a:p>
            <a:pPr>
              <a:defRPr/>
            </a:pPr>
            <a:fld id="{6DD5B9B9-0596-4755-A407-4C3F5264CB69}" type="slidenum">
              <a:rPr lang="en-US" smtClean="0"/>
              <a:pPr>
                <a:defRPr/>
              </a:pPr>
              <a:t>‹#›</a:t>
            </a:fld>
            <a:endParaRPr lang="en-US" dirty="0"/>
          </a:p>
        </p:txBody>
      </p:sp>
      <p:cxnSp>
        <p:nvCxnSpPr>
          <p:cNvPr id="3" name="Straight Connector 2"/>
          <p:cNvCxnSpPr/>
          <p:nvPr/>
        </p:nvCxnSpPr>
        <p:spPr>
          <a:xfrm>
            <a:off x="304800" y="1092200"/>
            <a:ext cx="11379200" cy="0"/>
          </a:xfrm>
          <a:prstGeom prst="line">
            <a:avLst/>
          </a:prstGeom>
          <a:ln w="12700" cmpd="sng">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ctr" rtl="0" eaLnBrk="1" fontAlgn="base" hangingPunct="1">
        <a:spcBef>
          <a:spcPct val="0"/>
        </a:spcBef>
        <a:spcAft>
          <a:spcPct val="0"/>
        </a:spcAft>
        <a:defRPr sz="4400">
          <a:solidFill>
            <a:schemeClr val="tx2"/>
          </a:solidFill>
          <a:latin typeface="Palatino"/>
          <a:ea typeface="+mj-ea"/>
          <a:cs typeface="Palatino"/>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Courier New"/>
        <a:buChar char="o"/>
        <a:defRPr sz="3200">
          <a:solidFill>
            <a:schemeClr val="tx1"/>
          </a:solidFill>
          <a:latin typeface="Palatino"/>
          <a:ea typeface="+mn-ea"/>
          <a:cs typeface="Palatino"/>
        </a:defRPr>
      </a:lvl1pPr>
      <a:lvl2pPr marL="742913" indent="-285737" algn="l" rtl="0" eaLnBrk="1" fontAlgn="base" hangingPunct="1">
        <a:spcBef>
          <a:spcPct val="20000"/>
        </a:spcBef>
        <a:spcAft>
          <a:spcPct val="0"/>
        </a:spcAft>
        <a:buClr>
          <a:schemeClr val="tx1"/>
        </a:buClr>
        <a:buFont typeface="Courier New"/>
        <a:buChar char="o"/>
        <a:defRPr sz="2800">
          <a:solidFill>
            <a:schemeClr val="tx1">
              <a:lumMod val="75000"/>
              <a:lumOff val="25000"/>
            </a:schemeClr>
          </a:solidFill>
          <a:latin typeface="Palatino"/>
          <a:cs typeface="Palatino"/>
        </a:defRPr>
      </a:lvl2pPr>
      <a:lvl3pPr marL="1142942" indent="-228589" algn="l" rtl="0" eaLnBrk="1" fontAlgn="base" hangingPunct="1">
        <a:spcBef>
          <a:spcPct val="20000"/>
        </a:spcBef>
        <a:spcAft>
          <a:spcPct val="0"/>
        </a:spcAft>
        <a:buClr>
          <a:schemeClr val="accent2"/>
        </a:buClr>
        <a:buFont typeface="Courier New"/>
        <a:buChar char="o"/>
        <a:defRPr sz="2400">
          <a:solidFill>
            <a:schemeClr val="tx1">
              <a:lumMod val="75000"/>
              <a:lumOff val="25000"/>
            </a:schemeClr>
          </a:solidFill>
          <a:latin typeface="Palatino"/>
          <a:cs typeface="Palatino"/>
        </a:defRPr>
      </a:lvl3pPr>
      <a:lvl4pPr marL="1600120" indent="-228589" algn="l" rtl="0" eaLnBrk="1" fontAlgn="base" hangingPunct="1">
        <a:spcBef>
          <a:spcPct val="20000"/>
        </a:spcBef>
        <a:spcAft>
          <a:spcPct val="0"/>
        </a:spcAft>
        <a:buClr>
          <a:schemeClr val="tx1"/>
        </a:buClr>
        <a:buFont typeface="Courier New"/>
        <a:buChar char="o"/>
        <a:defRPr sz="2000">
          <a:solidFill>
            <a:schemeClr val="tx1">
              <a:lumMod val="75000"/>
              <a:lumOff val="25000"/>
            </a:schemeClr>
          </a:solidFill>
          <a:latin typeface="Palatino"/>
          <a:cs typeface="Palatino"/>
        </a:defRPr>
      </a:lvl4pPr>
      <a:lvl5pPr marL="2057298" indent="-228589" algn="l" rtl="0" eaLnBrk="1" fontAlgn="base" hangingPunct="1">
        <a:spcBef>
          <a:spcPct val="20000"/>
        </a:spcBef>
        <a:spcAft>
          <a:spcPct val="0"/>
        </a:spcAft>
        <a:buClr>
          <a:schemeClr val="accent2"/>
        </a:buClr>
        <a:buFont typeface="Courier New"/>
        <a:buChar char="o"/>
        <a:defRPr sz="2000">
          <a:solidFill>
            <a:schemeClr val="tx1">
              <a:lumMod val="75000"/>
              <a:lumOff val="25000"/>
            </a:schemeClr>
          </a:solidFill>
          <a:latin typeface="Palatino"/>
          <a:cs typeface="Palatino"/>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4.png"/><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8000" y="1066800"/>
            <a:ext cx="6297644" cy="4803287"/>
          </a:xfrm>
          <a:prstGeom prst="rect">
            <a:avLst/>
          </a:prstGeom>
          <a:noFill/>
          <a:extLst>
            <a:ext uri="{909E8E84-426E-40dd-AFC4-6F175D3DCCD1}">
              <a14:hiddenFill xmlns:a14="http://schemas.microsoft.com/office/drawing/2010/main" xmlns="">
                <a:solidFill>
                  <a:srgbClr val="FFFFFF"/>
                </a:solidFill>
              </a14:hiddenFill>
            </a:ext>
          </a:extLst>
        </p:spPr>
      </p:pic>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a:t>CS 188: Artificial Intelligence</a:t>
            </a:r>
            <a:br>
              <a:rPr lang="en-US" dirty="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dirty="0"/>
              <a:t>Search with Other Agents</a:t>
            </a:r>
          </a:p>
        </p:txBody>
      </p:sp>
      <p:sp>
        <p:nvSpPr>
          <p:cNvPr id="8"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02" tIns="45718" rIns="91402" bIns="45718">
            <a:spAutoFit/>
          </a:bodyPr>
          <a:lstStyle/>
          <a:p>
            <a:pPr>
              <a:spcBef>
                <a:spcPct val="50000"/>
              </a:spcBef>
            </a:pPr>
            <a:endParaRPr lang="en-US"/>
          </a:p>
        </p:txBody>
      </p:sp>
      <p:sp>
        <p:nvSpPr>
          <p:cNvPr id="9" name="Text Box 8"/>
          <p:cNvSpPr txBox="1">
            <a:spLocks noChangeArrowheads="1"/>
          </p:cNvSpPr>
          <p:nvPr/>
        </p:nvSpPr>
        <p:spPr bwMode="auto">
          <a:xfrm>
            <a:off x="228600" y="4936832"/>
            <a:ext cx="12192000" cy="116185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000" dirty="0">
                <a:solidFill>
                  <a:schemeClr val="bg1"/>
                </a:solidFill>
                <a:latin typeface="Palatino"/>
                <a:cs typeface="Palatino"/>
              </a:rPr>
              <a:t>Instructor: Anca Dragan</a:t>
            </a:r>
          </a:p>
          <a:p>
            <a:pPr algn="ctr">
              <a:spcBef>
                <a:spcPct val="50000"/>
              </a:spcBef>
            </a:pPr>
            <a:r>
              <a:rPr lang="en-US" sz="2000" dirty="0">
                <a:solidFill>
                  <a:schemeClr val="bg1"/>
                </a:solidFill>
                <a:latin typeface="Palatino"/>
                <a:cs typeface="Palatino"/>
              </a:rPr>
              <a:t>University of California, Berkeley</a:t>
            </a:r>
          </a:p>
          <a:p>
            <a:pPr algn="ctr">
              <a:spcBef>
                <a:spcPct val="50000"/>
              </a:spcBef>
            </a:pPr>
            <a:r>
              <a:rPr lang="en-US" sz="1400" dirty="0">
                <a:latin typeface="Palatino"/>
                <a:cs typeface="Palatino"/>
              </a:rPr>
              <a:t>[These slides adapted from Dan Klein and Pieter </a:t>
            </a:r>
            <a:r>
              <a:rPr lang="en-US" sz="1400" dirty="0" err="1">
                <a:latin typeface="Palatino"/>
                <a:cs typeface="Palatino"/>
              </a:rPr>
              <a:t>Abbeel</a:t>
            </a:r>
            <a:r>
              <a:rPr lang="en-US" sz="1400" dirty="0">
                <a:latin typeface="Palatino"/>
                <a:cs typeface="Palatino"/>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7"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97822" y="1888303"/>
            <a:ext cx="3579027" cy="1395412"/>
          </a:xfrm>
          <a:prstGeom prst="rect">
            <a:avLst/>
          </a:prstGeom>
          <a:noFill/>
          <a:extLst>
            <a:ext uri="{909E8E84-426E-40dd-AFC4-6F175D3DCCD1}">
              <a14:hiddenFill xmlns:a14="http://schemas.microsoft.com/office/drawing/2010/main" xmlns="">
                <a:solidFill>
                  <a:srgbClr val="FFFFFF"/>
                </a:solidFill>
              </a14:hiddenFill>
            </a:ext>
          </a:extLst>
        </p:spPr>
      </p:pic>
      <p:pic>
        <p:nvPicPr>
          <p:cNvPr id="44036"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7071" y="1536553"/>
            <a:ext cx="3674720" cy="1974850"/>
          </a:xfrm>
          <a:prstGeom prst="rect">
            <a:avLst/>
          </a:prstGeom>
          <a:noFill/>
          <a:extLst>
            <a:ext uri="{909E8E84-426E-40dd-AFC4-6F175D3DCCD1}">
              <a14:hiddenFill xmlns:a14="http://schemas.microsoft.com/office/drawing/2010/main" xmlns="">
                <a:solidFill>
                  <a:srgbClr val="FFFFFF"/>
                </a:solidFill>
              </a14:hiddenFill>
            </a:ext>
          </a:extLst>
        </p:spPr>
      </p:pic>
      <p:sp>
        <p:nvSpPr>
          <p:cNvPr id="16386" name="Rectangle 2"/>
          <p:cNvSpPr>
            <a:spLocks noGrp="1" noChangeArrowheads="1"/>
          </p:cNvSpPr>
          <p:nvPr>
            <p:ph type="title"/>
          </p:nvPr>
        </p:nvSpPr>
        <p:spPr/>
        <p:txBody>
          <a:bodyPr/>
          <a:lstStyle/>
          <a:p>
            <a:pPr eaLnBrk="1" hangingPunct="1"/>
            <a:r>
              <a:rPr lang="en-US"/>
              <a:t>Minimax Properties</a:t>
            </a:r>
          </a:p>
        </p:txBody>
      </p:sp>
      <p:sp>
        <p:nvSpPr>
          <p:cNvPr id="935939" name="Rectangle 3"/>
          <p:cNvSpPr>
            <a:spLocks noGrp="1" noChangeArrowheads="1"/>
          </p:cNvSpPr>
          <p:nvPr>
            <p:ph idx="1"/>
          </p:nvPr>
        </p:nvSpPr>
        <p:spPr>
          <a:xfrm>
            <a:off x="2286000" y="5257800"/>
            <a:ext cx="7366000" cy="685800"/>
          </a:xfrm>
        </p:spPr>
        <p:txBody>
          <a:bodyPr/>
          <a:lstStyle/>
          <a:p>
            <a:pPr algn="ctr" eaLnBrk="1" hangingPunct="1">
              <a:lnSpc>
                <a:spcPct val="90000"/>
              </a:lnSpc>
              <a:buNone/>
            </a:pPr>
            <a:r>
              <a:rPr lang="en-US" sz="2800" dirty="0"/>
              <a:t>Optimal against a perfect player.  Otherwise?</a:t>
            </a:r>
          </a:p>
          <a:p>
            <a:pPr algn="ctr" eaLnBrk="1" hangingPunct="1">
              <a:lnSpc>
                <a:spcPct val="90000"/>
              </a:lnSpc>
            </a:pPr>
            <a:endParaRPr lang="en-US" sz="2800" dirty="0"/>
          </a:p>
        </p:txBody>
      </p:sp>
      <p:sp>
        <p:nvSpPr>
          <p:cNvPr id="16388" name="AutoShape 5"/>
          <p:cNvSpPr>
            <a:spLocks noChangeArrowheads="1"/>
          </p:cNvSpPr>
          <p:nvPr/>
        </p:nvSpPr>
        <p:spPr bwMode="auto">
          <a:xfrm>
            <a:off x="5791200" y="2057400"/>
            <a:ext cx="381000" cy="304800"/>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latin typeface="Calibri" pitchFamily="34" charset="0"/>
            </a:endParaRPr>
          </a:p>
        </p:txBody>
      </p:sp>
      <p:sp>
        <p:nvSpPr>
          <p:cNvPr id="16389" name="AutoShape 6"/>
          <p:cNvSpPr>
            <a:spLocks noChangeArrowheads="1"/>
          </p:cNvSpPr>
          <p:nvPr/>
        </p:nvSpPr>
        <p:spPr bwMode="auto">
          <a:xfrm rot="10800000">
            <a:off x="5029200" y="3048000"/>
            <a:ext cx="381000" cy="304800"/>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latin typeface="Calibri" pitchFamily="34" charset="0"/>
            </a:endParaRPr>
          </a:p>
        </p:txBody>
      </p:sp>
      <p:sp>
        <p:nvSpPr>
          <p:cNvPr id="16390" name="AutoShape 7"/>
          <p:cNvSpPr>
            <a:spLocks noChangeArrowheads="1"/>
          </p:cNvSpPr>
          <p:nvPr/>
        </p:nvSpPr>
        <p:spPr bwMode="auto">
          <a:xfrm rot="10800000">
            <a:off x="6553200" y="3048000"/>
            <a:ext cx="381000" cy="304800"/>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latin typeface="Calibri" pitchFamily="34" charset="0"/>
            </a:endParaRPr>
          </a:p>
        </p:txBody>
      </p:sp>
      <p:sp>
        <p:nvSpPr>
          <p:cNvPr id="16391" name="Rectangle 8"/>
          <p:cNvSpPr>
            <a:spLocks noChangeArrowheads="1"/>
          </p:cNvSpPr>
          <p:nvPr/>
        </p:nvSpPr>
        <p:spPr bwMode="auto">
          <a:xfrm>
            <a:off x="4648200" y="4343400"/>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dirty="0">
                <a:latin typeface="Calibri" pitchFamily="34" charset="0"/>
              </a:rPr>
              <a:t>10</a:t>
            </a:r>
          </a:p>
        </p:txBody>
      </p:sp>
      <p:sp>
        <p:nvSpPr>
          <p:cNvPr id="16392" name="Rectangle 9"/>
          <p:cNvSpPr>
            <a:spLocks noChangeArrowheads="1"/>
          </p:cNvSpPr>
          <p:nvPr/>
        </p:nvSpPr>
        <p:spPr bwMode="auto">
          <a:xfrm>
            <a:off x="5334000" y="4343400"/>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a:latin typeface="Calibri" pitchFamily="34" charset="0"/>
              </a:rPr>
              <a:t>10</a:t>
            </a:r>
          </a:p>
        </p:txBody>
      </p:sp>
      <p:sp>
        <p:nvSpPr>
          <p:cNvPr id="16393" name="Rectangle 10"/>
          <p:cNvSpPr>
            <a:spLocks noChangeArrowheads="1"/>
          </p:cNvSpPr>
          <p:nvPr/>
        </p:nvSpPr>
        <p:spPr bwMode="auto">
          <a:xfrm>
            <a:off x="6172200" y="4343400"/>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a:latin typeface="Calibri" pitchFamily="34" charset="0"/>
              </a:rPr>
              <a:t>9</a:t>
            </a:r>
          </a:p>
        </p:txBody>
      </p:sp>
      <p:sp>
        <p:nvSpPr>
          <p:cNvPr id="16394" name="Rectangle 11"/>
          <p:cNvSpPr>
            <a:spLocks noChangeArrowheads="1"/>
          </p:cNvSpPr>
          <p:nvPr/>
        </p:nvSpPr>
        <p:spPr bwMode="auto">
          <a:xfrm>
            <a:off x="6934200" y="4343400"/>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dirty="0">
                <a:latin typeface="Calibri" pitchFamily="34" charset="0"/>
              </a:rPr>
              <a:t>100</a:t>
            </a:r>
          </a:p>
        </p:txBody>
      </p:sp>
      <p:cxnSp>
        <p:nvCxnSpPr>
          <p:cNvPr id="16395" name="AutoShape 12"/>
          <p:cNvCxnSpPr>
            <a:cxnSpLocks noChangeShapeType="1"/>
            <a:stCxn id="16388" idx="3"/>
            <a:endCxn id="16389" idx="3"/>
          </p:cNvCxnSpPr>
          <p:nvPr/>
        </p:nvCxnSpPr>
        <p:spPr bwMode="auto">
          <a:xfrm flipH="1">
            <a:off x="5219700" y="2362200"/>
            <a:ext cx="762000" cy="685800"/>
          </a:xfrm>
          <a:prstGeom prst="straightConnector1">
            <a:avLst/>
          </a:prstGeom>
          <a:noFill/>
          <a:ln w="9525">
            <a:solidFill>
              <a:schemeClr val="tx1"/>
            </a:solidFill>
            <a:round/>
            <a:headEnd/>
            <a:tailEnd type="triangle" w="med" len="med"/>
          </a:ln>
        </p:spPr>
      </p:cxnSp>
      <p:cxnSp>
        <p:nvCxnSpPr>
          <p:cNvPr id="16396" name="AutoShape 13"/>
          <p:cNvCxnSpPr>
            <a:cxnSpLocks noChangeShapeType="1"/>
            <a:stCxn id="16388" idx="3"/>
            <a:endCxn id="16390" idx="3"/>
          </p:cNvCxnSpPr>
          <p:nvPr/>
        </p:nvCxnSpPr>
        <p:spPr bwMode="auto">
          <a:xfrm>
            <a:off x="5981700" y="2362200"/>
            <a:ext cx="762000" cy="685800"/>
          </a:xfrm>
          <a:prstGeom prst="straightConnector1">
            <a:avLst/>
          </a:prstGeom>
          <a:noFill/>
          <a:ln w="9525">
            <a:solidFill>
              <a:schemeClr val="tx1"/>
            </a:solidFill>
            <a:round/>
            <a:headEnd/>
            <a:tailEnd type="triangle" w="med" len="med"/>
          </a:ln>
        </p:spPr>
      </p:cxnSp>
      <p:cxnSp>
        <p:nvCxnSpPr>
          <p:cNvPr id="16397" name="AutoShape 14"/>
          <p:cNvCxnSpPr>
            <a:cxnSpLocks noChangeShapeType="1"/>
            <a:stCxn id="16389" idx="0"/>
            <a:endCxn id="16391" idx="0"/>
          </p:cNvCxnSpPr>
          <p:nvPr/>
        </p:nvCxnSpPr>
        <p:spPr bwMode="auto">
          <a:xfrm flipH="1">
            <a:off x="4838700" y="3352800"/>
            <a:ext cx="381000" cy="990600"/>
          </a:xfrm>
          <a:prstGeom prst="straightConnector1">
            <a:avLst/>
          </a:prstGeom>
          <a:noFill/>
          <a:ln w="9525">
            <a:solidFill>
              <a:schemeClr val="tx1"/>
            </a:solidFill>
            <a:round/>
            <a:headEnd/>
            <a:tailEnd type="triangle" w="med" len="med"/>
          </a:ln>
        </p:spPr>
      </p:cxnSp>
      <p:cxnSp>
        <p:nvCxnSpPr>
          <p:cNvPr id="16398" name="AutoShape 15"/>
          <p:cNvCxnSpPr>
            <a:cxnSpLocks noChangeShapeType="1"/>
            <a:stCxn id="16389" idx="0"/>
            <a:endCxn id="16392" idx="0"/>
          </p:cNvCxnSpPr>
          <p:nvPr/>
        </p:nvCxnSpPr>
        <p:spPr bwMode="auto">
          <a:xfrm>
            <a:off x="5219700" y="3352800"/>
            <a:ext cx="304800" cy="990600"/>
          </a:xfrm>
          <a:prstGeom prst="straightConnector1">
            <a:avLst/>
          </a:prstGeom>
          <a:noFill/>
          <a:ln w="9525">
            <a:solidFill>
              <a:schemeClr val="tx1"/>
            </a:solidFill>
            <a:round/>
            <a:headEnd/>
            <a:tailEnd type="triangle" w="med" len="med"/>
          </a:ln>
        </p:spPr>
      </p:cxnSp>
      <p:cxnSp>
        <p:nvCxnSpPr>
          <p:cNvPr id="16399" name="AutoShape 16"/>
          <p:cNvCxnSpPr>
            <a:cxnSpLocks noChangeShapeType="1"/>
            <a:stCxn id="16390" idx="0"/>
            <a:endCxn id="16393" idx="0"/>
          </p:cNvCxnSpPr>
          <p:nvPr/>
        </p:nvCxnSpPr>
        <p:spPr bwMode="auto">
          <a:xfrm flipH="1">
            <a:off x="6362700" y="3352800"/>
            <a:ext cx="381000" cy="990600"/>
          </a:xfrm>
          <a:prstGeom prst="straightConnector1">
            <a:avLst/>
          </a:prstGeom>
          <a:noFill/>
          <a:ln w="9525">
            <a:solidFill>
              <a:schemeClr val="tx1"/>
            </a:solidFill>
            <a:round/>
            <a:headEnd/>
            <a:tailEnd type="triangle" w="med" len="med"/>
          </a:ln>
        </p:spPr>
      </p:cxnSp>
      <p:cxnSp>
        <p:nvCxnSpPr>
          <p:cNvPr id="16400" name="AutoShape 17"/>
          <p:cNvCxnSpPr>
            <a:cxnSpLocks noChangeShapeType="1"/>
            <a:stCxn id="16390" idx="0"/>
            <a:endCxn id="16394" idx="0"/>
          </p:cNvCxnSpPr>
          <p:nvPr/>
        </p:nvCxnSpPr>
        <p:spPr bwMode="auto">
          <a:xfrm>
            <a:off x="6743700" y="3352800"/>
            <a:ext cx="381000" cy="990600"/>
          </a:xfrm>
          <a:prstGeom prst="straightConnector1">
            <a:avLst/>
          </a:prstGeom>
          <a:noFill/>
          <a:ln w="9525">
            <a:solidFill>
              <a:schemeClr val="tx1"/>
            </a:solidFill>
            <a:round/>
            <a:headEnd/>
            <a:tailEnd type="triangle" w="med" len="med"/>
          </a:ln>
        </p:spPr>
      </p:cxnSp>
      <p:sp>
        <p:nvSpPr>
          <p:cNvPr id="16401" name="Text Box 18"/>
          <p:cNvSpPr txBox="1">
            <a:spLocks noChangeArrowheads="1"/>
          </p:cNvSpPr>
          <p:nvPr/>
        </p:nvSpPr>
        <p:spPr bwMode="auto">
          <a:xfrm>
            <a:off x="6194425" y="2057400"/>
            <a:ext cx="663575" cy="366713"/>
          </a:xfrm>
          <a:prstGeom prst="rect">
            <a:avLst/>
          </a:prstGeom>
          <a:noFill/>
          <a:ln w="12700">
            <a:noFill/>
            <a:miter lim="800000"/>
            <a:headEnd/>
            <a:tailEnd/>
          </a:ln>
        </p:spPr>
        <p:txBody>
          <a:bodyPr anchor="ctr">
            <a:spAutoFit/>
          </a:bodyPr>
          <a:lstStyle/>
          <a:p>
            <a:pPr algn="ctr">
              <a:spcBef>
                <a:spcPct val="50000"/>
              </a:spcBef>
            </a:pPr>
            <a:r>
              <a:rPr lang="en-US" b="1">
                <a:latin typeface="Calibri" pitchFamily="34" charset="0"/>
              </a:rPr>
              <a:t>max</a:t>
            </a:r>
          </a:p>
        </p:txBody>
      </p:sp>
      <p:sp>
        <p:nvSpPr>
          <p:cNvPr id="16402" name="Text Box 19"/>
          <p:cNvSpPr txBox="1">
            <a:spLocks noChangeArrowheads="1"/>
          </p:cNvSpPr>
          <p:nvPr/>
        </p:nvSpPr>
        <p:spPr bwMode="auto">
          <a:xfrm>
            <a:off x="7010400" y="2971800"/>
            <a:ext cx="663575" cy="366713"/>
          </a:xfrm>
          <a:prstGeom prst="rect">
            <a:avLst/>
          </a:prstGeom>
          <a:noFill/>
          <a:ln w="12700">
            <a:noFill/>
            <a:miter lim="800000"/>
            <a:headEnd/>
            <a:tailEnd/>
          </a:ln>
        </p:spPr>
        <p:txBody>
          <a:bodyPr anchor="ctr">
            <a:spAutoFit/>
          </a:bodyPr>
          <a:lstStyle/>
          <a:p>
            <a:pPr algn="ctr">
              <a:spcBef>
                <a:spcPct val="50000"/>
              </a:spcBef>
            </a:pPr>
            <a:r>
              <a:rPr lang="en-US" b="1">
                <a:latin typeface="Calibri" pitchFamily="34" charset="0"/>
              </a:rPr>
              <a:t>min</a:t>
            </a:r>
          </a:p>
        </p:txBody>
      </p:sp>
      <p:sp>
        <p:nvSpPr>
          <p:cNvPr id="16403" name="Text Box 20"/>
          <p:cNvSpPr txBox="1">
            <a:spLocks noChangeArrowheads="1"/>
          </p:cNvSpPr>
          <p:nvPr/>
        </p:nvSpPr>
        <p:spPr bwMode="auto">
          <a:xfrm>
            <a:off x="7010400" y="6477000"/>
            <a:ext cx="5181600" cy="369332"/>
          </a:xfrm>
          <a:prstGeom prst="rect">
            <a:avLst/>
          </a:prstGeom>
          <a:noFill/>
          <a:ln w="9525">
            <a:noFill/>
            <a:miter lim="800000"/>
            <a:headEnd/>
            <a:tailEnd/>
          </a:ln>
        </p:spPr>
        <p:txBody>
          <a:bodyPr wrap="square">
            <a:spAutoFit/>
          </a:bodyPr>
          <a:lstStyle/>
          <a:p>
            <a:pPr algn="r">
              <a:spcBef>
                <a:spcPct val="50000"/>
              </a:spcBef>
            </a:pPr>
            <a:r>
              <a:rPr lang="en-US" dirty="0">
                <a:solidFill>
                  <a:srgbClr val="CC0000"/>
                </a:solidFill>
                <a:latin typeface="Calibri" pitchFamily="34" charset="0"/>
              </a:rPr>
              <a:t>[Demo: min </a:t>
            </a:r>
            <a:r>
              <a:rPr lang="en-US" dirty="0" err="1">
                <a:solidFill>
                  <a:srgbClr val="CC0000"/>
                </a:solidFill>
                <a:latin typeface="Calibri" pitchFamily="34" charset="0"/>
              </a:rPr>
              <a:t>vs</a:t>
            </a:r>
            <a:r>
              <a:rPr lang="en-US" dirty="0">
                <a:solidFill>
                  <a:srgbClr val="CC0000"/>
                </a:solidFill>
                <a:latin typeface="Calibri" pitchFamily="34" charset="0"/>
              </a:rPr>
              <a:t> </a:t>
            </a:r>
            <a:r>
              <a:rPr lang="en-US" dirty="0" err="1">
                <a:solidFill>
                  <a:srgbClr val="CC0000"/>
                </a:solidFill>
                <a:latin typeface="Calibri" pitchFamily="34" charset="0"/>
              </a:rPr>
              <a:t>exp</a:t>
            </a:r>
            <a:r>
              <a:rPr lang="en-US" dirty="0">
                <a:solidFill>
                  <a:srgbClr val="CC0000"/>
                </a:solidFill>
                <a:latin typeface="Calibri" pitchFamily="34" charset="0"/>
              </a:rPr>
              <a:t> (L6D2, L6D3)]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40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10025" y="1470461"/>
            <a:ext cx="4918972" cy="454933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a:t>Minimax</a:t>
            </a:r>
            <a:r>
              <a:rPr lang="en-US" dirty="0"/>
              <a:t> Efficiency</a:t>
            </a:r>
          </a:p>
        </p:txBody>
      </p:sp>
      <p:sp>
        <p:nvSpPr>
          <p:cNvPr id="3" name="Content Placeholder 2"/>
          <p:cNvSpPr>
            <a:spLocks noGrp="1"/>
          </p:cNvSpPr>
          <p:nvPr>
            <p:ph idx="1"/>
          </p:nvPr>
        </p:nvSpPr>
        <p:spPr>
          <a:xfrm>
            <a:off x="406400" y="1519236"/>
            <a:ext cx="6375400" cy="4729164"/>
          </a:xfrm>
        </p:spPr>
        <p:txBody>
          <a:bodyPr/>
          <a:lstStyle/>
          <a:p>
            <a:pPr lvl="0">
              <a:lnSpc>
                <a:spcPct val="90000"/>
              </a:lnSpc>
              <a:buClr>
                <a:srgbClr val="333399"/>
              </a:buClr>
            </a:pPr>
            <a:r>
              <a:rPr lang="en-US" sz="2800" dirty="0">
                <a:solidFill>
                  <a:srgbClr val="333399"/>
                </a:solidFill>
              </a:rPr>
              <a:t>How efficient is </a:t>
            </a:r>
            <a:r>
              <a:rPr lang="en-US" sz="2800" dirty="0" err="1">
                <a:solidFill>
                  <a:srgbClr val="333399"/>
                </a:solidFill>
              </a:rPr>
              <a:t>minimax</a:t>
            </a:r>
            <a:r>
              <a:rPr lang="en-US" sz="2800" dirty="0">
                <a:solidFill>
                  <a:srgbClr val="333399"/>
                </a:solidFill>
              </a:rPr>
              <a:t>?</a:t>
            </a:r>
          </a:p>
          <a:p>
            <a:pPr lvl="1">
              <a:lnSpc>
                <a:spcPct val="90000"/>
              </a:lnSpc>
              <a:buClr>
                <a:srgbClr val="333399"/>
              </a:buClr>
            </a:pPr>
            <a:r>
              <a:rPr lang="en-US" sz="2400" dirty="0"/>
              <a:t>Just like (exhaustive) DFS</a:t>
            </a:r>
          </a:p>
          <a:p>
            <a:pPr lvl="1">
              <a:lnSpc>
                <a:spcPct val="90000"/>
              </a:lnSpc>
              <a:buClr>
                <a:srgbClr val="000000"/>
              </a:buClr>
            </a:pPr>
            <a:r>
              <a:rPr lang="en-US" sz="2400" dirty="0">
                <a:solidFill>
                  <a:srgbClr val="000000"/>
                </a:solidFill>
                <a:ea typeface="+mn-ea"/>
                <a:cs typeface="+mn-cs"/>
              </a:rPr>
              <a:t>Time: O(</a:t>
            </a:r>
            <a:r>
              <a:rPr lang="en-US" sz="2400" dirty="0" err="1">
                <a:solidFill>
                  <a:srgbClr val="000000"/>
                </a:solidFill>
                <a:ea typeface="+mn-ea"/>
                <a:cs typeface="+mn-cs"/>
              </a:rPr>
              <a:t>b</a:t>
            </a:r>
            <a:r>
              <a:rPr lang="en-US" sz="2400" baseline="30000" dirty="0" err="1">
                <a:solidFill>
                  <a:srgbClr val="000000"/>
                </a:solidFill>
                <a:ea typeface="+mn-ea"/>
                <a:cs typeface="+mn-cs"/>
              </a:rPr>
              <a:t>m</a:t>
            </a:r>
            <a:r>
              <a:rPr lang="en-US" sz="2400" dirty="0">
                <a:solidFill>
                  <a:srgbClr val="000000"/>
                </a:solidFill>
                <a:ea typeface="+mn-ea"/>
                <a:cs typeface="+mn-cs"/>
              </a:rPr>
              <a:t>)</a:t>
            </a:r>
          </a:p>
          <a:p>
            <a:pPr lvl="1">
              <a:lnSpc>
                <a:spcPct val="90000"/>
              </a:lnSpc>
              <a:buClr>
                <a:srgbClr val="000000"/>
              </a:buClr>
            </a:pPr>
            <a:r>
              <a:rPr lang="en-US" sz="2400" dirty="0">
                <a:solidFill>
                  <a:srgbClr val="000000"/>
                </a:solidFill>
                <a:ea typeface="+mn-ea"/>
                <a:cs typeface="+mn-cs"/>
              </a:rPr>
              <a:t>Space: O(</a:t>
            </a:r>
            <a:r>
              <a:rPr lang="en-US" sz="2400" dirty="0" err="1">
                <a:solidFill>
                  <a:srgbClr val="000000"/>
                </a:solidFill>
                <a:ea typeface="+mn-ea"/>
                <a:cs typeface="+mn-cs"/>
              </a:rPr>
              <a:t>bm</a:t>
            </a:r>
            <a:r>
              <a:rPr lang="en-US" sz="2400" dirty="0">
                <a:solidFill>
                  <a:srgbClr val="000000"/>
                </a:solidFill>
                <a:ea typeface="+mn-ea"/>
                <a:cs typeface="+mn-cs"/>
              </a:rPr>
              <a:t>)</a:t>
            </a:r>
          </a:p>
          <a:p>
            <a:pPr lvl="0">
              <a:lnSpc>
                <a:spcPct val="90000"/>
              </a:lnSpc>
              <a:buClr>
                <a:srgbClr val="333399"/>
              </a:buClr>
            </a:pPr>
            <a:endParaRPr lang="en-US" sz="2800" dirty="0">
              <a:solidFill>
                <a:srgbClr val="333399"/>
              </a:solidFill>
            </a:endParaRPr>
          </a:p>
          <a:p>
            <a:pPr lvl="0">
              <a:lnSpc>
                <a:spcPct val="90000"/>
              </a:lnSpc>
              <a:buClr>
                <a:srgbClr val="333399"/>
              </a:buClr>
            </a:pPr>
            <a:r>
              <a:rPr lang="en-US" sz="2800" dirty="0">
                <a:solidFill>
                  <a:srgbClr val="333399"/>
                </a:solidFill>
              </a:rPr>
              <a:t>Example: For </a:t>
            </a:r>
            <a:r>
              <a:rPr lang="en-US" sz="2800" kern="1200" dirty="0">
                <a:solidFill>
                  <a:srgbClr val="333399"/>
                </a:solidFill>
              </a:rPr>
              <a:t>chess, b </a:t>
            </a:r>
            <a:r>
              <a:rPr lang="en-US" sz="2800" kern="1200" dirty="0">
                <a:solidFill>
                  <a:srgbClr val="333399"/>
                </a:solidFill>
                <a:sym typeface="Symbol" pitchFamily="18" charset="2"/>
              </a:rPr>
              <a:t> 35, m  100</a:t>
            </a:r>
            <a:endParaRPr lang="en-US" sz="2800" dirty="0">
              <a:solidFill>
                <a:srgbClr val="333399"/>
              </a:solidFill>
            </a:endParaRPr>
          </a:p>
          <a:p>
            <a:pPr marL="800082" lvl="1" indent="-342882">
              <a:lnSpc>
                <a:spcPct val="90000"/>
              </a:lnSpc>
              <a:buClrTx/>
            </a:pPr>
            <a:r>
              <a:rPr lang="en-US" sz="2400" dirty="0">
                <a:solidFill>
                  <a:srgbClr val="000000"/>
                </a:solidFill>
                <a:ea typeface="+mn-ea"/>
                <a:cs typeface="+mn-cs"/>
              </a:rPr>
              <a:t>Exact solution is completely infeasible</a:t>
            </a:r>
          </a:p>
          <a:p>
            <a:pPr marL="800082" lvl="1" indent="-342882">
              <a:lnSpc>
                <a:spcPct val="90000"/>
              </a:lnSpc>
              <a:buClrTx/>
            </a:pPr>
            <a:r>
              <a:rPr lang="en-US" sz="2400" dirty="0">
                <a:solidFill>
                  <a:srgbClr val="000000"/>
                </a:solidFill>
                <a:ea typeface="+mn-ea"/>
                <a:cs typeface="+mn-cs"/>
              </a:rPr>
              <a:t>But, do we need to explore the whole tree?</a:t>
            </a:r>
          </a:p>
          <a:p>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19400" y="1448322"/>
            <a:ext cx="6723063" cy="441855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Game Tree Pruning</a:t>
            </a:r>
          </a:p>
        </p:txBody>
      </p:sp>
    </p:spTree>
    <p:extLst>
      <p:ext uri="{BB962C8B-B14F-4D97-AF65-F5344CB8AC3E}">
        <p14:creationId xmlns:p14="http://schemas.microsoft.com/office/powerpoint/2010/main" val="140843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sym typeface="Symbol" pitchFamily="18" charset="2"/>
              </a:rPr>
              <a:t>Minimax Example</a:t>
            </a:r>
          </a:p>
        </p:txBody>
      </p:sp>
      <p:sp>
        <p:nvSpPr>
          <p:cNvPr id="14339" name="AutoShape 4"/>
          <p:cNvSpPr>
            <a:spLocks noChangeArrowheads="1"/>
          </p:cNvSpPr>
          <p:nvPr/>
        </p:nvSpPr>
        <p:spPr bwMode="auto">
          <a:xfrm>
            <a:off x="5693833" y="2209800"/>
            <a:ext cx="508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grpSp>
        <p:nvGrpSpPr>
          <p:cNvPr id="2" name="Group 60"/>
          <p:cNvGrpSpPr>
            <a:grpSpLocks/>
          </p:cNvGrpSpPr>
          <p:nvPr/>
        </p:nvGrpSpPr>
        <p:grpSpPr bwMode="auto">
          <a:xfrm>
            <a:off x="2641600" y="3765550"/>
            <a:ext cx="508000" cy="1187450"/>
            <a:chOff x="1981200" y="3765550"/>
            <a:chExt cx="381000" cy="1187450"/>
          </a:xfrm>
        </p:grpSpPr>
        <p:cxnSp>
          <p:nvCxnSpPr>
            <p:cNvPr id="14382" name="AutoShape 13"/>
            <p:cNvCxnSpPr>
              <a:cxnSpLocks noChangeShapeType="1"/>
              <a:stCxn id="14374" idx="0"/>
            </p:cNvCxnSpPr>
            <p:nvPr/>
          </p:nvCxnSpPr>
          <p:spPr bwMode="auto">
            <a:xfrm>
              <a:off x="2173288" y="3765550"/>
              <a:ext cx="1588" cy="806450"/>
            </a:xfrm>
            <a:prstGeom prst="straightConnector1">
              <a:avLst/>
            </a:prstGeom>
            <a:noFill/>
            <a:ln w="12700">
              <a:solidFill>
                <a:schemeClr val="tx1"/>
              </a:solidFill>
              <a:round/>
              <a:headEnd/>
              <a:tailEnd type="triangle" w="med" len="med"/>
            </a:ln>
          </p:spPr>
        </p:cxnSp>
        <p:sp>
          <p:nvSpPr>
            <p:cNvPr id="14383" name="Rectangle 7"/>
            <p:cNvSpPr>
              <a:spLocks noChangeArrowheads="1"/>
            </p:cNvSpPr>
            <p:nvPr/>
          </p:nvSpPr>
          <p:spPr bwMode="auto">
            <a:xfrm>
              <a:off x="1981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12</a:t>
              </a:r>
            </a:p>
          </p:txBody>
        </p:sp>
      </p:grpSp>
      <p:grpSp>
        <p:nvGrpSpPr>
          <p:cNvPr id="3" name="Group 61"/>
          <p:cNvGrpSpPr>
            <a:grpSpLocks/>
          </p:cNvGrpSpPr>
          <p:nvPr/>
        </p:nvGrpSpPr>
        <p:grpSpPr bwMode="auto">
          <a:xfrm>
            <a:off x="2897717" y="3765550"/>
            <a:ext cx="1267883" cy="1187450"/>
            <a:chOff x="2173288" y="3765550"/>
            <a:chExt cx="950912" cy="1187450"/>
          </a:xfrm>
        </p:grpSpPr>
        <p:cxnSp>
          <p:nvCxnSpPr>
            <p:cNvPr id="14380" name="AutoShape 17"/>
            <p:cNvCxnSpPr>
              <a:cxnSpLocks noChangeShapeType="1"/>
              <a:stCxn id="14374" idx="0"/>
            </p:cNvCxnSpPr>
            <p:nvPr/>
          </p:nvCxnSpPr>
          <p:spPr bwMode="auto">
            <a:xfrm>
              <a:off x="2173288" y="3765550"/>
              <a:ext cx="763586" cy="822325"/>
            </a:xfrm>
            <a:prstGeom prst="straightConnector1">
              <a:avLst/>
            </a:prstGeom>
            <a:noFill/>
            <a:ln w="12700">
              <a:solidFill>
                <a:schemeClr val="tx1"/>
              </a:solidFill>
              <a:round/>
              <a:headEnd/>
              <a:tailEnd type="triangle" w="med" len="med"/>
            </a:ln>
          </p:spPr>
        </p:cxnSp>
        <p:sp>
          <p:nvSpPr>
            <p:cNvPr id="14381" name="Rectangle 7"/>
            <p:cNvSpPr>
              <a:spLocks noChangeArrowheads="1"/>
            </p:cNvSpPr>
            <p:nvPr/>
          </p:nvSpPr>
          <p:spPr bwMode="auto">
            <a:xfrm>
              <a:off x="2743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8</a:t>
              </a:r>
            </a:p>
          </p:txBody>
        </p:sp>
      </p:grpSp>
      <p:grpSp>
        <p:nvGrpSpPr>
          <p:cNvPr id="4" name="Group 64"/>
          <p:cNvGrpSpPr>
            <a:grpSpLocks/>
          </p:cNvGrpSpPr>
          <p:nvPr/>
        </p:nvGrpSpPr>
        <p:grpSpPr bwMode="auto">
          <a:xfrm>
            <a:off x="8737600" y="3765550"/>
            <a:ext cx="508000" cy="1187450"/>
            <a:chOff x="6553200" y="3765550"/>
            <a:chExt cx="381000" cy="1187450"/>
          </a:xfrm>
        </p:grpSpPr>
        <p:cxnSp>
          <p:nvCxnSpPr>
            <p:cNvPr id="14378" name="AutoShape 33"/>
            <p:cNvCxnSpPr>
              <a:cxnSpLocks noChangeShapeType="1"/>
            </p:cNvCxnSpPr>
            <p:nvPr/>
          </p:nvCxnSpPr>
          <p:spPr bwMode="auto">
            <a:xfrm>
              <a:off x="6745288" y="3765550"/>
              <a:ext cx="1588" cy="806450"/>
            </a:xfrm>
            <a:prstGeom prst="straightConnector1">
              <a:avLst/>
            </a:prstGeom>
            <a:noFill/>
            <a:ln w="12700">
              <a:solidFill>
                <a:schemeClr val="tx1"/>
              </a:solidFill>
              <a:round/>
              <a:headEnd/>
              <a:tailEnd type="triangle" w="med" len="med"/>
            </a:ln>
          </p:spPr>
        </p:cxnSp>
        <p:sp>
          <p:nvSpPr>
            <p:cNvPr id="14379" name="Rectangle 7"/>
            <p:cNvSpPr>
              <a:spLocks noChangeArrowheads="1"/>
            </p:cNvSpPr>
            <p:nvPr/>
          </p:nvSpPr>
          <p:spPr bwMode="auto">
            <a:xfrm>
              <a:off x="6553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5</a:t>
              </a:r>
            </a:p>
          </p:txBody>
        </p:sp>
      </p:grpSp>
      <p:grpSp>
        <p:nvGrpSpPr>
          <p:cNvPr id="5" name="Group 65"/>
          <p:cNvGrpSpPr>
            <a:grpSpLocks/>
          </p:cNvGrpSpPr>
          <p:nvPr/>
        </p:nvGrpSpPr>
        <p:grpSpPr bwMode="auto">
          <a:xfrm>
            <a:off x="8993717" y="3765550"/>
            <a:ext cx="1267883" cy="1187450"/>
            <a:chOff x="6745288" y="3765550"/>
            <a:chExt cx="950912" cy="1187450"/>
          </a:xfrm>
        </p:grpSpPr>
        <p:cxnSp>
          <p:nvCxnSpPr>
            <p:cNvPr id="14376" name="AutoShape 37"/>
            <p:cNvCxnSpPr>
              <a:cxnSpLocks noChangeShapeType="1"/>
            </p:cNvCxnSpPr>
            <p:nvPr/>
          </p:nvCxnSpPr>
          <p:spPr bwMode="auto">
            <a:xfrm>
              <a:off x="6745288" y="3765550"/>
              <a:ext cx="763587" cy="822325"/>
            </a:xfrm>
            <a:prstGeom prst="straightConnector1">
              <a:avLst/>
            </a:prstGeom>
            <a:noFill/>
            <a:ln w="12700">
              <a:solidFill>
                <a:schemeClr val="tx1"/>
              </a:solidFill>
              <a:round/>
              <a:headEnd/>
              <a:tailEnd type="triangle" w="med" len="med"/>
            </a:ln>
          </p:spPr>
        </p:cxnSp>
        <p:sp>
          <p:nvSpPr>
            <p:cNvPr id="14377" name="Rectangle 7"/>
            <p:cNvSpPr>
              <a:spLocks noChangeArrowheads="1"/>
            </p:cNvSpPr>
            <p:nvPr/>
          </p:nvSpPr>
          <p:spPr bwMode="auto">
            <a:xfrm>
              <a:off x="7315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2</a:t>
              </a:r>
            </a:p>
          </p:txBody>
        </p:sp>
      </p:grpSp>
      <p:grpSp>
        <p:nvGrpSpPr>
          <p:cNvPr id="6" name="Group 51"/>
          <p:cNvGrpSpPr>
            <a:grpSpLocks/>
          </p:cNvGrpSpPr>
          <p:nvPr/>
        </p:nvGrpSpPr>
        <p:grpSpPr bwMode="auto">
          <a:xfrm>
            <a:off x="2645833" y="2514600"/>
            <a:ext cx="3302000" cy="1250950"/>
            <a:chOff x="1984375" y="2514600"/>
            <a:chExt cx="2476501" cy="1250950"/>
          </a:xfrm>
        </p:grpSpPr>
        <p:sp>
          <p:nvSpPr>
            <p:cNvPr id="14374" name="AutoShape 6"/>
            <p:cNvSpPr>
              <a:spLocks noChangeArrowheads="1"/>
            </p:cNvSpPr>
            <p:nvPr/>
          </p:nvSpPr>
          <p:spPr bwMode="auto">
            <a:xfrm flipV="1">
              <a:off x="1984375" y="3460750"/>
              <a:ext cx="381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cxnSp>
          <p:nvCxnSpPr>
            <p:cNvPr id="14375" name="AutoShape 7"/>
            <p:cNvCxnSpPr>
              <a:cxnSpLocks noChangeShapeType="1"/>
              <a:stCxn id="14339" idx="3"/>
              <a:endCxn id="14374" idx="3"/>
            </p:cNvCxnSpPr>
            <p:nvPr/>
          </p:nvCxnSpPr>
          <p:spPr bwMode="auto">
            <a:xfrm flipH="1">
              <a:off x="2173288" y="2514600"/>
              <a:ext cx="2287588" cy="946150"/>
            </a:xfrm>
            <a:prstGeom prst="straightConnector1">
              <a:avLst/>
            </a:prstGeom>
            <a:noFill/>
            <a:ln w="12700">
              <a:solidFill>
                <a:schemeClr val="tx1"/>
              </a:solidFill>
              <a:round/>
              <a:headEnd/>
              <a:tailEnd type="triangle" w="med" len="med"/>
            </a:ln>
          </p:spPr>
        </p:cxnSp>
      </p:grpSp>
      <p:cxnSp>
        <p:nvCxnSpPr>
          <p:cNvPr id="28720" name="AutoShape 9"/>
          <p:cNvCxnSpPr>
            <a:cxnSpLocks noChangeShapeType="1"/>
            <a:stCxn id="14374" idx="0"/>
          </p:cNvCxnSpPr>
          <p:nvPr/>
        </p:nvCxnSpPr>
        <p:spPr bwMode="auto">
          <a:xfrm flipH="1">
            <a:off x="1883835" y="3765553"/>
            <a:ext cx="1013884" cy="822325"/>
          </a:xfrm>
          <a:prstGeom prst="straightConnector1">
            <a:avLst/>
          </a:prstGeom>
          <a:noFill/>
          <a:ln w="12700">
            <a:solidFill>
              <a:schemeClr val="tx1"/>
            </a:solidFill>
            <a:round/>
            <a:headEnd/>
            <a:tailEnd type="triangle" w="med" len="med"/>
          </a:ln>
        </p:spPr>
      </p:cxnSp>
      <p:sp>
        <p:nvSpPr>
          <p:cNvPr id="51" name="Rectangle 7"/>
          <p:cNvSpPr>
            <a:spLocks noChangeArrowheads="1"/>
          </p:cNvSpPr>
          <p:nvPr/>
        </p:nvSpPr>
        <p:spPr bwMode="auto">
          <a:xfrm>
            <a:off x="1625600" y="4648200"/>
            <a:ext cx="508000" cy="304800"/>
          </a:xfrm>
          <a:prstGeom prst="rect">
            <a:avLst/>
          </a:prstGeom>
          <a:solidFill>
            <a:srgbClr val="CCCCCC"/>
          </a:solidFill>
          <a:ln w="9525">
            <a:solidFill>
              <a:schemeClr val="tx1"/>
            </a:solidFill>
            <a:miter lim="800000"/>
            <a:headEnd/>
            <a:tailEnd/>
          </a:ln>
        </p:spPr>
        <p:txBody>
          <a:bodyPr wrap="none" anchor="ctr"/>
          <a:lstStyle/>
          <a:p>
            <a:pPr algn="ctr"/>
            <a:r>
              <a:rPr lang="en-US"/>
              <a:t>3</a:t>
            </a:r>
          </a:p>
        </p:txBody>
      </p:sp>
      <p:cxnSp>
        <p:nvCxnSpPr>
          <p:cNvPr id="67" name="AutoShape 21"/>
          <p:cNvCxnSpPr>
            <a:cxnSpLocks noChangeShapeType="1"/>
          </p:cNvCxnSpPr>
          <p:nvPr/>
        </p:nvCxnSpPr>
        <p:spPr bwMode="auto">
          <a:xfrm rot="5400000">
            <a:off x="5790143" y="2665943"/>
            <a:ext cx="304800" cy="2116"/>
          </a:xfrm>
          <a:prstGeom prst="straightConnector1">
            <a:avLst/>
          </a:prstGeom>
          <a:noFill/>
          <a:ln w="12700">
            <a:solidFill>
              <a:schemeClr val="tx1"/>
            </a:solidFill>
            <a:round/>
            <a:headEnd/>
            <a:tailEnd/>
          </a:ln>
        </p:spPr>
      </p:cxnSp>
      <p:cxnSp>
        <p:nvCxnSpPr>
          <p:cNvPr id="70" name="AutoShape 21"/>
          <p:cNvCxnSpPr>
            <a:cxnSpLocks noChangeShapeType="1"/>
            <a:stCxn id="14339" idx="3"/>
          </p:cNvCxnSpPr>
          <p:nvPr/>
        </p:nvCxnSpPr>
        <p:spPr bwMode="auto">
          <a:xfrm rot="16200000" flipH="1">
            <a:off x="6212417" y="2250019"/>
            <a:ext cx="228600" cy="757767"/>
          </a:xfrm>
          <a:prstGeom prst="straightConnector1">
            <a:avLst/>
          </a:prstGeom>
          <a:noFill/>
          <a:ln w="12700">
            <a:solidFill>
              <a:schemeClr val="tx1"/>
            </a:solidFill>
            <a:round/>
            <a:headEnd/>
            <a:tailEnd/>
          </a:ln>
        </p:spPr>
      </p:cxnSp>
      <p:cxnSp>
        <p:nvCxnSpPr>
          <p:cNvPr id="74" name="AutoShape 21"/>
          <p:cNvCxnSpPr>
            <a:cxnSpLocks noChangeShapeType="1"/>
          </p:cNvCxnSpPr>
          <p:nvPr/>
        </p:nvCxnSpPr>
        <p:spPr bwMode="auto">
          <a:xfrm rot="5400000">
            <a:off x="2744259" y="3913717"/>
            <a:ext cx="304800" cy="2117"/>
          </a:xfrm>
          <a:prstGeom prst="straightConnector1">
            <a:avLst/>
          </a:prstGeom>
          <a:noFill/>
          <a:ln w="12700">
            <a:solidFill>
              <a:schemeClr val="tx1"/>
            </a:solidFill>
            <a:round/>
            <a:headEnd/>
            <a:tailEnd/>
          </a:ln>
        </p:spPr>
      </p:cxnSp>
      <p:cxnSp>
        <p:nvCxnSpPr>
          <p:cNvPr id="75" name="AutoShape 21"/>
          <p:cNvCxnSpPr>
            <a:cxnSpLocks noChangeShapeType="1"/>
            <a:stCxn id="14374" idx="0"/>
          </p:cNvCxnSpPr>
          <p:nvPr/>
        </p:nvCxnSpPr>
        <p:spPr bwMode="auto">
          <a:xfrm rot="16200000" flipH="1">
            <a:off x="2926292" y="3739091"/>
            <a:ext cx="196850" cy="249767"/>
          </a:xfrm>
          <a:prstGeom prst="straightConnector1">
            <a:avLst/>
          </a:prstGeom>
          <a:noFill/>
          <a:ln w="12700">
            <a:solidFill>
              <a:schemeClr val="tx1"/>
            </a:solidFill>
            <a:round/>
            <a:headEnd/>
            <a:tailEnd/>
          </a:ln>
        </p:spPr>
      </p:cxnSp>
      <p:grpSp>
        <p:nvGrpSpPr>
          <p:cNvPr id="7" name="Group 59"/>
          <p:cNvGrpSpPr>
            <a:grpSpLocks/>
          </p:cNvGrpSpPr>
          <p:nvPr/>
        </p:nvGrpSpPr>
        <p:grpSpPr bwMode="auto">
          <a:xfrm>
            <a:off x="5693833" y="2514603"/>
            <a:ext cx="508000" cy="1235075"/>
            <a:chOff x="4270375" y="2514600"/>
            <a:chExt cx="381000" cy="1235075"/>
          </a:xfrm>
        </p:grpSpPr>
        <p:sp>
          <p:nvSpPr>
            <p:cNvPr id="14372" name="AutoShape 20"/>
            <p:cNvSpPr>
              <a:spLocks noChangeArrowheads="1"/>
            </p:cNvSpPr>
            <p:nvPr/>
          </p:nvSpPr>
          <p:spPr bwMode="auto">
            <a:xfrm flipV="1">
              <a:off x="4270375" y="3444875"/>
              <a:ext cx="381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cxnSp>
          <p:nvCxnSpPr>
            <p:cNvPr id="14373" name="AutoShape 21"/>
            <p:cNvCxnSpPr>
              <a:cxnSpLocks noChangeShapeType="1"/>
              <a:stCxn id="14339" idx="3"/>
              <a:endCxn id="14372" idx="3"/>
            </p:cNvCxnSpPr>
            <p:nvPr/>
          </p:nvCxnSpPr>
          <p:spPr bwMode="auto">
            <a:xfrm flipH="1">
              <a:off x="4459288" y="2514600"/>
              <a:ext cx="1588" cy="930275"/>
            </a:xfrm>
            <a:prstGeom prst="straightConnector1">
              <a:avLst/>
            </a:prstGeom>
            <a:noFill/>
            <a:ln w="12700">
              <a:solidFill>
                <a:schemeClr val="tx1"/>
              </a:solidFill>
              <a:round/>
              <a:headEnd/>
              <a:tailEnd type="triangle" w="med" len="med"/>
            </a:ln>
          </p:spPr>
        </p:cxnSp>
      </p:grpSp>
      <p:grpSp>
        <p:nvGrpSpPr>
          <p:cNvPr id="8" name="Group 58"/>
          <p:cNvGrpSpPr>
            <a:grpSpLocks/>
          </p:cNvGrpSpPr>
          <p:nvPr/>
        </p:nvGrpSpPr>
        <p:grpSpPr bwMode="auto">
          <a:xfrm>
            <a:off x="4673600" y="3762375"/>
            <a:ext cx="1524000" cy="1190625"/>
            <a:chOff x="3505200" y="3762375"/>
            <a:chExt cx="1142999" cy="1190625"/>
          </a:xfrm>
        </p:grpSpPr>
        <p:cxnSp>
          <p:nvCxnSpPr>
            <p:cNvPr id="14368" name="AutoShape 23"/>
            <p:cNvCxnSpPr>
              <a:cxnSpLocks noChangeShapeType="1"/>
            </p:cNvCxnSpPr>
            <p:nvPr/>
          </p:nvCxnSpPr>
          <p:spPr bwMode="auto">
            <a:xfrm flipH="1">
              <a:off x="3698875" y="3765550"/>
              <a:ext cx="760413" cy="822325"/>
            </a:xfrm>
            <a:prstGeom prst="straightConnector1">
              <a:avLst/>
            </a:prstGeom>
            <a:noFill/>
            <a:ln w="12700">
              <a:solidFill>
                <a:schemeClr val="tx1"/>
              </a:solidFill>
              <a:round/>
              <a:headEnd/>
              <a:tailEnd type="triangle" w="med" len="med"/>
            </a:ln>
          </p:spPr>
        </p:cxnSp>
        <p:sp>
          <p:nvSpPr>
            <p:cNvPr id="14369" name="Rectangle 7"/>
            <p:cNvSpPr>
              <a:spLocks noChangeArrowheads="1"/>
            </p:cNvSpPr>
            <p:nvPr/>
          </p:nvSpPr>
          <p:spPr bwMode="auto">
            <a:xfrm>
              <a:off x="3505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2</a:t>
              </a:r>
            </a:p>
          </p:txBody>
        </p:sp>
        <p:cxnSp>
          <p:nvCxnSpPr>
            <p:cNvPr id="14370" name="AutoShape 21"/>
            <p:cNvCxnSpPr>
              <a:cxnSpLocks noChangeShapeType="1"/>
            </p:cNvCxnSpPr>
            <p:nvPr/>
          </p:nvCxnSpPr>
          <p:spPr bwMode="auto">
            <a:xfrm rot="5400000">
              <a:off x="4306094" y="3913981"/>
              <a:ext cx="304800" cy="1588"/>
            </a:xfrm>
            <a:prstGeom prst="straightConnector1">
              <a:avLst/>
            </a:prstGeom>
            <a:noFill/>
            <a:ln w="12700">
              <a:solidFill>
                <a:schemeClr val="tx1"/>
              </a:solidFill>
              <a:round/>
              <a:headEnd/>
              <a:tailEnd/>
            </a:ln>
          </p:spPr>
        </p:cxnSp>
        <p:cxnSp>
          <p:nvCxnSpPr>
            <p:cNvPr id="14371" name="AutoShape 21"/>
            <p:cNvCxnSpPr>
              <a:cxnSpLocks noChangeShapeType="1"/>
            </p:cNvCxnSpPr>
            <p:nvPr/>
          </p:nvCxnSpPr>
          <p:spPr bwMode="auto">
            <a:xfrm rot="16200000" flipH="1">
              <a:off x="4456112" y="3770312"/>
              <a:ext cx="196850" cy="187325"/>
            </a:xfrm>
            <a:prstGeom prst="straightConnector1">
              <a:avLst/>
            </a:prstGeom>
            <a:noFill/>
            <a:ln w="12700">
              <a:solidFill>
                <a:schemeClr val="tx1"/>
              </a:solidFill>
              <a:round/>
              <a:headEnd/>
              <a:tailEnd/>
            </a:ln>
          </p:spPr>
        </p:cxnSp>
      </p:grpSp>
      <p:grpSp>
        <p:nvGrpSpPr>
          <p:cNvPr id="9" name="Group 61"/>
          <p:cNvGrpSpPr>
            <a:grpSpLocks/>
          </p:cNvGrpSpPr>
          <p:nvPr/>
        </p:nvGrpSpPr>
        <p:grpSpPr bwMode="auto">
          <a:xfrm>
            <a:off x="5947833" y="2514600"/>
            <a:ext cx="3301998" cy="1250950"/>
            <a:chOff x="4460876" y="2514600"/>
            <a:chExt cx="2476499" cy="1250950"/>
          </a:xfrm>
        </p:grpSpPr>
        <p:sp>
          <p:nvSpPr>
            <p:cNvPr id="14366" name="AutoShape 26"/>
            <p:cNvSpPr>
              <a:spLocks noChangeArrowheads="1"/>
            </p:cNvSpPr>
            <p:nvPr/>
          </p:nvSpPr>
          <p:spPr bwMode="auto">
            <a:xfrm flipV="1">
              <a:off x="6556375" y="3460750"/>
              <a:ext cx="381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cxnSp>
          <p:nvCxnSpPr>
            <p:cNvPr id="14367" name="AutoShape 27"/>
            <p:cNvCxnSpPr>
              <a:cxnSpLocks noChangeShapeType="1"/>
              <a:stCxn id="14339" idx="3"/>
              <a:endCxn id="14366" idx="3"/>
            </p:cNvCxnSpPr>
            <p:nvPr/>
          </p:nvCxnSpPr>
          <p:spPr bwMode="auto">
            <a:xfrm>
              <a:off x="4460875" y="2514600"/>
              <a:ext cx="2284413" cy="946150"/>
            </a:xfrm>
            <a:prstGeom prst="straightConnector1">
              <a:avLst/>
            </a:prstGeom>
            <a:noFill/>
            <a:ln w="12700">
              <a:solidFill>
                <a:schemeClr val="tx1"/>
              </a:solidFill>
              <a:round/>
              <a:headEnd/>
              <a:tailEnd type="triangle" w="med" len="med"/>
            </a:ln>
          </p:spPr>
        </p:cxnSp>
      </p:grpSp>
      <p:grpSp>
        <p:nvGrpSpPr>
          <p:cNvPr id="10" name="Group 60"/>
          <p:cNvGrpSpPr>
            <a:grpSpLocks/>
          </p:cNvGrpSpPr>
          <p:nvPr/>
        </p:nvGrpSpPr>
        <p:grpSpPr bwMode="auto">
          <a:xfrm>
            <a:off x="7721600" y="3762375"/>
            <a:ext cx="1524000" cy="1190625"/>
            <a:chOff x="5791200" y="3762375"/>
            <a:chExt cx="1142999" cy="1190625"/>
          </a:xfrm>
        </p:grpSpPr>
        <p:cxnSp>
          <p:nvCxnSpPr>
            <p:cNvPr id="14362" name="AutoShape 29"/>
            <p:cNvCxnSpPr>
              <a:cxnSpLocks noChangeShapeType="1"/>
            </p:cNvCxnSpPr>
            <p:nvPr/>
          </p:nvCxnSpPr>
          <p:spPr bwMode="auto">
            <a:xfrm flipH="1">
              <a:off x="5984875" y="3765550"/>
              <a:ext cx="760413" cy="822325"/>
            </a:xfrm>
            <a:prstGeom prst="straightConnector1">
              <a:avLst/>
            </a:prstGeom>
            <a:noFill/>
            <a:ln w="12700">
              <a:solidFill>
                <a:schemeClr val="tx1"/>
              </a:solidFill>
              <a:round/>
              <a:headEnd/>
              <a:tailEnd type="triangle" w="med" len="med"/>
            </a:ln>
          </p:spPr>
        </p:cxnSp>
        <p:sp>
          <p:nvSpPr>
            <p:cNvPr id="14363" name="Rectangle 7"/>
            <p:cNvSpPr>
              <a:spLocks noChangeArrowheads="1"/>
            </p:cNvSpPr>
            <p:nvPr/>
          </p:nvSpPr>
          <p:spPr bwMode="auto">
            <a:xfrm>
              <a:off x="5791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14</a:t>
              </a:r>
            </a:p>
          </p:txBody>
        </p:sp>
        <p:cxnSp>
          <p:nvCxnSpPr>
            <p:cNvPr id="14364" name="AutoShape 21"/>
            <p:cNvCxnSpPr>
              <a:cxnSpLocks noChangeShapeType="1"/>
            </p:cNvCxnSpPr>
            <p:nvPr/>
          </p:nvCxnSpPr>
          <p:spPr bwMode="auto">
            <a:xfrm rot="5400000">
              <a:off x="6592094" y="3913981"/>
              <a:ext cx="304800" cy="1588"/>
            </a:xfrm>
            <a:prstGeom prst="straightConnector1">
              <a:avLst/>
            </a:prstGeom>
            <a:noFill/>
            <a:ln w="12700">
              <a:solidFill>
                <a:schemeClr val="tx1"/>
              </a:solidFill>
              <a:round/>
              <a:headEnd/>
              <a:tailEnd/>
            </a:ln>
          </p:spPr>
        </p:cxnSp>
        <p:cxnSp>
          <p:nvCxnSpPr>
            <p:cNvPr id="14365" name="AutoShape 21"/>
            <p:cNvCxnSpPr>
              <a:cxnSpLocks noChangeShapeType="1"/>
            </p:cNvCxnSpPr>
            <p:nvPr/>
          </p:nvCxnSpPr>
          <p:spPr bwMode="auto">
            <a:xfrm rot="16200000" flipH="1">
              <a:off x="6742112" y="3770312"/>
              <a:ext cx="196850" cy="187325"/>
            </a:xfrm>
            <a:prstGeom prst="straightConnector1">
              <a:avLst/>
            </a:prstGeom>
            <a:noFill/>
            <a:ln w="12700">
              <a:solidFill>
                <a:schemeClr val="tx1"/>
              </a:solidFill>
              <a:round/>
              <a:headEnd/>
              <a:tailEnd/>
            </a:ln>
          </p:spPr>
        </p:cxnSp>
      </p:grpSp>
      <p:sp>
        <p:nvSpPr>
          <p:cNvPr id="13" name="TextBox 12"/>
          <p:cNvSpPr txBox="1"/>
          <p:nvPr/>
        </p:nvSpPr>
        <p:spPr>
          <a:xfrm>
            <a:off x="1883835" y="3276600"/>
            <a:ext cx="554565" cy="369332"/>
          </a:xfrm>
          <a:prstGeom prst="rect">
            <a:avLst/>
          </a:prstGeom>
          <a:noFill/>
        </p:spPr>
        <p:txBody>
          <a:bodyPr wrap="square" rtlCol="0">
            <a:spAutoFit/>
          </a:bodyPr>
          <a:lstStyle/>
          <a:p>
            <a:r>
              <a:rPr lang="en-US" dirty="0">
                <a:solidFill>
                  <a:srgbClr val="FF0000"/>
                </a:solidFill>
                <a:latin typeface="Calibri"/>
                <a:cs typeface="Calibri"/>
              </a:rPr>
              <a:t>3</a:t>
            </a:r>
          </a:p>
        </p:txBody>
      </p:sp>
      <p:sp>
        <p:nvSpPr>
          <p:cNvPr id="48" name="TextBox 47"/>
          <p:cNvSpPr txBox="1"/>
          <p:nvPr/>
        </p:nvSpPr>
        <p:spPr>
          <a:xfrm>
            <a:off x="5265210" y="3335893"/>
            <a:ext cx="554565" cy="369332"/>
          </a:xfrm>
          <a:prstGeom prst="rect">
            <a:avLst/>
          </a:prstGeom>
          <a:noFill/>
        </p:spPr>
        <p:txBody>
          <a:bodyPr wrap="square" rtlCol="0">
            <a:spAutoFit/>
          </a:bodyPr>
          <a:lstStyle/>
          <a:p>
            <a:r>
              <a:rPr lang="en-US" dirty="0">
                <a:solidFill>
                  <a:srgbClr val="FF0000"/>
                </a:solidFill>
                <a:latin typeface="Calibri"/>
                <a:cs typeface="Calibri"/>
              </a:rPr>
              <a:t>&lt;=2</a:t>
            </a:r>
          </a:p>
        </p:txBody>
      </p:sp>
      <p:sp>
        <p:nvSpPr>
          <p:cNvPr id="49" name="TextBox 48"/>
          <p:cNvSpPr txBox="1"/>
          <p:nvPr/>
        </p:nvSpPr>
        <p:spPr>
          <a:xfrm>
            <a:off x="8209493" y="3336510"/>
            <a:ext cx="554565" cy="369332"/>
          </a:xfrm>
          <a:prstGeom prst="rect">
            <a:avLst/>
          </a:prstGeom>
          <a:noFill/>
        </p:spPr>
        <p:txBody>
          <a:bodyPr wrap="square" rtlCol="0">
            <a:spAutoFit/>
          </a:bodyPr>
          <a:lstStyle/>
          <a:p>
            <a:r>
              <a:rPr lang="en-US" dirty="0">
                <a:solidFill>
                  <a:srgbClr val="FF0000"/>
                </a:solidFill>
                <a:latin typeface="Calibri"/>
                <a:cs typeface="Calibri"/>
              </a:rPr>
              <a:t>2</a:t>
            </a:r>
          </a:p>
        </p:txBody>
      </p:sp>
      <p:sp>
        <p:nvSpPr>
          <p:cNvPr id="50" name="TextBox 49"/>
          <p:cNvSpPr txBox="1"/>
          <p:nvPr/>
        </p:nvSpPr>
        <p:spPr>
          <a:xfrm>
            <a:off x="5265210" y="2100815"/>
            <a:ext cx="554565" cy="369332"/>
          </a:xfrm>
          <a:prstGeom prst="rect">
            <a:avLst/>
          </a:prstGeom>
          <a:noFill/>
        </p:spPr>
        <p:txBody>
          <a:bodyPr wrap="square" rtlCol="0">
            <a:spAutoFit/>
          </a:bodyPr>
          <a:lstStyle/>
          <a:p>
            <a:r>
              <a:rPr lang="en-US" dirty="0">
                <a:solidFill>
                  <a:srgbClr val="FF0000"/>
                </a:solidFill>
                <a:latin typeface="Calibri"/>
                <a:cs typeface="Calibri"/>
              </a:rPr>
              <a:t>3</a:t>
            </a:r>
          </a:p>
        </p:txBody>
      </p:sp>
    </p:spTree>
    <p:extLst>
      <p:ext uri="{BB962C8B-B14F-4D97-AF65-F5344CB8AC3E}">
        <p14:creationId xmlns:p14="http://schemas.microsoft.com/office/powerpoint/2010/main" val="1930503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3"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sym typeface="Symbol" pitchFamily="18" charset="2"/>
              </a:rPr>
              <a:t>Alpha-Beta Pruning</a:t>
            </a:r>
          </a:p>
        </p:txBody>
      </p:sp>
      <p:sp>
        <p:nvSpPr>
          <p:cNvPr id="23555" name="Rectangle 3"/>
          <p:cNvSpPr>
            <a:spLocks noGrp="1" noChangeArrowheads="1"/>
          </p:cNvSpPr>
          <p:nvPr>
            <p:ph idx="1"/>
          </p:nvPr>
        </p:nvSpPr>
        <p:spPr>
          <a:xfrm>
            <a:off x="457200" y="1447800"/>
            <a:ext cx="6858000" cy="4525963"/>
          </a:xfrm>
        </p:spPr>
        <p:txBody>
          <a:bodyPr/>
          <a:lstStyle/>
          <a:p>
            <a:pPr eaLnBrk="1" hangingPunct="1">
              <a:lnSpc>
                <a:spcPct val="110000"/>
              </a:lnSpc>
            </a:pPr>
            <a:r>
              <a:rPr lang="en-US" sz="2400" dirty="0"/>
              <a:t>General configuration (MIN version)</a:t>
            </a:r>
          </a:p>
          <a:p>
            <a:pPr lvl="1" eaLnBrk="1" hangingPunct="1">
              <a:lnSpc>
                <a:spcPct val="110000"/>
              </a:lnSpc>
            </a:pPr>
            <a:r>
              <a:rPr lang="en-US" sz="2000" dirty="0">
                <a:sym typeface="Symbol" pitchFamily="18" charset="2"/>
              </a:rPr>
              <a:t>We’re computing the MIN-VALUE at some node </a:t>
            </a:r>
            <a:r>
              <a:rPr lang="en-US" sz="2000" i="1" dirty="0">
                <a:sym typeface="Symbol" pitchFamily="18" charset="2"/>
              </a:rPr>
              <a:t>n</a:t>
            </a:r>
          </a:p>
          <a:p>
            <a:pPr lvl="1" eaLnBrk="1" hangingPunct="1">
              <a:lnSpc>
                <a:spcPct val="110000"/>
              </a:lnSpc>
            </a:pPr>
            <a:r>
              <a:rPr lang="en-US" sz="2000" dirty="0">
                <a:sym typeface="Symbol" pitchFamily="18" charset="2"/>
              </a:rPr>
              <a:t>We’re looping over </a:t>
            </a:r>
            <a:r>
              <a:rPr lang="en-US" sz="2000" i="1" dirty="0" err="1">
                <a:sym typeface="Symbol" pitchFamily="18" charset="2"/>
              </a:rPr>
              <a:t>n</a:t>
            </a:r>
            <a:r>
              <a:rPr lang="en-US" sz="2000" dirty="0" err="1">
                <a:sym typeface="Symbol" pitchFamily="18" charset="2"/>
              </a:rPr>
              <a:t>’s</a:t>
            </a:r>
            <a:r>
              <a:rPr lang="en-US" sz="2000" dirty="0">
                <a:sym typeface="Symbol" pitchFamily="18" charset="2"/>
              </a:rPr>
              <a:t> children</a:t>
            </a:r>
          </a:p>
          <a:p>
            <a:pPr lvl="1" eaLnBrk="1" hangingPunct="1">
              <a:lnSpc>
                <a:spcPct val="110000"/>
              </a:lnSpc>
            </a:pPr>
            <a:r>
              <a:rPr lang="en-US" sz="2000" i="1" dirty="0" err="1">
                <a:sym typeface="Symbol" pitchFamily="18" charset="2"/>
              </a:rPr>
              <a:t>n</a:t>
            </a:r>
            <a:r>
              <a:rPr lang="en-US" sz="2000" dirty="0" err="1">
                <a:sym typeface="Symbol" pitchFamily="18" charset="2"/>
              </a:rPr>
              <a:t>’s</a:t>
            </a:r>
            <a:r>
              <a:rPr lang="en-US" sz="2000" dirty="0">
                <a:sym typeface="Symbol" pitchFamily="18" charset="2"/>
              </a:rPr>
              <a:t> estimate of the </a:t>
            </a:r>
            <a:r>
              <a:rPr lang="en-US" sz="2000" dirty="0" err="1">
                <a:sym typeface="Symbol" pitchFamily="18" charset="2"/>
              </a:rPr>
              <a:t>childrens</a:t>
            </a:r>
            <a:r>
              <a:rPr lang="en-US" sz="2000" dirty="0">
                <a:sym typeface="Symbol" pitchFamily="18" charset="2"/>
              </a:rPr>
              <a:t>’ min is dropping</a:t>
            </a:r>
          </a:p>
          <a:p>
            <a:pPr lvl="1" eaLnBrk="1" hangingPunct="1">
              <a:lnSpc>
                <a:spcPct val="110000"/>
              </a:lnSpc>
            </a:pPr>
            <a:r>
              <a:rPr lang="en-US" sz="2000" dirty="0">
                <a:sym typeface="Symbol" pitchFamily="18" charset="2"/>
              </a:rPr>
              <a:t>Who cares about </a:t>
            </a:r>
            <a:r>
              <a:rPr lang="en-US" sz="2000" i="1" dirty="0" err="1">
                <a:sym typeface="Symbol" pitchFamily="18" charset="2"/>
              </a:rPr>
              <a:t>n</a:t>
            </a:r>
            <a:r>
              <a:rPr lang="en-US" sz="2000" dirty="0" err="1">
                <a:sym typeface="Symbol" pitchFamily="18" charset="2"/>
              </a:rPr>
              <a:t>’s</a:t>
            </a:r>
            <a:r>
              <a:rPr lang="en-US" sz="2000" dirty="0">
                <a:sym typeface="Symbol" pitchFamily="18" charset="2"/>
              </a:rPr>
              <a:t> value?  MAX</a:t>
            </a:r>
          </a:p>
          <a:p>
            <a:pPr lvl="1" eaLnBrk="1" hangingPunct="1">
              <a:lnSpc>
                <a:spcPct val="110000"/>
              </a:lnSpc>
            </a:pPr>
            <a:r>
              <a:rPr lang="en-US" sz="2000" dirty="0">
                <a:sym typeface="Symbol" pitchFamily="18" charset="2"/>
              </a:rPr>
              <a:t>Let </a:t>
            </a:r>
            <a:r>
              <a:rPr lang="en-US" sz="2000" i="1" dirty="0">
                <a:sym typeface="Symbol" pitchFamily="18" charset="2"/>
              </a:rPr>
              <a:t>a</a:t>
            </a:r>
            <a:r>
              <a:rPr lang="en-US" sz="2000" dirty="0"/>
              <a:t> be the best value that MAX can get at any choice point along the current path from the root</a:t>
            </a:r>
          </a:p>
          <a:p>
            <a:pPr lvl="1" eaLnBrk="1" hangingPunct="1">
              <a:lnSpc>
                <a:spcPct val="110000"/>
              </a:lnSpc>
            </a:pPr>
            <a:r>
              <a:rPr lang="en-US" sz="2000" dirty="0"/>
              <a:t>If </a:t>
            </a:r>
            <a:r>
              <a:rPr lang="en-US" sz="2000" i="1" dirty="0"/>
              <a:t>n</a:t>
            </a:r>
            <a:r>
              <a:rPr lang="en-US" sz="2000" dirty="0"/>
              <a:t> becomes worse than </a:t>
            </a:r>
            <a:r>
              <a:rPr lang="en-US" sz="2000" i="1" dirty="0">
                <a:sym typeface="Symbol" pitchFamily="18" charset="2"/>
              </a:rPr>
              <a:t>a</a:t>
            </a:r>
            <a:r>
              <a:rPr lang="en-US" sz="2000" dirty="0"/>
              <a:t>, MAX will avoid it, so we can stop considering </a:t>
            </a:r>
            <a:r>
              <a:rPr lang="en-US" sz="2000" i="1" dirty="0" err="1"/>
              <a:t>n</a:t>
            </a:r>
            <a:r>
              <a:rPr lang="en-US" sz="2000" dirty="0" err="1"/>
              <a:t>’s</a:t>
            </a:r>
            <a:r>
              <a:rPr lang="en-US" sz="2000" dirty="0"/>
              <a:t> other children (it’s already bad enough that it won’t be played)</a:t>
            </a:r>
          </a:p>
          <a:p>
            <a:pPr lvl="1" eaLnBrk="1" hangingPunct="1">
              <a:lnSpc>
                <a:spcPct val="110000"/>
              </a:lnSpc>
            </a:pPr>
            <a:endParaRPr lang="en-US" sz="2000" dirty="0"/>
          </a:p>
          <a:p>
            <a:pPr>
              <a:lnSpc>
                <a:spcPct val="110000"/>
              </a:lnSpc>
            </a:pPr>
            <a:r>
              <a:rPr lang="en-US" sz="2400" dirty="0"/>
              <a:t>MAX version is symmetric</a:t>
            </a:r>
            <a:endParaRPr lang="en-US" sz="2000" dirty="0"/>
          </a:p>
        </p:txBody>
      </p:sp>
      <p:sp>
        <p:nvSpPr>
          <p:cNvPr id="23556" name="Text Box 4"/>
          <p:cNvSpPr txBox="1">
            <a:spLocks noChangeArrowheads="1"/>
          </p:cNvSpPr>
          <p:nvPr/>
        </p:nvSpPr>
        <p:spPr bwMode="auto">
          <a:xfrm>
            <a:off x="7778750" y="1995765"/>
            <a:ext cx="635110" cy="369332"/>
          </a:xfrm>
          <a:prstGeom prst="rect">
            <a:avLst/>
          </a:prstGeom>
          <a:noFill/>
          <a:ln w="12700">
            <a:noFill/>
            <a:miter lim="800000"/>
            <a:headEnd/>
            <a:tailEnd/>
          </a:ln>
        </p:spPr>
        <p:txBody>
          <a:bodyPr wrap="none" anchor="ctr">
            <a:spAutoFit/>
          </a:bodyPr>
          <a:lstStyle/>
          <a:p>
            <a:r>
              <a:rPr lang="en-US">
                <a:latin typeface="Calibri" pitchFamily="34" charset="0"/>
              </a:rPr>
              <a:t>MAX</a:t>
            </a:r>
          </a:p>
        </p:txBody>
      </p:sp>
      <p:sp>
        <p:nvSpPr>
          <p:cNvPr id="23557" name="Text Box 5"/>
          <p:cNvSpPr txBox="1">
            <a:spLocks noChangeArrowheads="1"/>
          </p:cNvSpPr>
          <p:nvPr/>
        </p:nvSpPr>
        <p:spPr bwMode="auto">
          <a:xfrm>
            <a:off x="7778750" y="2819400"/>
            <a:ext cx="608013" cy="369888"/>
          </a:xfrm>
          <a:prstGeom prst="rect">
            <a:avLst/>
          </a:prstGeom>
          <a:noFill/>
          <a:ln w="12700">
            <a:noFill/>
            <a:miter lim="800000"/>
            <a:headEnd/>
            <a:tailEnd/>
          </a:ln>
        </p:spPr>
        <p:txBody>
          <a:bodyPr wrap="none" anchor="ctr">
            <a:spAutoFit/>
          </a:bodyPr>
          <a:lstStyle/>
          <a:p>
            <a:r>
              <a:rPr lang="en-US">
                <a:latin typeface="Calibri" pitchFamily="34" charset="0"/>
              </a:rPr>
              <a:t>MIN</a:t>
            </a:r>
          </a:p>
        </p:txBody>
      </p:sp>
      <p:sp>
        <p:nvSpPr>
          <p:cNvPr id="23558" name="Text Box 6"/>
          <p:cNvSpPr txBox="1">
            <a:spLocks noChangeArrowheads="1"/>
          </p:cNvSpPr>
          <p:nvPr/>
        </p:nvSpPr>
        <p:spPr bwMode="auto">
          <a:xfrm>
            <a:off x="7778750" y="4205565"/>
            <a:ext cx="635110" cy="369332"/>
          </a:xfrm>
          <a:prstGeom prst="rect">
            <a:avLst/>
          </a:prstGeom>
          <a:noFill/>
          <a:ln w="12700">
            <a:noFill/>
            <a:miter lim="800000"/>
            <a:headEnd/>
            <a:tailEnd/>
          </a:ln>
        </p:spPr>
        <p:txBody>
          <a:bodyPr wrap="none" anchor="ctr">
            <a:spAutoFit/>
          </a:bodyPr>
          <a:lstStyle/>
          <a:p>
            <a:r>
              <a:rPr lang="en-US">
                <a:latin typeface="Calibri" pitchFamily="34" charset="0"/>
              </a:rPr>
              <a:t>MAX</a:t>
            </a:r>
          </a:p>
        </p:txBody>
      </p:sp>
      <p:sp>
        <p:nvSpPr>
          <p:cNvPr id="23559" name="Text Box 7"/>
          <p:cNvSpPr txBox="1">
            <a:spLocks noChangeArrowheads="1"/>
          </p:cNvSpPr>
          <p:nvPr/>
        </p:nvSpPr>
        <p:spPr bwMode="auto">
          <a:xfrm>
            <a:off x="7778750" y="4967288"/>
            <a:ext cx="608013" cy="369887"/>
          </a:xfrm>
          <a:prstGeom prst="rect">
            <a:avLst/>
          </a:prstGeom>
          <a:noFill/>
          <a:ln w="12700">
            <a:noFill/>
            <a:miter lim="800000"/>
            <a:headEnd/>
            <a:tailEnd/>
          </a:ln>
        </p:spPr>
        <p:txBody>
          <a:bodyPr wrap="none" anchor="ctr">
            <a:spAutoFit/>
          </a:bodyPr>
          <a:lstStyle/>
          <a:p>
            <a:r>
              <a:rPr lang="en-US">
                <a:latin typeface="Calibri" pitchFamily="34" charset="0"/>
              </a:rPr>
              <a:t>MIN</a:t>
            </a:r>
          </a:p>
        </p:txBody>
      </p:sp>
      <p:sp>
        <p:nvSpPr>
          <p:cNvPr id="23560" name="AutoShape 8"/>
          <p:cNvSpPr>
            <a:spLocks noChangeArrowheads="1"/>
          </p:cNvSpPr>
          <p:nvPr/>
        </p:nvSpPr>
        <p:spPr bwMode="auto">
          <a:xfrm flipV="1">
            <a:off x="9296400" y="2895600"/>
            <a:ext cx="381000" cy="304800"/>
          </a:xfrm>
          <a:prstGeom prst="triangle">
            <a:avLst>
              <a:gd name="adj" fmla="val 50000"/>
            </a:avLst>
          </a:prstGeom>
          <a:solidFill>
            <a:srgbClr val="FF9999"/>
          </a:solidFill>
          <a:ln w="12700">
            <a:solidFill>
              <a:schemeClr val="tx1"/>
            </a:solidFill>
            <a:miter lim="800000"/>
            <a:headEnd/>
            <a:tailEnd/>
          </a:ln>
        </p:spPr>
        <p:txBody>
          <a:bodyPr rot="10800000" wrap="none" tIns="91440" anchor="ctr"/>
          <a:lstStyle/>
          <a:p>
            <a:pPr algn="ctr"/>
            <a:r>
              <a:rPr lang="en-US" sz="1600" i="1" dirty="0">
                <a:latin typeface="Calibri" pitchFamily="34" charset="0"/>
                <a:sym typeface="Symbol" pitchFamily="18" charset="2"/>
              </a:rPr>
              <a:t>a</a:t>
            </a:r>
            <a:endParaRPr lang="en-US" sz="1600" i="1" dirty="0">
              <a:latin typeface="Calibri" pitchFamily="34" charset="0"/>
            </a:endParaRPr>
          </a:p>
        </p:txBody>
      </p:sp>
      <p:cxnSp>
        <p:nvCxnSpPr>
          <p:cNvPr id="23561" name="AutoShape 9"/>
          <p:cNvCxnSpPr>
            <a:cxnSpLocks noChangeShapeType="1"/>
            <a:stCxn id="23564" idx="3"/>
            <a:endCxn id="23560" idx="3"/>
          </p:cNvCxnSpPr>
          <p:nvPr/>
        </p:nvCxnSpPr>
        <p:spPr bwMode="auto">
          <a:xfrm flipH="1">
            <a:off x="9485313" y="2362200"/>
            <a:ext cx="763587" cy="533400"/>
          </a:xfrm>
          <a:prstGeom prst="straightConnector1">
            <a:avLst/>
          </a:prstGeom>
          <a:noFill/>
          <a:ln w="12700">
            <a:solidFill>
              <a:schemeClr val="tx1"/>
            </a:solidFill>
            <a:round/>
            <a:headEnd/>
            <a:tailEnd type="triangle" w="med" len="med"/>
          </a:ln>
        </p:spPr>
      </p:cxnSp>
      <p:sp>
        <p:nvSpPr>
          <p:cNvPr id="23562" name="AutoShape 10"/>
          <p:cNvSpPr>
            <a:spLocks noChangeArrowheads="1"/>
          </p:cNvSpPr>
          <p:nvPr/>
        </p:nvSpPr>
        <p:spPr bwMode="auto">
          <a:xfrm>
            <a:off x="10287000" y="4205288"/>
            <a:ext cx="381000" cy="304800"/>
          </a:xfrm>
          <a:prstGeom prst="triangle">
            <a:avLst>
              <a:gd name="adj" fmla="val 50000"/>
            </a:avLst>
          </a:prstGeom>
          <a:solidFill>
            <a:srgbClr val="CCECFF"/>
          </a:solidFill>
          <a:ln w="12700">
            <a:solidFill>
              <a:schemeClr val="tx1"/>
            </a:solidFill>
            <a:miter lim="800000"/>
            <a:headEnd/>
            <a:tailEnd/>
          </a:ln>
        </p:spPr>
        <p:txBody>
          <a:bodyPr wrap="none" anchor="ctr"/>
          <a:lstStyle/>
          <a:p>
            <a:pPr algn="ctr"/>
            <a:endParaRPr lang="en-US" sz="1600">
              <a:latin typeface="Calibri" pitchFamily="34" charset="0"/>
            </a:endParaRPr>
          </a:p>
        </p:txBody>
      </p:sp>
      <p:cxnSp>
        <p:nvCxnSpPr>
          <p:cNvPr id="23563" name="AutoShape 11"/>
          <p:cNvCxnSpPr>
            <a:cxnSpLocks noChangeShapeType="1"/>
            <a:stCxn id="23560" idx="0"/>
          </p:cNvCxnSpPr>
          <p:nvPr/>
        </p:nvCxnSpPr>
        <p:spPr bwMode="auto">
          <a:xfrm>
            <a:off x="9486900" y="3200400"/>
            <a:ext cx="344488" cy="381000"/>
          </a:xfrm>
          <a:prstGeom prst="straightConnector1">
            <a:avLst/>
          </a:prstGeom>
          <a:noFill/>
          <a:ln w="12700">
            <a:solidFill>
              <a:schemeClr val="tx1"/>
            </a:solidFill>
            <a:round/>
            <a:headEnd/>
            <a:tailEnd type="triangle" w="med" len="med"/>
          </a:ln>
        </p:spPr>
      </p:cxnSp>
      <p:sp>
        <p:nvSpPr>
          <p:cNvPr id="23564" name="AutoShape 12"/>
          <p:cNvSpPr>
            <a:spLocks noChangeArrowheads="1"/>
          </p:cNvSpPr>
          <p:nvPr/>
        </p:nvSpPr>
        <p:spPr bwMode="auto">
          <a:xfrm>
            <a:off x="10058400" y="2057400"/>
            <a:ext cx="381000" cy="304800"/>
          </a:xfrm>
          <a:prstGeom prst="triangle">
            <a:avLst>
              <a:gd name="adj" fmla="val 50000"/>
            </a:avLst>
          </a:prstGeom>
          <a:solidFill>
            <a:srgbClr val="CCECFF"/>
          </a:solidFill>
          <a:ln w="12700">
            <a:solidFill>
              <a:schemeClr val="tx1"/>
            </a:solidFill>
            <a:miter lim="800000"/>
            <a:headEnd/>
            <a:tailEnd/>
          </a:ln>
        </p:spPr>
        <p:txBody>
          <a:bodyPr wrap="none" anchor="ctr"/>
          <a:lstStyle/>
          <a:p>
            <a:endParaRPr lang="en-US">
              <a:latin typeface="Calibri" pitchFamily="34" charset="0"/>
            </a:endParaRPr>
          </a:p>
        </p:txBody>
      </p:sp>
      <p:sp>
        <p:nvSpPr>
          <p:cNvPr id="23565" name="Line 13"/>
          <p:cNvSpPr>
            <a:spLocks noChangeShapeType="1"/>
          </p:cNvSpPr>
          <p:nvPr/>
        </p:nvSpPr>
        <p:spPr bwMode="auto">
          <a:xfrm>
            <a:off x="8153400" y="3276600"/>
            <a:ext cx="0" cy="838200"/>
          </a:xfrm>
          <a:prstGeom prst="line">
            <a:avLst/>
          </a:prstGeom>
          <a:noFill/>
          <a:ln w="38100">
            <a:solidFill>
              <a:schemeClr val="tx1"/>
            </a:solidFill>
            <a:prstDash val="sysDot"/>
            <a:round/>
            <a:headEnd/>
            <a:tailEnd/>
          </a:ln>
        </p:spPr>
        <p:txBody>
          <a:bodyPr wrap="none" anchor="ctr"/>
          <a:lstStyle/>
          <a:p>
            <a:endParaRPr lang="en-US">
              <a:latin typeface="Calibri" pitchFamily="34" charset="0"/>
            </a:endParaRPr>
          </a:p>
        </p:txBody>
      </p:sp>
      <p:sp>
        <p:nvSpPr>
          <p:cNvPr id="23566" name="AutoShape 14"/>
          <p:cNvSpPr>
            <a:spLocks noChangeArrowheads="1"/>
          </p:cNvSpPr>
          <p:nvPr/>
        </p:nvSpPr>
        <p:spPr bwMode="auto">
          <a:xfrm flipV="1">
            <a:off x="10668000" y="5029200"/>
            <a:ext cx="381000" cy="304800"/>
          </a:xfrm>
          <a:prstGeom prst="triangle">
            <a:avLst>
              <a:gd name="adj" fmla="val 50000"/>
            </a:avLst>
          </a:prstGeom>
          <a:solidFill>
            <a:srgbClr val="FF9999"/>
          </a:solidFill>
          <a:ln w="12700">
            <a:solidFill>
              <a:schemeClr val="tx1"/>
            </a:solidFill>
            <a:miter lim="800000"/>
            <a:headEnd/>
            <a:tailEnd/>
          </a:ln>
        </p:spPr>
        <p:txBody>
          <a:bodyPr rot="10800000" wrap="none" tIns="91440" anchor="ctr"/>
          <a:lstStyle/>
          <a:p>
            <a:pPr algn="ctr"/>
            <a:r>
              <a:rPr lang="en-US" sz="1600" i="1" dirty="0">
                <a:latin typeface="Calibri" pitchFamily="34" charset="0"/>
              </a:rPr>
              <a:t>n</a:t>
            </a:r>
            <a:endParaRPr lang="en-US" sz="1600" dirty="0">
              <a:latin typeface="Calibri" pitchFamily="34" charset="0"/>
            </a:endParaRPr>
          </a:p>
        </p:txBody>
      </p:sp>
      <p:cxnSp>
        <p:nvCxnSpPr>
          <p:cNvPr id="23567" name="AutoShape 15"/>
          <p:cNvCxnSpPr>
            <a:cxnSpLocks noChangeShapeType="1"/>
            <a:stCxn id="23562" idx="3"/>
            <a:endCxn id="23566" idx="3"/>
          </p:cNvCxnSpPr>
          <p:nvPr/>
        </p:nvCxnSpPr>
        <p:spPr bwMode="auto">
          <a:xfrm rot="16200000" flipH="1">
            <a:off x="10408444" y="4579144"/>
            <a:ext cx="519112" cy="381000"/>
          </a:xfrm>
          <a:prstGeom prst="straightConnector1">
            <a:avLst/>
          </a:prstGeom>
          <a:noFill/>
          <a:ln w="12700">
            <a:solidFill>
              <a:schemeClr val="tx1"/>
            </a:solidFill>
            <a:round/>
            <a:headEnd/>
            <a:tailEnd type="triangle" w="med" len="med"/>
          </a:ln>
        </p:spPr>
      </p:cxnSp>
      <p:cxnSp>
        <p:nvCxnSpPr>
          <p:cNvPr id="23568" name="AutoShape 16"/>
          <p:cNvCxnSpPr>
            <a:cxnSpLocks noChangeShapeType="1"/>
            <a:stCxn id="23560" idx="0"/>
          </p:cNvCxnSpPr>
          <p:nvPr/>
        </p:nvCxnSpPr>
        <p:spPr bwMode="auto">
          <a:xfrm flipH="1">
            <a:off x="9145588" y="3200400"/>
            <a:ext cx="341312" cy="381000"/>
          </a:xfrm>
          <a:prstGeom prst="straightConnector1">
            <a:avLst/>
          </a:prstGeom>
          <a:noFill/>
          <a:ln w="12700">
            <a:solidFill>
              <a:schemeClr val="tx1"/>
            </a:solidFill>
            <a:round/>
            <a:headEnd/>
            <a:tailEnd type="triangle" w="med" len="med"/>
          </a:ln>
        </p:spPr>
      </p:cxnSp>
      <p:sp>
        <p:nvSpPr>
          <p:cNvPr id="23569" name="Freeform 17"/>
          <p:cNvSpPr>
            <a:spLocks/>
          </p:cNvSpPr>
          <p:nvPr/>
        </p:nvSpPr>
        <p:spPr bwMode="auto">
          <a:xfrm>
            <a:off x="10185400" y="2362200"/>
            <a:ext cx="444500" cy="1828800"/>
          </a:xfrm>
          <a:custGeom>
            <a:avLst/>
            <a:gdLst>
              <a:gd name="T0" fmla="*/ 2147483647 w 280"/>
              <a:gd name="T1" fmla="*/ 0 h 1152"/>
              <a:gd name="T2" fmla="*/ 2147483647 w 280"/>
              <a:gd name="T3" fmla="*/ 2147483647 h 1152"/>
              <a:gd name="T4" fmla="*/ 2147483647 w 280"/>
              <a:gd name="T5" fmla="*/ 2147483647 h 1152"/>
              <a:gd name="T6" fmla="*/ 2147483647 w 280"/>
              <a:gd name="T7" fmla="*/ 2147483647 h 1152"/>
              <a:gd name="T8" fmla="*/ 2147483647 w 280"/>
              <a:gd name="T9" fmla="*/ 2147483647 h 1152"/>
              <a:gd name="T10" fmla="*/ 2147483647 w 280"/>
              <a:gd name="T11" fmla="*/ 2147483647 h 1152"/>
              <a:gd name="T12" fmla="*/ 0 60000 65536"/>
              <a:gd name="T13" fmla="*/ 0 60000 65536"/>
              <a:gd name="T14" fmla="*/ 0 60000 65536"/>
              <a:gd name="T15" fmla="*/ 0 60000 65536"/>
              <a:gd name="T16" fmla="*/ 0 60000 65536"/>
              <a:gd name="T17" fmla="*/ 0 60000 65536"/>
              <a:gd name="T18" fmla="*/ 0 w 280"/>
              <a:gd name="T19" fmla="*/ 0 h 1152"/>
              <a:gd name="T20" fmla="*/ 280 w 280"/>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280" h="1152">
                <a:moveTo>
                  <a:pt x="40" y="0"/>
                </a:moveTo>
                <a:cubicBezTo>
                  <a:pt x="20" y="112"/>
                  <a:pt x="0" y="224"/>
                  <a:pt x="40" y="288"/>
                </a:cubicBezTo>
                <a:cubicBezTo>
                  <a:pt x="80" y="352"/>
                  <a:pt x="280" y="304"/>
                  <a:pt x="280" y="384"/>
                </a:cubicBezTo>
                <a:cubicBezTo>
                  <a:pt x="280" y="464"/>
                  <a:pt x="48" y="688"/>
                  <a:pt x="40" y="768"/>
                </a:cubicBezTo>
                <a:cubicBezTo>
                  <a:pt x="32" y="848"/>
                  <a:pt x="208" y="800"/>
                  <a:pt x="232" y="864"/>
                </a:cubicBezTo>
                <a:cubicBezTo>
                  <a:pt x="256" y="928"/>
                  <a:pt x="220" y="1040"/>
                  <a:pt x="184" y="1152"/>
                </a:cubicBezTo>
              </a:path>
            </a:pathLst>
          </a:custGeom>
          <a:noFill/>
          <a:ln w="12700">
            <a:solidFill>
              <a:schemeClr val="tx1"/>
            </a:solidFill>
            <a:round/>
            <a:headEnd/>
            <a:tailEnd type="triangle" w="med" len="med"/>
          </a:ln>
        </p:spPr>
        <p:txBody>
          <a:bodyPr wrap="none" anchor="ctr"/>
          <a:lstStyle/>
          <a:p>
            <a:endParaRPr lang="en-US">
              <a:latin typeface="Calibri" pitchFamily="34" charset="0"/>
            </a:endParaRPr>
          </a:p>
        </p:txBody>
      </p:sp>
      <p:cxnSp>
        <p:nvCxnSpPr>
          <p:cNvPr id="23570" name="AutoShape 18"/>
          <p:cNvCxnSpPr>
            <a:cxnSpLocks noChangeShapeType="1"/>
            <a:stCxn id="23562" idx="3"/>
          </p:cNvCxnSpPr>
          <p:nvPr/>
        </p:nvCxnSpPr>
        <p:spPr bwMode="auto">
          <a:xfrm flipH="1">
            <a:off x="10134600" y="4510088"/>
            <a:ext cx="342900" cy="519112"/>
          </a:xfrm>
          <a:prstGeom prst="straightConnector1">
            <a:avLst/>
          </a:prstGeom>
          <a:noFill/>
          <a:ln w="12700">
            <a:solidFill>
              <a:schemeClr val="tx1"/>
            </a:solidFill>
            <a:round/>
            <a:headEnd/>
            <a:tailEnd type="triangle" w="med" len="med"/>
          </a:ln>
        </p:spPr>
      </p:cxnSp>
      <p:cxnSp>
        <p:nvCxnSpPr>
          <p:cNvPr id="23571" name="AutoShape 19"/>
          <p:cNvCxnSpPr>
            <a:cxnSpLocks noChangeShapeType="1"/>
            <a:endCxn id="23564" idx="0"/>
          </p:cNvCxnSpPr>
          <p:nvPr/>
        </p:nvCxnSpPr>
        <p:spPr bwMode="auto">
          <a:xfrm flipH="1">
            <a:off x="10248900" y="1600200"/>
            <a:ext cx="419100" cy="457200"/>
          </a:xfrm>
          <a:prstGeom prst="straightConnector1">
            <a:avLst/>
          </a:prstGeom>
          <a:noFill/>
          <a:ln w="12700">
            <a:solidFill>
              <a:schemeClr val="tx1"/>
            </a:solidFill>
            <a:round/>
            <a:headEnd/>
            <a:tailEnd type="triangle" w="med" len="med"/>
          </a:ln>
        </p:spPr>
      </p:cxnSp>
      <p:cxnSp>
        <p:nvCxnSpPr>
          <p:cNvPr id="23573" name="AutoShape 15"/>
          <p:cNvCxnSpPr>
            <a:cxnSpLocks noChangeShapeType="1"/>
            <a:stCxn id="23566" idx="0"/>
          </p:cNvCxnSpPr>
          <p:nvPr/>
        </p:nvCxnSpPr>
        <p:spPr bwMode="auto">
          <a:xfrm rot="16200000" flipH="1">
            <a:off x="10839450" y="5353050"/>
            <a:ext cx="228600" cy="190500"/>
          </a:xfrm>
          <a:prstGeom prst="straightConnector1">
            <a:avLst/>
          </a:prstGeom>
          <a:noFill/>
          <a:ln w="12700">
            <a:solidFill>
              <a:schemeClr val="tx1"/>
            </a:solidFill>
            <a:round/>
            <a:headEnd/>
            <a:tailEnd/>
          </a:ln>
        </p:spPr>
      </p:cxnSp>
      <p:cxnSp>
        <p:nvCxnSpPr>
          <p:cNvPr id="23574" name="AutoShape 18"/>
          <p:cNvCxnSpPr>
            <a:cxnSpLocks noChangeShapeType="1"/>
            <a:stCxn id="23566" idx="0"/>
          </p:cNvCxnSpPr>
          <p:nvPr/>
        </p:nvCxnSpPr>
        <p:spPr bwMode="auto">
          <a:xfrm rot="5400000">
            <a:off x="10447337" y="5441951"/>
            <a:ext cx="519113" cy="303212"/>
          </a:xfrm>
          <a:prstGeom prst="straightConnector1">
            <a:avLst/>
          </a:prstGeom>
          <a:noFill/>
          <a:ln w="12700">
            <a:solidFill>
              <a:schemeClr val="tx1"/>
            </a:solidFill>
            <a:round/>
            <a:headEnd/>
            <a:tailEnd type="triangle" w="med" len="med"/>
          </a:ln>
        </p:spPr>
      </p:cxnSp>
      <p:cxnSp>
        <p:nvCxnSpPr>
          <p:cNvPr id="23575" name="AutoShape 15"/>
          <p:cNvCxnSpPr>
            <a:cxnSpLocks noChangeShapeType="1"/>
            <a:stCxn id="23566" idx="0"/>
          </p:cNvCxnSpPr>
          <p:nvPr/>
        </p:nvCxnSpPr>
        <p:spPr bwMode="auto">
          <a:xfrm rot="16200000" flipH="1">
            <a:off x="10648950" y="5543550"/>
            <a:ext cx="457200" cy="38100"/>
          </a:xfrm>
          <a:prstGeom prst="straightConnector1">
            <a:avLst/>
          </a:prstGeom>
          <a:noFill/>
          <a:ln w="12700">
            <a:solidFill>
              <a:schemeClr val="tx1"/>
            </a:solidFill>
            <a:round/>
            <a:headEnd/>
            <a:tailEnd type="triangle" w="med" len="med"/>
          </a:ln>
        </p:spPr>
      </p:cxnSp>
    </p:spTree>
    <p:extLst>
      <p:ext uri="{BB962C8B-B14F-4D97-AF65-F5344CB8AC3E}">
        <p14:creationId xmlns:p14="http://schemas.microsoft.com/office/powerpoint/2010/main" val="242704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sym typeface="Symbol" pitchFamily="18" charset="2"/>
              </a:rPr>
              <a:t>Alpha-Beta Pruning Properties</a:t>
            </a:r>
          </a:p>
        </p:txBody>
      </p:sp>
      <p:sp>
        <p:nvSpPr>
          <p:cNvPr id="32771" name="Rectangle 3"/>
          <p:cNvSpPr>
            <a:spLocks noGrp="1" noChangeArrowheads="1"/>
          </p:cNvSpPr>
          <p:nvPr>
            <p:ph idx="1"/>
          </p:nvPr>
        </p:nvSpPr>
        <p:spPr/>
        <p:txBody>
          <a:bodyPr/>
          <a:lstStyle/>
          <a:p>
            <a:pPr eaLnBrk="1" hangingPunct="1">
              <a:lnSpc>
                <a:spcPct val="90000"/>
              </a:lnSpc>
            </a:pPr>
            <a:r>
              <a:rPr lang="en-US" sz="2400" dirty="0"/>
              <a:t>This pruning has </a:t>
            </a:r>
            <a:r>
              <a:rPr lang="en-US" sz="2400" dirty="0">
                <a:solidFill>
                  <a:srgbClr val="CC0000"/>
                </a:solidFill>
              </a:rPr>
              <a:t>no effect</a:t>
            </a:r>
            <a:r>
              <a:rPr lang="en-US" sz="2400" dirty="0"/>
              <a:t> on </a:t>
            </a:r>
            <a:r>
              <a:rPr lang="en-US" sz="2400" dirty="0" err="1"/>
              <a:t>minimax</a:t>
            </a:r>
            <a:r>
              <a:rPr lang="en-US" sz="2400" dirty="0"/>
              <a:t> value computed for the root!</a:t>
            </a:r>
          </a:p>
          <a:p>
            <a:pPr marL="457176" lvl="1" indent="0" eaLnBrk="1" hangingPunct="1">
              <a:lnSpc>
                <a:spcPct val="90000"/>
              </a:lnSpc>
              <a:buNone/>
            </a:pPr>
            <a:endParaRPr lang="en-US" sz="2000" dirty="0"/>
          </a:p>
          <a:p>
            <a:pPr eaLnBrk="1" hangingPunct="1">
              <a:lnSpc>
                <a:spcPct val="90000"/>
              </a:lnSpc>
            </a:pPr>
            <a:r>
              <a:rPr lang="en-US" sz="2400" dirty="0"/>
              <a:t>Good child ordering improves effectiveness of pruning</a:t>
            </a:r>
          </a:p>
          <a:p>
            <a:pPr lvl="1" eaLnBrk="1" hangingPunct="1">
              <a:lnSpc>
                <a:spcPct val="90000"/>
              </a:lnSpc>
            </a:pPr>
            <a:endParaRPr lang="en-US" sz="2000" dirty="0"/>
          </a:p>
          <a:p>
            <a:pPr eaLnBrk="1" hangingPunct="1">
              <a:lnSpc>
                <a:spcPct val="90000"/>
              </a:lnSpc>
            </a:pPr>
            <a:r>
              <a:rPr lang="en-US" sz="2400" dirty="0"/>
              <a:t>With “perfect ordering”:</a:t>
            </a:r>
          </a:p>
          <a:p>
            <a:pPr lvl="1" eaLnBrk="1" hangingPunct="1">
              <a:lnSpc>
                <a:spcPct val="90000"/>
              </a:lnSpc>
            </a:pPr>
            <a:r>
              <a:rPr lang="en-US" sz="2000" dirty="0"/>
              <a:t>Time complexity drops to O(</a:t>
            </a:r>
            <a:r>
              <a:rPr lang="en-US" sz="2000" dirty="0" err="1"/>
              <a:t>b</a:t>
            </a:r>
            <a:r>
              <a:rPr lang="en-US" sz="2000" baseline="30000" dirty="0" err="1"/>
              <a:t>m</a:t>
            </a:r>
            <a:r>
              <a:rPr lang="en-US" sz="2000" baseline="30000" dirty="0"/>
              <a:t>/2</a:t>
            </a:r>
            <a:r>
              <a:rPr lang="en-US" sz="2000" dirty="0"/>
              <a:t>)</a:t>
            </a:r>
          </a:p>
          <a:p>
            <a:pPr lvl="1" eaLnBrk="1" hangingPunct="1">
              <a:lnSpc>
                <a:spcPct val="90000"/>
              </a:lnSpc>
            </a:pPr>
            <a:r>
              <a:rPr lang="en-US" sz="2000" dirty="0"/>
              <a:t>Doubles solvable depth!</a:t>
            </a:r>
          </a:p>
          <a:p>
            <a:pPr lvl="1" eaLnBrk="1" hangingPunct="1">
              <a:lnSpc>
                <a:spcPct val="90000"/>
              </a:lnSpc>
            </a:pPr>
            <a:r>
              <a:rPr lang="en-US" sz="2000" dirty="0"/>
              <a:t>Full search of, e.g. chess, is still hopeless…</a:t>
            </a:r>
          </a:p>
          <a:p>
            <a:pPr lvl="1" eaLnBrk="1" hangingPunct="1">
              <a:lnSpc>
                <a:spcPct val="90000"/>
              </a:lnSpc>
            </a:pPr>
            <a:endParaRPr lang="en-US" sz="2000" dirty="0"/>
          </a:p>
          <a:p>
            <a:pPr eaLnBrk="1" hangingPunct="1">
              <a:lnSpc>
                <a:spcPct val="90000"/>
              </a:lnSpc>
            </a:pPr>
            <a:r>
              <a:rPr lang="en-US" sz="2400" dirty="0"/>
              <a:t>This is a simple example of </a:t>
            </a:r>
            <a:r>
              <a:rPr lang="en-US" sz="2400" dirty="0" err="1">
                <a:solidFill>
                  <a:srgbClr val="CC0000"/>
                </a:solidFill>
              </a:rPr>
              <a:t>metareasoning</a:t>
            </a:r>
            <a:r>
              <a:rPr lang="en-US" sz="2400" dirty="0">
                <a:solidFill>
                  <a:srgbClr val="CC0000"/>
                </a:solidFill>
              </a:rPr>
              <a:t> </a:t>
            </a:r>
            <a:r>
              <a:rPr lang="en-US" sz="2400" dirty="0"/>
              <a:t>(computing about what to compute)</a:t>
            </a:r>
          </a:p>
        </p:txBody>
      </p:sp>
      <p:sp>
        <p:nvSpPr>
          <p:cNvPr id="6" name="AutoShape 5"/>
          <p:cNvSpPr>
            <a:spLocks noChangeArrowheads="1"/>
          </p:cNvSpPr>
          <p:nvPr/>
        </p:nvSpPr>
        <p:spPr bwMode="auto">
          <a:xfrm>
            <a:off x="9525000" y="2438400"/>
            <a:ext cx="381000" cy="304800"/>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7" name="AutoShape 6"/>
          <p:cNvSpPr>
            <a:spLocks noChangeArrowheads="1"/>
          </p:cNvSpPr>
          <p:nvPr/>
        </p:nvSpPr>
        <p:spPr bwMode="auto">
          <a:xfrm rot="10800000">
            <a:off x="8763000" y="3429000"/>
            <a:ext cx="381000" cy="304800"/>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8" name="AutoShape 7"/>
          <p:cNvSpPr>
            <a:spLocks noChangeArrowheads="1"/>
          </p:cNvSpPr>
          <p:nvPr/>
        </p:nvSpPr>
        <p:spPr bwMode="auto">
          <a:xfrm rot="10800000">
            <a:off x="10287000" y="3429000"/>
            <a:ext cx="381000" cy="304800"/>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8763000" y="4724400"/>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dirty="0"/>
              <a:t>10</a:t>
            </a:r>
          </a:p>
        </p:txBody>
      </p:sp>
      <p:sp>
        <p:nvSpPr>
          <p:cNvPr id="11" name="Rectangle 10"/>
          <p:cNvSpPr>
            <a:spLocks noChangeArrowheads="1"/>
          </p:cNvSpPr>
          <p:nvPr/>
        </p:nvSpPr>
        <p:spPr bwMode="auto">
          <a:xfrm>
            <a:off x="9906000" y="4724400"/>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dirty="0"/>
              <a:t>10</a:t>
            </a:r>
          </a:p>
        </p:txBody>
      </p:sp>
      <p:sp>
        <p:nvSpPr>
          <p:cNvPr id="12" name="Rectangle 11"/>
          <p:cNvSpPr>
            <a:spLocks noChangeArrowheads="1"/>
          </p:cNvSpPr>
          <p:nvPr/>
        </p:nvSpPr>
        <p:spPr bwMode="auto">
          <a:xfrm>
            <a:off x="10668000" y="4724400"/>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dirty="0"/>
              <a:t>0</a:t>
            </a:r>
          </a:p>
        </p:txBody>
      </p:sp>
      <p:cxnSp>
        <p:nvCxnSpPr>
          <p:cNvPr id="13" name="AutoShape 12"/>
          <p:cNvCxnSpPr>
            <a:cxnSpLocks noChangeShapeType="1"/>
            <a:stCxn id="6" idx="3"/>
            <a:endCxn id="7" idx="3"/>
          </p:cNvCxnSpPr>
          <p:nvPr/>
        </p:nvCxnSpPr>
        <p:spPr bwMode="auto">
          <a:xfrm flipH="1">
            <a:off x="8953500" y="2743200"/>
            <a:ext cx="762000" cy="685800"/>
          </a:xfrm>
          <a:prstGeom prst="straightConnector1">
            <a:avLst/>
          </a:prstGeom>
          <a:noFill/>
          <a:ln w="9525">
            <a:solidFill>
              <a:schemeClr val="tx1"/>
            </a:solidFill>
            <a:round/>
            <a:headEnd/>
            <a:tailEnd type="triangle" w="med" len="med"/>
          </a:ln>
        </p:spPr>
      </p:cxnSp>
      <p:cxnSp>
        <p:nvCxnSpPr>
          <p:cNvPr id="14" name="AutoShape 13"/>
          <p:cNvCxnSpPr>
            <a:cxnSpLocks noChangeShapeType="1"/>
            <a:stCxn id="6" idx="3"/>
            <a:endCxn id="8" idx="3"/>
          </p:cNvCxnSpPr>
          <p:nvPr/>
        </p:nvCxnSpPr>
        <p:spPr bwMode="auto">
          <a:xfrm>
            <a:off x="9715500" y="2743200"/>
            <a:ext cx="762000" cy="685800"/>
          </a:xfrm>
          <a:prstGeom prst="straightConnector1">
            <a:avLst/>
          </a:prstGeom>
          <a:noFill/>
          <a:ln w="9525">
            <a:solidFill>
              <a:schemeClr val="tx1"/>
            </a:solidFill>
            <a:round/>
            <a:headEnd/>
            <a:tailEnd type="triangle" w="med" len="med"/>
          </a:ln>
        </p:spPr>
      </p:cxnSp>
      <p:cxnSp>
        <p:nvCxnSpPr>
          <p:cNvPr id="15" name="AutoShape 14"/>
          <p:cNvCxnSpPr>
            <a:cxnSpLocks noChangeShapeType="1"/>
            <a:stCxn id="7" idx="0"/>
            <a:endCxn id="9" idx="0"/>
          </p:cNvCxnSpPr>
          <p:nvPr/>
        </p:nvCxnSpPr>
        <p:spPr bwMode="auto">
          <a:xfrm>
            <a:off x="8953500" y="3733800"/>
            <a:ext cx="0" cy="990600"/>
          </a:xfrm>
          <a:prstGeom prst="straightConnector1">
            <a:avLst/>
          </a:prstGeom>
          <a:noFill/>
          <a:ln w="9525">
            <a:solidFill>
              <a:schemeClr val="tx1"/>
            </a:solidFill>
            <a:round/>
            <a:headEnd/>
            <a:tailEnd type="triangle" w="med" len="med"/>
          </a:ln>
        </p:spPr>
      </p:cxnSp>
      <p:cxnSp>
        <p:nvCxnSpPr>
          <p:cNvPr id="17" name="AutoShape 16"/>
          <p:cNvCxnSpPr>
            <a:cxnSpLocks noChangeShapeType="1"/>
            <a:stCxn id="8" idx="0"/>
            <a:endCxn id="11" idx="0"/>
          </p:cNvCxnSpPr>
          <p:nvPr/>
        </p:nvCxnSpPr>
        <p:spPr bwMode="auto">
          <a:xfrm flipH="1">
            <a:off x="10096500" y="3733800"/>
            <a:ext cx="381000" cy="990600"/>
          </a:xfrm>
          <a:prstGeom prst="straightConnector1">
            <a:avLst/>
          </a:prstGeom>
          <a:noFill/>
          <a:ln w="9525">
            <a:solidFill>
              <a:schemeClr val="tx1"/>
            </a:solidFill>
            <a:round/>
            <a:headEnd/>
            <a:tailEnd type="triangle" w="med" len="med"/>
          </a:ln>
        </p:spPr>
      </p:cxnSp>
      <p:cxnSp>
        <p:nvCxnSpPr>
          <p:cNvPr id="18" name="AutoShape 17"/>
          <p:cNvCxnSpPr>
            <a:cxnSpLocks noChangeShapeType="1"/>
            <a:stCxn id="8" idx="0"/>
            <a:endCxn id="12" idx="0"/>
          </p:cNvCxnSpPr>
          <p:nvPr/>
        </p:nvCxnSpPr>
        <p:spPr bwMode="auto">
          <a:xfrm>
            <a:off x="10477500" y="3733800"/>
            <a:ext cx="381000" cy="990600"/>
          </a:xfrm>
          <a:prstGeom prst="straightConnector1">
            <a:avLst/>
          </a:prstGeom>
          <a:noFill/>
          <a:ln w="9525">
            <a:solidFill>
              <a:schemeClr val="tx1"/>
            </a:solidFill>
            <a:round/>
            <a:headEnd/>
            <a:tailEnd type="triangle" w="med" len="med"/>
          </a:ln>
        </p:spPr>
      </p:cxnSp>
      <p:sp>
        <p:nvSpPr>
          <p:cNvPr id="19" name="Text Box 18"/>
          <p:cNvSpPr txBox="1">
            <a:spLocks noChangeArrowheads="1"/>
          </p:cNvSpPr>
          <p:nvPr/>
        </p:nvSpPr>
        <p:spPr bwMode="auto">
          <a:xfrm>
            <a:off x="9928225" y="2438400"/>
            <a:ext cx="663575" cy="366713"/>
          </a:xfrm>
          <a:prstGeom prst="rect">
            <a:avLst/>
          </a:prstGeom>
          <a:noFill/>
          <a:ln w="12700">
            <a:noFill/>
            <a:miter lim="800000"/>
            <a:headEnd/>
            <a:tailEnd/>
          </a:ln>
        </p:spPr>
        <p:txBody>
          <a:bodyPr anchor="ctr">
            <a:spAutoFit/>
          </a:bodyPr>
          <a:lstStyle/>
          <a:p>
            <a:pPr algn="ctr">
              <a:spcBef>
                <a:spcPct val="50000"/>
              </a:spcBef>
            </a:pPr>
            <a:r>
              <a:rPr lang="en-US" b="1"/>
              <a:t>max</a:t>
            </a:r>
          </a:p>
        </p:txBody>
      </p:sp>
      <p:sp>
        <p:nvSpPr>
          <p:cNvPr id="20" name="Text Box 19"/>
          <p:cNvSpPr txBox="1">
            <a:spLocks noChangeArrowheads="1"/>
          </p:cNvSpPr>
          <p:nvPr/>
        </p:nvSpPr>
        <p:spPr bwMode="auto">
          <a:xfrm>
            <a:off x="10744200" y="3352800"/>
            <a:ext cx="663575" cy="366713"/>
          </a:xfrm>
          <a:prstGeom prst="rect">
            <a:avLst/>
          </a:prstGeom>
          <a:noFill/>
          <a:ln w="12700">
            <a:noFill/>
            <a:miter lim="800000"/>
            <a:headEnd/>
            <a:tailEnd/>
          </a:ln>
        </p:spPr>
        <p:txBody>
          <a:bodyPr anchor="ctr">
            <a:spAutoFit/>
          </a:bodyPr>
          <a:lstStyle/>
          <a:p>
            <a:pPr algn="ctr">
              <a:spcBef>
                <a:spcPct val="50000"/>
              </a:spcBef>
            </a:pPr>
            <a:r>
              <a:rPr lang="en-US" b="1"/>
              <a:t>min</a:t>
            </a:r>
          </a:p>
        </p:txBody>
      </p:sp>
    </p:spTree>
    <p:extLst>
      <p:ext uri="{BB962C8B-B14F-4D97-AF65-F5344CB8AC3E}">
        <p14:creationId xmlns:p14="http://schemas.microsoft.com/office/powerpoint/2010/main" val="117868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90948" y="1382713"/>
            <a:ext cx="7656142" cy="469423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Resource Limits</a:t>
            </a:r>
          </a:p>
        </p:txBody>
      </p:sp>
    </p:spTree>
    <p:extLst>
      <p:ext uri="{BB962C8B-B14F-4D97-AF65-F5344CB8AC3E}">
        <p14:creationId xmlns:p14="http://schemas.microsoft.com/office/powerpoint/2010/main" val="150438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Resource Limits</a:t>
            </a:r>
          </a:p>
        </p:txBody>
      </p:sp>
      <p:sp>
        <p:nvSpPr>
          <p:cNvPr id="17411" name="Rectangle 3"/>
          <p:cNvSpPr>
            <a:spLocks noGrp="1" noChangeArrowheads="1"/>
          </p:cNvSpPr>
          <p:nvPr>
            <p:ph idx="1"/>
          </p:nvPr>
        </p:nvSpPr>
        <p:spPr>
          <a:xfrm>
            <a:off x="304800" y="1371600"/>
            <a:ext cx="8001000" cy="4525963"/>
          </a:xfrm>
        </p:spPr>
        <p:txBody>
          <a:bodyPr/>
          <a:lstStyle/>
          <a:p>
            <a:pPr eaLnBrk="1" hangingPunct="1">
              <a:lnSpc>
                <a:spcPct val="80000"/>
              </a:lnSpc>
            </a:pPr>
            <a:r>
              <a:rPr lang="en-US" sz="2400" dirty="0"/>
              <a:t>Problem: In realistic games, cannot search to leaves!</a:t>
            </a:r>
          </a:p>
          <a:p>
            <a:pPr lvl="1" eaLnBrk="1" hangingPunct="1">
              <a:lnSpc>
                <a:spcPct val="80000"/>
              </a:lnSpc>
            </a:pPr>
            <a:endParaRPr lang="en-US" sz="1400" dirty="0"/>
          </a:p>
          <a:p>
            <a:pPr eaLnBrk="1" hangingPunct="1">
              <a:lnSpc>
                <a:spcPct val="80000"/>
              </a:lnSpc>
            </a:pPr>
            <a:r>
              <a:rPr lang="en-US" sz="2400" dirty="0"/>
              <a:t>Solution: Depth-limited search</a:t>
            </a:r>
          </a:p>
          <a:p>
            <a:pPr lvl="1" eaLnBrk="1" hangingPunct="1">
              <a:lnSpc>
                <a:spcPct val="80000"/>
              </a:lnSpc>
            </a:pPr>
            <a:r>
              <a:rPr lang="en-US" sz="2000" dirty="0"/>
              <a:t>Instead, search only to a limited depth in the tree</a:t>
            </a:r>
          </a:p>
          <a:p>
            <a:pPr lvl="1" eaLnBrk="1" hangingPunct="1">
              <a:lnSpc>
                <a:spcPct val="80000"/>
              </a:lnSpc>
            </a:pPr>
            <a:r>
              <a:rPr lang="en-US" sz="2000" dirty="0"/>
              <a:t>Replace terminal utilities with </a:t>
            </a:r>
            <a:r>
              <a:rPr lang="en-US" sz="2000" dirty="0">
                <a:solidFill>
                  <a:srgbClr val="FF0000"/>
                </a:solidFill>
              </a:rPr>
              <a:t>an evaluation function </a:t>
            </a:r>
            <a:r>
              <a:rPr lang="en-US" sz="2000" dirty="0"/>
              <a:t>for non-terminal positions</a:t>
            </a:r>
          </a:p>
          <a:p>
            <a:pPr lvl="1" eaLnBrk="1" hangingPunct="1">
              <a:lnSpc>
                <a:spcPct val="80000"/>
              </a:lnSpc>
            </a:pPr>
            <a:endParaRPr lang="en-US" sz="1400" dirty="0"/>
          </a:p>
          <a:p>
            <a:pPr eaLnBrk="1" hangingPunct="1">
              <a:lnSpc>
                <a:spcPct val="80000"/>
              </a:lnSpc>
            </a:pPr>
            <a:r>
              <a:rPr lang="en-US" sz="2400" dirty="0"/>
              <a:t>Example:</a:t>
            </a:r>
          </a:p>
          <a:p>
            <a:pPr lvl="1" eaLnBrk="1" hangingPunct="1">
              <a:lnSpc>
                <a:spcPct val="80000"/>
              </a:lnSpc>
            </a:pPr>
            <a:r>
              <a:rPr lang="en-US" sz="2000" dirty="0"/>
              <a:t>Suppose we have 100 seconds, can explore 10K nodes / sec</a:t>
            </a:r>
          </a:p>
          <a:p>
            <a:pPr lvl="1" eaLnBrk="1" hangingPunct="1">
              <a:lnSpc>
                <a:spcPct val="80000"/>
              </a:lnSpc>
            </a:pPr>
            <a:r>
              <a:rPr lang="en-US" sz="2000" dirty="0"/>
              <a:t>So can check 1M nodes per move</a:t>
            </a:r>
          </a:p>
          <a:p>
            <a:pPr lvl="1" eaLnBrk="1" hangingPunct="1">
              <a:lnSpc>
                <a:spcPct val="80000"/>
              </a:lnSpc>
            </a:pPr>
            <a:r>
              <a:rPr lang="en-US" sz="2000" dirty="0">
                <a:sym typeface="Symbol" pitchFamily="18" charset="2"/>
              </a:rPr>
              <a:t>- reaches about depth 8 – decent chess program</a:t>
            </a:r>
          </a:p>
          <a:p>
            <a:pPr eaLnBrk="1" hangingPunct="1">
              <a:lnSpc>
                <a:spcPct val="80000"/>
              </a:lnSpc>
            </a:pPr>
            <a:endParaRPr lang="en-US" sz="1400" dirty="0"/>
          </a:p>
          <a:p>
            <a:pPr eaLnBrk="1" hangingPunct="1">
              <a:lnSpc>
                <a:spcPct val="80000"/>
              </a:lnSpc>
            </a:pPr>
            <a:r>
              <a:rPr lang="en-US" sz="2400" dirty="0"/>
              <a:t>Guarantee of optimal play is gone</a:t>
            </a:r>
          </a:p>
          <a:p>
            <a:pPr lvl="1" eaLnBrk="1" hangingPunct="1">
              <a:lnSpc>
                <a:spcPct val="80000"/>
              </a:lnSpc>
            </a:pPr>
            <a:endParaRPr lang="en-US" sz="1400" dirty="0"/>
          </a:p>
          <a:p>
            <a:pPr eaLnBrk="1" hangingPunct="1">
              <a:lnSpc>
                <a:spcPct val="80000"/>
              </a:lnSpc>
            </a:pPr>
            <a:r>
              <a:rPr lang="en-US" sz="2400" dirty="0"/>
              <a:t>More plies makes a BIG difference</a:t>
            </a:r>
          </a:p>
          <a:p>
            <a:pPr eaLnBrk="1" hangingPunct="1">
              <a:lnSpc>
                <a:spcPct val="80000"/>
              </a:lnSpc>
            </a:pPr>
            <a:endParaRPr lang="en-US" sz="1400" dirty="0"/>
          </a:p>
          <a:p>
            <a:pPr eaLnBrk="1" hangingPunct="1">
              <a:lnSpc>
                <a:spcPct val="80000"/>
              </a:lnSpc>
            </a:pPr>
            <a:r>
              <a:rPr lang="en-US" sz="2400" dirty="0"/>
              <a:t>Use iterative deepening for an anytime algorithm</a:t>
            </a:r>
          </a:p>
          <a:p>
            <a:pPr lvl="1" eaLnBrk="1" hangingPunct="1">
              <a:lnSpc>
                <a:spcPct val="80000"/>
              </a:lnSpc>
            </a:pPr>
            <a:endParaRPr lang="en-US" sz="2000" dirty="0">
              <a:solidFill>
                <a:srgbClr val="CC0000"/>
              </a:solidFill>
            </a:endParaRPr>
          </a:p>
        </p:txBody>
      </p:sp>
      <p:sp>
        <p:nvSpPr>
          <p:cNvPr id="17412" name="AutoShape 22"/>
          <p:cNvSpPr>
            <a:spLocks noChangeArrowheads="1"/>
          </p:cNvSpPr>
          <p:nvPr/>
        </p:nvSpPr>
        <p:spPr bwMode="auto">
          <a:xfrm>
            <a:off x="9296400" y="15240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pPr algn="ctr"/>
            <a:endParaRPr lang="en-US">
              <a:latin typeface="Calibri" pitchFamily="34" charset="0"/>
            </a:endParaRPr>
          </a:p>
        </p:txBody>
      </p:sp>
      <p:sp>
        <p:nvSpPr>
          <p:cNvPr id="17413" name="AutoShape 23"/>
          <p:cNvSpPr>
            <a:spLocks noChangeArrowheads="1"/>
          </p:cNvSpPr>
          <p:nvPr/>
        </p:nvSpPr>
        <p:spPr bwMode="auto">
          <a:xfrm rot="10800000">
            <a:off x="8458200" y="19812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14" name="AutoShape 24"/>
          <p:cNvSpPr>
            <a:spLocks noChangeArrowheads="1"/>
          </p:cNvSpPr>
          <p:nvPr/>
        </p:nvSpPr>
        <p:spPr bwMode="auto">
          <a:xfrm rot="10800000">
            <a:off x="10134600" y="1981200"/>
            <a:ext cx="381000" cy="304800"/>
          </a:xfrm>
          <a:prstGeom prst="triangle">
            <a:avLst>
              <a:gd name="adj" fmla="val 50000"/>
            </a:avLst>
          </a:prstGeom>
          <a:solidFill>
            <a:srgbClr val="CCCCCC"/>
          </a:solidFill>
          <a:ln w="9525">
            <a:solidFill>
              <a:schemeClr val="tx1"/>
            </a:solidFill>
            <a:miter lim="800000"/>
            <a:headEnd/>
            <a:tailEnd/>
          </a:ln>
        </p:spPr>
        <p:txBody>
          <a:bodyPr rot="10800000" wrap="none" anchor="ctr"/>
          <a:lstStyle/>
          <a:p>
            <a:pPr algn="ctr"/>
            <a:endParaRPr lang="en-US">
              <a:latin typeface="Calibri" pitchFamily="34" charset="0"/>
            </a:endParaRPr>
          </a:p>
        </p:txBody>
      </p:sp>
      <p:cxnSp>
        <p:nvCxnSpPr>
          <p:cNvPr id="17415" name="AutoShape 25"/>
          <p:cNvCxnSpPr>
            <a:cxnSpLocks noChangeShapeType="1"/>
            <a:stCxn id="17412" idx="3"/>
            <a:endCxn id="17413" idx="3"/>
          </p:cNvCxnSpPr>
          <p:nvPr/>
        </p:nvCxnSpPr>
        <p:spPr bwMode="auto">
          <a:xfrm flipH="1">
            <a:off x="8648700" y="1828800"/>
            <a:ext cx="838200" cy="152400"/>
          </a:xfrm>
          <a:prstGeom prst="straightConnector1">
            <a:avLst/>
          </a:prstGeom>
          <a:noFill/>
          <a:ln w="9525">
            <a:solidFill>
              <a:schemeClr val="tx1"/>
            </a:solidFill>
            <a:round/>
            <a:headEnd/>
            <a:tailEnd type="triangle" w="med" len="med"/>
          </a:ln>
        </p:spPr>
      </p:cxnSp>
      <p:cxnSp>
        <p:nvCxnSpPr>
          <p:cNvPr id="17416" name="AutoShape 26"/>
          <p:cNvCxnSpPr>
            <a:cxnSpLocks noChangeShapeType="1"/>
            <a:stCxn id="17412" idx="3"/>
            <a:endCxn id="17414" idx="3"/>
          </p:cNvCxnSpPr>
          <p:nvPr/>
        </p:nvCxnSpPr>
        <p:spPr bwMode="auto">
          <a:xfrm>
            <a:off x="9486900" y="1828800"/>
            <a:ext cx="838200" cy="152400"/>
          </a:xfrm>
          <a:prstGeom prst="straightConnector1">
            <a:avLst/>
          </a:prstGeom>
          <a:noFill/>
          <a:ln w="9525">
            <a:solidFill>
              <a:schemeClr val="tx1"/>
            </a:solidFill>
            <a:round/>
            <a:headEnd/>
            <a:tailEnd type="triangle" w="med" len="med"/>
          </a:ln>
        </p:spPr>
      </p:cxnSp>
      <p:cxnSp>
        <p:nvCxnSpPr>
          <p:cNvPr id="17417" name="AutoShape 27"/>
          <p:cNvCxnSpPr>
            <a:cxnSpLocks noChangeShapeType="1"/>
            <a:stCxn id="17413" idx="0"/>
            <a:endCxn id="1085499" idx="0"/>
          </p:cNvCxnSpPr>
          <p:nvPr/>
        </p:nvCxnSpPr>
        <p:spPr bwMode="auto">
          <a:xfrm flipH="1">
            <a:off x="8305800" y="2286000"/>
            <a:ext cx="342900" cy="152400"/>
          </a:xfrm>
          <a:prstGeom prst="straightConnector1">
            <a:avLst/>
          </a:prstGeom>
          <a:noFill/>
          <a:ln w="9525">
            <a:solidFill>
              <a:schemeClr val="tx1"/>
            </a:solidFill>
            <a:round/>
            <a:headEnd/>
            <a:tailEnd type="triangle" w="med" len="med"/>
          </a:ln>
        </p:spPr>
      </p:cxnSp>
      <p:cxnSp>
        <p:nvCxnSpPr>
          <p:cNvPr id="17418" name="AutoShape 28"/>
          <p:cNvCxnSpPr>
            <a:cxnSpLocks noChangeShapeType="1"/>
            <a:stCxn id="17413" idx="0"/>
            <a:endCxn id="1085500" idx="0"/>
          </p:cNvCxnSpPr>
          <p:nvPr/>
        </p:nvCxnSpPr>
        <p:spPr bwMode="auto">
          <a:xfrm>
            <a:off x="8648700" y="2286000"/>
            <a:ext cx="342900" cy="152400"/>
          </a:xfrm>
          <a:prstGeom prst="straightConnector1">
            <a:avLst/>
          </a:prstGeom>
          <a:noFill/>
          <a:ln w="9525">
            <a:solidFill>
              <a:schemeClr val="tx1"/>
            </a:solidFill>
            <a:round/>
            <a:headEnd/>
            <a:tailEnd type="triangle" w="med" len="med"/>
          </a:ln>
        </p:spPr>
      </p:cxnSp>
      <p:cxnSp>
        <p:nvCxnSpPr>
          <p:cNvPr id="17419" name="AutoShape 29"/>
          <p:cNvCxnSpPr>
            <a:cxnSpLocks noChangeShapeType="1"/>
            <a:stCxn id="17424" idx="3"/>
            <a:endCxn id="17427" idx="0"/>
          </p:cNvCxnSpPr>
          <p:nvPr/>
        </p:nvCxnSpPr>
        <p:spPr bwMode="auto">
          <a:xfrm flipH="1">
            <a:off x="10325100" y="2743200"/>
            <a:ext cx="304800" cy="152400"/>
          </a:xfrm>
          <a:prstGeom prst="straightConnector1">
            <a:avLst/>
          </a:prstGeom>
          <a:noFill/>
          <a:ln w="9525">
            <a:solidFill>
              <a:schemeClr val="tx1"/>
            </a:solidFill>
            <a:round/>
            <a:headEnd/>
            <a:tailEnd type="triangle" w="med" len="med"/>
          </a:ln>
        </p:spPr>
      </p:cxnSp>
      <p:cxnSp>
        <p:nvCxnSpPr>
          <p:cNvPr id="17420" name="AutoShape 30"/>
          <p:cNvCxnSpPr>
            <a:cxnSpLocks noChangeShapeType="1"/>
            <a:stCxn id="17424" idx="3"/>
            <a:endCxn id="17428" idx="0"/>
          </p:cNvCxnSpPr>
          <p:nvPr/>
        </p:nvCxnSpPr>
        <p:spPr bwMode="auto">
          <a:xfrm>
            <a:off x="10629900" y="2743200"/>
            <a:ext cx="304800" cy="152400"/>
          </a:xfrm>
          <a:prstGeom prst="straightConnector1">
            <a:avLst/>
          </a:prstGeom>
          <a:noFill/>
          <a:ln w="9525">
            <a:solidFill>
              <a:schemeClr val="tx1"/>
            </a:solidFill>
            <a:round/>
            <a:headEnd/>
            <a:tailEnd type="triangle" w="med" len="med"/>
          </a:ln>
        </p:spPr>
      </p:cxnSp>
      <p:sp>
        <p:nvSpPr>
          <p:cNvPr id="17421" name="AutoShape 31"/>
          <p:cNvSpPr>
            <a:spLocks noChangeArrowheads="1"/>
          </p:cNvSpPr>
          <p:nvPr/>
        </p:nvSpPr>
        <p:spPr bwMode="auto">
          <a:xfrm>
            <a:off x="8153400" y="24384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22" name="AutoShape 32"/>
          <p:cNvSpPr>
            <a:spLocks noChangeArrowheads="1"/>
          </p:cNvSpPr>
          <p:nvPr/>
        </p:nvSpPr>
        <p:spPr bwMode="auto">
          <a:xfrm>
            <a:off x="8763000" y="24384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23" name="AutoShape 33"/>
          <p:cNvSpPr>
            <a:spLocks noChangeArrowheads="1"/>
          </p:cNvSpPr>
          <p:nvPr/>
        </p:nvSpPr>
        <p:spPr bwMode="auto">
          <a:xfrm>
            <a:off x="9829800" y="24384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24" name="AutoShape 34"/>
          <p:cNvSpPr>
            <a:spLocks noChangeArrowheads="1"/>
          </p:cNvSpPr>
          <p:nvPr/>
        </p:nvSpPr>
        <p:spPr bwMode="auto">
          <a:xfrm>
            <a:off x="10439400" y="24384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25" name="AutoShape 35"/>
          <p:cNvSpPr>
            <a:spLocks noChangeArrowheads="1"/>
          </p:cNvSpPr>
          <p:nvPr/>
        </p:nvSpPr>
        <p:spPr bwMode="auto">
          <a:xfrm>
            <a:off x="8458200" y="28956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26" name="AutoShape 36"/>
          <p:cNvSpPr>
            <a:spLocks noChangeArrowheads="1"/>
          </p:cNvSpPr>
          <p:nvPr/>
        </p:nvSpPr>
        <p:spPr bwMode="auto">
          <a:xfrm>
            <a:off x="8458200" y="38100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p>
        </p:txBody>
      </p:sp>
      <p:sp>
        <p:nvSpPr>
          <p:cNvPr id="17427" name="AutoShape 37"/>
          <p:cNvSpPr>
            <a:spLocks noChangeArrowheads="1"/>
          </p:cNvSpPr>
          <p:nvPr/>
        </p:nvSpPr>
        <p:spPr bwMode="auto">
          <a:xfrm>
            <a:off x="10134600" y="28956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28" name="AutoShape 38"/>
          <p:cNvSpPr>
            <a:spLocks noChangeArrowheads="1"/>
          </p:cNvSpPr>
          <p:nvPr/>
        </p:nvSpPr>
        <p:spPr bwMode="auto">
          <a:xfrm>
            <a:off x="10744200" y="28956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7429" name="AutoShape 39"/>
          <p:cNvSpPr>
            <a:spLocks noChangeArrowheads="1"/>
          </p:cNvSpPr>
          <p:nvPr/>
        </p:nvSpPr>
        <p:spPr bwMode="auto">
          <a:xfrm>
            <a:off x="8153400" y="33528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p>
        </p:txBody>
      </p:sp>
      <p:sp>
        <p:nvSpPr>
          <p:cNvPr id="17430" name="AutoShape 40"/>
          <p:cNvSpPr>
            <a:spLocks noChangeArrowheads="1"/>
          </p:cNvSpPr>
          <p:nvPr/>
        </p:nvSpPr>
        <p:spPr bwMode="auto">
          <a:xfrm>
            <a:off x="8763000" y="33528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p>
        </p:txBody>
      </p:sp>
      <p:cxnSp>
        <p:nvCxnSpPr>
          <p:cNvPr id="17431" name="AutoShape 41"/>
          <p:cNvCxnSpPr>
            <a:cxnSpLocks noChangeShapeType="1"/>
            <a:stCxn id="17414" idx="0"/>
            <a:endCxn id="17423" idx="0"/>
          </p:cNvCxnSpPr>
          <p:nvPr/>
        </p:nvCxnSpPr>
        <p:spPr bwMode="auto">
          <a:xfrm flipH="1">
            <a:off x="10020300" y="2286000"/>
            <a:ext cx="304800" cy="152400"/>
          </a:xfrm>
          <a:prstGeom prst="straightConnector1">
            <a:avLst/>
          </a:prstGeom>
          <a:noFill/>
          <a:ln w="9525">
            <a:solidFill>
              <a:schemeClr val="tx1"/>
            </a:solidFill>
            <a:round/>
            <a:headEnd/>
            <a:tailEnd type="triangle" w="med" len="med"/>
          </a:ln>
        </p:spPr>
      </p:cxnSp>
      <p:cxnSp>
        <p:nvCxnSpPr>
          <p:cNvPr id="17432" name="AutoShape 42"/>
          <p:cNvCxnSpPr>
            <a:cxnSpLocks noChangeShapeType="1"/>
            <a:stCxn id="17414" idx="0"/>
            <a:endCxn id="17424" idx="0"/>
          </p:cNvCxnSpPr>
          <p:nvPr/>
        </p:nvCxnSpPr>
        <p:spPr bwMode="auto">
          <a:xfrm>
            <a:off x="10325100" y="2286000"/>
            <a:ext cx="304800" cy="152400"/>
          </a:xfrm>
          <a:prstGeom prst="straightConnector1">
            <a:avLst/>
          </a:prstGeom>
          <a:noFill/>
          <a:ln w="9525">
            <a:solidFill>
              <a:schemeClr val="tx1"/>
            </a:solidFill>
            <a:round/>
            <a:headEnd/>
            <a:tailEnd type="triangle" w="med" len="med"/>
          </a:ln>
        </p:spPr>
      </p:cxnSp>
      <p:cxnSp>
        <p:nvCxnSpPr>
          <p:cNvPr id="17433" name="AutoShape 43"/>
          <p:cNvCxnSpPr>
            <a:cxnSpLocks noChangeShapeType="1"/>
            <a:stCxn id="17422" idx="3"/>
            <a:endCxn id="17425" idx="0"/>
          </p:cNvCxnSpPr>
          <p:nvPr/>
        </p:nvCxnSpPr>
        <p:spPr bwMode="auto">
          <a:xfrm flipH="1">
            <a:off x="8648700" y="2743200"/>
            <a:ext cx="304800" cy="152400"/>
          </a:xfrm>
          <a:prstGeom prst="straightConnector1">
            <a:avLst/>
          </a:prstGeom>
          <a:noFill/>
          <a:ln w="9525">
            <a:solidFill>
              <a:schemeClr val="tx1"/>
            </a:solidFill>
            <a:round/>
            <a:headEnd/>
            <a:tailEnd type="triangle" w="med" len="med"/>
          </a:ln>
        </p:spPr>
      </p:cxnSp>
      <p:sp>
        <p:nvSpPr>
          <p:cNvPr id="17434" name="AutoShape 44"/>
          <p:cNvSpPr>
            <a:spLocks noChangeArrowheads="1"/>
          </p:cNvSpPr>
          <p:nvPr/>
        </p:nvSpPr>
        <p:spPr bwMode="auto">
          <a:xfrm>
            <a:off x="9067800" y="38100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p>
        </p:txBody>
      </p:sp>
      <p:cxnSp>
        <p:nvCxnSpPr>
          <p:cNvPr id="17435" name="AutoShape 45"/>
          <p:cNvCxnSpPr>
            <a:cxnSpLocks noChangeShapeType="1"/>
            <a:stCxn id="17425" idx="3"/>
            <a:endCxn id="17429" idx="0"/>
          </p:cNvCxnSpPr>
          <p:nvPr/>
        </p:nvCxnSpPr>
        <p:spPr bwMode="auto">
          <a:xfrm flipH="1">
            <a:off x="8343900" y="3200400"/>
            <a:ext cx="304800" cy="152400"/>
          </a:xfrm>
          <a:prstGeom prst="straightConnector1">
            <a:avLst/>
          </a:prstGeom>
          <a:noFill/>
          <a:ln w="9525">
            <a:solidFill>
              <a:schemeClr val="tx1"/>
            </a:solidFill>
            <a:round/>
            <a:headEnd/>
            <a:tailEnd type="triangle" w="med" len="med"/>
          </a:ln>
        </p:spPr>
      </p:cxnSp>
      <p:cxnSp>
        <p:nvCxnSpPr>
          <p:cNvPr id="17436" name="AutoShape 46"/>
          <p:cNvCxnSpPr>
            <a:cxnSpLocks noChangeShapeType="1"/>
            <a:stCxn id="17425" idx="3"/>
            <a:endCxn id="17430" idx="0"/>
          </p:cNvCxnSpPr>
          <p:nvPr/>
        </p:nvCxnSpPr>
        <p:spPr bwMode="auto">
          <a:xfrm>
            <a:off x="8648700" y="3200400"/>
            <a:ext cx="304800" cy="152400"/>
          </a:xfrm>
          <a:prstGeom prst="straightConnector1">
            <a:avLst/>
          </a:prstGeom>
          <a:noFill/>
          <a:ln w="9525">
            <a:solidFill>
              <a:schemeClr val="tx1"/>
            </a:solidFill>
            <a:round/>
            <a:headEnd/>
            <a:tailEnd type="triangle" w="med" len="med"/>
          </a:ln>
        </p:spPr>
      </p:cxnSp>
      <p:cxnSp>
        <p:nvCxnSpPr>
          <p:cNvPr id="17437" name="AutoShape 47"/>
          <p:cNvCxnSpPr>
            <a:cxnSpLocks noChangeShapeType="1"/>
            <a:stCxn id="17430" idx="3"/>
            <a:endCxn id="17426" idx="0"/>
          </p:cNvCxnSpPr>
          <p:nvPr/>
        </p:nvCxnSpPr>
        <p:spPr bwMode="auto">
          <a:xfrm flipH="1">
            <a:off x="8648700" y="3657600"/>
            <a:ext cx="304800" cy="152400"/>
          </a:xfrm>
          <a:prstGeom prst="straightConnector1">
            <a:avLst/>
          </a:prstGeom>
          <a:noFill/>
          <a:ln w="9525">
            <a:solidFill>
              <a:schemeClr val="tx1"/>
            </a:solidFill>
            <a:round/>
            <a:headEnd/>
            <a:tailEnd type="triangle" w="med" len="med"/>
          </a:ln>
        </p:spPr>
      </p:cxnSp>
      <p:cxnSp>
        <p:nvCxnSpPr>
          <p:cNvPr id="17438" name="AutoShape 48"/>
          <p:cNvCxnSpPr>
            <a:cxnSpLocks noChangeShapeType="1"/>
            <a:stCxn id="17430" idx="3"/>
            <a:endCxn id="17434" idx="0"/>
          </p:cNvCxnSpPr>
          <p:nvPr/>
        </p:nvCxnSpPr>
        <p:spPr bwMode="auto">
          <a:xfrm>
            <a:off x="8953500" y="3657600"/>
            <a:ext cx="304800" cy="152400"/>
          </a:xfrm>
          <a:prstGeom prst="straightConnector1">
            <a:avLst/>
          </a:prstGeom>
          <a:noFill/>
          <a:ln w="9525">
            <a:solidFill>
              <a:schemeClr val="tx1"/>
            </a:solidFill>
            <a:round/>
            <a:headEnd/>
            <a:tailEnd type="triangle" w="med" len="med"/>
          </a:ln>
        </p:spPr>
      </p:cxnSp>
      <p:sp>
        <p:nvSpPr>
          <p:cNvPr id="17439" name="Rectangle 49"/>
          <p:cNvSpPr>
            <a:spLocks noChangeArrowheads="1"/>
          </p:cNvSpPr>
          <p:nvPr/>
        </p:nvSpPr>
        <p:spPr bwMode="auto">
          <a:xfrm>
            <a:off x="7924800" y="5791200"/>
            <a:ext cx="533400" cy="304800"/>
          </a:xfrm>
          <a:prstGeom prst="rect">
            <a:avLst/>
          </a:prstGeom>
          <a:solidFill>
            <a:srgbClr val="CCCCCC"/>
          </a:solidFill>
          <a:ln w="12700">
            <a:solidFill>
              <a:schemeClr val="tx1"/>
            </a:solidFill>
            <a:miter lim="800000"/>
            <a:headEnd/>
            <a:tailEnd/>
          </a:ln>
        </p:spPr>
        <p:txBody>
          <a:bodyPr wrap="none" anchor="ctr"/>
          <a:lstStyle/>
          <a:p>
            <a:pPr algn="ctr"/>
            <a:r>
              <a:rPr lang="en-US"/>
              <a:t>?</a:t>
            </a:r>
          </a:p>
        </p:txBody>
      </p:sp>
      <p:sp>
        <p:nvSpPr>
          <p:cNvPr id="17440" name="Rectangle 50"/>
          <p:cNvSpPr>
            <a:spLocks noChangeArrowheads="1"/>
          </p:cNvSpPr>
          <p:nvPr/>
        </p:nvSpPr>
        <p:spPr bwMode="auto">
          <a:xfrm>
            <a:off x="8763000" y="5791200"/>
            <a:ext cx="533400" cy="304800"/>
          </a:xfrm>
          <a:prstGeom prst="rect">
            <a:avLst/>
          </a:prstGeom>
          <a:solidFill>
            <a:srgbClr val="CCCCCC"/>
          </a:solidFill>
          <a:ln w="12700">
            <a:solidFill>
              <a:schemeClr val="tx1"/>
            </a:solidFill>
            <a:miter lim="800000"/>
            <a:headEnd/>
            <a:tailEnd/>
          </a:ln>
        </p:spPr>
        <p:txBody>
          <a:bodyPr wrap="none" anchor="ctr"/>
          <a:lstStyle/>
          <a:p>
            <a:pPr algn="ctr"/>
            <a:r>
              <a:rPr lang="en-US"/>
              <a:t>?</a:t>
            </a:r>
          </a:p>
        </p:txBody>
      </p:sp>
      <p:sp>
        <p:nvSpPr>
          <p:cNvPr id="17441" name="Rectangle 51"/>
          <p:cNvSpPr>
            <a:spLocks noChangeArrowheads="1"/>
          </p:cNvSpPr>
          <p:nvPr/>
        </p:nvSpPr>
        <p:spPr bwMode="auto">
          <a:xfrm>
            <a:off x="9753600" y="5791200"/>
            <a:ext cx="533400" cy="304800"/>
          </a:xfrm>
          <a:prstGeom prst="rect">
            <a:avLst/>
          </a:prstGeom>
          <a:solidFill>
            <a:srgbClr val="CCCCCC"/>
          </a:solidFill>
          <a:ln w="12700">
            <a:solidFill>
              <a:schemeClr val="tx1"/>
            </a:solidFill>
            <a:miter lim="800000"/>
            <a:headEnd/>
            <a:tailEnd/>
          </a:ln>
        </p:spPr>
        <p:txBody>
          <a:bodyPr wrap="none" anchor="ctr"/>
          <a:lstStyle/>
          <a:p>
            <a:pPr algn="ctr"/>
            <a:r>
              <a:rPr lang="en-US"/>
              <a:t>?</a:t>
            </a:r>
          </a:p>
        </p:txBody>
      </p:sp>
      <p:sp>
        <p:nvSpPr>
          <p:cNvPr id="17442" name="Rectangle 52"/>
          <p:cNvSpPr>
            <a:spLocks noChangeArrowheads="1"/>
          </p:cNvSpPr>
          <p:nvPr/>
        </p:nvSpPr>
        <p:spPr bwMode="auto">
          <a:xfrm>
            <a:off x="10591800" y="5791200"/>
            <a:ext cx="533400" cy="304800"/>
          </a:xfrm>
          <a:prstGeom prst="rect">
            <a:avLst/>
          </a:prstGeom>
          <a:solidFill>
            <a:srgbClr val="CCCCCC"/>
          </a:solidFill>
          <a:ln w="12700">
            <a:solidFill>
              <a:schemeClr val="tx1"/>
            </a:solidFill>
            <a:miter lim="800000"/>
            <a:headEnd/>
            <a:tailEnd/>
          </a:ln>
        </p:spPr>
        <p:txBody>
          <a:bodyPr wrap="none" anchor="ctr"/>
          <a:lstStyle/>
          <a:p>
            <a:pPr algn="ctr"/>
            <a:r>
              <a:rPr lang="en-US"/>
              <a:t>?</a:t>
            </a:r>
          </a:p>
        </p:txBody>
      </p:sp>
      <p:sp>
        <p:nvSpPr>
          <p:cNvPr id="17443" name="Freeform 53"/>
          <p:cNvSpPr>
            <a:spLocks/>
          </p:cNvSpPr>
          <p:nvPr/>
        </p:nvSpPr>
        <p:spPr bwMode="auto">
          <a:xfrm>
            <a:off x="8102600" y="4114800"/>
            <a:ext cx="508000" cy="1676400"/>
          </a:xfrm>
          <a:custGeom>
            <a:avLst/>
            <a:gdLst>
              <a:gd name="T0" fmla="*/ 2147483647 w 320"/>
              <a:gd name="T1" fmla="*/ 0 h 1440"/>
              <a:gd name="T2" fmla="*/ 2147483647 w 320"/>
              <a:gd name="T3" fmla="*/ 2147483647 h 1440"/>
              <a:gd name="T4" fmla="*/ 2147483647 w 320"/>
              <a:gd name="T5" fmla="*/ 2147483647 h 1440"/>
              <a:gd name="T6" fmla="*/ 2147483647 w 320"/>
              <a:gd name="T7" fmla="*/ 2147483647 h 1440"/>
              <a:gd name="T8" fmla="*/ 2147483647 w 320"/>
              <a:gd name="T9" fmla="*/ 2147483647 h 1440"/>
              <a:gd name="T10" fmla="*/ 2147483647 w 320"/>
              <a:gd name="T11" fmla="*/ 2147483647 h 1440"/>
              <a:gd name="T12" fmla="*/ 0 60000 65536"/>
              <a:gd name="T13" fmla="*/ 0 60000 65536"/>
              <a:gd name="T14" fmla="*/ 0 60000 65536"/>
              <a:gd name="T15" fmla="*/ 0 60000 65536"/>
              <a:gd name="T16" fmla="*/ 0 60000 65536"/>
              <a:gd name="T17" fmla="*/ 0 60000 65536"/>
              <a:gd name="T18" fmla="*/ 0 w 320"/>
              <a:gd name="T19" fmla="*/ 0 h 1440"/>
              <a:gd name="T20" fmla="*/ 320 w 320"/>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320" h="144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w="12700">
            <a:solidFill>
              <a:schemeClr val="tx1"/>
            </a:solidFill>
            <a:round/>
            <a:headEnd/>
            <a:tailEnd type="triangle" w="med" len="med"/>
          </a:ln>
        </p:spPr>
        <p:txBody>
          <a:bodyPr wrap="none" anchor="ctr"/>
          <a:lstStyle/>
          <a:p>
            <a:endParaRPr lang="en-US"/>
          </a:p>
        </p:txBody>
      </p:sp>
      <p:sp>
        <p:nvSpPr>
          <p:cNvPr id="17444" name="Freeform 54"/>
          <p:cNvSpPr>
            <a:spLocks/>
          </p:cNvSpPr>
          <p:nvPr/>
        </p:nvSpPr>
        <p:spPr bwMode="auto">
          <a:xfrm>
            <a:off x="8890000" y="4114800"/>
            <a:ext cx="406400" cy="16764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p:spPr>
        <p:txBody>
          <a:bodyPr wrap="none" anchor="ctr"/>
          <a:lstStyle/>
          <a:p>
            <a:endParaRPr lang="en-US"/>
          </a:p>
        </p:txBody>
      </p:sp>
      <p:sp>
        <p:nvSpPr>
          <p:cNvPr id="17445" name="Freeform 55"/>
          <p:cNvSpPr>
            <a:spLocks/>
          </p:cNvSpPr>
          <p:nvPr/>
        </p:nvSpPr>
        <p:spPr bwMode="auto">
          <a:xfrm>
            <a:off x="10515600" y="3200400"/>
            <a:ext cx="457200" cy="25908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p:spPr>
        <p:txBody>
          <a:bodyPr wrap="none" anchor="ctr"/>
          <a:lstStyle/>
          <a:p>
            <a:endParaRPr lang="en-US"/>
          </a:p>
        </p:txBody>
      </p:sp>
      <p:sp>
        <p:nvSpPr>
          <p:cNvPr id="17446" name="Freeform 56"/>
          <p:cNvSpPr>
            <a:spLocks/>
          </p:cNvSpPr>
          <p:nvPr/>
        </p:nvSpPr>
        <p:spPr bwMode="auto">
          <a:xfrm>
            <a:off x="9944100" y="3200400"/>
            <a:ext cx="508000" cy="2590800"/>
          </a:xfrm>
          <a:custGeom>
            <a:avLst/>
            <a:gdLst>
              <a:gd name="T0" fmla="*/ 2147483647 w 320"/>
              <a:gd name="T1" fmla="*/ 0 h 1632"/>
              <a:gd name="T2" fmla="*/ 2147483647 w 320"/>
              <a:gd name="T3" fmla="*/ 2147483647 h 1632"/>
              <a:gd name="T4" fmla="*/ 2147483647 w 320"/>
              <a:gd name="T5" fmla="*/ 2147483647 h 1632"/>
              <a:gd name="T6" fmla="*/ 2147483647 w 320"/>
              <a:gd name="T7" fmla="*/ 2147483647 h 1632"/>
              <a:gd name="T8" fmla="*/ 2147483647 w 320"/>
              <a:gd name="T9" fmla="*/ 2147483647 h 1632"/>
              <a:gd name="T10" fmla="*/ 2147483647 w 320"/>
              <a:gd name="T11" fmla="*/ 2147483647 h 1632"/>
              <a:gd name="T12" fmla="*/ 0 60000 65536"/>
              <a:gd name="T13" fmla="*/ 0 60000 65536"/>
              <a:gd name="T14" fmla="*/ 0 60000 65536"/>
              <a:gd name="T15" fmla="*/ 0 60000 65536"/>
              <a:gd name="T16" fmla="*/ 0 60000 65536"/>
              <a:gd name="T17" fmla="*/ 0 60000 65536"/>
              <a:gd name="T18" fmla="*/ 0 w 320"/>
              <a:gd name="T19" fmla="*/ 0 h 1632"/>
              <a:gd name="T20" fmla="*/ 320 w 3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320" h="1632">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w="12700">
            <a:solidFill>
              <a:schemeClr val="tx1"/>
            </a:solidFill>
            <a:round/>
            <a:headEnd/>
            <a:tailEnd type="triangle" w="med" len="med"/>
          </a:ln>
        </p:spPr>
        <p:txBody>
          <a:bodyPr wrap="none" anchor="ctr"/>
          <a:lstStyle/>
          <a:p>
            <a:endParaRPr lang="en-US"/>
          </a:p>
        </p:txBody>
      </p:sp>
      <p:cxnSp>
        <p:nvCxnSpPr>
          <p:cNvPr id="17447" name="AutoShape 57"/>
          <p:cNvCxnSpPr>
            <a:cxnSpLocks noChangeShapeType="1"/>
            <a:stCxn id="17422" idx="3"/>
            <a:endCxn id="17448" idx="0"/>
          </p:cNvCxnSpPr>
          <p:nvPr/>
        </p:nvCxnSpPr>
        <p:spPr bwMode="auto">
          <a:xfrm>
            <a:off x="8953500" y="2743200"/>
            <a:ext cx="304800" cy="152400"/>
          </a:xfrm>
          <a:prstGeom prst="straightConnector1">
            <a:avLst/>
          </a:prstGeom>
          <a:noFill/>
          <a:ln w="9525">
            <a:solidFill>
              <a:schemeClr val="tx1"/>
            </a:solidFill>
            <a:round/>
            <a:headEnd/>
            <a:tailEnd type="triangle" w="med" len="med"/>
          </a:ln>
        </p:spPr>
      </p:cxnSp>
      <p:sp>
        <p:nvSpPr>
          <p:cNvPr id="17448" name="AutoShape 58"/>
          <p:cNvSpPr>
            <a:spLocks noChangeArrowheads="1"/>
          </p:cNvSpPr>
          <p:nvPr/>
        </p:nvSpPr>
        <p:spPr bwMode="auto">
          <a:xfrm>
            <a:off x="9067800" y="2895600"/>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p>
            <a:endParaRPr lang="en-US">
              <a:latin typeface="Calibri" pitchFamily="34" charset="0"/>
            </a:endParaRPr>
          </a:p>
        </p:txBody>
      </p:sp>
      <p:sp>
        <p:nvSpPr>
          <p:cNvPr id="1085499" name="Rectangle 59"/>
          <p:cNvSpPr>
            <a:spLocks noChangeArrowheads="1"/>
          </p:cNvSpPr>
          <p:nvPr/>
        </p:nvSpPr>
        <p:spPr bwMode="auto">
          <a:xfrm>
            <a:off x="8077200" y="2438400"/>
            <a:ext cx="457200" cy="304800"/>
          </a:xfrm>
          <a:prstGeom prst="rect">
            <a:avLst/>
          </a:prstGeom>
          <a:solidFill>
            <a:srgbClr val="0099FF"/>
          </a:solidFill>
          <a:ln w="12700">
            <a:solidFill>
              <a:schemeClr val="tx1"/>
            </a:solidFill>
            <a:miter lim="800000"/>
            <a:headEnd/>
            <a:tailEnd/>
          </a:ln>
        </p:spPr>
        <p:txBody>
          <a:bodyPr wrap="none" anchor="ctr"/>
          <a:lstStyle/>
          <a:p>
            <a:pPr algn="ctr"/>
            <a:r>
              <a:rPr lang="en-US">
                <a:latin typeface="Calibri" pitchFamily="34" charset="0"/>
              </a:rPr>
              <a:t>-1</a:t>
            </a:r>
          </a:p>
        </p:txBody>
      </p:sp>
      <p:sp>
        <p:nvSpPr>
          <p:cNvPr id="1085500" name="Rectangle 60"/>
          <p:cNvSpPr>
            <a:spLocks noChangeArrowheads="1"/>
          </p:cNvSpPr>
          <p:nvPr/>
        </p:nvSpPr>
        <p:spPr bwMode="auto">
          <a:xfrm>
            <a:off x="8763000" y="2438400"/>
            <a:ext cx="457200" cy="304800"/>
          </a:xfrm>
          <a:prstGeom prst="rect">
            <a:avLst/>
          </a:prstGeom>
          <a:solidFill>
            <a:srgbClr val="0099FF"/>
          </a:solidFill>
          <a:ln w="12700">
            <a:solidFill>
              <a:schemeClr val="tx1"/>
            </a:solidFill>
            <a:miter lim="800000"/>
            <a:headEnd/>
            <a:tailEnd/>
          </a:ln>
        </p:spPr>
        <p:txBody>
          <a:bodyPr wrap="none" anchor="ctr"/>
          <a:lstStyle/>
          <a:p>
            <a:pPr algn="ctr"/>
            <a:r>
              <a:rPr lang="en-US">
                <a:latin typeface="Calibri" pitchFamily="34" charset="0"/>
              </a:rPr>
              <a:t>-2</a:t>
            </a:r>
          </a:p>
        </p:txBody>
      </p:sp>
      <p:sp>
        <p:nvSpPr>
          <p:cNvPr id="1085501" name="Rectangle 61"/>
          <p:cNvSpPr>
            <a:spLocks noChangeArrowheads="1"/>
          </p:cNvSpPr>
          <p:nvPr/>
        </p:nvSpPr>
        <p:spPr bwMode="auto">
          <a:xfrm>
            <a:off x="9753600" y="2438400"/>
            <a:ext cx="457200" cy="304800"/>
          </a:xfrm>
          <a:prstGeom prst="rect">
            <a:avLst/>
          </a:prstGeom>
          <a:solidFill>
            <a:srgbClr val="0099FF"/>
          </a:solidFill>
          <a:ln w="12700">
            <a:solidFill>
              <a:schemeClr val="tx1"/>
            </a:solidFill>
            <a:miter lim="800000"/>
            <a:headEnd/>
            <a:tailEnd/>
          </a:ln>
        </p:spPr>
        <p:txBody>
          <a:bodyPr wrap="none" anchor="ctr"/>
          <a:lstStyle/>
          <a:p>
            <a:pPr algn="ctr"/>
            <a:r>
              <a:rPr lang="en-US">
                <a:latin typeface="Calibri" pitchFamily="34" charset="0"/>
              </a:rPr>
              <a:t>4</a:t>
            </a:r>
          </a:p>
        </p:txBody>
      </p:sp>
      <p:sp>
        <p:nvSpPr>
          <p:cNvPr id="1085502" name="Rectangle 62"/>
          <p:cNvSpPr>
            <a:spLocks noChangeArrowheads="1"/>
          </p:cNvSpPr>
          <p:nvPr/>
        </p:nvSpPr>
        <p:spPr bwMode="auto">
          <a:xfrm>
            <a:off x="10439400" y="2438400"/>
            <a:ext cx="457200" cy="304800"/>
          </a:xfrm>
          <a:prstGeom prst="rect">
            <a:avLst/>
          </a:prstGeom>
          <a:solidFill>
            <a:srgbClr val="0099FF"/>
          </a:solidFill>
          <a:ln w="12700">
            <a:solidFill>
              <a:schemeClr val="tx1"/>
            </a:solidFill>
            <a:miter lim="800000"/>
            <a:headEnd/>
            <a:tailEnd/>
          </a:ln>
        </p:spPr>
        <p:txBody>
          <a:bodyPr wrap="none" anchor="ctr"/>
          <a:lstStyle/>
          <a:p>
            <a:pPr algn="ctr"/>
            <a:r>
              <a:rPr lang="en-US">
                <a:latin typeface="Calibri" pitchFamily="34" charset="0"/>
              </a:rPr>
              <a:t>9</a:t>
            </a:r>
          </a:p>
        </p:txBody>
      </p:sp>
      <p:sp>
        <p:nvSpPr>
          <p:cNvPr id="1085505" name="AutoShape 65"/>
          <p:cNvSpPr>
            <a:spLocks noChangeArrowheads="1"/>
          </p:cNvSpPr>
          <p:nvPr/>
        </p:nvSpPr>
        <p:spPr bwMode="auto">
          <a:xfrm>
            <a:off x="9296400" y="1524000"/>
            <a:ext cx="381000" cy="304800"/>
          </a:xfrm>
          <a:prstGeom prst="triangle">
            <a:avLst>
              <a:gd name="adj" fmla="val 50000"/>
            </a:avLst>
          </a:prstGeom>
          <a:solidFill>
            <a:srgbClr val="0099FF"/>
          </a:solidFill>
          <a:ln w="9525">
            <a:solidFill>
              <a:schemeClr val="tx1"/>
            </a:solidFill>
            <a:miter lim="800000"/>
            <a:headEnd/>
            <a:tailEnd/>
          </a:ln>
        </p:spPr>
        <p:txBody>
          <a:bodyPr wrap="none" tIns="182880" anchor="b" anchorCtr="0"/>
          <a:lstStyle/>
          <a:p>
            <a:pPr algn="ctr"/>
            <a:r>
              <a:rPr lang="en-US" dirty="0">
                <a:latin typeface="Calibri" pitchFamily="34" charset="0"/>
              </a:rPr>
              <a:t>4</a:t>
            </a:r>
          </a:p>
        </p:txBody>
      </p:sp>
      <p:sp>
        <p:nvSpPr>
          <p:cNvPr id="1085507" name="Text Box 67"/>
          <p:cNvSpPr txBox="1">
            <a:spLocks noChangeArrowheads="1"/>
          </p:cNvSpPr>
          <p:nvPr/>
        </p:nvSpPr>
        <p:spPr bwMode="auto">
          <a:xfrm>
            <a:off x="11223625" y="1919288"/>
            <a:ext cx="663575" cy="366712"/>
          </a:xfrm>
          <a:prstGeom prst="rect">
            <a:avLst/>
          </a:prstGeom>
          <a:noFill/>
          <a:ln w="12700">
            <a:noFill/>
            <a:miter lim="800000"/>
            <a:headEnd/>
            <a:tailEnd/>
          </a:ln>
        </p:spPr>
        <p:txBody>
          <a:bodyPr anchor="ctr">
            <a:spAutoFit/>
          </a:bodyPr>
          <a:lstStyle/>
          <a:p>
            <a:pPr algn="ctr">
              <a:spcBef>
                <a:spcPct val="50000"/>
              </a:spcBef>
            </a:pPr>
            <a:r>
              <a:rPr lang="en-US" b="1" dirty="0">
                <a:latin typeface="Calibri" pitchFamily="34" charset="0"/>
              </a:rPr>
              <a:t>min</a:t>
            </a:r>
          </a:p>
        </p:txBody>
      </p:sp>
      <p:sp>
        <p:nvSpPr>
          <p:cNvPr id="1085508" name="Text Box 68"/>
          <p:cNvSpPr txBox="1">
            <a:spLocks noChangeArrowheads="1"/>
          </p:cNvSpPr>
          <p:nvPr/>
        </p:nvSpPr>
        <p:spPr bwMode="auto">
          <a:xfrm>
            <a:off x="11223625" y="1462088"/>
            <a:ext cx="663575" cy="366712"/>
          </a:xfrm>
          <a:prstGeom prst="rect">
            <a:avLst/>
          </a:prstGeom>
          <a:noFill/>
          <a:ln w="12700">
            <a:noFill/>
            <a:miter lim="800000"/>
            <a:headEnd/>
            <a:tailEnd/>
          </a:ln>
        </p:spPr>
        <p:txBody>
          <a:bodyPr anchor="ctr">
            <a:spAutoFit/>
          </a:bodyPr>
          <a:lstStyle/>
          <a:p>
            <a:pPr algn="ctr">
              <a:spcBef>
                <a:spcPct val="50000"/>
              </a:spcBef>
            </a:pPr>
            <a:r>
              <a:rPr lang="en-US" b="1" dirty="0">
                <a:latin typeface="Calibri" pitchFamily="34" charset="0"/>
              </a:rPr>
              <a:t>max</a:t>
            </a:r>
          </a:p>
        </p:txBody>
      </p:sp>
      <p:sp>
        <p:nvSpPr>
          <p:cNvPr id="1085509" name="AutoShape 69"/>
          <p:cNvSpPr>
            <a:spLocks noChangeArrowheads="1"/>
          </p:cNvSpPr>
          <p:nvPr/>
        </p:nvSpPr>
        <p:spPr bwMode="auto">
          <a:xfrm rot="10800000">
            <a:off x="8458200" y="1981200"/>
            <a:ext cx="381000" cy="304800"/>
          </a:xfrm>
          <a:prstGeom prst="triangle">
            <a:avLst>
              <a:gd name="adj" fmla="val 50000"/>
            </a:avLst>
          </a:prstGeom>
          <a:solidFill>
            <a:srgbClr val="FF7575"/>
          </a:solidFill>
          <a:ln w="9525">
            <a:solidFill>
              <a:schemeClr val="tx1"/>
            </a:solidFill>
            <a:miter lim="800000"/>
            <a:headEnd/>
            <a:tailEnd/>
          </a:ln>
        </p:spPr>
        <p:txBody>
          <a:bodyPr rot="10800000" wrap="none" tIns="91440" anchor="ctr" anchorCtr="1"/>
          <a:lstStyle/>
          <a:p>
            <a:pPr algn="ctr"/>
            <a:r>
              <a:rPr lang="en-US" dirty="0">
                <a:latin typeface="Calibri" pitchFamily="34" charset="0"/>
              </a:rPr>
              <a:t>-2</a:t>
            </a:r>
          </a:p>
        </p:txBody>
      </p:sp>
      <p:sp>
        <p:nvSpPr>
          <p:cNvPr id="1085510" name="AutoShape 70"/>
          <p:cNvSpPr>
            <a:spLocks noChangeArrowheads="1"/>
          </p:cNvSpPr>
          <p:nvPr/>
        </p:nvSpPr>
        <p:spPr bwMode="auto">
          <a:xfrm rot="10800000">
            <a:off x="10134600" y="1981200"/>
            <a:ext cx="381000" cy="304800"/>
          </a:xfrm>
          <a:prstGeom prst="triangle">
            <a:avLst>
              <a:gd name="adj" fmla="val 50000"/>
            </a:avLst>
          </a:prstGeom>
          <a:solidFill>
            <a:srgbClr val="FF7575"/>
          </a:solidFill>
          <a:ln w="9525">
            <a:solidFill>
              <a:schemeClr val="tx1"/>
            </a:solidFill>
            <a:miter lim="800000"/>
            <a:headEnd/>
            <a:tailEnd/>
          </a:ln>
        </p:spPr>
        <p:txBody>
          <a:bodyPr rot="10800000" wrap="none" tIns="91440" anchor="ctr" anchorCtr="1"/>
          <a:lstStyle/>
          <a:p>
            <a:pPr algn="ctr"/>
            <a:r>
              <a:rPr lang="en-US" dirty="0">
                <a:latin typeface="Calibri" pitchFamily="34"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855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855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855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55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55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8550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411">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1">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1">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11">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41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9" grpId="0" animBg="1" autoUpdateAnimBg="0"/>
      <p:bldP spid="1085500" grpId="0" animBg="1" autoUpdateAnimBg="0"/>
      <p:bldP spid="1085501" grpId="0" animBg="1" autoUpdateAnimBg="0"/>
      <p:bldP spid="1085502" grpId="0" animBg="1" autoUpdateAnimBg="0"/>
      <p:bldP spid="1085505" grpId="0" animBg="1" autoUpdateAnimBg="0"/>
      <p:bldP spid="1085509" grpId="0" animBg="1"/>
      <p:bldP spid="10855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7500" y="1404536"/>
            <a:ext cx="4610100" cy="226756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3886200"/>
            <a:ext cx="4686300" cy="215879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Depth Matters</a:t>
            </a:r>
          </a:p>
        </p:txBody>
      </p:sp>
      <p:sp>
        <p:nvSpPr>
          <p:cNvPr id="3" name="Content Placeholder 2"/>
          <p:cNvSpPr>
            <a:spLocks noGrp="1"/>
          </p:cNvSpPr>
          <p:nvPr>
            <p:ph idx="1"/>
          </p:nvPr>
        </p:nvSpPr>
        <p:spPr>
          <a:xfrm>
            <a:off x="406400" y="1397001"/>
            <a:ext cx="5461000" cy="4729164"/>
          </a:xfrm>
        </p:spPr>
        <p:txBody>
          <a:bodyPr/>
          <a:lstStyle/>
          <a:p>
            <a:r>
              <a:rPr lang="en-US" sz="2800" dirty="0"/>
              <a:t>Evaluation functions are always imperfect</a:t>
            </a:r>
          </a:p>
          <a:p>
            <a:r>
              <a:rPr lang="en-US" sz="2800" dirty="0"/>
              <a:t>The deeper in the tree the evaluation function is buried, the less the quality of the evaluation function matters</a:t>
            </a:r>
          </a:p>
          <a:p>
            <a:r>
              <a:rPr lang="en-US" sz="2800" dirty="0"/>
              <a:t>An important example of the tradeoff between complexity of features and complexity of computation</a:t>
            </a:r>
          </a:p>
        </p:txBody>
      </p:sp>
      <p:sp>
        <p:nvSpPr>
          <p:cNvPr id="7" name="Text Box 76"/>
          <p:cNvSpPr txBox="1">
            <a:spLocks noChangeArrowheads="1"/>
          </p:cNvSpPr>
          <p:nvPr/>
        </p:nvSpPr>
        <p:spPr bwMode="auto">
          <a:xfrm>
            <a:off x="8382000" y="6488112"/>
            <a:ext cx="3810000" cy="369888"/>
          </a:xfrm>
          <a:prstGeom prst="rect">
            <a:avLst/>
          </a:prstGeom>
          <a:noFill/>
          <a:ln w="9525">
            <a:noFill/>
            <a:miter lim="800000"/>
            <a:headEnd/>
            <a:tailEnd/>
          </a:ln>
        </p:spPr>
        <p:txBody>
          <a:bodyPr wrap="square">
            <a:spAutoFit/>
          </a:bodyPr>
          <a:lstStyle/>
          <a:p>
            <a:pPr algn="r">
              <a:spcBef>
                <a:spcPct val="50000"/>
              </a:spcBef>
            </a:pPr>
            <a:r>
              <a:rPr lang="en-US" dirty="0">
                <a:solidFill>
                  <a:srgbClr val="CC0000"/>
                </a:solidFill>
                <a:latin typeface="Calibri" pitchFamily="34" charset="0"/>
              </a:rPr>
              <a:t>[Demo: depth limited (L6D4, L6D5)]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43200" y="1314643"/>
            <a:ext cx="6729412" cy="503516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Evaluation Functions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86999" y="42194"/>
            <a:ext cx="1902229" cy="1062784"/>
          </a:xfrm>
          <a:prstGeom prst="rect">
            <a:avLst/>
          </a:prstGeom>
          <a:noFill/>
          <a:extLst>
            <a:ext uri="{909E8E84-426E-40dd-AFC4-6F175D3DCCD1}">
              <a14:hiddenFill xmlns:a14="http://schemas.microsoft.com/office/drawing/2010/main" xmlns="">
                <a:solidFill>
                  <a:srgbClr val="FFFFFF"/>
                </a:solidFill>
              </a14:hiddenFill>
            </a:ext>
          </a:extLst>
        </p:spPr>
      </p:pic>
      <p:sp>
        <p:nvSpPr>
          <p:cNvPr id="9218" name="Rectangle 2"/>
          <p:cNvSpPr>
            <a:spLocks noGrp="1" noChangeArrowheads="1"/>
          </p:cNvSpPr>
          <p:nvPr>
            <p:ph type="title"/>
          </p:nvPr>
        </p:nvSpPr>
        <p:spPr/>
        <p:txBody>
          <a:bodyPr/>
          <a:lstStyle/>
          <a:p>
            <a:pPr eaLnBrk="1" hangingPunct="1"/>
            <a:r>
              <a:rPr lang="en-US" dirty="0"/>
              <a:t>Types of Games</a:t>
            </a:r>
          </a:p>
        </p:txBody>
      </p:sp>
      <p:sp>
        <p:nvSpPr>
          <p:cNvPr id="9219" name="Rectangle 3"/>
          <p:cNvSpPr>
            <a:spLocks noGrp="1" noChangeArrowheads="1"/>
          </p:cNvSpPr>
          <p:nvPr>
            <p:ph idx="1"/>
          </p:nvPr>
        </p:nvSpPr>
        <p:spPr>
          <a:xfrm>
            <a:off x="406400" y="1447800"/>
            <a:ext cx="11379200" cy="4729164"/>
          </a:xfrm>
        </p:spPr>
        <p:txBody>
          <a:bodyPr/>
          <a:lstStyle/>
          <a:p>
            <a:pPr eaLnBrk="1" hangingPunct="1"/>
            <a:r>
              <a:rPr lang="en-US" sz="2800" dirty="0"/>
              <a:t>Many different kind of games:</a:t>
            </a:r>
          </a:p>
          <a:p>
            <a:pPr lvl="1" eaLnBrk="1" hangingPunct="1"/>
            <a:r>
              <a:rPr lang="en-US" dirty="0"/>
              <a:t>Deterministic or stochastic?</a:t>
            </a:r>
          </a:p>
          <a:p>
            <a:pPr lvl="1" eaLnBrk="1" hangingPunct="1"/>
            <a:r>
              <a:rPr lang="en-US" dirty="0"/>
              <a:t>One, two, or more players?</a:t>
            </a:r>
          </a:p>
          <a:p>
            <a:pPr lvl="1" eaLnBrk="1" hangingPunct="1"/>
            <a:r>
              <a:rPr lang="en-US" dirty="0"/>
              <a:t>Zero sum or (somewhat) collaborative?</a:t>
            </a:r>
          </a:p>
          <a:p>
            <a:pPr lvl="1" eaLnBrk="1" hangingPunct="1"/>
            <a:r>
              <a:rPr lang="en-US" dirty="0"/>
              <a:t>Perfect information (can you see the state)?</a:t>
            </a:r>
          </a:p>
          <a:p>
            <a:r>
              <a:rPr lang="en-US" sz="2800" dirty="0"/>
              <a:t>Will focus on adversarial, deterministic games with perfect information in this slide show! </a:t>
            </a:r>
          </a:p>
          <a:p>
            <a:pPr lvl="1" eaLnBrk="1" hangingPunct="1"/>
            <a:endParaRPr lang="en-US" sz="2400" dirty="0"/>
          </a:p>
        </p:txBody>
      </p:sp>
      <p:pic>
        <p:nvPicPr>
          <p:cNvPr id="5" name="Picture 3">
            <a:extLst>
              <a:ext uri="{FF2B5EF4-FFF2-40B4-BE49-F238E27FC236}">
                <a16:creationId xmlns:a16="http://schemas.microsoft.com/office/drawing/2014/main" id="{EFEB9260-86F2-44E5-A379-088DDCAB82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200" y="11545"/>
            <a:ext cx="1828800" cy="102175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Evaluation Functions</a:t>
            </a:r>
          </a:p>
        </p:txBody>
      </p:sp>
      <p:sp>
        <p:nvSpPr>
          <p:cNvPr id="19459" name="Rectangle 3"/>
          <p:cNvSpPr>
            <a:spLocks noGrp="1" noChangeArrowheads="1"/>
          </p:cNvSpPr>
          <p:nvPr>
            <p:ph idx="1"/>
          </p:nvPr>
        </p:nvSpPr>
        <p:spPr>
          <a:xfrm>
            <a:off x="1676400" y="1295400"/>
            <a:ext cx="11506200" cy="4953000"/>
          </a:xfrm>
        </p:spPr>
        <p:txBody>
          <a:bodyPr/>
          <a:lstStyle/>
          <a:p>
            <a:pPr eaLnBrk="1" hangingPunct="1">
              <a:lnSpc>
                <a:spcPct val="80000"/>
              </a:lnSpc>
            </a:pPr>
            <a:r>
              <a:rPr lang="en-US" sz="2400" dirty="0"/>
              <a:t>Evaluation functions score non-terminals in depth-limited search</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Ideal function: returns the actual </a:t>
            </a:r>
            <a:r>
              <a:rPr lang="en-US" sz="2400" dirty="0" err="1"/>
              <a:t>minimax</a:t>
            </a:r>
            <a:r>
              <a:rPr lang="en-US" sz="2400" dirty="0"/>
              <a:t> value of the position</a:t>
            </a:r>
          </a:p>
          <a:p>
            <a:pPr eaLnBrk="1" hangingPunct="1">
              <a:lnSpc>
                <a:spcPct val="80000"/>
              </a:lnSpc>
            </a:pPr>
            <a:r>
              <a:rPr lang="en-US" sz="2400" dirty="0"/>
              <a:t>In practice: typically weighted linear sum of features: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e.g.  </a:t>
            </a:r>
            <a:r>
              <a:rPr lang="en-US" sz="2400" i="1" dirty="0">
                <a:solidFill>
                  <a:srgbClr val="CC0000"/>
                </a:solidFill>
                <a:latin typeface="Times New Roman" pitchFamily="18" charset="0"/>
                <a:cs typeface="Times New Roman" pitchFamily="18" charset="0"/>
              </a:rPr>
              <a:t>f</a:t>
            </a:r>
            <a:r>
              <a:rPr lang="en-US" sz="2400" baseline="-25000" dirty="0">
                <a:solidFill>
                  <a:srgbClr val="CC0000"/>
                </a:solidFill>
              </a:rPr>
              <a:t>1</a:t>
            </a:r>
            <a:r>
              <a:rPr lang="en-US" sz="2400" dirty="0">
                <a:solidFill>
                  <a:srgbClr val="CC0000"/>
                </a:solidFill>
              </a:rPr>
              <a:t>(</a:t>
            </a:r>
            <a:r>
              <a:rPr lang="en-US" sz="2400" i="1" dirty="0">
                <a:solidFill>
                  <a:srgbClr val="CC0000"/>
                </a:solidFill>
                <a:latin typeface="Times New Roman" pitchFamily="18" charset="0"/>
                <a:cs typeface="Times New Roman" pitchFamily="18" charset="0"/>
              </a:rPr>
              <a:t>s</a:t>
            </a:r>
            <a:r>
              <a:rPr lang="en-US" sz="2400" dirty="0">
                <a:solidFill>
                  <a:srgbClr val="CC0000"/>
                </a:solidFill>
              </a:rPr>
              <a:t>) = (num white queens – num black queens)</a:t>
            </a:r>
            <a:r>
              <a:rPr lang="en-US" sz="2400" dirty="0"/>
              <a:t>, etc.</a:t>
            </a:r>
          </a:p>
        </p:txBody>
      </p:sp>
      <p:pic>
        <p:nvPicPr>
          <p:cNvPr id="19460" name="Picture 22"/>
          <p:cNvPicPr>
            <a:picLocks noChangeAspect="1" noChangeArrowheads="1"/>
          </p:cNvPicPr>
          <p:nvPr/>
        </p:nvPicPr>
        <p:blipFill>
          <a:blip r:embed="rId3" cstate="print"/>
          <a:srcRect/>
          <a:stretch>
            <a:fillRect/>
          </a:stretch>
        </p:blipFill>
        <p:spPr bwMode="auto">
          <a:xfrm>
            <a:off x="2286000" y="1828800"/>
            <a:ext cx="2184400" cy="2449513"/>
          </a:xfrm>
          <a:prstGeom prst="rect">
            <a:avLst/>
          </a:prstGeom>
          <a:noFill/>
          <a:ln w="9525">
            <a:noFill/>
            <a:miter lim="800000"/>
            <a:headEnd/>
            <a:tailEnd/>
          </a:ln>
        </p:spPr>
      </p:pic>
      <p:pic>
        <p:nvPicPr>
          <p:cNvPr id="19461" name="Picture 23"/>
          <p:cNvPicPr>
            <a:picLocks noChangeAspect="1" noChangeArrowheads="1"/>
          </p:cNvPicPr>
          <p:nvPr/>
        </p:nvPicPr>
        <p:blipFill>
          <a:blip r:embed="rId4" cstate="print"/>
          <a:srcRect/>
          <a:stretch>
            <a:fillRect/>
          </a:stretch>
        </p:blipFill>
        <p:spPr bwMode="auto">
          <a:xfrm>
            <a:off x="7877175" y="1828800"/>
            <a:ext cx="2257425" cy="2460625"/>
          </a:xfrm>
          <a:prstGeom prst="rect">
            <a:avLst/>
          </a:prstGeom>
          <a:noFill/>
          <a:ln w="9525">
            <a:noFill/>
            <a:miter lim="800000"/>
            <a:headEnd/>
            <a:tailEnd/>
          </a:ln>
        </p:spPr>
      </p:pic>
      <p:pic>
        <p:nvPicPr>
          <p:cNvPr id="19462" name="Picture 26" descr="txp_fig"/>
          <p:cNvPicPr>
            <a:picLocks noChangeAspect="1" noChangeArrowheads="1"/>
          </p:cNvPicPr>
          <p:nvPr>
            <p:custDataLst>
              <p:tags r:id="rId1"/>
            </p:custDataLst>
          </p:nvPr>
        </p:nvPicPr>
        <p:blipFill>
          <a:blip r:embed="rId5" cstate="print"/>
          <a:srcRect/>
          <a:stretch>
            <a:fillRect/>
          </a:stretch>
        </p:blipFill>
        <p:spPr bwMode="auto">
          <a:xfrm>
            <a:off x="2209800" y="5486400"/>
            <a:ext cx="7416800" cy="334963"/>
          </a:xfrm>
          <a:prstGeom prst="rect">
            <a:avLst/>
          </a:prstGeom>
          <a:noFill/>
          <a:ln w="9525">
            <a:noFill/>
            <a:miter lim="800000"/>
            <a:headEnd/>
            <a:tailEnd/>
          </a:ln>
        </p:spPr>
      </p:pic>
      <p:sp>
        <p:nvSpPr>
          <p:cNvPr id="19463" name="AutoShape 27"/>
          <p:cNvSpPr>
            <a:spLocks noChangeArrowheads="1"/>
          </p:cNvSpPr>
          <p:nvPr/>
        </p:nvSpPr>
        <p:spPr bwMode="auto">
          <a:xfrm>
            <a:off x="5967413" y="2349500"/>
            <a:ext cx="166687"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4" name="AutoShape 28"/>
          <p:cNvSpPr>
            <a:spLocks noChangeArrowheads="1"/>
          </p:cNvSpPr>
          <p:nvPr/>
        </p:nvSpPr>
        <p:spPr bwMode="auto">
          <a:xfrm rot="10800000">
            <a:off x="5380038"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5" name="AutoShape 29"/>
          <p:cNvSpPr>
            <a:spLocks noChangeArrowheads="1"/>
          </p:cNvSpPr>
          <p:nvPr/>
        </p:nvSpPr>
        <p:spPr bwMode="auto">
          <a:xfrm rot="10800000">
            <a:off x="6469063"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6" name="AutoShape 30"/>
          <p:cNvSpPr>
            <a:spLocks noChangeArrowheads="1"/>
          </p:cNvSpPr>
          <p:nvPr/>
        </p:nvSpPr>
        <p:spPr bwMode="auto">
          <a:xfrm>
            <a:off x="50895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7" name="AutoShape 31"/>
          <p:cNvSpPr>
            <a:spLocks noChangeArrowheads="1"/>
          </p:cNvSpPr>
          <p:nvPr/>
        </p:nvSpPr>
        <p:spPr bwMode="auto">
          <a:xfrm>
            <a:off x="56991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8" name="AutoShape 32"/>
          <p:cNvSpPr>
            <a:spLocks noChangeArrowheads="1"/>
          </p:cNvSpPr>
          <p:nvPr/>
        </p:nvSpPr>
        <p:spPr bwMode="auto">
          <a:xfrm>
            <a:off x="61563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9" name="AutoShape 33"/>
          <p:cNvSpPr>
            <a:spLocks noChangeArrowheads="1"/>
          </p:cNvSpPr>
          <p:nvPr/>
        </p:nvSpPr>
        <p:spPr bwMode="auto">
          <a:xfrm>
            <a:off x="6805613"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cxnSp>
        <p:nvCxnSpPr>
          <p:cNvPr id="19470" name="AutoShape 34"/>
          <p:cNvCxnSpPr>
            <a:cxnSpLocks noChangeShapeType="1"/>
            <a:stCxn id="19463" idx="3"/>
            <a:endCxn id="19464" idx="3"/>
          </p:cNvCxnSpPr>
          <p:nvPr/>
        </p:nvCxnSpPr>
        <p:spPr bwMode="auto">
          <a:xfrm flipH="1">
            <a:off x="5462588" y="2517775"/>
            <a:ext cx="588962" cy="223838"/>
          </a:xfrm>
          <a:prstGeom prst="straightConnector1">
            <a:avLst/>
          </a:prstGeom>
          <a:noFill/>
          <a:ln w="9525">
            <a:solidFill>
              <a:schemeClr val="tx1"/>
            </a:solidFill>
            <a:round/>
            <a:headEnd/>
            <a:tailEnd/>
          </a:ln>
        </p:spPr>
      </p:cxnSp>
      <p:cxnSp>
        <p:nvCxnSpPr>
          <p:cNvPr id="19471" name="AutoShape 35"/>
          <p:cNvCxnSpPr>
            <a:cxnSpLocks noChangeShapeType="1"/>
            <a:stCxn id="19463" idx="3"/>
            <a:endCxn id="19465" idx="3"/>
          </p:cNvCxnSpPr>
          <p:nvPr/>
        </p:nvCxnSpPr>
        <p:spPr bwMode="auto">
          <a:xfrm>
            <a:off x="6051550" y="2517775"/>
            <a:ext cx="500063" cy="223838"/>
          </a:xfrm>
          <a:prstGeom prst="straightConnector1">
            <a:avLst/>
          </a:prstGeom>
          <a:noFill/>
          <a:ln w="9525">
            <a:solidFill>
              <a:schemeClr val="tx1"/>
            </a:solidFill>
            <a:round/>
            <a:headEnd/>
            <a:tailEnd/>
          </a:ln>
        </p:spPr>
      </p:cxnSp>
      <p:cxnSp>
        <p:nvCxnSpPr>
          <p:cNvPr id="19472" name="AutoShape 36"/>
          <p:cNvCxnSpPr>
            <a:cxnSpLocks noChangeShapeType="1"/>
            <a:stCxn id="19464" idx="0"/>
            <a:endCxn id="19466" idx="0"/>
          </p:cNvCxnSpPr>
          <p:nvPr/>
        </p:nvCxnSpPr>
        <p:spPr bwMode="auto">
          <a:xfrm flipH="1">
            <a:off x="5173663" y="2909888"/>
            <a:ext cx="290512" cy="122237"/>
          </a:xfrm>
          <a:prstGeom prst="straightConnector1">
            <a:avLst/>
          </a:prstGeom>
          <a:noFill/>
          <a:ln w="9525">
            <a:solidFill>
              <a:schemeClr val="tx1"/>
            </a:solidFill>
            <a:round/>
            <a:headEnd/>
            <a:tailEnd/>
          </a:ln>
        </p:spPr>
      </p:cxnSp>
      <p:cxnSp>
        <p:nvCxnSpPr>
          <p:cNvPr id="19473" name="AutoShape 37"/>
          <p:cNvCxnSpPr>
            <a:cxnSpLocks noChangeShapeType="1"/>
            <a:stCxn id="19464" idx="0"/>
            <a:endCxn id="19467" idx="0"/>
          </p:cNvCxnSpPr>
          <p:nvPr/>
        </p:nvCxnSpPr>
        <p:spPr bwMode="auto">
          <a:xfrm>
            <a:off x="5464175" y="2909888"/>
            <a:ext cx="319088" cy="122237"/>
          </a:xfrm>
          <a:prstGeom prst="straightConnector1">
            <a:avLst/>
          </a:prstGeom>
          <a:noFill/>
          <a:ln w="9525">
            <a:solidFill>
              <a:schemeClr val="tx1"/>
            </a:solidFill>
            <a:round/>
            <a:headEnd/>
            <a:tailEnd/>
          </a:ln>
        </p:spPr>
      </p:cxnSp>
      <p:cxnSp>
        <p:nvCxnSpPr>
          <p:cNvPr id="19474" name="AutoShape 38"/>
          <p:cNvCxnSpPr>
            <a:cxnSpLocks noChangeShapeType="1"/>
            <a:stCxn id="19465" idx="0"/>
            <a:endCxn id="19468" idx="0"/>
          </p:cNvCxnSpPr>
          <p:nvPr/>
        </p:nvCxnSpPr>
        <p:spPr bwMode="auto">
          <a:xfrm flipH="1">
            <a:off x="6240463" y="2909888"/>
            <a:ext cx="312737" cy="122237"/>
          </a:xfrm>
          <a:prstGeom prst="straightConnector1">
            <a:avLst/>
          </a:prstGeom>
          <a:noFill/>
          <a:ln w="9525">
            <a:solidFill>
              <a:schemeClr val="tx1"/>
            </a:solidFill>
            <a:round/>
            <a:headEnd/>
            <a:tailEnd/>
          </a:ln>
        </p:spPr>
      </p:cxnSp>
      <p:cxnSp>
        <p:nvCxnSpPr>
          <p:cNvPr id="19475" name="AutoShape 39"/>
          <p:cNvCxnSpPr>
            <a:cxnSpLocks noChangeShapeType="1"/>
            <a:stCxn id="19465" idx="0"/>
            <a:endCxn id="19469" idx="0"/>
          </p:cNvCxnSpPr>
          <p:nvPr/>
        </p:nvCxnSpPr>
        <p:spPr bwMode="auto">
          <a:xfrm>
            <a:off x="6553200" y="2909888"/>
            <a:ext cx="336550" cy="122237"/>
          </a:xfrm>
          <a:prstGeom prst="straightConnector1">
            <a:avLst/>
          </a:prstGeom>
          <a:noFill/>
          <a:ln w="9525">
            <a:solidFill>
              <a:schemeClr val="tx1"/>
            </a:solidFill>
            <a:round/>
            <a:headEnd/>
            <a:tailEnd/>
          </a:ln>
        </p:spPr>
      </p:cxnSp>
      <p:sp>
        <p:nvSpPr>
          <p:cNvPr id="19476" name="AutoShape 40"/>
          <p:cNvSpPr>
            <a:spLocks noChangeArrowheads="1"/>
          </p:cNvSpPr>
          <p:nvPr/>
        </p:nvSpPr>
        <p:spPr bwMode="auto">
          <a:xfrm>
            <a:off x="66294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cxnSp>
        <p:nvCxnSpPr>
          <p:cNvPr id="19477" name="AutoShape 41"/>
          <p:cNvCxnSpPr>
            <a:cxnSpLocks noChangeShapeType="1"/>
            <a:endCxn id="19463" idx="1"/>
          </p:cNvCxnSpPr>
          <p:nvPr/>
        </p:nvCxnSpPr>
        <p:spPr bwMode="auto">
          <a:xfrm flipV="1">
            <a:off x="4470400" y="2433638"/>
            <a:ext cx="1538288" cy="620712"/>
          </a:xfrm>
          <a:prstGeom prst="curvedConnector3">
            <a:avLst>
              <a:gd name="adj1" fmla="val 48606"/>
            </a:avLst>
          </a:prstGeom>
          <a:noFill/>
          <a:ln w="9525">
            <a:solidFill>
              <a:schemeClr val="tx1"/>
            </a:solidFill>
            <a:prstDash val="dash"/>
            <a:round/>
            <a:headEnd/>
            <a:tailEnd type="triangle" w="med" len="med"/>
          </a:ln>
        </p:spPr>
      </p:cxnSp>
      <p:cxnSp>
        <p:nvCxnSpPr>
          <p:cNvPr id="19478" name="AutoShape 42"/>
          <p:cNvCxnSpPr>
            <a:cxnSpLocks noChangeShapeType="1"/>
            <a:endCxn id="19482" idx="1"/>
          </p:cNvCxnSpPr>
          <p:nvPr/>
        </p:nvCxnSpPr>
        <p:spPr bwMode="auto">
          <a:xfrm flipH="1">
            <a:off x="7010400" y="3059113"/>
            <a:ext cx="866775" cy="530225"/>
          </a:xfrm>
          <a:prstGeom prst="straightConnector1">
            <a:avLst/>
          </a:prstGeom>
          <a:noFill/>
          <a:ln w="9525">
            <a:solidFill>
              <a:schemeClr val="tx1"/>
            </a:solidFill>
            <a:prstDash val="dash"/>
            <a:round/>
            <a:headEnd/>
            <a:tailEnd type="triangle" w="med" len="med"/>
          </a:ln>
        </p:spPr>
      </p:cxnSp>
      <p:sp>
        <p:nvSpPr>
          <p:cNvPr id="19479" name="Rectangle 43"/>
          <p:cNvSpPr>
            <a:spLocks noChangeArrowheads="1"/>
          </p:cNvSpPr>
          <p:nvPr/>
        </p:nvSpPr>
        <p:spPr bwMode="auto">
          <a:xfrm rot="10800000">
            <a:off x="6156325" y="3489325"/>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cxnSp>
        <p:nvCxnSpPr>
          <p:cNvPr id="19480" name="AutoShape 44"/>
          <p:cNvCxnSpPr>
            <a:cxnSpLocks noChangeShapeType="1"/>
            <a:stCxn id="19468" idx="3"/>
            <a:endCxn id="19479" idx="2"/>
          </p:cNvCxnSpPr>
          <p:nvPr/>
        </p:nvCxnSpPr>
        <p:spPr bwMode="auto">
          <a:xfrm flipH="1">
            <a:off x="6238875" y="3200400"/>
            <a:ext cx="1588" cy="287338"/>
          </a:xfrm>
          <a:prstGeom prst="straightConnector1">
            <a:avLst/>
          </a:prstGeom>
          <a:noFill/>
          <a:ln w="9525">
            <a:solidFill>
              <a:schemeClr val="tx1"/>
            </a:solidFill>
            <a:round/>
            <a:headEnd/>
            <a:tailEnd/>
          </a:ln>
        </p:spPr>
      </p:cxnSp>
      <p:cxnSp>
        <p:nvCxnSpPr>
          <p:cNvPr id="19481" name="AutoShape 45"/>
          <p:cNvCxnSpPr>
            <a:cxnSpLocks noChangeShapeType="1"/>
            <a:stCxn id="19468" idx="4"/>
            <a:endCxn id="19482" idx="2"/>
          </p:cNvCxnSpPr>
          <p:nvPr/>
        </p:nvCxnSpPr>
        <p:spPr bwMode="auto">
          <a:xfrm>
            <a:off x="6324600" y="3200400"/>
            <a:ext cx="600075" cy="303213"/>
          </a:xfrm>
          <a:prstGeom prst="straightConnector1">
            <a:avLst/>
          </a:prstGeom>
          <a:noFill/>
          <a:ln w="9525">
            <a:solidFill>
              <a:schemeClr val="tx1"/>
            </a:solidFill>
            <a:round/>
            <a:headEnd/>
            <a:tailEnd/>
          </a:ln>
        </p:spPr>
      </p:cxnSp>
      <p:sp>
        <p:nvSpPr>
          <p:cNvPr id="19482" name="Rectangle 46"/>
          <p:cNvSpPr>
            <a:spLocks noChangeArrowheads="1"/>
          </p:cNvSpPr>
          <p:nvPr/>
        </p:nvSpPr>
        <p:spPr bwMode="auto">
          <a:xfrm rot="10800000">
            <a:off x="6842125" y="3505200"/>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19483" name="AutoShape 47"/>
          <p:cNvSpPr>
            <a:spLocks noChangeArrowheads="1"/>
          </p:cNvSpPr>
          <p:nvPr/>
        </p:nvSpPr>
        <p:spPr bwMode="auto">
          <a:xfrm>
            <a:off x="59436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0572-5843-43A7-A128-73FEA797120E}"/>
              </a:ext>
            </a:extLst>
          </p:cNvPr>
          <p:cNvSpPr>
            <a:spLocks noGrp="1"/>
          </p:cNvSpPr>
          <p:nvPr>
            <p:ph type="title"/>
          </p:nvPr>
        </p:nvSpPr>
        <p:spPr/>
        <p:txBody>
          <a:bodyPr/>
          <a:lstStyle/>
          <a:p>
            <a:r>
              <a:rPr lang="en-US" dirty="0"/>
              <a:t>Other Kind of Games</a:t>
            </a:r>
          </a:p>
        </p:txBody>
      </p:sp>
      <p:sp>
        <p:nvSpPr>
          <p:cNvPr id="3" name="Content Placeholder 2">
            <a:extLst>
              <a:ext uri="{FF2B5EF4-FFF2-40B4-BE49-F238E27FC236}">
                <a16:creationId xmlns:a16="http://schemas.microsoft.com/office/drawing/2014/main" id="{2FEF211D-7D72-42A3-A453-0E791F8A238B}"/>
              </a:ext>
            </a:extLst>
          </p:cNvPr>
          <p:cNvSpPr>
            <a:spLocks noGrp="1"/>
          </p:cNvSpPr>
          <p:nvPr>
            <p:ph idx="1"/>
          </p:nvPr>
        </p:nvSpPr>
        <p:spPr>
          <a:xfrm>
            <a:off x="76200" y="1064418"/>
            <a:ext cx="11887200" cy="4729164"/>
          </a:xfrm>
        </p:spPr>
        <p:txBody>
          <a:bodyPr/>
          <a:lstStyle/>
          <a:p>
            <a:r>
              <a:rPr lang="en-US" dirty="0"/>
              <a:t>Backgammon: the game playing strategy has to deal with dice rolls which are probabilistic events. Evolutionary Computing and AI approaches have been quite successful to develop world class backgammon agents. </a:t>
            </a:r>
          </a:p>
          <a:p>
            <a:r>
              <a:rPr lang="en-US" dirty="0"/>
              <a:t>Bridge and other card games: the game strategy has to deal with missing or incomplete information; the hands of the opponents are not known but following probabilistic rules and can often been inferred from game actions taken.  There are no world class level Bridge agents at the moment, but Bridge agents are improving… </a:t>
            </a:r>
          </a:p>
          <a:p>
            <a:r>
              <a:rPr lang="en-US" dirty="0"/>
              <a:t>Poker ?!?, Angry Bird: ?!? </a:t>
            </a:r>
          </a:p>
        </p:txBody>
      </p:sp>
      <p:sp>
        <p:nvSpPr>
          <p:cNvPr id="4" name="Slide Number Placeholder 3">
            <a:extLst>
              <a:ext uri="{FF2B5EF4-FFF2-40B4-BE49-F238E27FC236}">
                <a16:creationId xmlns:a16="http://schemas.microsoft.com/office/drawing/2014/main" id="{D1524B86-2C50-4254-A9FE-FF1DC94AE060}"/>
              </a:ext>
            </a:extLst>
          </p:cNvPr>
          <p:cNvSpPr>
            <a:spLocks noGrp="1"/>
          </p:cNvSpPr>
          <p:nvPr>
            <p:ph type="sldNum" sz="quarter" idx="12"/>
          </p:nvPr>
        </p:nvSpPr>
        <p:spPr/>
        <p:txBody>
          <a:bodyPr/>
          <a:lstStyle/>
          <a:p>
            <a:pPr>
              <a:defRPr/>
            </a:pPr>
            <a:fld id="{8E81798C-0F99-461B-869F-8FC2E08F7ABC}" type="slidenum">
              <a:rPr lang="en-US" smtClean="0"/>
              <a:pPr>
                <a:defRPr/>
              </a:pPr>
              <a:t>21</a:t>
            </a:fld>
            <a:endParaRPr lang="en-US" dirty="0"/>
          </a:p>
        </p:txBody>
      </p:sp>
      <p:sp>
        <p:nvSpPr>
          <p:cNvPr id="5" name="TextBox 4">
            <a:extLst>
              <a:ext uri="{FF2B5EF4-FFF2-40B4-BE49-F238E27FC236}">
                <a16:creationId xmlns:a16="http://schemas.microsoft.com/office/drawing/2014/main" id="{2999C0A8-7DD6-4FF9-89B9-5891198B80ED}"/>
              </a:ext>
            </a:extLst>
          </p:cNvPr>
          <p:cNvSpPr txBox="1"/>
          <p:nvPr/>
        </p:nvSpPr>
        <p:spPr>
          <a:xfrm>
            <a:off x="10501745" y="2771"/>
            <a:ext cx="1752600" cy="369332"/>
          </a:xfrm>
          <a:prstGeom prst="rect">
            <a:avLst/>
          </a:prstGeom>
          <a:noFill/>
        </p:spPr>
        <p:txBody>
          <a:bodyPr wrap="square" rtlCol="0">
            <a:spAutoFit/>
          </a:bodyPr>
          <a:lstStyle/>
          <a:p>
            <a:r>
              <a:rPr lang="en-US" dirty="0">
                <a:latin typeface="Calibri"/>
                <a:cs typeface="Calibri"/>
              </a:rPr>
              <a:t>Christoph F. Eick</a:t>
            </a:r>
          </a:p>
        </p:txBody>
      </p:sp>
    </p:spTree>
    <p:extLst>
      <p:ext uri="{BB962C8B-B14F-4D97-AF65-F5344CB8AC3E}">
        <p14:creationId xmlns:p14="http://schemas.microsoft.com/office/powerpoint/2010/main" val="90798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800" y="1115741"/>
            <a:ext cx="6583362" cy="2673487"/>
          </a:xfrm>
          <a:prstGeom prst="rect">
            <a:avLst/>
          </a:prstGeom>
          <a:noFill/>
          <a:extLst>
            <a:ext uri="{909E8E84-426E-40dd-AFC4-6F175D3DCCD1}">
              <a14:hiddenFill xmlns:a14="http://schemas.microsoft.com/office/drawing/2010/main" xmlns="">
                <a:solidFill>
                  <a:srgbClr val="FFFFFF"/>
                </a:solidFill>
              </a14:hiddenFill>
            </a:ext>
          </a:extLst>
        </p:spPr>
      </p:pic>
      <p:pic>
        <p:nvPicPr>
          <p:cNvPr id="41988"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91400" y="1404936"/>
            <a:ext cx="4108120" cy="26035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Types of Games Continued</a:t>
            </a:r>
          </a:p>
        </p:txBody>
      </p:sp>
      <p:sp>
        <p:nvSpPr>
          <p:cNvPr id="8" name="Content Placeholder 7"/>
          <p:cNvSpPr>
            <a:spLocks noGrp="1"/>
          </p:cNvSpPr>
          <p:nvPr>
            <p:ph sz="half" idx="1"/>
          </p:nvPr>
        </p:nvSpPr>
        <p:spPr>
          <a:xfrm>
            <a:off x="6455229" y="4008436"/>
            <a:ext cx="5715000" cy="1706564"/>
          </a:xfrm>
        </p:spPr>
        <p:txBody>
          <a:bodyPr/>
          <a:lstStyle/>
          <a:p>
            <a:r>
              <a:rPr lang="en-US" sz="2400" dirty="0"/>
              <a:t>Zero-Sum Games</a:t>
            </a:r>
          </a:p>
          <a:p>
            <a:pPr lvl="1"/>
            <a:r>
              <a:rPr lang="en-US" sz="2000" dirty="0"/>
              <a:t>Agents have opposite utilities (values on outcomes)</a:t>
            </a:r>
          </a:p>
          <a:p>
            <a:pPr lvl="1"/>
            <a:r>
              <a:rPr lang="en-US" sz="2000" dirty="0"/>
              <a:t>Lets us think of a single value that one maximizes and the other minimizes</a:t>
            </a:r>
          </a:p>
          <a:p>
            <a:pPr lvl="1"/>
            <a:r>
              <a:rPr lang="en-US" sz="2000" dirty="0"/>
              <a:t>Adversarial, pure competition</a:t>
            </a:r>
          </a:p>
        </p:txBody>
      </p:sp>
      <p:sp>
        <p:nvSpPr>
          <p:cNvPr id="9" name="Content Placeholder 8"/>
          <p:cNvSpPr>
            <a:spLocks noGrp="1"/>
          </p:cNvSpPr>
          <p:nvPr>
            <p:ph sz="half" idx="2"/>
          </p:nvPr>
        </p:nvSpPr>
        <p:spPr>
          <a:xfrm>
            <a:off x="533400" y="4008436"/>
            <a:ext cx="5562600" cy="1706564"/>
          </a:xfrm>
        </p:spPr>
        <p:txBody>
          <a:bodyPr/>
          <a:lstStyle/>
          <a:p>
            <a:r>
              <a:rPr lang="en-US" sz="2400" dirty="0"/>
              <a:t>General Games</a:t>
            </a:r>
          </a:p>
          <a:p>
            <a:pPr lvl="1"/>
            <a:r>
              <a:rPr lang="en-US" sz="2000" dirty="0"/>
              <a:t>Agents have independent utilities (values on outcomes)</a:t>
            </a:r>
          </a:p>
          <a:p>
            <a:pPr lvl="1"/>
            <a:r>
              <a:rPr lang="en-US" sz="2000" dirty="0"/>
              <a:t>Cooperation, indifference, adversarial, obeying security rules,  and might involve combinations of those behaviors. </a:t>
            </a:r>
          </a:p>
          <a:p>
            <a:pPr lvl="1"/>
            <a:endParaRPr lang="en-US" sz="2000" dirty="0"/>
          </a:p>
        </p:txBody>
      </p:sp>
    </p:spTree>
    <p:extLst>
      <p:ext uri="{BB962C8B-B14F-4D97-AF65-F5344CB8AC3E}">
        <p14:creationId xmlns:p14="http://schemas.microsoft.com/office/powerpoint/2010/main" val="254130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Zero-Sum Game Games </a:t>
            </a:r>
            <a:r>
              <a:rPr lang="en-US" dirty="0">
                <a:sym typeface="Wingdings" pitchFamily="2" charset="2"/>
              </a:rPr>
              <a:t></a:t>
            </a:r>
            <a:endParaRPr lang="en-US" dirty="0"/>
          </a:p>
        </p:txBody>
      </p:sp>
      <p:sp>
        <p:nvSpPr>
          <p:cNvPr id="1098755" name="Rectangle 3"/>
          <p:cNvSpPr>
            <a:spLocks noGrp="1" noChangeArrowheads="1"/>
          </p:cNvSpPr>
          <p:nvPr>
            <p:ph idx="1"/>
          </p:nvPr>
        </p:nvSpPr>
        <p:spPr>
          <a:xfrm>
            <a:off x="381000" y="1295400"/>
            <a:ext cx="5562600" cy="4983162"/>
          </a:xfrm>
        </p:spPr>
        <p:txBody>
          <a:bodyPr/>
          <a:lstStyle/>
          <a:p>
            <a:pPr eaLnBrk="1" hangingPunct="1">
              <a:lnSpc>
                <a:spcPct val="80000"/>
              </a:lnSpc>
            </a:pPr>
            <a:r>
              <a:rPr lang="en-US" sz="1900" b="1" dirty="0"/>
              <a:t>Checkers:</a:t>
            </a:r>
            <a:r>
              <a:rPr lang="en-US" sz="1900" dirty="0"/>
              <a:t> 1950: First computer player.  1994: First computer champion: Chinook ended 40-year-reign of human champion Marion Tinsley using complete 8-piece endgame. 2007: Checkers solved!</a:t>
            </a:r>
          </a:p>
          <a:p>
            <a:pPr eaLnBrk="1" hangingPunct="1">
              <a:lnSpc>
                <a:spcPct val="80000"/>
              </a:lnSpc>
            </a:pPr>
            <a:endParaRPr lang="en-US" sz="1600" b="1" dirty="0"/>
          </a:p>
          <a:p>
            <a:pPr eaLnBrk="1" hangingPunct="1">
              <a:lnSpc>
                <a:spcPct val="80000"/>
              </a:lnSpc>
            </a:pPr>
            <a:r>
              <a:rPr lang="en-US" sz="1900" b="1" dirty="0"/>
              <a:t>Chess:</a:t>
            </a:r>
            <a:r>
              <a:rPr lang="en-US" sz="1900" dirty="0"/>
              <a:t> 1997: Deep Blue defeats human champion Gary Kasparov in a six-game match.  Deep Blue examined 200M positions per second, used very sophisticated evaluation and undisclosed methods for extending some lines of search up to 40 ply.  Current programs are even better, if less historic.</a:t>
            </a:r>
          </a:p>
          <a:p>
            <a:pPr eaLnBrk="1" hangingPunct="1">
              <a:lnSpc>
                <a:spcPct val="80000"/>
              </a:lnSpc>
            </a:pPr>
            <a:endParaRPr lang="en-US" sz="1600" b="1" dirty="0"/>
          </a:p>
          <a:p>
            <a:pPr eaLnBrk="1" hangingPunct="1">
              <a:lnSpc>
                <a:spcPct val="80000"/>
              </a:lnSpc>
            </a:pPr>
            <a:r>
              <a:rPr lang="en-US" sz="1900" b="1" dirty="0"/>
              <a:t>Go:</a:t>
            </a:r>
            <a:r>
              <a:rPr lang="en-US" sz="1900" dirty="0"/>
              <a:t> Human champions are now starting to be challenged by machines, though the best humans still beat the best machines. In go, b &gt; 300!  Classic programs use pattern knowledge bases, but big recent advances use Monte Carlo (randomized) expansion methods.</a:t>
            </a:r>
          </a:p>
          <a:p>
            <a:pPr eaLnBrk="1" hangingPunct="1">
              <a:lnSpc>
                <a:spcPct val="80000"/>
              </a:lnSpc>
            </a:pPr>
            <a:endParaRPr lang="en-US" sz="1600" b="1" dirty="0"/>
          </a:p>
          <a:p>
            <a:pPr marL="0" indent="0" eaLnBrk="1" hangingPunct="1">
              <a:lnSpc>
                <a:spcPct val="80000"/>
              </a:lnSpc>
              <a:buNone/>
            </a:pPr>
            <a:endParaRPr lang="en-US" sz="1900" dirty="0"/>
          </a:p>
          <a:p>
            <a:pPr eaLnBrk="1" hangingPunct="1">
              <a:lnSpc>
                <a:spcPct val="80000"/>
              </a:lnSpc>
            </a:pPr>
            <a:endParaRPr lang="en-US" sz="19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3600" y="1360100"/>
            <a:ext cx="6248400" cy="4887716"/>
          </a:xfrm>
          <a:prstGeom prst="rect">
            <a:avLst/>
          </a:prstGeom>
          <a:noFill/>
        </p:spPr>
      </p:pic>
      <p:sp>
        <p:nvSpPr>
          <p:cNvPr id="8" name="Rectangle 7"/>
          <p:cNvSpPr/>
          <p:nvPr/>
        </p:nvSpPr>
        <p:spPr>
          <a:xfrm>
            <a:off x="7010400" y="1371600"/>
            <a:ext cx="1676400" cy="4514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229600" y="1371600"/>
            <a:ext cx="1676400" cy="4514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372600" y="1371600"/>
            <a:ext cx="1676400" cy="4514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746606" y="1371600"/>
            <a:ext cx="1445394" cy="4514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8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87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Zero-Sum Game Games </a:t>
            </a:r>
            <a:r>
              <a:rPr lang="en-US" dirty="0">
                <a:sym typeface="Wingdings" pitchFamily="2" charset="2"/>
              </a:rPr>
              <a:t></a:t>
            </a:r>
            <a:endParaRPr lang="en-US" dirty="0"/>
          </a:p>
        </p:txBody>
      </p:sp>
      <p:sp>
        <p:nvSpPr>
          <p:cNvPr id="1098755" name="Rectangle 3"/>
          <p:cNvSpPr>
            <a:spLocks noGrp="1" noChangeArrowheads="1"/>
          </p:cNvSpPr>
          <p:nvPr>
            <p:ph idx="1"/>
          </p:nvPr>
        </p:nvSpPr>
        <p:spPr>
          <a:xfrm>
            <a:off x="381000" y="1295400"/>
            <a:ext cx="5562600" cy="4983162"/>
          </a:xfrm>
        </p:spPr>
        <p:txBody>
          <a:bodyPr/>
          <a:lstStyle/>
          <a:p>
            <a:pPr eaLnBrk="1" hangingPunct="1">
              <a:lnSpc>
                <a:spcPct val="80000"/>
              </a:lnSpc>
            </a:pPr>
            <a:r>
              <a:rPr lang="en-US" sz="1900" b="1" dirty="0"/>
              <a:t>Checkers:</a:t>
            </a:r>
            <a:r>
              <a:rPr lang="en-US" sz="1900" dirty="0"/>
              <a:t> 1950: First computer player.  1994: First computer champion: Chinook ended 40-year-reign of human champion Marion Tinsley using complete 8-piece endgame. 2007: Checkers solved!</a:t>
            </a:r>
          </a:p>
          <a:p>
            <a:pPr eaLnBrk="1" hangingPunct="1">
              <a:lnSpc>
                <a:spcPct val="80000"/>
              </a:lnSpc>
            </a:pPr>
            <a:endParaRPr lang="en-US" sz="1600" b="1" dirty="0"/>
          </a:p>
          <a:p>
            <a:pPr eaLnBrk="1" hangingPunct="1">
              <a:lnSpc>
                <a:spcPct val="80000"/>
              </a:lnSpc>
            </a:pPr>
            <a:r>
              <a:rPr lang="en-US" sz="1900" b="1" dirty="0"/>
              <a:t>Chess:</a:t>
            </a:r>
            <a:r>
              <a:rPr lang="en-US" sz="1900" dirty="0"/>
              <a:t> 1997: Deep Blue defeats human champion Gary Kasparov in a six-game match.  Deep Blue examined 200M positions per second, used very sophisticated evaluation and undisclosed methods for extending some lines of search up to 40 ply.  Current programs are even better, if less historic.</a:t>
            </a:r>
          </a:p>
          <a:p>
            <a:pPr eaLnBrk="1" hangingPunct="1">
              <a:lnSpc>
                <a:spcPct val="80000"/>
              </a:lnSpc>
            </a:pPr>
            <a:endParaRPr lang="en-US" sz="1600" b="1" dirty="0"/>
          </a:p>
          <a:p>
            <a:pPr eaLnBrk="1" hangingPunct="1">
              <a:lnSpc>
                <a:spcPct val="80000"/>
              </a:lnSpc>
            </a:pPr>
            <a:r>
              <a:rPr lang="en-US" sz="1900" b="1"/>
              <a:t>Go :</a:t>
            </a:r>
            <a:r>
              <a:rPr lang="en-US" sz="1900" b="1" dirty="0"/>
              <a:t>2016: Alpha GO defeats human champion. Uses Monte Carlo Tree Search, learned evaluation function.</a:t>
            </a:r>
          </a:p>
          <a:p>
            <a:pPr eaLnBrk="1" hangingPunct="1">
              <a:lnSpc>
                <a:spcPct val="80000"/>
              </a:lnSpc>
            </a:pPr>
            <a:endParaRPr lang="en-US" sz="1600" b="1" dirty="0"/>
          </a:p>
          <a:p>
            <a:pPr eaLnBrk="1" hangingPunct="1">
              <a:lnSpc>
                <a:spcPct val="80000"/>
              </a:lnSpc>
            </a:pPr>
            <a:r>
              <a:rPr lang="en-US" sz="1900" b="1" dirty="0" err="1"/>
              <a:t>Pacman</a:t>
            </a:r>
            <a:endParaRPr lang="en-US" sz="1900" dirty="0"/>
          </a:p>
          <a:p>
            <a:pPr eaLnBrk="1" hangingPunct="1">
              <a:lnSpc>
                <a:spcPct val="80000"/>
              </a:lnSpc>
            </a:pPr>
            <a:endParaRPr lang="en-US" sz="19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3600" y="1360100"/>
            <a:ext cx="6248400" cy="4887716"/>
          </a:xfrm>
          <a:prstGeom prst="rect">
            <a:avLst/>
          </a:prstGeom>
          <a:noFill/>
        </p:spPr>
      </p:pic>
      <p:sp>
        <p:nvSpPr>
          <p:cNvPr id="11" name="Rectangle 10"/>
          <p:cNvSpPr/>
          <p:nvPr/>
        </p:nvSpPr>
        <p:spPr>
          <a:xfrm>
            <a:off x="10746606" y="1371600"/>
            <a:ext cx="1445394" cy="4514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9982199" y="2667000"/>
            <a:ext cx="580465" cy="533400"/>
          </a:xfrm>
          <a:prstGeom prst="rect">
            <a:avLst/>
          </a:prstGeom>
        </p:spPr>
      </p:pic>
      <p:pic>
        <p:nvPicPr>
          <p:cNvPr id="3" name="Picture 2"/>
          <p:cNvPicPr>
            <a:picLocks noChangeAspect="1"/>
          </p:cNvPicPr>
          <p:nvPr/>
        </p:nvPicPr>
        <p:blipFill>
          <a:blip r:embed="rId5"/>
          <a:stretch>
            <a:fillRect/>
          </a:stretch>
        </p:blipFill>
        <p:spPr>
          <a:xfrm>
            <a:off x="10132359" y="3200400"/>
            <a:ext cx="383241" cy="685800"/>
          </a:xfrm>
          <a:prstGeom prst="rect">
            <a:avLst/>
          </a:prstGeom>
        </p:spPr>
      </p:pic>
    </p:spTree>
    <p:extLst>
      <p:ext uri="{BB962C8B-B14F-4D97-AF65-F5344CB8AC3E}">
        <p14:creationId xmlns:p14="http://schemas.microsoft.com/office/powerpoint/2010/main" val="408063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875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05035" y="1396999"/>
            <a:ext cx="4207019" cy="4406900"/>
          </a:xfrm>
          <a:prstGeom prst="rect">
            <a:avLst/>
          </a:prstGeom>
          <a:noFill/>
          <a:extLst>
            <a:ext uri="{909E8E84-426E-40dd-AFC4-6F175D3DCCD1}">
              <a14:hiddenFill xmlns:a14="http://schemas.microsoft.com/office/drawing/2010/main" xmlns="">
                <a:solidFill>
                  <a:srgbClr val="FFFFFF"/>
                </a:solidFill>
              </a14:hiddenFill>
            </a:ext>
          </a:extLst>
        </p:spPr>
      </p:pic>
      <p:sp>
        <p:nvSpPr>
          <p:cNvPr id="10242" name="Title 1"/>
          <p:cNvSpPr>
            <a:spLocks noGrp="1"/>
          </p:cNvSpPr>
          <p:nvPr>
            <p:ph type="title"/>
          </p:nvPr>
        </p:nvSpPr>
        <p:spPr/>
        <p:txBody>
          <a:bodyPr/>
          <a:lstStyle/>
          <a:p>
            <a:r>
              <a:rPr lang="en-US" dirty="0"/>
              <a:t>Deterministic Games with Terminal Utilities</a:t>
            </a:r>
          </a:p>
        </p:txBody>
      </p:sp>
      <p:sp>
        <p:nvSpPr>
          <p:cNvPr id="10243" name="Content Placeholder 2"/>
          <p:cNvSpPr>
            <a:spLocks noGrp="1"/>
          </p:cNvSpPr>
          <p:nvPr>
            <p:ph idx="1"/>
          </p:nvPr>
        </p:nvSpPr>
        <p:spPr/>
        <p:txBody>
          <a:bodyPr/>
          <a:lstStyle/>
          <a:p>
            <a:r>
              <a:rPr lang="en-US" sz="2800" dirty="0"/>
              <a:t>Many possible formalizations, one is:</a:t>
            </a:r>
          </a:p>
          <a:p>
            <a:pPr lvl="1"/>
            <a:r>
              <a:rPr lang="en-US" sz="2400" dirty="0"/>
              <a:t>States: S (start at s</a:t>
            </a:r>
            <a:r>
              <a:rPr lang="en-US" sz="2400" baseline="-25000" dirty="0"/>
              <a:t>0</a:t>
            </a:r>
            <a:r>
              <a:rPr lang="en-US" sz="2400" dirty="0"/>
              <a:t>)</a:t>
            </a:r>
          </a:p>
          <a:p>
            <a:pPr lvl="1"/>
            <a:r>
              <a:rPr lang="en-US" sz="2400" dirty="0"/>
              <a:t>Players: P={1...N} (usually take turns)</a:t>
            </a:r>
          </a:p>
          <a:p>
            <a:pPr lvl="1"/>
            <a:r>
              <a:rPr lang="en-US" sz="2400" dirty="0"/>
              <a:t>Actions: A (may depend on player / state)</a:t>
            </a:r>
          </a:p>
          <a:p>
            <a:pPr lvl="1"/>
            <a:r>
              <a:rPr lang="en-US" sz="2400" dirty="0"/>
              <a:t>Transition Function: </a:t>
            </a:r>
            <a:r>
              <a:rPr lang="en-US" sz="2400" dirty="0" err="1"/>
              <a:t>SxA</a:t>
            </a:r>
            <a:r>
              <a:rPr lang="en-US" sz="2400" dirty="0"/>
              <a:t> </a:t>
            </a:r>
            <a:r>
              <a:rPr lang="en-US" sz="2400" dirty="0">
                <a:sym typeface="Symbol" pitchFamily="18" charset="2"/>
              </a:rPr>
              <a:t> S</a:t>
            </a:r>
          </a:p>
          <a:p>
            <a:pPr lvl="1"/>
            <a:r>
              <a:rPr lang="en-US" sz="2400" dirty="0">
                <a:sym typeface="Symbol" pitchFamily="18" charset="2"/>
              </a:rPr>
              <a:t>Terminal Test: S  {</a:t>
            </a:r>
            <a:r>
              <a:rPr lang="en-US" sz="2400" dirty="0" err="1">
                <a:sym typeface="Symbol" pitchFamily="18" charset="2"/>
              </a:rPr>
              <a:t>t,f</a:t>
            </a:r>
            <a:r>
              <a:rPr lang="en-US" sz="2400" dirty="0">
                <a:sym typeface="Symbol" pitchFamily="18" charset="2"/>
              </a:rPr>
              <a:t>}</a:t>
            </a:r>
          </a:p>
          <a:p>
            <a:pPr lvl="1"/>
            <a:r>
              <a:rPr lang="en-US" sz="2400" dirty="0">
                <a:sym typeface="Symbol" pitchFamily="18" charset="2"/>
              </a:rPr>
              <a:t>Terminal Utilities: </a:t>
            </a:r>
            <a:r>
              <a:rPr lang="en-US" sz="2400" dirty="0" err="1">
                <a:sym typeface="Symbol" pitchFamily="18" charset="2"/>
              </a:rPr>
              <a:t>SxP</a:t>
            </a:r>
            <a:r>
              <a:rPr lang="en-US" sz="2400" dirty="0">
                <a:sym typeface="Symbol" pitchFamily="18" charset="2"/>
              </a:rPr>
              <a:t>  R</a:t>
            </a:r>
          </a:p>
          <a:p>
            <a:endParaRPr lang="en-US" sz="2800" dirty="0">
              <a:sym typeface="Symbol" pitchFamily="18" charset="2"/>
            </a:endParaRPr>
          </a:p>
          <a:p>
            <a:r>
              <a:rPr lang="en-US" sz="2800" dirty="0">
                <a:sym typeface="Symbol" pitchFamily="18" charset="2"/>
              </a:rPr>
              <a:t>Solution for a player is a </a:t>
            </a:r>
            <a:r>
              <a:rPr lang="en-US" sz="2800" dirty="0">
                <a:solidFill>
                  <a:srgbClr val="C00000"/>
                </a:solidFill>
                <a:sym typeface="Symbol" pitchFamily="18" charset="2"/>
              </a:rPr>
              <a:t>policy</a:t>
            </a:r>
            <a:r>
              <a:rPr lang="en-US" sz="2800" dirty="0">
                <a:sym typeface="Symbol" pitchFamily="18" charset="2"/>
              </a:rPr>
              <a:t>: S  A</a:t>
            </a:r>
            <a:endParaRPr lang="en-US" sz="28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Tic-</a:t>
            </a:r>
            <a:r>
              <a:rPr lang="en-US" dirty="0" err="1"/>
              <a:t>Tac</a:t>
            </a:r>
            <a:r>
              <a:rPr lang="en-US" dirty="0"/>
              <a:t>-Toe Game Tree</a:t>
            </a:r>
          </a:p>
        </p:txBody>
      </p:sp>
      <p:pic>
        <p:nvPicPr>
          <p:cNvPr id="15363" name="Picture 3"/>
          <p:cNvPicPr>
            <a:picLocks noChangeAspect="1" noChangeArrowheads="1"/>
          </p:cNvPicPr>
          <p:nvPr/>
        </p:nvPicPr>
        <p:blipFill>
          <a:blip r:embed="rId3" cstate="print"/>
          <a:srcRect/>
          <a:stretch>
            <a:fillRect/>
          </a:stretch>
        </p:blipFill>
        <p:spPr bwMode="auto">
          <a:xfrm>
            <a:off x="2305050" y="1295400"/>
            <a:ext cx="7296150" cy="5283200"/>
          </a:xfrm>
          <a:prstGeom prst="rect">
            <a:avLst/>
          </a:prstGeom>
          <a:noFill/>
          <a:ln w="9525">
            <a:noFill/>
            <a:miter lim="800000"/>
            <a:headEnd/>
            <a:tailEnd/>
          </a:ln>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265" y="1066800"/>
            <a:ext cx="1045620" cy="1033462"/>
          </a:xfrm>
          <a:prstGeom prst="rect">
            <a:avLst/>
          </a:prstGeom>
          <a:noFill/>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38066" y="1981884"/>
            <a:ext cx="928884" cy="1032093"/>
          </a:xfrm>
          <a:prstGeom prst="rect">
            <a:avLst/>
          </a:prstGeom>
          <a:noFill/>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265" y="2895600"/>
            <a:ext cx="1045620" cy="1033462"/>
          </a:xfrm>
          <a:prstGeom prst="rect">
            <a:avLst/>
          </a:prstGeom>
          <a:noFill/>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38066" y="3810684"/>
            <a:ext cx="928884" cy="1032093"/>
          </a:xfrm>
          <a:prstGeom prst="rect">
            <a:avLst/>
          </a:prstGeom>
          <a:noFill/>
        </p:spPr>
      </p:pic>
      <p:pic>
        <p:nvPicPr>
          <p:cNvPr id="53251"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515100" y="3733970"/>
            <a:ext cx="4419600" cy="216549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Adversarial Search (</a:t>
            </a:r>
            <a:r>
              <a:rPr lang="en-US" dirty="0" err="1"/>
              <a:t>Minimax</a:t>
            </a:r>
            <a:r>
              <a:rPr lang="en-US" dirty="0"/>
              <a:t>)</a:t>
            </a:r>
          </a:p>
        </p:txBody>
      </p:sp>
      <p:sp>
        <p:nvSpPr>
          <p:cNvPr id="12291" name="Rectangle 3"/>
          <p:cNvSpPr>
            <a:spLocks noGrp="1" noChangeArrowheads="1"/>
          </p:cNvSpPr>
          <p:nvPr>
            <p:ph idx="1"/>
          </p:nvPr>
        </p:nvSpPr>
        <p:spPr>
          <a:xfrm>
            <a:off x="1066800" y="1447800"/>
            <a:ext cx="5486400" cy="4525963"/>
          </a:xfrm>
        </p:spPr>
        <p:txBody>
          <a:bodyPr/>
          <a:lstStyle/>
          <a:p>
            <a:pPr eaLnBrk="1" hangingPunct="1"/>
            <a:r>
              <a:rPr lang="en-US" sz="2200" dirty="0"/>
              <a:t>Deterministic, zero-sum games:</a:t>
            </a:r>
          </a:p>
          <a:p>
            <a:pPr lvl="1" eaLnBrk="1" hangingPunct="1"/>
            <a:r>
              <a:rPr lang="en-US" sz="2200" dirty="0"/>
              <a:t>Tic-tac-toe, chess, checkers</a:t>
            </a:r>
          </a:p>
          <a:p>
            <a:pPr lvl="1" eaLnBrk="1" hangingPunct="1"/>
            <a:r>
              <a:rPr lang="en-US" sz="2200" dirty="0"/>
              <a:t>One player maximizes result</a:t>
            </a:r>
          </a:p>
          <a:p>
            <a:pPr lvl="1" eaLnBrk="1" hangingPunct="1"/>
            <a:r>
              <a:rPr lang="en-US" sz="2200" dirty="0"/>
              <a:t>The other minimizes result</a:t>
            </a:r>
          </a:p>
          <a:p>
            <a:pPr lvl="1" eaLnBrk="1" hangingPunct="1"/>
            <a:endParaRPr lang="en-US" sz="2200" dirty="0"/>
          </a:p>
          <a:p>
            <a:pPr eaLnBrk="1" hangingPunct="1"/>
            <a:r>
              <a:rPr lang="en-US" sz="2200" dirty="0" err="1"/>
              <a:t>Minimax</a:t>
            </a:r>
            <a:r>
              <a:rPr lang="en-US" sz="2200" dirty="0"/>
              <a:t> search:</a:t>
            </a:r>
          </a:p>
          <a:p>
            <a:pPr lvl="1" eaLnBrk="1" hangingPunct="1"/>
            <a:r>
              <a:rPr lang="en-US" sz="2200" dirty="0"/>
              <a:t>A state-space search tree</a:t>
            </a:r>
          </a:p>
          <a:p>
            <a:pPr lvl="1" eaLnBrk="1" hangingPunct="1"/>
            <a:r>
              <a:rPr lang="en-US" sz="2200" dirty="0"/>
              <a:t>Players alternate turns</a:t>
            </a:r>
          </a:p>
          <a:p>
            <a:pPr lvl="1" eaLnBrk="1" hangingPunct="1"/>
            <a:r>
              <a:rPr lang="en-US" sz="2200" dirty="0"/>
              <a:t>Compute each node’s </a:t>
            </a:r>
            <a:r>
              <a:rPr lang="en-US" sz="2200" dirty="0" err="1">
                <a:solidFill>
                  <a:srgbClr val="CC0000"/>
                </a:solidFill>
              </a:rPr>
              <a:t>minimax</a:t>
            </a:r>
            <a:r>
              <a:rPr lang="en-US" sz="2200" dirty="0">
                <a:solidFill>
                  <a:srgbClr val="CC0000"/>
                </a:solidFill>
              </a:rPr>
              <a:t> value: </a:t>
            </a:r>
            <a:r>
              <a:rPr lang="en-US" sz="2200" dirty="0"/>
              <a:t>the best achievable utility against a rational (optimal) adversary</a:t>
            </a:r>
          </a:p>
        </p:txBody>
      </p:sp>
      <p:sp>
        <p:nvSpPr>
          <p:cNvPr id="12292" name="AutoShape 4"/>
          <p:cNvSpPr>
            <a:spLocks noChangeArrowheads="1"/>
          </p:cNvSpPr>
          <p:nvPr/>
        </p:nvSpPr>
        <p:spPr bwMode="auto">
          <a:xfrm>
            <a:off x="8763000" y="2325687"/>
            <a:ext cx="381000" cy="304800"/>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latin typeface="Calibri" pitchFamily="34" charset="0"/>
            </a:endParaRPr>
          </a:p>
        </p:txBody>
      </p:sp>
      <p:sp>
        <p:nvSpPr>
          <p:cNvPr id="12293" name="AutoShape 5"/>
          <p:cNvSpPr>
            <a:spLocks noChangeArrowheads="1"/>
          </p:cNvSpPr>
          <p:nvPr/>
        </p:nvSpPr>
        <p:spPr bwMode="auto">
          <a:xfrm rot="10800000">
            <a:off x="8001000" y="3316287"/>
            <a:ext cx="381000" cy="304800"/>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latin typeface="Calibri" pitchFamily="34" charset="0"/>
            </a:endParaRPr>
          </a:p>
        </p:txBody>
      </p:sp>
      <p:sp>
        <p:nvSpPr>
          <p:cNvPr id="12294" name="AutoShape 6"/>
          <p:cNvSpPr>
            <a:spLocks noChangeArrowheads="1"/>
          </p:cNvSpPr>
          <p:nvPr/>
        </p:nvSpPr>
        <p:spPr bwMode="auto">
          <a:xfrm rot="10800000">
            <a:off x="9525000" y="3316287"/>
            <a:ext cx="381000" cy="304800"/>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latin typeface="Calibri" pitchFamily="34" charset="0"/>
            </a:endParaRPr>
          </a:p>
        </p:txBody>
      </p:sp>
      <p:sp>
        <p:nvSpPr>
          <p:cNvPr id="12295" name="Rectangle 7"/>
          <p:cNvSpPr>
            <a:spLocks noChangeArrowheads="1"/>
          </p:cNvSpPr>
          <p:nvPr/>
        </p:nvSpPr>
        <p:spPr bwMode="auto">
          <a:xfrm>
            <a:off x="7620000" y="4611687"/>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a:latin typeface="Calibri" pitchFamily="34" charset="0"/>
              </a:rPr>
              <a:t>8</a:t>
            </a:r>
          </a:p>
        </p:txBody>
      </p:sp>
      <p:sp>
        <p:nvSpPr>
          <p:cNvPr id="12296" name="Rectangle 8"/>
          <p:cNvSpPr>
            <a:spLocks noChangeArrowheads="1"/>
          </p:cNvSpPr>
          <p:nvPr/>
        </p:nvSpPr>
        <p:spPr bwMode="auto">
          <a:xfrm>
            <a:off x="8305800" y="4611687"/>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a:latin typeface="Calibri" pitchFamily="34" charset="0"/>
              </a:rPr>
              <a:t>2</a:t>
            </a:r>
          </a:p>
        </p:txBody>
      </p:sp>
      <p:sp>
        <p:nvSpPr>
          <p:cNvPr id="12297" name="Rectangle 9"/>
          <p:cNvSpPr>
            <a:spLocks noChangeArrowheads="1"/>
          </p:cNvSpPr>
          <p:nvPr/>
        </p:nvSpPr>
        <p:spPr bwMode="auto">
          <a:xfrm>
            <a:off x="9144000" y="4611687"/>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a:latin typeface="Calibri" pitchFamily="34" charset="0"/>
              </a:rPr>
              <a:t>5</a:t>
            </a:r>
          </a:p>
        </p:txBody>
      </p:sp>
      <p:sp>
        <p:nvSpPr>
          <p:cNvPr id="12298" name="Rectangle 10"/>
          <p:cNvSpPr>
            <a:spLocks noChangeArrowheads="1"/>
          </p:cNvSpPr>
          <p:nvPr/>
        </p:nvSpPr>
        <p:spPr bwMode="auto">
          <a:xfrm>
            <a:off x="9906000" y="4611687"/>
            <a:ext cx="381000" cy="304800"/>
          </a:xfrm>
          <a:prstGeom prst="rect">
            <a:avLst/>
          </a:prstGeom>
          <a:solidFill>
            <a:srgbClr val="BD92DE"/>
          </a:solidFill>
          <a:ln w="9525">
            <a:solidFill>
              <a:schemeClr val="tx1"/>
            </a:solidFill>
            <a:miter lim="800000"/>
            <a:headEnd/>
            <a:tailEnd/>
          </a:ln>
        </p:spPr>
        <p:txBody>
          <a:bodyPr wrap="none" anchor="ctr"/>
          <a:lstStyle/>
          <a:p>
            <a:pPr algn="ctr"/>
            <a:r>
              <a:rPr lang="en-US">
                <a:latin typeface="Calibri" pitchFamily="34" charset="0"/>
              </a:rPr>
              <a:t>6</a:t>
            </a:r>
          </a:p>
        </p:txBody>
      </p:sp>
      <p:cxnSp>
        <p:nvCxnSpPr>
          <p:cNvPr id="12299" name="AutoShape 11"/>
          <p:cNvCxnSpPr>
            <a:cxnSpLocks noChangeShapeType="1"/>
            <a:stCxn id="12292" idx="3"/>
            <a:endCxn id="12293" idx="3"/>
          </p:cNvCxnSpPr>
          <p:nvPr/>
        </p:nvCxnSpPr>
        <p:spPr bwMode="auto">
          <a:xfrm flipH="1">
            <a:off x="8191500" y="2630487"/>
            <a:ext cx="762000" cy="685800"/>
          </a:xfrm>
          <a:prstGeom prst="straightConnector1">
            <a:avLst/>
          </a:prstGeom>
          <a:noFill/>
          <a:ln w="9525">
            <a:solidFill>
              <a:schemeClr val="tx1"/>
            </a:solidFill>
            <a:round/>
            <a:headEnd/>
            <a:tailEnd type="triangle" w="med" len="med"/>
          </a:ln>
        </p:spPr>
      </p:cxnSp>
      <p:cxnSp>
        <p:nvCxnSpPr>
          <p:cNvPr id="12300" name="AutoShape 12"/>
          <p:cNvCxnSpPr>
            <a:cxnSpLocks noChangeShapeType="1"/>
            <a:stCxn id="12292" idx="3"/>
            <a:endCxn id="12294" idx="3"/>
          </p:cNvCxnSpPr>
          <p:nvPr/>
        </p:nvCxnSpPr>
        <p:spPr bwMode="auto">
          <a:xfrm>
            <a:off x="8953500" y="2630487"/>
            <a:ext cx="762000" cy="685800"/>
          </a:xfrm>
          <a:prstGeom prst="straightConnector1">
            <a:avLst/>
          </a:prstGeom>
          <a:noFill/>
          <a:ln w="9525">
            <a:solidFill>
              <a:schemeClr val="tx1"/>
            </a:solidFill>
            <a:round/>
            <a:headEnd/>
            <a:tailEnd type="triangle" w="med" len="med"/>
          </a:ln>
        </p:spPr>
      </p:cxnSp>
      <p:cxnSp>
        <p:nvCxnSpPr>
          <p:cNvPr id="12301" name="AutoShape 13"/>
          <p:cNvCxnSpPr>
            <a:cxnSpLocks noChangeShapeType="1"/>
            <a:stCxn id="12293" idx="0"/>
            <a:endCxn id="12295" idx="0"/>
          </p:cNvCxnSpPr>
          <p:nvPr/>
        </p:nvCxnSpPr>
        <p:spPr bwMode="auto">
          <a:xfrm flipH="1">
            <a:off x="7810500" y="3621087"/>
            <a:ext cx="381000" cy="990600"/>
          </a:xfrm>
          <a:prstGeom prst="straightConnector1">
            <a:avLst/>
          </a:prstGeom>
          <a:noFill/>
          <a:ln w="9525">
            <a:solidFill>
              <a:schemeClr val="tx1"/>
            </a:solidFill>
            <a:round/>
            <a:headEnd/>
            <a:tailEnd type="triangle" w="med" len="med"/>
          </a:ln>
        </p:spPr>
      </p:cxnSp>
      <p:cxnSp>
        <p:nvCxnSpPr>
          <p:cNvPr id="12302" name="AutoShape 14"/>
          <p:cNvCxnSpPr>
            <a:cxnSpLocks noChangeShapeType="1"/>
            <a:stCxn id="12293" idx="0"/>
            <a:endCxn id="12296" idx="0"/>
          </p:cNvCxnSpPr>
          <p:nvPr/>
        </p:nvCxnSpPr>
        <p:spPr bwMode="auto">
          <a:xfrm>
            <a:off x="8191500" y="3621087"/>
            <a:ext cx="304800" cy="990600"/>
          </a:xfrm>
          <a:prstGeom prst="straightConnector1">
            <a:avLst/>
          </a:prstGeom>
          <a:noFill/>
          <a:ln w="9525">
            <a:solidFill>
              <a:schemeClr val="tx1"/>
            </a:solidFill>
            <a:round/>
            <a:headEnd/>
            <a:tailEnd type="triangle" w="med" len="med"/>
          </a:ln>
        </p:spPr>
      </p:cxnSp>
      <p:cxnSp>
        <p:nvCxnSpPr>
          <p:cNvPr id="12303" name="AutoShape 15"/>
          <p:cNvCxnSpPr>
            <a:cxnSpLocks noChangeShapeType="1"/>
            <a:stCxn id="12294" idx="0"/>
            <a:endCxn id="12297" idx="0"/>
          </p:cNvCxnSpPr>
          <p:nvPr/>
        </p:nvCxnSpPr>
        <p:spPr bwMode="auto">
          <a:xfrm flipH="1">
            <a:off x="9334500" y="3621087"/>
            <a:ext cx="381000" cy="990600"/>
          </a:xfrm>
          <a:prstGeom prst="straightConnector1">
            <a:avLst/>
          </a:prstGeom>
          <a:noFill/>
          <a:ln w="9525">
            <a:solidFill>
              <a:schemeClr val="tx1"/>
            </a:solidFill>
            <a:round/>
            <a:headEnd/>
            <a:tailEnd type="triangle" w="med" len="med"/>
          </a:ln>
        </p:spPr>
      </p:cxnSp>
      <p:cxnSp>
        <p:nvCxnSpPr>
          <p:cNvPr id="12304" name="AutoShape 16"/>
          <p:cNvCxnSpPr>
            <a:cxnSpLocks noChangeShapeType="1"/>
            <a:stCxn id="12294" idx="0"/>
            <a:endCxn id="12298" idx="0"/>
          </p:cNvCxnSpPr>
          <p:nvPr/>
        </p:nvCxnSpPr>
        <p:spPr bwMode="auto">
          <a:xfrm>
            <a:off x="9715500" y="3621087"/>
            <a:ext cx="381000" cy="990600"/>
          </a:xfrm>
          <a:prstGeom prst="straightConnector1">
            <a:avLst/>
          </a:prstGeom>
          <a:noFill/>
          <a:ln w="9525">
            <a:solidFill>
              <a:schemeClr val="tx1"/>
            </a:solidFill>
            <a:round/>
            <a:headEnd/>
            <a:tailEnd type="triangle" w="med" len="med"/>
          </a:ln>
        </p:spPr>
      </p:cxnSp>
      <p:sp>
        <p:nvSpPr>
          <p:cNvPr id="12305" name="Text Box 17"/>
          <p:cNvSpPr txBox="1">
            <a:spLocks noChangeArrowheads="1"/>
          </p:cNvSpPr>
          <p:nvPr/>
        </p:nvSpPr>
        <p:spPr bwMode="auto">
          <a:xfrm>
            <a:off x="9166225" y="2325687"/>
            <a:ext cx="663575" cy="366713"/>
          </a:xfrm>
          <a:prstGeom prst="rect">
            <a:avLst/>
          </a:prstGeom>
          <a:noFill/>
          <a:ln w="12700">
            <a:noFill/>
            <a:miter lim="800000"/>
            <a:headEnd/>
            <a:tailEnd/>
          </a:ln>
        </p:spPr>
        <p:txBody>
          <a:bodyPr anchor="ctr">
            <a:spAutoFit/>
          </a:bodyPr>
          <a:lstStyle/>
          <a:p>
            <a:pPr algn="ctr">
              <a:spcBef>
                <a:spcPct val="50000"/>
              </a:spcBef>
            </a:pPr>
            <a:r>
              <a:rPr lang="en-US" b="1">
                <a:latin typeface="Calibri" pitchFamily="34" charset="0"/>
              </a:rPr>
              <a:t>max</a:t>
            </a:r>
          </a:p>
        </p:txBody>
      </p:sp>
      <p:sp>
        <p:nvSpPr>
          <p:cNvPr id="12306" name="Text Box 18"/>
          <p:cNvSpPr txBox="1">
            <a:spLocks noChangeArrowheads="1"/>
          </p:cNvSpPr>
          <p:nvPr/>
        </p:nvSpPr>
        <p:spPr bwMode="auto">
          <a:xfrm>
            <a:off x="9982200" y="3240087"/>
            <a:ext cx="663575" cy="366713"/>
          </a:xfrm>
          <a:prstGeom prst="rect">
            <a:avLst/>
          </a:prstGeom>
          <a:noFill/>
          <a:ln w="12700">
            <a:noFill/>
            <a:miter lim="800000"/>
            <a:headEnd/>
            <a:tailEnd/>
          </a:ln>
        </p:spPr>
        <p:txBody>
          <a:bodyPr anchor="ctr">
            <a:spAutoFit/>
          </a:bodyPr>
          <a:lstStyle/>
          <a:p>
            <a:pPr algn="ctr">
              <a:spcBef>
                <a:spcPct val="50000"/>
              </a:spcBef>
            </a:pPr>
            <a:r>
              <a:rPr lang="en-US" b="1">
                <a:latin typeface="Calibri" pitchFamily="34" charset="0"/>
              </a:rPr>
              <a:t>min</a:t>
            </a:r>
          </a:p>
        </p:txBody>
      </p:sp>
      <p:grpSp>
        <p:nvGrpSpPr>
          <p:cNvPr id="2" name="Group 25"/>
          <p:cNvGrpSpPr>
            <a:grpSpLocks/>
          </p:cNvGrpSpPr>
          <p:nvPr/>
        </p:nvGrpSpPr>
        <p:grpSpPr bwMode="auto">
          <a:xfrm>
            <a:off x="8040688" y="3255962"/>
            <a:ext cx="1846262" cy="381000"/>
            <a:chOff x="6059424" y="3215640"/>
            <a:chExt cx="1846050" cy="381000"/>
          </a:xfrm>
        </p:grpSpPr>
        <p:sp>
          <p:nvSpPr>
            <p:cNvPr id="12316" name="TextBox 19"/>
            <p:cNvSpPr txBox="1">
              <a:spLocks noChangeArrowheads="1"/>
            </p:cNvSpPr>
            <p:nvPr/>
          </p:nvSpPr>
          <p:spPr bwMode="auto">
            <a:xfrm>
              <a:off x="6059424" y="3227308"/>
              <a:ext cx="312906" cy="369332"/>
            </a:xfrm>
            <a:prstGeom prst="rect">
              <a:avLst/>
            </a:prstGeom>
            <a:noFill/>
            <a:ln w="9525">
              <a:noFill/>
              <a:miter lim="800000"/>
              <a:headEnd/>
              <a:tailEnd/>
            </a:ln>
          </p:spPr>
          <p:txBody>
            <a:bodyPr wrap="none">
              <a:spAutoFit/>
            </a:bodyPr>
            <a:lstStyle/>
            <a:p>
              <a:r>
                <a:rPr lang="en-US" dirty="0">
                  <a:latin typeface="Calibri" pitchFamily="34" charset="0"/>
                </a:rPr>
                <a:t>2</a:t>
              </a:r>
            </a:p>
          </p:txBody>
        </p:sp>
        <p:sp>
          <p:nvSpPr>
            <p:cNvPr id="12317" name="TextBox 20"/>
            <p:cNvSpPr txBox="1">
              <a:spLocks noChangeArrowheads="1"/>
            </p:cNvSpPr>
            <p:nvPr/>
          </p:nvSpPr>
          <p:spPr bwMode="auto">
            <a:xfrm>
              <a:off x="7592568" y="3215640"/>
              <a:ext cx="312906" cy="369332"/>
            </a:xfrm>
            <a:prstGeom prst="rect">
              <a:avLst/>
            </a:prstGeom>
            <a:noFill/>
            <a:ln w="9525">
              <a:noFill/>
              <a:miter lim="800000"/>
              <a:headEnd/>
              <a:tailEnd/>
            </a:ln>
          </p:spPr>
          <p:txBody>
            <a:bodyPr wrap="none">
              <a:spAutoFit/>
            </a:bodyPr>
            <a:lstStyle/>
            <a:p>
              <a:r>
                <a:rPr lang="en-US" dirty="0">
                  <a:latin typeface="Calibri" pitchFamily="34" charset="0"/>
                </a:rPr>
                <a:t>5</a:t>
              </a:r>
            </a:p>
          </p:txBody>
        </p:sp>
      </p:grpSp>
      <p:sp>
        <p:nvSpPr>
          <p:cNvPr id="22" name="TextBox 21"/>
          <p:cNvSpPr txBox="1">
            <a:spLocks noChangeArrowheads="1"/>
          </p:cNvSpPr>
          <p:nvPr/>
        </p:nvSpPr>
        <p:spPr bwMode="auto">
          <a:xfrm>
            <a:off x="8799513" y="2349500"/>
            <a:ext cx="312737" cy="369887"/>
          </a:xfrm>
          <a:prstGeom prst="rect">
            <a:avLst/>
          </a:prstGeom>
          <a:noFill/>
          <a:ln w="9525">
            <a:noFill/>
            <a:miter lim="800000"/>
            <a:headEnd/>
            <a:tailEnd/>
          </a:ln>
        </p:spPr>
        <p:txBody>
          <a:bodyPr wrap="none">
            <a:spAutoFit/>
          </a:bodyPr>
          <a:lstStyle/>
          <a:p>
            <a:r>
              <a:rPr lang="en-US">
                <a:latin typeface="Calibri" pitchFamily="34" charset="0"/>
              </a:rPr>
              <a:t>5</a:t>
            </a:r>
          </a:p>
        </p:txBody>
      </p:sp>
      <p:grpSp>
        <p:nvGrpSpPr>
          <p:cNvPr id="3" name="Group 26"/>
          <p:cNvGrpSpPr>
            <a:grpSpLocks/>
          </p:cNvGrpSpPr>
          <p:nvPr/>
        </p:nvGrpSpPr>
        <p:grpSpPr bwMode="auto">
          <a:xfrm>
            <a:off x="7467600" y="4383086"/>
            <a:ext cx="3048000" cy="1484313"/>
            <a:chOff x="5486400" y="4343400"/>
            <a:chExt cx="3048000" cy="1484543"/>
          </a:xfrm>
        </p:grpSpPr>
        <p:sp>
          <p:nvSpPr>
            <p:cNvPr id="23" name="Rounded Rectangle 22"/>
            <p:cNvSpPr/>
            <p:nvPr/>
          </p:nvSpPr>
          <p:spPr>
            <a:xfrm>
              <a:off x="5486400" y="4343400"/>
              <a:ext cx="3048000" cy="762118"/>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Calibri" pitchFamily="34" charset="0"/>
              </a:endParaRPr>
            </a:p>
          </p:txBody>
        </p:sp>
        <p:sp>
          <p:nvSpPr>
            <p:cNvPr id="12315" name="Text Box 17"/>
            <p:cNvSpPr txBox="1">
              <a:spLocks noChangeArrowheads="1"/>
            </p:cNvSpPr>
            <p:nvPr/>
          </p:nvSpPr>
          <p:spPr bwMode="auto">
            <a:xfrm>
              <a:off x="5486400" y="5181612"/>
              <a:ext cx="3048000" cy="646331"/>
            </a:xfrm>
            <a:prstGeom prst="rect">
              <a:avLst/>
            </a:prstGeom>
            <a:noFill/>
            <a:ln w="12700">
              <a:noFill/>
              <a:miter lim="800000"/>
              <a:headEnd/>
              <a:tailEnd/>
            </a:ln>
          </p:spPr>
          <p:txBody>
            <a:bodyPr wrap="square" anchor="ctr">
              <a:spAutoFit/>
            </a:bodyPr>
            <a:lstStyle/>
            <a:p>
              <a:pPr algn="ctr">
                <a:spcBef>
                  <a:spcPct val="50000"/>
                </a:spcBef>
              </a:pPr>
              <a:r>
                <a:rPr lang="en-US" b="1" dirty="0">
                  <a:latin typeface="Calibri" pitchFamily="34" charset="0"/>
                </a:rPr>
                <a:t>Terminal values:</a:t>
              </a:r>
              <a:br>
                <a:rPr lang="en-US" b="1" dirty="0">
                  <a:latin typeface="Calibri" pitchFamily="34" charset="0"/>
                </a:rPr>
              </a:br>
              <a:r>
                <a:rPr lang="en-US" b="1" dirty="0">
                  <a:latin typeface="Calibri" pitchFamily="34" charset="0"/>
                </a:rPr>
                <a:t>part of the game </a:t>
              </a:r>
            </a:p>
          </p:txBody>
        </p:sp>
      </p:grpSp>
      <p:grpSp>
        <p:nvGrpSpPr>
          <p:cNvPr id="4" name="Group 27"/>
          <p:cNvGrpSpPr>
            <a:grpSpLocks/>
          </p:cNvGrpSpPr>
          <p:nvPr/>
        </p:nvGrpSpPr>
        <p:grpSpPr bwMode="auto">
          <a:xfrm>
            <a:off x="7467600" y="1447800"/>
            <a:ext cx="3124200" cy="2362200"/>
            <a:chOff x="5334000" y="2855913"/>
            <a:chExt cx="3124200" cy="2362200"/>
          </a:xfrm>
        </p:grpSpPr>
        <p:sp>
          <p:nvSpPr>
            <p:cNvPr id="29" name="Rounded Rectangle 28"/>
            <p:cNvSpPr/>
            <p:nvPr/>
          </p:nvSpPr>
          <p:spPr>
            <a:xfrm>
              <a:off x="5334000" y="3541713"/>
              <a:ext cx="3124200" cy="1676400"/>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Calibri" pitchFamily="34" charset="0"/>
              </a:endParaRPr>
            </a:p>
          </p:txBody>
        </p:sp>
        <p:sp>
          <p:nvSpPr>
            <p:cNvPr id="12313" name="Text Box 17"/>
            <p:cNvSpPr txBox="1">
              <a:spLocks noChangeArrowheads="1"/>
            </p:cNvSpPr>
            <p:nvPr/>
          </p:nvSpPr>
          <p:spPr bwMode="auto">
            <a:xfrm>
              <a:off x="5334000" y="2855913"/>
              <a:ext cx="3124200" cy="646331"/>
            </a:xfrm>
            <a:prstGeom prst="rect">
              <a:avLst/>
            </a:prstGeom>
            <a:noFill/>
            <a:ln w="12700">
              <a:noFill/>
              <a:miter lim="800000"/>
              <a:headEnd/>
              <a:tailEnd/>
            </a:ln>
          </p:spPr>
          <p:txBody>
            <a:bodyPr anchor="ctr">
              <a:spAutoFit/>
            </a:bodyPr>
            <a:lstStyle/>
            <a:p>
              <a:pPr algn="ctr">
                <a:spcBef>
                  <a:spcPct val="50000"/>
                </a:spcBef>
              </a:pPr>
              <a:r>
                <a:rPr lang="en-US" b="1" dirty="0" err="1">
                  <a:latin typeface="Calibri" pitchFamily="34" charset="0"/>
                </a:rPr>
                <a:t>Minimax</a:t>
              </a:r>
              <a:r>
                <a:rPr lang="en-US" b="1" dirty="0">
                  <a:latin typeface="Calibri" pitchFamily="34" charset="0"/>
                </a:rPr>
                <a:t> values:</a:t>
              </a:r>
              <a:br>
                <a:rPr lang="en-US" b="1" dirty="0">
                  <a:latin typeface="Calibri" pitchFamily="34" charset="0"/>
                </a:rPr>
              </a:br>
              <a:r>
                <a:rPr lang="en-US" b="1" dirty="0">
                  <a:latin typeface="Calibri" pitchFamily="34" charset="0"/>
                </a:rPr>
                <a:t>computed recursively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sym typeface="Symbol" pitchFamily="18" charset="2"/>
              </a:rPr>
              <a:t>Minimax Example</a:t>
            </a:r>
          </a:p>
        </p:txBody>
      </p:sp>
      <p:sp>
        <p:nvSpPr>
          <p:cNvPr id="14339" name="AutoShape 4"/>
          <p:cNvSpPr>
            <a:spLocks noChangeArrowheads="1"/>
          </p:cNvSpPr>
          <p:nvPr/>
        </p:nvSpPr>
        <p:spPr bwMode="auto">
          <a:xfrm>
            <a:off x="5693833" y="2209800"/>
            <a:ext cx="508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grpSp>
        <p:nvGrpSpPr>
          <p:cNvPr id="2" name="Group 60"/>
          <p:cNvGrpSpPr>
            <a:grpSpLocks/>
          </p:cNvGrpSpPr>
          <p:nvPr/>
        </p:nvGrpSpPr>
        <p:grpSpPr bwMode="auto">
          <a:xfrm>
            <a:off x="2641600" y="3765550"/>
            <a:ext cx="508000" cy="1187450"/>
            <a:chOff x="1981200" y="3765550"/>
            <a:chExt cx="381000" cy="1187450"/>
          </a:xfrm>
        </p:grpSpPr>
        <p:cxnSp>
          <p:nvCxnSpPr>
            <p:cNvPr id="14382" name="AutoShape 13"/>
            <p:cNvCxnSpPr>
              <a:cxnSpLocks noChangeShapeType="1"/>
              <a:stCxn id="14374" idx="0"/>
            </p:cNvCxnSpPr>
            <p:nvPr/>
          </p:nvCxnSpPr>
          <p:spPr bwMode="auto">
            <a:xfrm>
              <a:off x="2173288" y="3765550"/>
              <a:ext cx="1588" cy="806450"/>
            </a:xfrm>
            <a:prstGeom prst="straightConnector1">
              <a:avLst/>
            </a:prstGeom>
            <a:noFill/>
            <a:ln w="12700">
              <a:solidFill>
                <a:schemeClr val="tx1"/>
              </a:solidFill>
              <a:round/>
              <a:headEnd/>
              <a:tailEnd type="triangle" w="med" len="med"/>
            </a:ln>
          </p:spPr>
        </p:cxnSp>
        <p:sp>
          <p:nvSpPr>
            <p:cNvPr id="14383" name="Rectangle 7"/>
            <p:cNvSpPr>
              <a:spLocks noChangeArrowheads="1"/>
            </p:cNvSpPr>
            <p:nvPr/>
          </p:nvSpPr>
          <p:spPr bwMode="auto">
            <a:xfrm>
              <a:off x="1981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12</a:t>
              </a:r>
            </a:p>
          </p:txBody>
        </p:sp>
      </p:grpSp>
      <p:grpSp>
        <p:nvGrpSpPr>
          <p:cNvPr id="3" name="Group 61"/>
          <p:cNvGrpSpPr>
            <a:grpSpLocks/>
          </p:cNvGrpSpPr>
          <p:nvPr/>
        </p:nvGrpSpPr>
        <p:grpSpPr bwMode="auto">
          <a:xfrm>
            <a:off x="2897717" y="3765550"/>
            <a:ext cx="1267883" cy="1187450"/>
            <a:chOff x="2173288" y="3765550"/>
            <a:chExt cx="950912" cy="1187450"/>
          </a:xfrm>
        </p:grpSpPr>
        <p:cxnSp>
          <p:nvCxnSpPr>
            <p:cNvPr id="14380" name="AutoShape 17"/>
            <p:cNvCxnSpPr>
              <a:cxnSpLocks noChangeShapeType="1"/>
              <a:stCxn id="14374" idx="0"/>
            </p:cNvCxnSpPr>
            <p:nvPr/>
          </p:nvCxnSpPr>
          <p:spPr bwMode="auto">
            <a:xfrm>
              <a:off x="2173288" y="3765550"/>
              <a:ext cx="763586" cy="822325"/>
            </a:xfrm>
            <a:prstGeom prst="straightConnector1">
              <a:avLst/>
            </a:prstGeom>
            <a:noFill/>
            <a:ln w="12700">
              <a:solidFill>
                <a:schemeClr val="tx1"/>
              </a:solidFill>
              <a:round/>
              <a:headEnd/>
              <a:tailEnd type="triangle" w="med" len="med"/>
            </a:ln>
          </p:spPr>
        </p:cxnSp>
        <p:sp>
          <p:nvSpPr>
            <p:cNvPr id="14381" name="Rectangle 7"/>
            <p:cNvSpPr>
              <a:spLocks noChangeArrowheads="1"/>
            </p:cNvSpPr>
            <p:nvPr/>
          </p:nvSpPr>
          <p:spPr bwMode="auto">
            <a:xfrm>
              <a:off x="2743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8</a:t>
              </a:r>
            </a:p>
          </p:txBody>
        </p:sp>
      </p:grpSp>
      <p:grpSp>
        <p:nvGrpSpPr>
          <p:cNvPr id="4" name="Group 64"/>
          <p:cNvGrpSpPr>
            <a:grpSpLocks/>
          </p:cNvGrpSpPr>
          <p:nvPr/>
        </p:nvGrpSpPr>
        <p:grpSpPr bwMode="auto">
          <a:xfrm>
            <a:off x="8737600" y="3765550"/>
            <a:ext cx="508000" cy="1187450"/>
            <a:chOff x="6553200" y="3765550"/>
            <a:chExt cx="381000" cy="1187450"/>
          </a:xfrm>
        </p:grpSpPr>
        <p:cxnSp>
          <p:nvCxnSpPr>
            <p:cNvPr id="14378" name="AutoShape 33"/>
            <p:cNvCxnSpPr>
              <a:cxnSpLocks noChangeShapeType="1"/>
            </p:cNvCxnSpPr>
            <p:nvPr/>
          </p:nvCxnSpPr>
          <p:spPr bwMode="auto">
            <a:xfrm>
              <a:off x="6745288" y="3765550"/>
              <a:ext cx="1588" cy="806450"/>
            </a:xfrm>
            <a:prstGeom prst="straightConnector1">
              <a:avLst/>
            </a:prstGeom>
            <a:noFill/>
            <a:ln w="12700">
              <a:solidFill>
                <a:schemeClr val="tx1"/>
              </a:solidFill>
              <a:round/>
              <a:headEnd/>
              <a:tailEnd type="triangle" w="med" len="med"/>
            </a:ln>
          </p:spPr>
        </p:cxnSp>
        <p:sp>
          <p:nvSpPr>
            <p:cNvPr id="14379" name="Rectangle 7"/>
            <p:cNvSpPr>
              <a:spLocks noChangeArrowheads="1"/>
            </p:cNvSpPr>
            <p:nvPr/>
          </p:nvSpPr>
          <p:spPr bwMode="auto">
            <a:xfrm>
              <a:off x="6553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5</a:t>
              </a:r>
            </a:p>
          </p:txBody>
        </p:sp>
      </p:grpSp>
      <p:grpSp>
        <p:nvGrpSpPr>
          <p:cNvPr id="5" name="Group 65"/>
          <p:cNvGrpSpPr>
            <a:grpSpLocks/>
          </p:cNvGrpSpPr>
          <p:nvPr/>
        </p:nvGrpSpPr>
        <p:grpSpPr bwMode="auto">
          <a:xfrm>
            <a:off x="8993717" y="3765550"/>
            <a:ext cx="1267883" cy="1187450"/>
            <a:chOff x="6745288" y="3765550"/>
            <a:chExt cx="950912" cy="1187450"/>
          </a:xfrm>
        </p:grpSpPr>
        <p:cxnSp>
          <p:nvCxnSpPr>
            <p:cNvPr id="14376" name="AutoShape 37"/>
            <p:cNvCxnSpPr>
              <a:cxnSpLocks noChangeShapeType="1"/>
            </p:cNvCxnSpPr>
            <p:nvPr/>
          </p:nvCxnSpPr>
          <p:spPr bwMode="auto">
            <a:xfrm>
              <a:off x="6745288" y="3765550"/>
              <a:ext cx="763587" cy="822325"/>
            </a:xfrm>
            <a:prstGeom prst="straightConnector1">
              <a:avLst/>
            </a:prstGeom>
            <a:noFill/>
            <a:ln w="12700">
              <a:solidFill>
                <a:schemeClr val="tx1"/>
              </a:solidFill>
              <a:round/>
              <a:headEnd/>
              <a:tailEnd type="triangle" w="med" len="med"/>
            </a:ln>
          </p:spPr>
        </p:cxnSp>
        <p:sp>
          <p:nvSpPr>
            <p:cNvPr id="14377" name="Rectangle 7"/>
            <p:cNvSpPr>
              <a:spLocks noChangeArrowheads="1"/>
            </p:cNvSpPr>
            <p:nvPr/>
          </p:nvSpPr>
          <p:spPr bwMode="auto">
            <a:xfrm>
              <a:off x="7315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2</a:t>
              </a:r>
            </a:p>
          </p:txBody>
        </p:sp>
      </p:grpSp>
      <p:grpSp>
        <p:nvGrpSpPr>
          <p:cNvPr id="6" name="Group 51"/>
          <p:cNvGrpSpPr>
            <a:grpSpLocks/>
          </p:cNvGrpSpPr>
          <p:nvPr/>
        </p:nvGrpSpPr>
        <p:grpSpPr bwMode="auto">
          <a:xfrm>
            <a:off x="2645833" y="2514600"/>
            <a:ext cx="3302000" cy="1250950"/>
            <a:chOff x="1984375" y="2514600"/>
            <a:chExt cx="2476501" cy="1250950"/>
          </a:xfrm>
        </p:grpSpPr>
        <p:sp>
          <p:nvSpPr>
            <p:cNvPr id="14374" name="AutoShape 6"/>
            <p:cNvSpPr>
              <a:spLocks noChangeArrowheads="1"/>
            </p:cNvSpPr>
            <p:nvPr/>
          </p:nvSpPr>
          <p:spPr bwMode="auto">
            <a:xfrm flipV="1">
              <a:off x="1984375" y="3460750"/>
              <a:ext cx="381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cxnSp>
          <p:nvCxnSpPr>
            <p:cNvPr id="14375" name="AutoShape 7"/>
            <p:cNvCxnSpPr>
              <a:cxnSpLocks noChangeShapeType="1"/>
              <a:stCxn id="14339" idx="3"/>
              <a:endCxn id="14374" idx="3"/>
            </p:cNvCxnSpPr>
            <p:nvPr/>
          </p:nvCxnSpPr>
          <p:spPr bwMode="auto">
            <a:xfrm flipH="1">
              <a:off x="2173288" y="2514600"/>
              <a:ext cx="2287588" cy="946150"/>
            </a:xfrm>
            <a:prstGeom prst="straightConnector1">
              <a:avLst/>
            </a:prstGeom>
            <a:noFill/>
            <a:ln w="12700">
              <a:solidFill>
                <a:schemeClr val="tx1"/>
              </a:solidFill>
              <a:round/>
              <a:headEnd/>
              <a:tailEnd type="triangle" w="med" len="med"/>
            </a:ln>
          </p:spPr>
        </p:cxnSp>
      </p:grpSp>
      <p:cxnSp>
        <p:nvCxnSpPr>
          <p:cNvPr id="28720" name="AutoShape 9"/>
          <p:cNvCxnSpPr>
            <a:cxnSpLocks noChangeShapeType="1"/>
            <a:stCxn id="14374" idx="0"/>
          </p:cNvCxnSpPr>
          <p:nvPr/>
        </p:nvCxnSpPr>
        <p:spPr bwMode="auto">
          <a:xfrm flipH="1">
            <a:off x="1883835" y="3765553"/>
            <a:ext cx="1013884" cy="822325"/>
          </a:xfrm>
          <a:prstGeom prst="straightConnector1">
            <a:avLst/>
          </a:prstGeom>
          <a:noFill/>
          <a:ln w="12700">
            <a:solidFill>
              <a:schemeClr val="tx1"/>
            </a:solidFill>
            <a:round/>
            <a:headEnd/>
            <a:tailEnd type="triangle" w="med" len="med"/>
          </a:ln>
        </p:spPr>
      </p:cxnSp>
      <p:sp>
        <p:nvSpPr>
          <p:cNvPr id="51" name="Rectangle 7"/>
          <p:cNvSpPr>
            <a:spLocks noChangeArrowheads="1"/>
          </p:cNvSpPr>
          <p:nvPr/>
        </p:nvSpPr>
        <p:spPr bwMode="auto">
          <a:xfrm>
            <a:off x="1625600" y="4648200"/>
            <a:ext cx="508000" cy="304800"/>
          </a:xfrm>
          <a:prstGeom prst="rect">
            <a:avLst/>
          </a:prstGeom>
          <a:solidFill>
            <a:srgbClr val="CCCCCC"/>
          </a:solidFill>
          <a:ln w="9525">
            <a:solidFill>
              <a:schemeClr val="tx1"/>
            </a:solidFill>
            <a:miter lim="800000"/>
            <a:headEnd/>
            <a:tailEnd/>
          </a:ln>
        </p:spPr>
        <p:txBody>
          <a:bodyPr wrap="none" anchor="ctr"/>
          <a:lstStyle/>
          <a:p>
            <a:pPr algn="ctr"/>
            <a:r>
              <a:rPr lang="en-US"/>
              <a:t>3</a:t>
            </a:r>
          </a:p>
        </p:txBody>
      </p:sp>
      <p:cxnSp>
        <p:nvCxnSpPr>
          <p:cNvPr id="67" name="AutoShape 21"/>
          <p:cNvCxnSpPr>
            <a:cxnSpLocks noChangeShapeType="1"/>
          </p:cNvCxnSpPr>
          <p:nvPr/>
        </p:nvCxnSpPr>
        <p:spPr bwMode="auto">
          <a:xfrm rot="5400000">
            <a:off x="5790143" y="2665943"/>
            <a:ext cx="304800" cy="2116"/>
          </a:xfrm>
          <a:prstGeom prst="straightConnector1">
            <a:avLst/>
          </a:prstGeom>
          <a:noFill/>
          <a:ln w="12700">
            <a:solidFill>
              <a:schemeClr val="tx1"/>
            </a:solidFill>
            <a:round/>
            <a:headEnd/>
            <a:tailEnd/>
          </a:ln>
        </p:spPr>
      </p:cxnSp>
      <p:cxnSp>
        <p:nvCxnSpPr>
          <p:cNvPr id="70" name="AutoShape 21"/>
          <p:cNvCxnSpPr>
            <a:cxnSpLocks noChangeShapeType="1"/>
            <a:stCxn id="14339" idx="3"/>
          </p:cNvCxnSpPr>
          <p:nvPr/>
        </p:nvCxnSpPr>
        <p:spPr bwMode="auto">
          <a:xfrm rot="16200000" flipH="1">
            <a:off x="6212417" y="2250019"/>
            <a:ext cx="228600" cy="757767"/>
          </a:xfrm>
          <a:prstGeom prst="straightConnector1">
            <a:avLst/>
          </a:prstGeom>
          <a:noFill/>
          <a:ln w="12700">
            <a:solidFill>
              <a:schemeClr val="tx1"/>
            </a:solidFill>
            <a:round/>
            <a:headEnd/>
            <a:tailEnd/>
          </a:ln>
        </p:spPr>
      </p:cxnSp>
      <p:cxnSp>
        <p:nvCxnSpPr>
          <p:cNvPr id="74" name="AutoShape 21"/>
          <p:cNvCxnSpPr>
            <a:cxnSpLocks noChangeShapeType="1"/>
          </p:cNvCxnSpPr>
          <p:nvPr/>
        </p:nvCxnSpPr>
        <p:spPr bwMode="auto">
          <a:xfrm rot="5400000">
            <a:off x="2744259" y="3913717"/>
            <a:ext cx="304800" cy="2117"/>
          </a:xfrm>
          <a:prstGeom prst="straightConnector1">
            <a:avLst/>
          </a:prstGeom>
          <a:noFill/>
          <a:ln w="12700">
            <a:solidFill>
              <a:schemeClr val="tx1"/>
            </a:solidFill>
            <a:round/>
            <a:headEnd/>
            <a:tailEnd/>
          </a:ln>
        </p:spPr>
      </p:cxnSp>
      <p:cxnSp>
        <p:nvCxnSpPr>
          <p:cNvPr id="75" name="AutoShape 21"/>
          <p:cNvCxnSpPr>
            <a:cxnSpLocks noChangeShapeType="1"/>
            <a:stCxn id="14374" idx="0"/>
          </p:cNvCxnSpPr>
          <p:nvPr/>
        </p:nvCxnSpPr>
        <p:spPr bwMode="auto">
          <a:xfrm rot="16200000" flipH="1">
            <a:off x="2926292" y="3739091"/>
            <a:ext cx="196850" cy="249767"/>
          </a:xfrm>
          <a:prstGeom prst="straightConnector1">
            <a:avLst/>
          </a:prstGeom>
          <a:noFill/>
          <a:ln w="12700">
            <a:solidFill>
              <a:schemeClr val="tx1"/>
            </a:solidFill>
            <a:round/>
            <a:headEnd/>
            <a:tailEnd/>
          </a:ln>
        </p:spPr>
      </p:cxnSp>
      <p:grpSp>
        <p:nvGrpSpPr>
          <p:cNvPr id="7" name="Group 59"/>
          <p:cNvGrpSpPr>
            <a:grpSpLocks/>
          </p:cNvGrpSpPr>
          <p:nvPr/>
        </p:nvGrpSpPr>
        <p:grpSpPr bwMode="auto">
          <a:xfrm>
            <a:off x="5693833" y="2514603"/>
            <a:ext cx="508000" cy="1235075"/>
            <a:chOff x="4270375" y="2514600"/>
            <a:chExt cx="381000" cy="1235075"/>
          </a:xfrm>
        </p:grpSpPr>
        <p:sp>
          <p:nvSpPr>
            <p:cNvPr id="14372" name="AutoShape 20"/>
            <p:cNvSpPr>
              <a:spLocks noChangeArrowheads="1"/>
            </p:cNvSpPr>
            <p:nvPr/>
          </p:nvSpPr>
          <p:spPr bwMode="auto">
            <a:xfrm flipV="1">
              <a:off x="4270375" y="3444875"/>
              <a:ext cx="381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cxnSp>
          <p:nvCxnSpPr>
            <p:cNvPr id="14373" name="AutoShape 21"/>
            <p:cNvCxnSpPr>
              <a:cxnSpLocks noChangeShapeType="1"/>
              <a:stCxn id="14339" idx="3"/>
              <a:endCxn id="14372" idx="3"/>
            </p:cNvCxnSpPr>
            <p:nvPr/>
          </p:nvCxnSpPr>
          <p:spPr bwMode="auto">
            <a:xfrm flipH="1">
              <a:off x="4459288" y="2514600"/>
              <a:ext cx="1588" cy="930275"/>
            </a:xfrm>
            <a:prstGeom prst="straightConnector1">
              <a:avLst/>
            </a:prstGeom>
            <a:noFill/>
            <a:ln w="12700">
              <a:solidFill>
                <a:schemeClr val="tx1"/>
              </a:solidFill>
              <a:round/>
              <a:headEnd/>
              <a:tailEnd type="triangle" w="med" len="med"/>
            </a:ln>
          </p:spPr>
        </p:cxnSp>
      </p:grpSp>
      <p:grpSp>
        <p:nvGrpSpPr>
          <p:cNvPr id="8" name="Group 58"/>
          <p:cNvGrpSpPr>
            <a:grpSpLocks/>
          </p:cNvGrpSpPr>
          <p:nvPr/>
        </p:nvGrpSpPr>
        <p:grpSpPr bwMode="auto">
          <a:xfrm>
            <a:off x="4673600" y="3762375"/>
            <a:ext cx="1524000" cy="1190625"/>
            <a:chOff x="3505200" y="3762375"/>
            <a:chExt cx="1142999" cy="1190625"/>
          </a:xfrm>
        </p:grpSpPr>
        <p:cxnSp>
          <p:nvCxnSpPr>
            <p:cNvPr id="14368" name="AutoShape 23"/>
            <p:cNvCxnSpPr>
              <a:cxnSpLocks noChangeShapeType="1"/>
            </p:cNvCxnSpPr>
            <p:nvPr/>
          </p:nvCxnSpPr>
          <p:spPr bwMode="auto">
            <a:xfrm flipH="1">
              <a:off x="3698875" y="3765550"/>
              <a:ext cx="760413" cy="822325"/>
            </a:xfrm>
            <a:prstGeom prst="straightConnector1">
              <a:avLst/>
            </a:prstGeom>
            <a:noFill/>
            <a:ln w="12700">
              <a:solidFill>
                <a:schemeClr val="tx1"/>
              </a:solidFill>
              <a:round/>
              <a:headEnd/>
              <a:tailEnd type="triangle" w="med" len="med"/>
            </a:ln>
          </p:spPr>
        </p:cxnSp>
        <p:sp>
          <p:nvSpPr>
            <p:cNvPr id="14369" name="Rectangle 7"/>
            <p:cNvSpPr>
              <a:spLocks noChangeArrowheads="1"/>
            </p:cNvSpPr>
            <p:nvPr/>
          </p:nvSpPr>
          <p:spPr bwMode="auto">
            <a:xfrm>
              <a:off x="3505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2</a:t>
              </a:r>
            </a:p>
          </p:txBody>
        </p:sp>
        <p:cxnSp>
          <p:nvCxnSpPr>
            <p:cNvPr id="14370" name="AutoShape 21"/>
            <p:cNvCxnSpPr>
              <a:cxnSpLocks noChangeShapeType="1"/>
            </p:cNvCxnSpPr>
            <p:nvPr/>
          </p:nvCxnSpPr>
          <p:spPr bwMode="auto">
            <a:xfrm rot="5400000">
              <a:off x="4306094" y="3913981"/>
              <a:ext cx="304800" cy="1588"/>
            </a:xfrm>
            <a:prstGeom prst="straightConnector1">
              <a:avLst/>
            </a:prstGeom>
            <a:noFill/>
            <a:ln w="12700">
              <a:solidFill>
                <a:schemeClr val="tx1"/>
              </a:solidFill>
              <a:round/>
              <a:headEnd/>
              <a:tailEnd/>
            </a:ln>
          </p:spPr>
        </p:cxnSp>
        <p:cxnSp>
          <p:nvCxnSpPr>
            <p:cNvPr id="14371" name="AutoShape 21"/>
            <p:cNvCxnSpPr>
              <a:cxnSpLocks noChangeShapeType="1"/>
            </p:cNvCxnSpPr>
            <p:nvPr/>
          </p:nvCxnSpPr>
          <p:spPr bwMode="auto">
            <a:xfrm rot="16200000" flipH="1">
              <a:off x="4456112" y="3770312"/>
              <a:ext cx="196850" cy="187325"/>
            </a:xfrm>
            <a:prstGeom prst="straightConnector1">
              <a:avLst/>
            </a:prstGeom>
            <a:noFill/>
            <a:ln w="12700">
              <a:solidFill>
                <a:schemeClr val="tx1"/>
              </a:solidFill>
              <a:round/>
              <a:headEnd/>
              <a:tailEnd/>
            </a:ln>
          </p:spPr>
        </p:cxnSp>
      </p:grpSp>
      <p:grpSp>
        <p:nvGrpSpPr>
          <p:cNvPr id="9" name="Group 61"/>
          <p:cNvGrpSpPr>
            <a:grpSpLocks/>
          </p:cNvGrpSpPr>
          <p:nvPr/>
        </p:nvGrpSpPr>
        <p:grpSpPr bwMode="auto">
          <a:xfrm>
            <a:off x="5947833" y="2514600"/>
            <a:ext cx="3301998" cy="1250950"/>
            <a:chOff x="4460876" y="2514600"/>
            <a:chExt cx="2476499" cy="1250950"/>
          </a:xfrm>
        </p:grpSpPr>
        <p:sp>
          <p:nvSpPr>
            <p:cNvPr id="14366" name="AutoShape 26"/>
            <p:cNvSpPr>
              <a:spLocks noChangeArrowheads="1"/>
            </p:cNvSpPr>
            <p:nvPr/>
          </p:nvSpPr>
          <p:spPr bwMode="auto">
            <a:xfrm flipV="1">
              <a:off x="6556375" y="3460750"/>
              <a:ext cx="381000" cy="304800"/>
            </a:xfrm>
            <a:prstGeom prst="triangle">
              <a:avLst>
                <a:gd name="adj" fmla="val 50000"/>
              </a:avLst>
            </a:prstGeom>
            <a:solidFill>
              <a:srgbClr val="CCCCCC"/>
            </a:solidFill>
            <a:ln w="12700">
              <a:solidFill>
                <a:schemeClr val="tx1"/>
              </a:solidFill>
              <a:miter lim="800000"/>
              <a:headEnd/>
              <a:tailEnd/>
            </a:ln>
          </p:spPr>
          <p:txBody>
            <a:bodyPr wrap="none" anchor="ctr"/>
            <a:lstStyle/>
            <a:p>
              <a:endParaRPr lang="en-US"/>
            </a:p>
          </p:txBody>
        </p:sp>
        <p:cxnSp>
          <p:nvCxnSpPr>
            <p:cNvPr id="14367" name="AutoShape 27"/>
            <p:cNvCxnSpPr>
              <a:cxnSpLocks noChangeShapeType="1"/>
              <a:stCxn id="14339" idx="3"/>
              <a:endCxn id="14366" idx="3"/>
            </p:cNvCxnSpPr>
            <p:nvPr/>
          </p:nvCxnSpPr>
          <p:spPr bwMode="auto">
            <a:xfrm>
              <a:off x="4460875" y="2514600"/>
              <a:ext cx="2284413" cy="946150"/>
            </a:xfrm>
            <a:prstGeom prst="straightConnector1">
              <a:avLst/>
            </a:prstGeom>
            <a:noFill/>
            <a:ln w="12700">
              <a:solidFill>
                <a:schemeClr val="tx1"/>
              </a:solidFill>
              <a:round/>
              <a:headEnd/>
              <a:tailEnd type="triangle" w="med" len="med"/>
            </a:ln>
          </p:spPr>
        </p:cxnSp>
      </p:grpSp>
      <p:grpSp>
        <p:nvGrpSpPr>
          <p:cNvPr id="10" name="Group 60"/>
          <p:cNvGrpSpPr>
            <a:grpSpLocks/>
          </p:cNvGrpSpPr>
          <p:nvPr/>
        </p:nvGrpSpPr>
        <p:grpSpPr bwMode="auto">
          <a:xfrm>
            <a:off x="7721600" y="3762375"/>
            <a:ext cx="1524000" cy="1190625"/>
            <a:chOff x="5791200" y="3762375"/>
            <a:chExt cx="1142999" cy="1190625"/>
          </a:xfrm>
        </p:grpSpPr>
        <p:cxnSp>
          <p:nvCxnSpPr>
            <p:cNvPr id="14362" name="AutoShape 29"/>
            <p:cNvCxnSpPr>
              <a:cxnSpLocks noChangeShapeType="1"/>
            </p:cNvCxnSpPr>
            <p:nvPr/>
          </p:nvCxnSpPr>
          <p:spPr bwMode="auto">
            <a:xfrm flipH="1">
              <a:off x="5984875" y="3765550"/>
              <a:ext cx="760413" cy="822325"/>
            </a:xfrm>
            <a:prstGeom prst="straightConnector1">
              <a:avLst/>
            </a:prstGeom>
            <a:noFill/>
            <a:ln w="12700">
              <a:solidFill>
                <a:schemeClr val="tx1"/>
              </a:solidFill>
              <a:round/>
              <a:headEnd/>
              <a:tailEnd type="triangle" w="med" len="med"/>
            </a:ln>
          </p:spPr>
        </p:cxnSp>
        <p:sp>
          <p:nvSpPr>
            <p:cNvPr id="14363" name="Rectangle 7"/>
            <p:cNvSpPr>
              <a:spLocks noChangeArrowheads="1"/>
            </p:cNvSpPr>
            <p:nvPr/>
          </p:nvSpPr>
          <p:spPr bwMode="auto">
            <a:xfrm>
              <a:off x="5791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14</a:t>
              </a:r>
            </a:p>
          </p:txBody>
        </p:sp>
        <p:cxnSp>
          <p:nvCxnSpPr>
            <p:cNvPr id="14364" name="AutoShape 21"/>
            <p:cNvCxnSpPr>
              <a:cxnSpLocks noChangeShapeType="1"/>
            </p:cNvCxnSpPr>
            <p:nvPr/>
          </p:nvCxnSpPr>
          <p:spPr bwMode="auto">
            <a:xfrm rot="5400000">
              <a:off x="6592094" y="3913981"/>
              <a:ext cx="304800" cy="1588"/>
            </a:xfrm>
            <a:prstGeom prst="straightConnector1">
              <a:avLst/>
            </a:prstGeom>
            <a:noFill/>
            <a:ln w="12700">
              <a:solidFill>
                <a:schemeClr val="tx1"/>
              </a:solidFill>
              <a:round/>
              <a:headEnd/>
              <a:tailEnd/>
            </a:ln>
          </p:spPr>
        </p:cxnSp>
        <p:cxnSp>
          <p:nvCxnSpPr>
            <p:cNvPr id="14365" name="AutoShape 21"/>
            <p:cNvCxnSpPr>
              <a:cxnSpLocks noChangeShapeType="1"/>
            </p:cNvCxnSpPr>
            <p:nvPr/>
          </p:nvCxnSpPr>
          <p:spPr bwMode="auto">
            <a:xfrm rot="16200000" flipH="1">
              <a:off x="6742112" y="3770312"/>
              <a:ext cx="196850" cy="187325"/>
            </a:xfrm>
            <a:prstGeom prst="straightConnector1">
              <a:avLst/>
            </a:prstGeom>
            <a:noFill/>
            <a:ln w="12700">
              <a:solidFill>
                <a:schemeClr val="tx1"/>
              </a:solidFill>
              <a:round/>
              <a:headEnd/>
              <a:tailEnd/>
            </a:ln>
          </p:spPr>
        </p:cxnSp>
      </p:grpSp>
      <p:grpSp>
        <p:nvGrpSpPr>
          <p:cNvPr id="11" name="Group 64"/>
          <p:cNvGrpSpPr>
            <a:grpSpLocks/>
          </p:cNvGrpSpPr>
          <p:nvPr/>
        </p:nvGrpSpPr>
        <p:grpSpPr bwMode="auto">
          <a:xfrm>
            <a:off x="5689600" y="3765550"/>
            <a:ext cx="508000" cy="1187450"/>
            <a:chOff x="6553200" y="3765550"/>
            <a:chExt cx="381000" cy="1187450"/>
          </a:xfrm>
        </p:grpSpPr>
        <p:cxnSp>
          <p:nvCxnSpPr>
            <p:cNvPr id="14360" name="AutoShape 33"/>
            <p:cNvCxnSpPr>
              <a:cxnSpLocks noChangeShapeType="1"/>
            </p:cNvCxnSpPr>
            <p:nvPr/>
          </p:nvCxnSpPr>
          <p:spPr bwMode="auto">
            <a:xfrm>
              <a:off x="6745288" y="3765550"/>
              <a:ext cx="1588" cy="806450"/>
            </a:xfrm>
            <a:prstGeom prst="straightConnector1">
              <a:avLst/>
            </a:prstGeom>
            <a:noFill/>
            <a:ln w="12700">
              <a:solidFill>
                <a:schemeClr val="tx1"/>
              </a:solidFill>
              <a:round/>
              <a:headEnd/>
              <a:tailEnd type="triangle" w="med" len="med"/>
            </a:ln>
          </p:spPr>
        </p:cxnSp>
        <p:sp>
          <p:nvSpPr>
            <p:cNvPr id="14361" name="Rectangle 7"/>
            <p:cNvSpPr>
              <a:spLocks noChangeArrowheads="1"/>
            </p:cNvSpPr>
            <p:nvPr/>
          </p:nvSpPr>
          <p:spPr bwMode="auto">
            <a:xfrm>
              <a:off x="6553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4</a:t>
              </a:r>
            </a:p>
          </p:txBody>
        </p:sp>
      </p:grpSp>
      <p:grpSp>
        <p:nvGrpSpPr>
          <p:cNvPr id="12" name="Group 65"/>
          <p:cNvGrpSpPr>
            <a:grpSpLocks/>
          </p:cNvGrpSpPr>
          <p:nvPr/>
        </p:nvGrpSpPr>
        <p:grpSpPr bwMode="auto">
          <a:xfrm>
            <a:off x="5945717" y="3765550"/>
            <a:ext cx="1267883" cy="1187450"/>
            <a:chOff x="6745288" y="3765550"/>
            <a:chExt cx="950912" cy="1187450"/>
          </a:xfrm>
        </p:grpSpPr>
        <p:cxnSp>
          <p:nvCxnSpPr>
            <p:cNvPr id="14358" name="AutoShape 37"/>
            <p:cNvCxnSpPr>
              <a:cxnSpLocks noChangeShapeType="1"/>
            </p:cNvCxnSpPr>
            <p:nvPr/>
          </p:nvCxnSpPr>
          <p:spPr bwMode="auto">
            <a:xfrm>
              <a:off x="6745288" y="3765550"/>
              <a:ext cx="763587" cy="822325"/>
            </a:xfrm>
            <a:prstGeom prst="straightConnector1">
              <a:avLst/>
            </a:prstGeom>
            <a:noFill/>
            <a:ln w="12700">
              <a:solidFill>
                <a:schemeClr val="tx1"/>
              </a:solidFill>
              <a:round/>
              <a:headEnd/>
              <a:tailEnd type="triangle" w="med" len="med"/>
            </a:ln>
          </p:spPr>
        </p:cxnSp>
        <p:sp>
          <p:nvSpPr>
            <p:cNvPr id="14359" name="Rectangle 7"/>
            <p:cNvSpPr>
              <a:spLocks noChangeArrowheads="1"/>
            </p:cNvSpPr>
            <p:nvPr/>
          </p:nvSpPr>
          <p:spPr bwMode="auto">
            <a:xfrm>
              <a:off x="7315200" y="4648200"/>
              <a:ext cx="381000" cy="304800"/>
            </a:xfrm>
            <a:prstGeom prst="rect">
              <a:avLst/>
            </a:prstGeom>
            <a:solidFill>
              <a:srgbClr val="CCCCCC"/>
            </a:solidFill>
            <a:ln w="9525">
              <a:solidFill>
                <a:schemeClr val="tx1"/>
              </a:solidFill>
              <a:miter lim="800000"/>
              <a:headEnd/>
              <a:tailEnd/>
            </a:ln>
          </p:spPr>
          <p:txBody>
            <a:bodyPr wrap="none" anchor="ctr"/>
            <a:lstStyle/>
            <a:p>
              <a:pPr algn="ctr"/>
              <a:r>
                <a:rPr lang="en-US"/>
                <a:t>6</a:t>
              </a:r>
            </a:p>
          </p:txBody>
        </p:sp>
      </p:grpSp>
      <p:sp>
        <p:nvSpPr>
          <p:cNvPr id="13" name="TextBox 12"/>
          <p:cNvSpPr txBox="1"/>
          <p:nvPr/>
        </p:nvSpPr>
        <p:spPr>
          <a:xfrm>
            <a:off x="1883835" y="3276600"/>
            <a:ext cx="554565" cy="369332"/>
          </a:xfrm>
          <a:prstGeom prst="rect">
            <a:avLst/>
          </a:prstGeom>
          <a:noFill/>
        </p:spPr>
        <p:txBody>
          <a:bodyPr wrap="square" rtlCol="0">
            <a:spAutoFit/>
          </a:bodyPr>
          <a:lstStyle/>
          <a:p>
            <a:r>
              <a:rPr lang="en-US" dirty="0">
                <a:solidFill>
                  <a:srgbClr val="FF0000"/>
                </a:solidFill>
                <a:latin typeface="Calibri"/>
                <a:cs typeface="Calibri"/>
              </a:rPr>
              <a:t>3</a:t>
            </a:r>
          </a:p>
        </p:txBody>
      </p:sp>
      <p:sp>
        <p:nvSpPr>
          <p:cNvPr id="48" name="TextBox 47"/>
          <p:cNvSpPr txBox="1"/>
          <p:nvPr/>
        </p:nvSpPr>
        <p:spPr>
          <a:xfrm>
            <a:off x="5265210" y="3335893"/>
            <a:ext cx="554565" cy="369332"/>
          </a:xfrm>
          <a:prstGeom prst="rect">
            <a:avLst/>
          </a:prstGeom>
          <a:noFill/>
        </p:spPr>
        <p:txBody>
          <a:bodyPr wrap="square" rtlCol="0">
            <a:spAutoFit/>
          </a:bodyPr>
          <a:lstStyle/>
          <a:p>
            <a:r>
              <a:rPr lang="en-US" dirty="0">
                <a:solidFill>
                  <a:srgbClr val="FF0000"/>
                </a:solidFill>
                <a:latin typeface="Calibri"/>
                <a:cs typeface="Calibri"/>
              </a:rPr>
              <a:t>2</a:t>
            </a:r>
          </a:p>
        </p:txBody>
      </p:sp>
      <p:sp>
        <p:nvSpPr>
          <p:cNvPr id="49" name="TextBox 48"/>
          <p:cNvSpPr txBox="1"/>
          <p:nvPr/>
        </p:nvSpPr>
        <p:spPr>
          <a:xfrm>
            <a:off x="8209493" y="3336510"/>
            <a:ext cx="554565" cy="369332"/>
          </a:xfrm>
          <a:prstGeom prst="rect">
            <a:avLst/>
          </a:prstGeom>
          <a:noFill/>
        </p:spPr>
        <p:txBody>
          <a:bodyPr wrap="square" rtlCol="0">
            <a:spAutoFit/>
          </a:bodyPr>
          <a:lstStyle/>
          <a:p>
            <a:r>
              <a:rPr lang="en-US" dirty="0">
                <a:solidFill>
                  <a:srgbClr val="FF0000"/>
                </a:solidFill>
                <a:latin typeface="Calibri"/>
                <a:cs typeface="Calibri"/>
              </a:rPr>
              <a:t>2</a:t>
            </a:r>
          </a:p>
        </p:txBody>
      </p:sp>
      <p:sp>
        <p:nvSpPr>
          <p:cNvPr id="50" name="TextBox 49"/>
          <p:cNvSpPr txBox="1"/>
          <p:nvPr/>
        </p:nvSpPr>
        <p:spPr>
          <a:xfrm>
            <a:off x="5265210" y="2100815"/>
            <a:ext cx="554565" cy="369332"/>
          </a:xfrm>
          <a:prstGeom prst="rect">
            <a:avLst/>
          </a:prstGeom>
          <a:noFill/>
        </p:spPr>
        <p:txBody>
          <a:bodyPr wrap="square" rtlCol="0">
            <a:spAutoFit/>
          </a:bodyPr>
          <a:lstStyle/>
          <a:p>
            <a:r>
              <a:rPr lang="en-US" dirty="0">
                <a:solidFill>
                  <a:srgbClr val="FF0000"/>
                </a:solidFill>
                <a:latin typeface="Calibri"/>
                <a:cs typeface="Calibri"/>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3" grpId="0"/>
      <p:bldP spid="48" grpId="0"/>
      <p:bldP spid="49" grpId="0"/>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Eval}(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42"/>
  <p:tag name="PICTUREFILESIZE" val="20164"/>
</p:tagLst>
</file>

<file path=ppt/theme/theme1.xml><?xml version="1.0" encoding="utf-8"?>
<a:theme xmlns:a="http://schemas.openxmlformats.org/drawingml/2006/main" name="188_anca">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A7B7C3BA38BA4CA36FC7E27BE3DF6C" ma:contentTypeVersion="8" ma:contentTypeDescription="Create a new document." ma:contentTypeScope="" ma:versionID="4589baf95a6bf455ded5ca0ec8e6241c">
  <xsd:schema xmlns:xsd="http://www.w3.org/2001/XMLSchema" xmlns:xs="http://www.w3.org/2001/XMLSchema" xmlns:p="http://schemas.microsoft.com/office/2006/metadata/properties" xmlns:ns2="8384609b-5394-4937-84c4-2e6f9c3b7d38" targetNamespace="http://schemas.microsoft.com/office/2006/metadata/properties" ma:root="true" ma:fieldsID="24f313afc229563c5393e6b8d37244e1" ns2:_="">
    <xsd:import namespace="8384609b-5394-4937-84c4-2e6f9c3b7d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4609b-5394-4937-84c4-2e6f9c3b7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5D1A05-7036-43B8-BAF4-D93B3DF1B515}"/>
</file>

<file path=customXml/itemProps2.xml><?xml version="1.0" encoding="utf-8"?>
<ds:datastoreItem xmlns:ds="http://schemas.openxmlformats.org/officeDocument/2006/customXml" ds:itemID="{CEADD042-E0EE-4B2E-A30A-899AA4105FD5}"/>
</file>

<file path=customXml/itemProps3.xml><?xml version="1.0" encoding="utf-8"?>
<ds:datastoreItem xmlns:ds="http://schemas.openxmlformats.org/officeDocument/2006/customXml" ds:itemID="{FEBE6C85-1C24-4220-A212-2F7D157A5AB6}"/>
</file>

<file path=docProps/app.xml><?xml version="1.0" encoding="utf-8"?>
<Properties xmlns="http://schemas.openxmlformats.org/officeDocument/2006/extended-properties" xmlns:vt="http://schemas.openxmlformats.org/officeDocument/2006/docPropsVTypes">
  <Template>188_anca.thmx</Template>
  <TotalTime>37774</TotalTime>
  <Words>1287</Words>
  <Application>Microsoft Office PowerPoint</Application>
  <PresentationFormat>Widescreen</PresentationFormat>
  <Paragraphs>225</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Palatino</vt:lpstr>
      <vt:lpstr>Times New Roman</vt:lpstr>
      <vt:lpstr>Wingdings</vt:lpstr>
      <vt:lpstr>188_anca</vt:lpstr>
      <vt:lpstr>CS 188: Artificial Intelligence </vt:lpstr>
      <vt:lpstr>Types of Games</vt:lpstr>
      <vt:lpstr>Types of Games Continued</vt:lpstr>
      <vt:lpstr>Zero-Sum Game Games </vt:lpstr>
      <vt:lpstr>Zero-Sum Game Games </vt:lpstr>
      <vt:lpstr>Deterministic Games with Terminal Utilities</vt:lpstr>
      <vt:lpstr>Tic-Tac-Toe Game Tree</vt:lpstr>
      <vt:lpstr>Adversarial Search (Minimax)</vt:lpstr>
      <vt:lpstr>Minimax Example</vt:lpstr>
      <vt:lpstr>Minimax Properties</vt:lpstr>
      <vt:lpstr>Minimax Efficiency</vt:lpstr>
      <vt:lpstr>Game Tree Pruning</vt:lpstr>
      <vt:lpstr>Minimax Example</vt:lpstr>
      <vt:lpstr>Alpha-Beta Pruning</vt:lpstr>
      <vt:lpstr>Alpha-Beta Pruning Properties</vt:lpstr>
      <vt:lpstr>Resource Limits</vt:lpstr>
      <vt:lpstr>Resource Limits</vt:lpstr>
      <vt:lpstr>Depth Matters</vt:lpstr>
      <vt:lpstr>Evaluation Functions</vt:lpstr>
      <vt:lpstr>Evaluation Functions</vt:lpstr>
      <vt:lpstr>Other Kind of 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Eick, Christoph F</cp:lastModifiedBy>
  <cp:revision>2149</cp:revision>
  <cp:lastPrinted>2015-02-05T08:41:38Z</cp:lastPrinted>
  <dcterms:created xsi:type="dcterms:W3CDTF">2004-08-27T04:16:05Z</dcterms:created>
  <dcterms:modified xsi:type="dcterms:W3CDTF">2021-02-08T15:23:07Z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0x01010099A7B7C3BA38BA4CA36FC7E27BE3DF6C</vt:lpwstr>
  </property>
</Properties>
</file>