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47"/>
  </p:notesMasterIdLst>
  <p:handoutMasterIdLst>
    <p:handoutMasterId r:id="rId48"/>
  </p:handoutMasterIdLst>
  <p:sldIdLst>
    <p:sldId id="256" r:id="rId2"/>
    <p:sldId id="351" r:id="rId3"/>
    <p:sldId id="304" r:id="rId4"/>
    <p:sldId id="305" r:id="rId5"/>
    <p:sldId id="651" r:id="rId6"/>
    <p:sldId id="352" r:id="rId7"/>
    <p:sldId id="335" r:id="rId8"/>
    <p:sldId id="339" r:id="rId9"/>
    <p:sldId id="341" r:id="rId10"/>
    <p:sldId id="340" r:id="rId11"/>
    <p:sldId id="336" r:id="rId12"/>
    <p:sldId id="333" r:id="rId13"/>
    <p:sldId id="327" r:id="rId14"/>
    <p:sldId id="312" r:id="rId15"/>
    <p:sldId id="334" r:id="rId16"/>
    <p:sldId id="363" r:id="rId17"/>
    <p:sldId id="328" r:id="rId18"/>
    <p:sldId id="313" r:id="rId19"/>
    <p:sldId id="343" r:id="rId20"/>
    <p:sldId id="653" r:id="rId21"/>
    <p:sldId id="364" r:id="rId22"/>
    <p:sldId id="347" r:id="rId23"/>
    <p:sldId id="652" r:id="rId24"/>
    <p:sldId id="337" r:id="rId25"/>
    <p:sldId id="353" r:id="rId26"/>
    <p:sldId id="355" r:id="rId27"/>
    <p:sldId id="354" r:id="rId28"/>
    <p:sldId id="360" r:id="rId29"/>
    <p:sldId id="361" r:id="rId30"/>
    <p:sldId id="365" r:id="rId31"/>
    <p:sldId id="348" r:id="rId32"/>
    <p:sldId id="350" r:id="rId33"/>
    <p:sldId id="359" r:id="rId34"/>
    <p:sldId id="357" r:id="rId35"/>
    <p:sldId id="356" r:id="rId36"/>
    <p:sldId id="345" r:id="rId37"/>
    <p:sldId id="319" r:id="rId38"/>
    <p:sldId id="320" r:id="rId39"/>
    <p:sldId id="321" r:id="rId40"/>
    <p:sldId id="338" r:id="rId41"/>
    <p:sldId id="330" r:id="rId42"/>
    <p:sldId id="324" r:id="rId43"/>
    <p:sldId id="344" r:id="rId44"/>
    <p:sldId id="303" r:id="rId45"/>
    <p:sldId id="346" r:id="rId46"/>
  </p:sldIdLst>
  <p:sldSz cx="9144000" cy="6858000" type="screen4x3"/>
  <p:notesSz cx="7010400" cy="92964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000FF"/>
    <a:srgbClr val="FF0066"/>
    <a:srgbClr val="009900"/>
    <a:srgbClr val="030305"/>
    <a:srgbClr val="66FF66"/>
    <a:srgbClr val="C254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07" autoAdjust="0"/>
    <p:restoredTop sz="94707" autoAdjust="0"/>
  </p:normalViewPr>
  <p:slideViewPr>
    <p:cSldViewPr>
      <p:cViewPr varScale="1">
        <p:scale>
          <a:sx n="126" d="100"/>
          <a:sy n="126" d="100"/>
        </p:scale>
        <p:origin x="90" y="8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6269"/>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1"/>
            <a:ext cx="3037840" cy="465221"/>
          </a:xfrm>
          <a:prstGeom prst="rect">
            <a:avLst/>
          </a:prstGeom>
          <a:noFill/>
          <a:ln w="9525">
            <a:noFill/>
            <a:miter lim="800000"/>
            <a:headEnd/>
            <a:tailEnd/>
          </a:ln>
          <a:effectLst/>
        </p:spPr>
        <p:txBody>
          <a:bodyPr vert="horz" wrap="square" lIns="92849" tIns="46425" rIns="92849" bIns="46425" numCol="1" anchor="t" anchorCtr="0" compatLnSpc="1">
            <a:prstTxWarp prst="textNoShape">
              <a:avLst/>
            </a:prstTxWarp>
          </a:bodyPr>
          <a:lstStyle>
            <a:lvl1pPr>
              <a:defRPr sz="1200"/>
            </a:lvl1pPr>
          </a:lstStyle>
          <a:p>
            <a:pPr>
              <a:defRPr/>
            </a:pPr>
            <a:endParaRPr lang="en-US"/>
          </a:p>
        </p:txBody>
      </p:sp>
      <p:sp>
        <p:nvSpPr>
          <p:cNvPr id="38915" name="Rectangle 3"/>
          <p:cNvSpPr>
            <a:spLocks noGrp="1" noChangeArrowheads="1"/>
          </p:cNvSpPr>
          <p:nvPr>
            <p:ph type="dt" sz="quarter" idx="1"/>
          </p:nvPr>
        </p:nvSpPr>
        <p:spPr bwMode="auto">
          <a:xfrm>
            <a:off x="3972560" y="1"/>
            <a:ext cx="3037840" cy="465221"/>
          </a:xfrm>
          <a:prstGeom prst="rect">
            <a:avLst/>
          </a:prstGeom>
          <a:noFill/>
          <a:ln w="9525">
            <a:noFill/>
            <a:miter lim="800000"/>
            <a:headEnd/>
            <a:tailEnd/>
          </a:ln>
          <a:effectLst/>
        </p:spPr>
        <p:txBody>
          <a:bodyPr vert="horz" wrap="square" lIns="92849" tIns="46425" rIns="92849" bIns="46425" numCol="1" anchor="t" anchorCtr="0" compatLnSpc="1">
            <a:prstTxWarp prst="textNoShape">
              <a:avLst/>
            </a:prstTxWarp>
          </a:bodyPr>
          <a:lstStyle>
            <a:lvl1pPr algn="r">
              <a:defRPr sz="1200"/>
            </a:lvl1pPr>
          </a:lstStyle>
          <a:p>
            <a:pPr>
              <a:defRPr/>
            </a:pPr>
            <a:endParaRPr lang="en-US"/>
          </a:p>
        </p:txBody>
      </p:sp>
      <p:sp>
        <p:nvSpPr>
          <p:cNvPr id="38916" name="Rectangle 4"/>
          <p:cNvSpPr>
            <a:spLocks noGrp="1" noChangeArrowheads="1"/>
          </p:cNvSpPr>
          <p:nvPr>
            <p:ph type="ftr" sz="quarter" idx="2"/>
          </p:nvPr>
        </p:nvSpPr>
        <p:spPr bwMode="auto">
          <a:xfrm>
            <a:off x="0" y="8831179"/>
            <a:ext cx="3037840" cy="465221"/>
          </a:xfrm>
          <a:prstGeom prst="rect">
            <a:avLst/>
          </a:prstGeom>
          <a:noFill/>
          <a:ln w="9525">
            <a:noFill/>
            <a:miter lim="800000"/>
            <a:headEnd/>
            <a:tailEnd/>
          </a:ln>
          <a:effectLst/>
        </p:spPr>
        <p:txBody>
          <a:bodyPr vert="horz" wrap="square" lIns="92849" tIns="46425" rIns="92849" bIns="46425" numCol="1" anchor="b" anchorCtr="0" compatLnSpc="1">
            <a:prstTxWarp prst="textNoShape">
              <a:avLst/>
            </a:prstTxWarp>
          </a:bodyPr>
          <a:lstStyle>
            <a:lvl1pPr>
              <a:defRPr sz="1200"/>
            </a:lvl1pPr>
          </a:lstStyle>
          <a:p>
            <a:pPr>
              <a:defRPr/>
            </a:pPr>
            <a:endParaRPr lang="en-US"/>
          </a:p>
        </p:txBody>
      </p:sp>
      <p:sp>
        <p:nvSpPr>
          <p:cNvPr id="38917" name="Rectangle 5"/>
          <p:cNvSpPr>
            <a:spLocks noGrp="1" noChangeArrowheads="1"/>
          </p:cNvSpPr>
          <p:nvPr>
            <p:ph type="sldNum" sz="quarter" idx="3"/>
          </p:nvPr>
        </p:nvSpPr>
        <p:spPr bwMode="auto">
          <a:xfrm>
            <a:off x="3972560" y="8831179"/>
            <a:ext cx="3037840" cy="465221"/>
          </a:xfrm>
          <a:prstGeom prst="rect">
            <a:avLst/>
          </a:prstGeom>
          <a:noFill/>
          <a:ln w="9525">
            <a:noFill/>
            <a:miter lim="800000"/>
            <a:headEnd/>
            <a:tailEnd/>
          </a:ln>
          <a:effectLst/>
        </p:spPr>
        <p:txBody>
          <a:bodyPr vert="horz" wrap="square" lIns="92849" tIns="46425" rIns="92849" bIns="46425" numCol="1" anchor="b" anchorCtr="0" compatLnSpc="1">
            <a:prstTxWarp prst="textNoShape">
              <a:avLst/>
            </a:prstTxWarp>
          </a:bodyPr>
          <a:lstStyle>
            <a:lvl1pPr algn="r">
              <a:defRPr sz="1200"/>
            </a:lvl1pPr>
          </a:lstStyle>
          <a:p>
            <a:pPr>
              <a:defRPr/>
            </a:pPr>
            <a:fld id="{8ED887AE-11C9-4A44-9D5D-57A7CE08E351}" type="slidenum">
              <a:rPr lang="en-US"/>
              <a:pPr>
                <a:defRPr/>
              </a:pPr>
              <a:t>‹#›</a:t>
            </a:fld>
            <a:endParaRPr lang="en-US"/>
          </a:p>
        </p:txBody>
      </p:sp>
    </p:spTree>
    <p:extLst>
      <p:ext uri="{BB962C8B-B14F-4D97-AF65-F5344CB8AC3E}">
        <p14:creationId xmlns:p14="http://schemas.microsoft.com/office/powerpoint/2010/main" val="7767770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02" name="Rectangle 2"/>
          <p:cNvSpPr>
            <a:spLocks noGrp="1" noChangeArrowheads="1"/>
          </p:cNvSpPr>
          <p:nvPr>
            <p:ph type="hdr" sz="quarter"/>
          </p:nvPr>
        </p:nvSpPr>
        <p:spPr bwMode="auto">
          <a:xfrm>
            <a:off x="0" y="0"/>
            <a:ext cx="3037840" cy="457200"/>
          </a:xfrm>
          <a:prstGeom prst="rect">
            <a:avLst/>
          </a:prstGeom>
          <a:noFill/>
          <a:ln w="9525">
            <a:noFill/>
            <a:miter lim="800000"/>
            <a:headEnd/>
            <a:tailEnd/>
          </a:ln>
          <a:effectLst/>
        </p:spPr>
        <p:txBody>
          <a:bodyPr vert="horz" wrap="square" lIns="92849" tIns="46425" rIns="92849" bIns="46425" numCol="1" anchor="t" anchorCtr="0" compatLnSpc="1">
            <a:prstTxWarp prst="textNoShape">
              <a:avLst/>
            </a:prstTxWarp>
          </a:bodyPr>
          <a:lstStyle>
            <a:lvl1pPr>
              <a:defRPr sz="1200"/>
            </a:lvl1pPr>
          </a:lstStyle>
          <a:p>
            <a:pPr>
              <a:defRPr/>
            </a:pPr>
            <a:endParaRPr lang="en-US"/>
          </a:p>
        </p:txBody>
      </p:sp>
      <p:sp>
        <p:nvSpPr>
          <p:cNvPr id="102403" name="Rectangle 3"/>
          <p:cNvSpPr>
            <a:spLocks noGrp="1" noChangeArrowheads="1"/>
          </p:cNvSpPr>
          <p:nvPr>
            <p:ph type="dt" idx="1"/>
          </p:nvPr>
        </p:nvSpPr>
        <p:spPr bwMode="auto">
          <a:xfrm>
            <a:off x="3972560" y="0"/>
            <a:ext cx="3037840" cy="457200"/>
          </a:xfrm>
          <a:prstGeom prst="rect">
            <a:avLst/>
          </a:prstGeom>
          <a:noFill/>
          <a:ln w="9525">
            <a:noFill/>
            <a:miter lim="800000"/>
            <a:headEnd/>
            <a:tailEnd/>
          </a:ln>
          <a:effectLst/>
        </p:spPr>
        <p:txBody>
          <a:bodyPr vert="horz" wrap="square" lIns="92849" tIns="46425" rIns="92849" bIns="46425" numCol="1" anchor="t" anchorCtr="0" compatLnSpc="1">
            <a:prstTxWarp prst="textNoShape">
              <a:avLst/>
            </a:prstTxWarp>
          </a:bodyPr>
          <a:lstStyle>
            <a:lvl1pPr algn="r">
              <a:defRPr sz="1200"/>
            </a:lvl1pPr>
          </a:lstStyle>
          <a:p>
            <a:pPr>
              <a:defRPr/>
            </a:pPr>
            <a:endParaRPr lang="en-US"/>
          </a:p>
        </p:txBody>
      </p:sp>
      <p:sp>
        <p:nvSpPr>
          <p:cNvPr id="28676" name="Rectangle 4"/>
          <p:cNvSpPr>
            <a:spLocks noGrp="1" noRot="1" noChangeAspect="1" noChangeArrowheads="1" noTextEdit="1"/>
          </p:cNvSpPr>
          <p:nvPr>
            <p:ph type="sldImg" idx="2"/>
          </p:nvPr>
        </p:nvSpPr>
        <p:spPr bwMode="auto">
          <a:xfrm>
            <a:off x="1166813" y="687388"/>
            <a:ext cx="4675187" cy="3505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5" name="Rectangle 5"/>
          <p:cNvSpPr>
            <a:spLocks noGrp="1" noChangeArrowheads="1"/>
          </p:cNvSpPr>
          <p:nvPr>
            <p:ph type="body" sz="quarter" idx="3"/>
          </p:nvPr>
        </p:nvSpPr>
        <p:spPr bwMode="auto">
          <a:xfrm>
            <a:off x="934720" y="4419601"/>
            <a:ext cx="5140960" cy="4191801"/>
          </a:xfrm>
          <a:prstGeom prst="rect">
            <a:avLst/>
          </a:prstGeom>
          <a:noFill/>
          <a:ln w="9525">
            <a:noFill/>
            <a:miter lim="800000"/>
            <a:headEnd/>
            <a:tailEnd/>
          </a:ln>
          <a:effectLst/>
        </p:spPr>
        <p:txBody>
          <a:bodyPr vert="horz" wrap="square" lIns="92849" tIns="46425" rIns="92849" bIns="4642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2406" name="Rectangle 6"/>
          <p:cNvSpPr>
            <a:spLocks noGrp="1" noChangeArrowheads="1"/>
          </p:cNvSpPr>
          <p:nvPr>
            <p:ph type="ftr" sz="quarter" idx="4"/>
          </p:nvPr>
        </p:nvSpPr>
        <p:spPr bwMode="auto">
          <a:xfrm>
            <a:off x="0" y="8839200"/>
            <a:ext cx="3037840" cy="457200"/>
          </a:xfrm>
          <a:prstGeom prst="rect">
            <a:avLst/>
          </a:prstGeom>
          <a:noFill/>
          <a:ln w="9525">
            <a:noFill/>
            <a:miter lim="800000"/>
            <a:headEnd/>
            <a:tailEnd/>
          </a:ln>
          <a:effectLst/>
        </p:spPr>
        <p:txBody>
          <a:bodyPr vert="horz" wrap="square" lIns="92849" tIns="46425" rIns="92849" bIns="46425" numCol="1" anchor="b" anchorCtr="0" compatLnSpc="1">
            <a:prstTxWarp prst="textNoShape">
              <a:avLst/>
            </a:prstTxWarp>
          </a:bodyPr>
          <a:lstStyle>
            <a:lvl1pPr>
              <a:defRPr sz="1200"/>
            </a:lvl1pPr>
          </a:lstStyle>
          <a:p>
            <a:pPr>
              <a:defRPr/>
            </a:pPr>
            <a:endParaRPr lang="en-US"/>
          </a:p>
        </p:txBody>
      </p:sp>
      <p:sp>
        <p:nvSpPr>
          <p:cNvPr id="102407" name="Rectangle 7"/>
          <p:cNvSpPr>
            <a:spLocks noGrp="1" noChangeArrowheads="1"/>
          </p:cNvSpPr>
          <p:nvPr>
            <p:ph type="sldNum" sz="quarter" idx="5"/>
          </p:nvPr>
        </p:nvSpPr>
        <p:spPr bwMode="auto">
          <a:xfrm>
            <a:off x="3972560" y="8839200"/>
            <a:ext cx="3037840" cy="457200"/>
          </a:xfrm>
          <a:prstGeom prst="rect">
            <a:avLst/>
          </a:prstGeom>
          <a:noFill/>
          <a:ln w="9525">
            <a:noFill/>
            <a:miter lim="800000"/>
            <a:headEnd/>
            <a:tailEnd/>
          </a:ln>
          <a:effectLst/>
        </p:spPr>
        <p:txBody>
          <a:bodyPr vert="horz" wrap="square" lIns="92849" tIns="46425" rIns="92849" bIns="46425" numCol="1" anchor="b" anchorCtr="0" compatLnSpc="1">
            <a:prstTxWarp prst="textNoShape">
              <a:avLst/>
            </a:prstTxWarp>
          </a:bodyPr>
          <a:lstStyle>
            <a:lvl1pPr algn="r">
              <a:defRPr sz="1200"/>
            </a:lvl1pPr>
          </a:lstStyle>
          <a:p>
            <a:pPr>
              <a:defRPr/>
            </a:pPr>
            <a:fld id="{AFDCD707-2FF7-4457-9AD6-4D4D63652DBF}" type="slidenum">
              <a:rPr lang="en-US"/>
              <a:pPr>
                <a:defRPr/>
              </a:pPr>
              <a:t>‹#›</a:t>
            </a:fld>
            <a:endParaRPr lang="en-US"/>
          </a:p>
        </p:txBody>
      </p:sp>
    </p:spTree>
    <p:extLst>
      <p:ext uri="{BB962C8B-B14F-4D97-AF65-F5344CB8AC3E}">
        <p14:creationId xmlns:p14="http://schemas.microsoft.com/office/powerpoint/2010/main" val="29871053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4466" indent="-290179" eaLnBrk="0" hangingPunct="0">
              <a:defRPr sz="2400">
                <a:solidFill>
                  <a:schemeClr val="tx1"/>
                </a:solidFill>
                <a:latin typeface="Times New Roman" pitchFamily="18" charset="0"/>
              </a:defRPr>
            </a:lvl2pPr>
            <a:lvl3pPr marL="1160717" indent="-232143" eaLnBrk="0" hangingPunct="0">
              <a:defRPr sz="2400">
                <a:solidFill>
                  <a:schemeClr val="tx1"/>
                </a:solidFill>
                <a:latin typeface="Times New Roman" pitchFamily="18" charset="0"/>
              </a:defRPr>
            </a:lvl3pPr>
            <a:lvl4pPr marL="1625003" indent="-232143" eaLnBrk="0" hangingPunct="0">
              <a:defRPr sz="2400">
                <a:solidFill>
                  <a:schemeClr val="tx1"/>
                </a:solidFill>
                <a:latin typeface="Times New Roman" pitchFamily="18" charset="0"/>
              </a:defRPr>
            </a:lvl4pPr>
            <a:lvl5pPr marL="2089290" indent="-232143" eaLnBrk="0" hangingPunct="0">
              <a:defRPr sz="2400">
                <a:solidFill>
                  <a:schemeClr val="tx1"/>
                </a:solidFill>
                <a:latin typeface="Times New Roman" pitchFamily="18" charset="0"/>
              </a:defRPr>
            </a:lvl5pPr>
            <a:lvl6pPr marL="2553576" indent="-232143" eaLnBrk="0" fontAlgn="base" hangingPunct="0">
              <a:spcBef>
                <a:spcPct val="0"/>
              </a:spcBef>
              <a:spcAft>
                <a:spcPct val="0"/>
              </a:spcAft>
              <a:defRPr sz="2400">
                <a:solidFill>
                  <a:schemeClr val="tx1"/>
                </a:solidFill>
                <a:latin typeface="Times New Roman" pitchFamily="18" charset="0"/>
              </a:defRPr>
            </a:lvl6pPr>
            <a:lvl7pPr marL="3017863" indent="-232143" eaLnBrk="0" fontAlgn="base" hangingPunct="0">
              <a:spcBef>
                <a:spcPct val="0"/>
              </a:spcBef>
              <a:spcAft>
                <a:spcPct val="0"/>
              </a:spcAft>
              <a:defRPr sz="2400">
                <a:solidFill>
                  <a:schemeClr val="tx1"/>
                </a:solidFill>
                <a:latin typeface="Times New Roman" pitchFamily="18" charset="0"/>
              </a:defRPr>
            </a:lvl7pPr>
            <a:lvl8pPr marL="3482150" indent="-232143" eaLnBrk="0" fontAlgn="base" hangingPunct="0">
              <a:spcBef>
                <a:spcPct val="0"/>
              </a:spcBef>
              <a:spcAft>
                <a:spcPct val="0"/>
              </a:spcAft>
              <a:defRPr sz="2400">
                <a:solidFill>
                  <a:schemeClr val="tx1"/>
                </a:solidFill>
                <a:latin typeface="Times New Roman" pitchFamily="18" charset="0"/>
              </a:defRPr>
            </a:lvl8pPr>
            <a:lvl9pPr marL="3946436" indent="-232143" eaLnBrk="0" fontAlgn="base" hangingPunct="0">
              <a:spcBef>
                <a:spcPct val="0"/>
              </a:spcBef>
              <a:spcAft>
                <a:spcPct val="0"/>
              </a:spcAft>
              <a:defRPr sz="2400">
                <a:solidFill>
                  <a:schemeClr val="tx1"/>
                </a:solidFill>
                <a:latin typeface="Times New Roman" pitchFamily="18" charset="0"/>
              </a:defRPr>
            </a:lvl9pPr>
          </a:lstStyle>
          <a:p>
            <a:pPr eaLnBrk="1" hangingPunct="1"/>
            <a:fld id="{EEE93FFF-32B4-4804-B2FD-2C8F6BBF66C2}" type="slidenum">
              <a:rPr lang="en-US" sz="1200"/>
              <a:pPr eaLnBrk="1" hangingPunct="1"/>
              <a:t>44</a:t>
            </a:fld>
            <a:endParaRPr lang="en-US" sz="1200"/>
          </a:p>
        </p:txBody>
      </p:sp>
      <p:sp>
        <p:nvSpPr>
          <p:cNvPr id="29699" name="Rectangle 2"/>
          <p:cNvSpPr>
            <a:spLocks noGrp="1" noRot="1" noChangeAspect="1" noChangeArrowheads="1" noTextEdit="1"/>
          </p:cNvSpPr>
          <p:nvPr>
            <p:ph type="sldImg"/>
          </p:nvPr>
        </p:nvSpPr>
        <p:spPr>
          <a:xfrm>
            <a:off x="1181100" y="696913"/>
            <a:ext cx="4649788" cy="3486150"/>
          </a:xfrm>
          <a:solidFill>
            <a:srgbClr val="FFFFFF"/>
          </a:solidFill>
          <a:ln/>
        </p:spPr>
      </p:sp>
      <p:sp>
        <p:nvSpPr>
          <p:cNvPr id="29700" name="Rectangle 3"/>
          <p:cNvSpPr>
            <a:spLocks noGrp="1" noChangeArrowheads="1"/>
          </p:cNvSpPr>
          <p:nvPr>
            <p:ph type="body" idx="1"/>
          </p:nvPr>
        </p:nvSpPr>
        <p:spPr>
          <a:xfrm>
            <a:off x="934720" y="4416392"/>
            <a:ext cx="5140960" cy="4183781"/>
          </a:xfrm>
          <a:solidFill>
            <a:srgbClr val="FFFFFF"/>
          </a:solidFill>
          <a:ln>
            <a:solidFill>
              <a:srgbClr val="000000"/>
            </a:solidFill>
          </a:ln>
        </p:spPr>
        <p:txBody>
          <a:bodyPr/>
          <a:lstStyle/>
          <a:p>
            <a:pPr eaLnBrk="1" hangingPunct="1"/>
            <a:r>
              <a:rPr lang="en-US"/>
              <a:t>What is machine learning?	</a:t>
            </a:r>
          </a:p>
        </p:txBody>
      </p:sp>
    </p:spTree>
    <p:extLst>
      <p:ext uri="{BB962C8B-B14F-4D97-AF65-F5344CB8AC3E}">
        <p14:creationId xmlns:p14="http://schemas.microsoft.com/office/powerpoint/2010/main" val="23534985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descr="Canvas"/>
          <p:cNvSpPr>
            <a:spLocks noChangeArrowheads="1"/>
          </p:cNvSpPr>
          <p:nvPr/>
        </p:nvSpPr>
        <p:spPr bwMode="white">
          <a:xfrm>
            <a:off x="528638" y="201613"/>
            <a:ext cx="8397875" cy="6467475"/>
          </a:xfrm>
          <a:prstGeom prst="rect">
            <a:avLst/>
          </a:prstGeom>
          <a:blipFill dpi="0" rotWithShape="0">
            <a:blip r:embed="rId2" cstate="print"/>
            <a:srcRect/>
            <a:tile tx="0" ty="0" sx="100000" sy="100000" flip="none" algn="tl"/>
          </a:blipFill>
          <a:ln w="9525">
            <a:noFill/>
            <a:miter lim="800000"/>
            <a:headEnd/>
            <a:tailEnd/>
          </a:ln>
        </p:spPr>
        <p:txBody>
          <a:bodyPr wrap="none" anchor="ctr"/>
          <a:lstStyle/>
          <a:p>
            <a:pPr algn="ctr">
              <a:defRPr/>
            </a:pPr>
            <a:endParaRPr kumimoji="1" lang="en-US"/>
          </a:p>
        </p:txBody>
      </p:sp>
      <p:pic>
        <p:nvPicPr>
          <p:cNvPr id="5" name="Picture 3" descr="minispi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ltGray">
          <a:xfrm>
            <a:off x="0" y="50800"/>
            <a:ext cx="1181100"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descr="Canvas"/>
          <p:cNvSpPr>
            <a:spLocks noChangeArrowheads="1"/>
          </p:cNvSpPr>
          <p:nvPr/>
        </p:nvSpPr>
        <p:spPr bwMode="white">
          <a:xfrm>
            <a:off x="596900" y="4130675"/>
            <a:ext cx="1041400" cy="457200"/>
          </a:xfrm>
          <a:prstGeom prst="rect">
            <a:avLst/>
          </a:prstGeom>
          <a:blipFill dpi="0" rotWithShape="0">
            <a:blip r:embed="rId2" cstate="print"/>
            <a:srcRect/>
            <a:tile tx="0" ty="0" sx="100000" sy="100000" flip="none" algn="tl"/>
          </a:blipFill>
          <a:ln w="9525">
            <a:noFill/>
            <a:miter lim="800000"/>
            <a:headEnd/>
            <a:tailEnd/>
          </a:ln>
          <a:effectLst/>
        </p:spPr>
        <p:txBody>
          <a:bodyPr wrap="none" anchor="ctr"/>
          <a:lstStyle/>
          <a:p>
            <a:pPr algn="ctr">
              <a:defRPr/>
            </a:pPr>
            <a:endParaRPr kumimoji="1" lang="en-US"/>
          </a:p>
        </p:txBody>
      </p:sp>
      <p:pic>
        <p:nvPicPr>
          <p:cNvPr id="7" name="Picture 5" descr="minispir"/>
          <p:cNvPicPr>
            <a:picLocks noChangeAspect="1" noChangeArrowheads="1"/>
          </p:cNvPicPr>
          <p:nvPr/>
        </p:nvPicPr>
        <p:blipFill>
          <a:blip r:embed="rId3">
            <a:extLst>
              <a:ext uri="{28A0092B-C50C-407E-A947-70E740481C1C}">
                <a14:useLocalDpi xmlns:a14="http://schemas.microsoft.com/office/drawing/2010/main" val="0"/>
              </a:ext>
            </a:extLst>
          </a:blip>
          <a:srcRect t="39999"/>
          <a:stretch>
            <a:fillRect/>
          </a:stretch>
        </p:blipFill>
        <p:spPr bwMode="ltGray">
          <a:xfrm>
            <a:off x="0" y="4222750"/>
            <a:ext cx="11811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2358" name="Rectangle 6"/>
          <p:cNvSpPr>
            <a:spLocks noGrp="1" noChangeArrowheads="1"/>
          </p:cNvSpPr>
          <p:nvPr>
            <p:ph type="ctrTitle"/>
          </p:nvPr>
        </p:nvSpPr>
        <p:spPr>
          <a:xfrm>
            <a:off x="914400" y="2057400"/>
            <a:ext cx="7721600" cy="1143000"/>
          </a:xfrm>
        </p:spPr>
        <p:txBody>
          <a:bodyPr/>
          <a:lstStyle>
            <a:lvl1pPr>
              <a:defRPr/>
            </a:lvl1pPr>
          </a:lstStyle>
          <a:p>
            <a:r>
              <a:rPr lang="en-US"/>
              <a:t>Click to edit Master title style</a:t>
            </a:r>
          </a:p>
        </p:txBody>
      </p:sp>
      <p:sp>
        <p:nvSpPr>
          <p:cNvPr id="612359" name="Rectangle 7"/>
          <p:cNvSpPr>
            <a:spLocks noGrp="1" noChangeArrowheads="1"/>
          </p:cNvSpPr>
          <p:nvPr>
            <p:ph type="subTitle" idx="1"/>
          </p:nvPr>
        </p:nvSpPr>
        <p:spPr>
          <a:xfrm>
            <a:off x="1625600" y="3886200"/>
            <a:ext cx="6400800" cy="1771650"/>
          </a:xfrm>
        </p:spPr>
        <p:txBody>
          <a:bodyPr/>
          <a:lstStyle>
            <a:lvl1pPr marL="0" indent="0" algn="ctr">
              <a:buFontTx/>
              <a:buNone/>
              <a:defRPr/>
            </a:lvl1pPr>
          </a:lstStyle>
          <a:p>
            <a:r>
              <a:rPr lang="en-US"/>
              <a:t>Click to edit Master subtitle style</a:t>
            </a:r>
          </a:p>
        </p:txBody>
      </p:sp>
      <p:sp>
        <p:nvSpPr>
          <p:cNvPr id="8" name="Rectangle 8"/>
          <p:cNvSpPr>
            <a:spLocks noGrp="1" noChangeArrowheads="1"/>
          </p:cNvSpPr>
          <p:nvPr>
            <p:ph type="dt" sz="quarter" idx="10"/>
          </p:nvPr>
        </p:nvSpPr>
        <p:spPr>
          <a:xfrm>
            <a:off x="1084263" y="6096000"/>
            <a:ext cx="1905000" cy="457200"/>
          </a:xfrm>
        </p:spPr>
        <p:txBody>
          <a:bodyPr/>
          <a:lstStyle>
            <a:lvl1pPr>
              <a:defRPr/>
            </a:lvl1pPr>
          </a:lstStyle>
          <a:p>
            <a:pPr>
              <a:defRPr/>
            </a:pPr>
            <a:endParaRPr lang="en-US"/>
          </a:p>
        </p:txBody>
      </p:sp>
      <p:sp>
        <p:nvSpPr>
          <p:cNvPr id="9" name="Rectangle 9"/>
          <p:cNvSpPr>
            <a:spLocks noGrp="1" noChangeArrowheads="1"/>
          </p:cNvSpPr>
          <p:nvPr>
            <p:ph type="ftr" sz="quarter" idx="11"/>
          </p:nvPr>
        </p:nvSpPr>
        <p:spPr>
          <a:xfrm>
            <a:off x="3522663" y="6096000"/>
            <a:ext cx="2895600" cy="457200"/>
          </a:xfrm>
        </p:spPr>
        <p:txBody>
          <a:bodyPr/>
          <a:lstStyle>
            <a:lvl1pPr>
              <a:defRPr/>
            </a:lvl1pPr>
          </a:lstStyle>
          <a:p>
            <a:pPr>
              <a:defRPr/>
            </a:pPr>
            <a:endParaRPr lang="en-US"/>
          </a:p>
        </p:txBody>
      </p:sp>
      <p:sp>
        <p:nvSpPr>
          <p:cNvPr id="10" name="Rectangle 10"/>
          <p:cNvSpPr>
            <a:spLocks noGrp="1" noChangeArrowheads="1"/>
          </p:cNvSpPr>
          <p:nvPr>
            <p:ph type="sldNum" sz="quarter" idx="12"/>
          </p:nvPr>
        </p:nvSpPr>
        <p:spPr>
          <a:xfrm>
            <a:off x="6951663" y="6096000"/>
            <a:ext cx="1905000" cy="457200"/>
          </a:xfrm>
        </p:spPr>
        <p:txBody>
          <a:bodyPr/>
          <a:lstStyle>
            <a:lvl1pPr>
              <a:defRPr/>
            </a:lvl1pPr>
          </a:lstStyle>
          <a:p>
            <a:pPr>
              <a:defRPr/>
            </a:pPr>
            <a:fld id="{21C34EA2-4C03-444C-891D-E6F9F34D4805}" type="slidenum">
              <a:rPr lang="en-US"/>
              <a:pPr>
                <a:defRPr/>
              </a:pPr>
              <a:t>‹#›</a:t>
            </a:fld>
            <a:endParaRPr lang="en-US"/>
          </a:p>
        </p:txBody>
      </p:sp>
    </p:spTree>
    <p:extLst>
      <p:ext uri="{BB962C8B-B14F-4D97-AF65-F5344CB8AC3E}">
        <p14:creationId xmlns:p14="http://schemas.microsoft.com/office/powerpoint/2010/main" val="2804641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790D5853-16FF-4C27-99F2-27C20CF1388C}" type="slidenum">
              <a:rPr lang="en-US"/>
              <a:pPr>
                <a:defRPr/>
              </a:pPr>
              <a:t>‹#›</a:t>
            </a:fld>
            <a:endParaRPr lang="en-US"/>
          </a:p>
        </p:txBody>
      </p:sp>
    </p:spTree>
    <p:extLst>
      <p:ext uri="{BB962C8B-B14F-4D97-AF65-F5344CB8AC3E}">
        <p14:creationId xmlns:p14="http://schemas.microsoft.com/office/powerpoint/2010/main" val="3626845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381000"/>
            <a:ext cx="55626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2D705132-62E2-4052-A3F8-D8B240D2275D}" type="slidenum">
              <a:rPr lang="en-US"/>
              <a:pPr>
                <a:defRPr/>
              </a:pPr>
              <a:t>‹#›</a:t>
            </a:fld>
            <a:endParaRPr lang="en-US"/>
          </a:p>
        </p:txBody>
      </p:sp>
    </p:spTree>
    <p:extLst>
      <p:ext uri="{BB962C8B-B14F-4D97-AF65-F5344CB8AC3E}">
        <p14:creationId xmlns:p14="http://schemas.microsoft.com/office/powerpoint/2010/main" val="2652652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6C3569CE-8FBF-4180-AB86-B64A85A239B6}" type="slidenum">
              <a:rPr lang="en-US"/>
              <a:pPr>
                <a:defRPr/>
              </a:pPr>
              <a:t>‹#›</a:t>
            </a:fld>
            <a:endParaRPr lang="en-US"/>
          </a:p>
        </p:txBody>
      </p:sp>
    </p:spTree>
    <p:extLst>
      <p:ext uri="{BB962C8B-B14F-4D97-AF65-F5344CB8AC3E}">
        <p14:creationId xmlns:p14="http://schemas.microsoft.com/office/powerpoint/2010/main" val="2980413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13EEB014-4838-4D4E-85C5-4D64C1386357}" type="slidenum">
              <a:rPr lang="en-US"/>
              <a:pPr>
                <a:defRPr/>
              </a:pPr>
              <a:t>‹#›</a:t>
            </a:fld>
            <a:endParaRPr lang="en-US"/>
          </a:p>
        </p:txBody>
      </p:sp>
    </p:spTree>
    <p:extLst>
      <p:ext uri="{BB962C8B-B14F-4D97-AF65-F5344CB8AC3E}">
        <p14:creationId xmlns:p14="http://schemas.microsoft.com/office/powerpoint/2010/main" val="322458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17526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53000" y="17526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930D9EBD-E311-4211-BE77-C42A0B8FC528}" type="slidenum">
              <a:rPr lang="en-US"/>
              <a:pPr>
                <a:defRPr/>
              </a:pPr>
              <a:t>‹#›</a:t>
            </a:fld>
            <a:endParaRPr lang="en-US"/>
          </a:p>
        </p:txBody>
      </p:sp>
    </p:spTree>
    <p:extLst>
      <p:ext uri="{BB962C8B-B14F-4D97-AF65-F5344CB8AC3E}">
        <p14:creationId xmlns:p14="http://schemas.microsoft.com/office/powerpoint/2010/main" val="63763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8"/>
          <p:cNvSpPr>
            <a:spLocks noGrp="1" noChangeArrowheads="1"/>
          </p:cNvSpPr>
          <p:nvPr>
            <p:ph type="dt" sz="half" idx="10"/>
          </p:nvPr>
        </p:nvSpPr>
        <p:spPr>
          <a:ln/>
        </p:spPr>
        <p:txBody>
          <a:bodyPr/>
          <a:lstStyle>
            <a:lvl1pPr>
              <a:defRPr/>
            </a:lvl1pPr>
          </a:lstStyle>
          <a:p>
            <a:pPr>
              <a:defRPr/>
            </a:pPr>
            <a:endParaRPr lang="en-US"/>
          </a:p>
        </p:txBody>
      </p:sp>
      <p:sp>
        <p:nvSpPr>
          <p:cNvPr id="8" name="Rectangle 9"/>
          <p:cNvSpPr>
            <a:spLocks noGrp="1" noChangeArrowheads="1"/>
          </p:cNvSpPr>
          <p:nvPr>
            <p:ph type="ftr" sz="quarter" idx="11"/>
          </p:nvPr>
        </p:nvSpPr>
        <p:spPr>
          <a:ln/>
        </p:spPr>
        <p:txBody>
          <a:bodyPr/>
          <a:lstStyle>
            <a:lvl1pPr>
              <a:defRPr/>
            </a:lvl1pPr>
          </a:lstStyle>
          <a:p>
            <a:pPr>
              <a:defRPr/>
            </a:pPr>
            <a:endParaRPr lang="en-US"/>
          </a:p>
        </p:txBody>
      </p:sp>
      <p:sp>
        <p:nvSpPr>
          <p:cNvPr id="9" name="Rectangle 10"/>
          <p:cNvSpPr>
            <a:spLocks noGrp="1" noChangeArrowheads="1"/>
          </p:cNvSpPr>
          <p:nvPr>
            <p:ph type="sldNum" sz="quarter" idx="12"/>
          </p:nvPr>
        </p:nvSpPr>
        <p:spPr>
          <a:ln/>
        </p:spPr>
        <p:txBody>
          <a:bodyPr/>
          <a:lstStyle>
            <a:lvl1pPr>
              <a:defRPr/>
            </a:lvl1pPr>
          </a:lstStyle>
          <a:p>
            <a:pPr>
              <a:defRPr/>
            </a:pPr>
            <a:fld id="{5B586FAF-A510-46BD-B64C-762FF81BE56D}" type="slidenum">
              <a:rPr lang="en-US"/>
              <a:pPr>
                <a:defRPr/>
              </a:pPr>
              <a:t>‹#›</a:t>
            </a:fld>
            <a:endParaRPr lang="en-US"/>
          </a:p>
        </p:txBody>
      </p:sp>
    </p:spTree>
    <p:extLst>
      <p:ext uri="{BB962C8B-B14F-4D97-AF65-F5344CB8AC3E}">
        <p14:creationId xmlns:p14="http://schemas.microsoft.com/office/powerpoint/2010/main" val="1846209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
          <p:cNvSpPr>
            <a:spLocks noGrp="1" noChangeArrowheads="1"/>
          </p:cNvSpPr>
          <p:nvPr>
            <p:ph type="dt" sz="half" idx="10"/>
          </p:nvPr>
        </p:nvSpPr>
        <p:spPr>
          <a:ln/>
        </p:spPr>
        <p:txBody>
          <a:bodyPr/>
          <a:lstStyle>
            <a:lvl1pPr>
              <a:defRPr/>
            </a:lvl1pPr>
          </a:lstStyle>
          <a:p>
            <a:pPr>
              <a:defRPr/>
            </a:pPr>
            <a:endParaRPr lang="en-US"/>
          </a:p>
        </p:txBody>
      </p:sp>
      <p:sp>
        <p:nvSpPr>
          <p:cNvPr id="4" name="Rectangle 9"/>
          <p:cNvSpPr>
            <a:spLocks noGrp="1" noChangeArrowheads="1"/>
          </p:cNvSpPr>
          <p:nvPr>
            <p:ph type="ftr" sz="quarter" idx="11"/>
          </p:nvPr>
        </p:nvSpPr>
        <p:spPr>
          <a:ln/>
        </p:spPr>
        <p:txBody>
          <a:bodyPr/>
          <a:lstStyle>
            <a:lvl1pPr>
              <a:defRPr/>
            </a:lvl1pPr>
          </a:lstStyle>
          <a:p>
            <a:pPr>
              <a:defRPr/>
            </a:pPr>
            <a:endParaRPr lang="en-US"/>
          </a:p>
        </p:txBody>
      </p:sp>
      <p:sp>
        <p:nvSpPr>
          <p:cNvPr id="5" name="Rectangle 10"/>
          <p:cNvSpPr>
            <a:spLocks noGrp="1" noChangeArrowheads="1"/>
          </p:cNvSpPr>
          <p:nvPr>
            <p:ph type="sldNum" sz="quarter" idx="12"/>
          </p:nvPr>
        </p:nvSpPr>
        <p:spPr>
          <a:ln/>
        </p:spPr>
        <p:txBody>
          <a:bodyPr/>
          <a:lstStyle>
            <a:lvl1pPr>
              <a:defRPr/>
            </a:lvl1pPr>
          </a:lstStyle>
          <a:p>
            <a:pPr>
              <a:defRPr/>
            </a:pPr>
            <a:fld id="{377F8655-06F8-4EDD-A235-55AA55EF3C8E}" type="slidenum">
              <a:rPr lang="en-US"/>
              <a:pPr>
                <a:defRPr/>
              </a:pPr>
              <a:t>‹#›</a:t>
            </a:fld>
            <a:endParaRPr lang="en-US"/>
          </a:p>
        </p:txBody>
      </p:sp>
    </p:spTree>
    <p:extLst>
      <p:ext uri="{BB962C8B-B14F-4D97-AF65-F5344CB8AC3E}">
        <p14:creationId xmlns:p14="http://schemas.microsoft.com/office/powerpoint/2010/main" val="682726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endParaRPr lang="en-US"/>
          </a:p>
        </p:txBody>
      </p:sp>
      <p:sp>
        <p:nvSpPr>
          <p:cNvPr id="3" name="Rectangle 9"/>
          <p:cNvSpPr>
            <a:spLocks noGrp="1" noChangeArrowheads="1"/>
          </p:cNvSpPr>
          <p:nvPr>
            <p:ph type="ftr" sz="quarter" idx="11"/>
          </p:nvPr>
        </p:nvSpPr>
        <p:spPr>
          <a:ln/>
        </p:spPr>
        <p:txBody>
          <a:bodyPr/>
          <a:lstStyle>
            <a:lvl1pPr>
              <a:defRPr/>
            </a:lvl1pPr>
          </a:lstStyle>
          <a:p>
            <a:pPr>
              <a:defRPr/>
            </a:pPr>
            <a:endParaRPr lang="en-US"/>
          </a:p>
        </p:txBody>
      </p:sp>
      <p:sp>
        <p:nvSpPr>
          <p:cNvPr id="4" name="Rectangle 10"/>
          <p:cNvSpPr>
            <a:spLocks noGrp="1" noChangeArrowheads="1"/>
          </p:cNvSpPr>
          <p:nvPr>
            <p:ph type="sldNum" sz="quarter" idx="12"/>
          </p:nvPr>
        </p:nvSpPr>
        <p:spPr>
          <a:ln/>
        </p:spPr>
        <p:txBody>
          <a:bodyPr/>
          <a:lstStyle>
            <a:lvl1pPr>
              <a:defRPr/>
            </a:lvl1pPr>
          </a:lstStyle>
          <a:p>
            <a:pPr>
              <a:defRPr/>
            </a:pPr>
            <a:fld id="{B9216BA5-02E4-4CDD-9FE3-DEB53847251E}" type="slidenum">
              <a:rPr lang="en-US"/>
              <a:pPr>
                <a:defRPr/>
              </a:pPr>
              <a:t>‹#›</a:t>
            </a:fld>
            <a:endParaRPr lang="en-US"/>
          </a:p>
        </p:txBody>
      </p:sp>
    </p:spTree>
    <p:extLst>
      <p:ext uri="{BB962C8B-B14F-4D97-AF65-F5344CB8AC3E}">
        <p14:creationId xmlns:p14="http://schemas.microsoft.com/office/powerpoint/2010/main" val="1790089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CA218317-714E-4974-9C3F-A7CC0FF19596}" type="slidenum">
              <a:rPr lang="en-US"/>
              <a:pPr>
                <a:defRPr/>
              </a:pPr>
              <a:t>‹#›</a:t>
            </a:fld>
            <a:endParaRPr lang="en-US"/>
          </a:p>
        </p:txBody>
      </p:sp>
    </p:spTree>
    <p:extLst>
      <p:ext uri="{BB962C8B-B14F-4D97-AF65-F5344CB8AC3E}">
        <p14:creationId xmlns:p14="http://schemas.microsoft.com/office/powerpoint/2010/main" val="1751195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8E35039D-7523-423D-9D4E-AFBF1939BDAD}" type="slidenum">
              <a:rPr lang="en-US"/>
              <a:pPr>
                <a:defRPr/>
              </a:pPr>
              <a:t>‹#›</a:t>
            </a:fld>
            <a:endParaRPr lang="en-US"/>
          </a:p>
        </p:txBody>
      </p:sp>
    </p:spTree>
    <p:extLst>
      <p:ext uri="{BB962C8B-B14F-4D97-AF65-F5344CB8AC3E}">
        <p14:creationId xmlns:p14="http://schemas.microsoft.com/office/powerpoint/2010/main" val="2660497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rgbClr val="C2540A"/>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611330" name="Rectangle 2"/>
          <p:cNvSpPr>
            <a:spLocks noChangeArrowheads="1"/>
          </p:cNvSpPr>
          <p:nvPr/>
        </p:nvSpPr>
        <p:spPr bwMode="ltGray">
          <a:xfrm>
            <a:off x="609600" y="228600"/>
            <a:ext cx="8239125" cy="6391275"/>
          </a:xfrm>
          <a:prstGeom prst="rect">
            <a:avLst/>
          </a:prstGeom>
          <a:solidFill>
            <a:srgbClr val="EDE7E3"/>
          </a:solidFill>
          <a:ln w="9525">
            <a:noFill/>
            <a:miter lim="800000"/>
            <a:headEnd/>
            <a:tailEnd/>
          </a:ln>
        </p:spPr>
        <p:txBody>
          <a:bodyPr wrap="none" anchor="ctr"/>
          <a:lstStyle/>
          <a:p>
            <a:pPr algn="ctr">
              <a:defRPr/>
            </a:pPr>
            <a:endParaRPr kumimoji="1" lang="en-US"/>
          </a:p>
        </p:txBody>
      </p:sp>
      <p:sp>
        <p:nvSpPr>
          <p:cNvPr id="611331" name="Line 3"/>
          <p:cNvSpPr>
            <a:spLocks noChangeShapeType="1"/>
          </p:cNvSpPr>
          <p:nvPr/>
        </p:nvSpPr>
        <p:spPr bwMode="ltGray">
          <a:xfrm>
            <a:off x="1016000" y="1600200"/>
            <a:ext cx="7670800" cy="0"/>
          </a:xfrm>
          <a:prstGeom prst="line">
            <a:avLst/>
          </a:prstGeom>
          <a:noFill/>
          <a:ln w="3175">
            <a:solidFill>
              <a:schemeClr val="bg2"/>
            </a:solidFill>
            <a:round/>
            <a:headEnd/>
            <a:tailEnd/>
          </a:ln>
        </p:spPr>
        <p:txBody>
          <a:bodyPr wrap="none" anchor="ctr"/>
          <a:lstStyle/>
          <a:p>
            <a:pPr>
              <a:defRPr/>
            </a:pPr>
            <a:endParaRPr lang="en-US"/>
          </a:p>
        </p:txBody>
      </p:sp>
      <p:pic>
        <p:nvPicPr>
          <p:cNvPr id="1028" name="Picture 4" descr="minispir"/>
          <p:cNvPicPr>
            <a:picLocks noChangeAspect="1" noChangeArrowheads="1"/>
          </p:cNvPicPr>
          <p:nvPr/>
        </p:nvPicPr>
        <p:blipFill>
          <a:blip r:embed="rId13">
            <a:extLst>
              <a:ext uri="{28A0092B-C50C-407E-A947-70E740481C1C}">
                <a14:useLocalDpi xmlns:a14="http://schemas.microsoft.com/office/drawing/2010/main" val="0"/>
              </a:ext>
            </a:extLst>
          </a:blip>
          <a:srcRect b="5333"/>
          <a:stretch>
            <a:fillRect/>
          </a:stretch>
        </p:blipFill>
        <p:spPr bwMode="ltGray">
          <a:xfrm>
            <a:off x="0" y="50800"/>
            <a:ext cx="118110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descr="minispir"/>
          <p:cNvPicPr>
            <a:picLocks noChangeAspect="1" noChangeArrowheads="1"/>
          </p:cNvPicPr>
          <p:nvPr/>
        </p:nvPicPr>
        <p:blipFill>
          <a:blip r:embed="rId13">
            <a:extLst>
              <a:ext uri="{28A0092B-C50C-407E-A947-70E740481C1C}">
                <a14:useLocalDpi xmlns:a14="http://schemas.microsoft.com/office/drawing/2010/main" val="0"/>
              </a:ext>
            </a:extLst>
          </a:blip>
          <a:srcRect t="39999"/>
          <a:stretch>
            <a:fillRect/>
          </a:stretch>
        </p:blipFill>
        <p:spPr bwMode="ltGray">
          <a:xfrm>
            <a:off x="0" y="4222750"/>
            <a:ext cx="11811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6"/>
          <p:cNvSpPr>
            <a:spLocks noGrp="1" noChangeArrowheads="1"/>
          </p:cNvSpPr>
          <p:nvPr>
            <p:ph type="title"/>
          </p:nvPr>
        </p:nvSpPr>
        <p:spPr bwMode="auto">
          <a:xfrm>
            <a:off x="1066800" y="381000"/>
            <a:ext cx="7620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31" name="Rectangle 7"/>
          <p:cNvSpPr>
            <a:spLocks noGrp="1" noChangeArrowheads="1"/>
          </p:cNvSpPr>
          <p:nvPr>
            <p:ph type="body" idx="1"/>
          </p:nvPr>
        </p:nvSpPr>
        <p:spPr bwMode="auto">
          <a:xfrm>
            <a:off x="1066800" y="1752600"/>
            <a:ext cx="7620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1336" name="Rectangle 8"/>
          <p:cNvSpPr>
            <a:spLocks noGrp="1" noChangeArrowheads="1"/>
          </p:cNvSpPr>
          <p:nvPr>
            <p:ph type="dt" sz="half" idx="2"/>
          </p:nvPr>
        </p:nvSpPr>
        <p:spPr bwMode="auto">
          <a:xfrm>
            <a:off x="1014413" y="6107113"/>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611337" name="Rectangle 9"/>
          <p:cNvSpPr>
            <a:spLocks noGrp="1" noChangeArrowheads="1"/>
          </p:cNvSpPr>
          <p:nvPr>
            <p:ph type="ftr" sz="quarter" idx="3"/>
          </p:nvPr>
        </p:nvSpPr>
        <p:spPr bwMode="auto">
          <a:xfrm>
            <a:off x="3452813" y="6107113"/>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611338" name="Rectangle 10"/>
          <p:cNvSpPr>
            <a:spLocks noGrp="1" noChangeArrowheads="1"/>
          </p:cNvSpPr>
          <p:nvPr>
            <p:ph type="sldNum" sz="quarter" idx="4"/>
          </p:nvPr>
        </p:nvSpPr>
        <p:spPr bwMode="auto">
          <a:xfrm>
            <a:off x="6881813" y="6107113"/>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C0F4E7D3-13C3-4F88-9449-E846D95B1463}" type="slidenum">
              <a:rPr lang="en-US"/>
              <a:pPr>
                <a:defRPr/>
              </a:pPr>
              <a:t>‹#›</a:t>
            </a:fld>
            <a:endParaRPr lang="en-US"/>
          </a:p>
        </p:txBody>
      </p:sp>
      <p:sp>
        <p:nvSpPr>
          <p:cNvPr id="611339" name="Text Box 11"/>
          <p:cNvSpPr txBox="1">
            <a:spLocks noChangeArrowheads="1"/>
          </p:cNvSpPr>
          <p:nvPr userDrawn="1"/>
        </p:nvSpPr>
        <p:spPr bwMode="auto">
          <a:xfrm>
            <a:off x="7391400" y="6400800"/>
            <a:ext cx="1600200" cy="228600"/>
          </a:xfrm>
          <a:prstGeom prst="rect">
            <a:avLst/>
          </a:prstGeom>
          <a:noFill/>
          <a:ln w="9525">
            <a:noFill/>
            <a:miter lim="800000"/>
            <a:headEnd/>
            <a:tailEnd/>
          </a:ln>
          <a:effectLst/>
        </p:spPr>
        <p:txBody>
          <a:bodyPr>
            <a:spAutoFit/>
          </a:bodyPr>
          <a:lstStyle/>
          <a:p>
            <a:pPr>
              <a:defRPr/>
            </a:pPr>
            <a:r>
              <a:rPr lang="en-US" sz="900"/>
              <a:t>Eick: </a:t>
            </a:r>
            <a:r>
              <a:rPr lang="en-US" sz="900" i="1"/>
              <a:t>Reinforcement Learning. </a:t>
            </a:r>
            <a:endParaRPr lang="en-US" sz="900" i="1">
              <a:solidFill>
                <a:srgbClr val="C2540A"/>
              </a:solidFill>
            </a:endParaRPr>
          </a:p>
        </p:txBody>
      </p:sp>
    </p:spTree>
  </p:cSld>
  <p:clrMap bg1="lt1" tx1="dk1" bg2="lt2" tx2="dk2" accent1="accent1" accent2="accent2" accent3="accent3" accent4="accent4" accent5="accent5" accent6="accent6" hlink="hlink" folHlink="folHlink"/>
  <p:sldLayoutIdLst>
    <p:sldLayoutId id="2147483734"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youtube.com/watch?v=JgvyzIkgxF0"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hyperlink" Target="http://videolectures.net/mlss06au_singh_rl/"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hyperlink" Target="https://www.youtube.com/watch?v=LzaWrmKL1Z4"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aitopics.org/search?filters=&amp;sort=score+desc&amp;q=Reinforcement+Learning"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en.wikipedia.org/wiki/Q-learning"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hyperlink" Target="http://incompleteideas.net/book/ebook/node64.html" TargetMode="Externa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hyperlink" Target="https://www.academia.edu/2739828/Two_novel_on-policy_reinforcement_learning_algorithms_based_on_TD_&#955;_-methods" TargetMode="External"/><Relationship Id="rId2" Type="http://schemas.openxmlformats.org/officeDocument/2006/relationships/hyperlink" Target="https://stats.stackexchange.com/questions/184657/what-is-the-difference-between-off-policy-and-on-policy-learn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hyperlink" Target="https://junedmunshi.wordpress.com/2012/03/30/how-to-implement-epsilon-greedy-strategy-policy/"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hyperlink" Target="http://www.youtube.com/watch?v=RvgEA1XJiY8" TargetMode="External"/><Relationship Id="rId2" Type="http://schemas.openxmlformats.org/officeDocument/2006/relationships/hyperlink" Target="http://en.wikipedia.org/wiki/Arthur_Samuel" TargetMode="External"/><Relationship Id="rId1" Type="http://schemas.openxmlformats.org/officeDocument/2006/relationships/slideLayout" Target="../slideLayouts/slideLayout6.xml"/><Relationship Id="rId6" Type="http://schemas.openxmlformats.org/officeDocument/2006/relationships/hyperlink" Target="https://www.japankyo.com/2017/04/wacky-weird-interesting-japanese-news-robot-soccer-world-cup-robocup-2017-nagoya-promotional-video/" TargetMode="External"/><Relationship Id="rId5" Type="http://schemas.openxmlformats.org/officeDocument/2006/relationships/hyperlink" Target="https://www.bing.com/videos/search?q=best+robot+soccer+video&amp;view=detail&amp;mid=7B24E95B16CD302C245B7B24E95B16CD302C245B&amp;FORM=VIRE" TargetMode="External"/><Relationship Id="rId4" Type="http://schemas.openxmlformats.org/officeDocument/2006/relationships/hyperlink" Target="https://www.bing.com/videos/search?q=best+robot+soccer+video&amp;view=detail&amp;mid=9A5E8D8502751ADDC94E9A5E8D8502751ADDC94E&amp;FORM=VIRE"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heli.stanford.edu/" TargetMode="External"/><Relationship Id="rId2" Type="http://schemas.openxmlformats.org/officeDocument/2006/relationships/hyperlink" Target="https://deepmind.com/blog/article/alphago-zero-starting-scratch" TargetMode="External"/><Relationship Id="rId1" Type="http://schemas.openxmlformats.org/officeDocument/2006/relationships/slideLayout" Target="../slideLayouts/slideLayout6.xml"/><Relationship Id="rId5" Type="http://schemas.openxmlformats.org/officeDocument/2006/relationships/hyperlink" Target="https://www.bing.com/videos/search?q=best+reinforcment+learning+video&amp;view=detail&amp;mid=DFC5BA5934E30F1D83D1DFC5BA5934E30F1D83D1&amp;FORM=VIRE" TargetMode="External"/><Relationship Id="rId4" Type="http://schemas.openxmlformats.org/officeDocument/2006/relationships/hyperlink" Target="http://videolectures.net/icml08_coates_lcmd" TargetMode="Externa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hyperlink" Target="http://videolectures.net/icml09_sutton_itdrl/"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098400" y="914400"/>
            <a:ext cx="7620000" cy="511175"/>
          </a:xfrm>
        </p:spPr>
        <p:txBody>
          <a:bodyPr/>
          <a:lstStyle/>
          <a:p>
            <a:pPr eaLnBrk="1" hangingPunct="1"/>
            <a:r>
              <a:rPr lang="en-US" sz="3600" dirty="0">
                <a:solidFill>
                  <a:srgbClr val="C2540A"/>
                </a:solidFill>
              </a:rPr>
              <a:t>Machine Learning in COSC 4368</a:t>
            </a:r>
            <a:endParaRPr lang="en-US" dirty="0"/>
          </a:p>
        </p:txBody>
      </p:sp>
      <p:sp>
        <p:nvSpPr>
          <p:cNvPr id="3075" name="Text Box 3"/>
          <p:cNvSpPr txBox="1">
            <a:spLocks noChangeArrowheads="1"/>
          </p:cNvSpPr>
          <p:nvPr/>
        </p:nvSpPr>
        <p:spPr bwMode="auto">
          <a:xfrm>
            <a:off x="1295401" y="2211809"/>
            <a:ext cx="7543800"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514350" indent="-514350" eaLnBrk="1" hangingPunct="1">
              <a:buFont typeface="+mj-lt"/>
              <a:buAutoNum type="arabicPeriod"/>
            </a:pPr>
            <a:r>
              <a:rPr lang="en-US" sz="3200" dirty="0">
                <a:solidFill>
                  <a:srgbClr val="030305"/>
                </a:solidFill>
              </a:rPr>
              <a:t>A Gentle Introduction to Machine Learning</a:t>
            </a:r>
            <a:r>
              <a:rPr lang="en-US" sz="3200" b="1" i="1" dirty="0">
                <a:solidFill>
                  <a:srgbClr val="030305"/>
                </a:solidFill>
              </a:rPr>
              <a:t> </a:t>
            </a:r>
          </a:p>
          <a:p>
            <a:pPr marL="514350" indent="-514350" eaLnBrk="1" hangingPunct="1">
              <a:buFont typeface="+mj-lt"/>
              <a:buAutoNum type="arabicPeriod"/>
            </a:pPr>
            <a:r>
              <a:rPr lang="en-US" sz="3200" b="1" i="1" dirty="0">
                <a:solidFill>
                  <a:srgbClr val="030305"/>
                </a:solidFill>
              </a:rPr>
              <a:t>Reinforcement Learning</a:t>
            </a:r>
          </a:p>
          <a:p>
            <a:pPr marL="514350" indent="-514350" eaLnBrk="1" hangingPunct="1">
              <a:buFont typeface="+mj-lt"/>
              <a:buAutoNum type="arabicPeriod"/>
            </a:pPr>
            <a:r>
              <a:rPr lang="en-US" sz="3200" dirty="0">
                <a:solidFill>
                  <a:srgbClr val="00B050"/>
                </a:solidFill>
              </a:rPr>
              <a:t>Discussion of Group Project COSC 4368</a:t>
            </a:r>
          </a:p>
          <a:p>
            <a:pPr marL="514350" indent="-514350" eaLnBrk="1" hangingPunct="1">
              <a:buFont typeface="+mj-lt"/>
              <a:buAutoNum type="arabicPeriod"/>
            </a:pPr>
            <a:r>
              <a:rPr lang="en-US" sz="3200" dirty="0">
                <a:solidFill>
                  <a:srgbClr val="030305"/>
                </a:solidFill>
              </a:rPr>
              <a:t>Introduction to Supervised Learning</a:t>
            </a:r>
          </a:p>
          <a:p>
            <a:pPr marL="514350" indent="-514350" eaLnBrk="1" hangingPunct="1">
              <a:buFont typeface="+mj-lt"/>
              <a:buAutoNum type="arabicPeriod"/>
            </a:pPr>
            <a:r>
              <a:rPr lang="en-US" sz="3200" dirty="0">
                <a:solidFill>
                  <a:srgbClr val="030305"/>
                </a:solidFill>
              </a:rPr>
              <a:t>Neural Networks</a:t>
            </a:r>
          </a:p>
          <a:p>
            <a:pPr marL="514350" indent="-514350" eaLnBrk="1" hangingPunct="1">
              <a:buFont typeface="+mj-lt"/>
              <a:buAutoNum type="arabicPeriod"/>
            </a:pPr>
            <a:r>
              <a:rPr lang="en-US" sz="3200" dirty="0">
                <a:solidFill>
                  <a:srgbClr val="030305"/>
                </a:solidFill>
              </a:rPr>
              <a:t>Support Vector Machines</a:t>
            </a:r>
          </a:p>
          <a:p>
            <a:pPr marL="514350" indent="-514350" eaLnBrk="1" hangingPunct="1">
              <a:buFont typeface="+mj-lt"/>
              <a:buAutoNum type="arabicPeriod"/>
            </a:pPr>
            <a:r>
              <a:rPr lang="en-US" sz="3200" dirty="0">
                <a:solidFill>
                  <a:srgbClr val="030305"/>
                </a:solidFill>
              </a:rPr>
              <a:t>Deep Learning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rgbClr val="FFFF00"/>
        </a:solidFill>
        <a:effectLst/>
      </p:bgPr>
    </p:bg>
    <p:spTree>
      <p:nvGrpSpPr>
        <p:cNvPr id="1" name=""/>
        <p:cNvGrpSpPr/>
        <p:nvPr/>
      </p:nvGrpSpPr>
      <p:grpSpPr>
        <a:xfrm>
          <a:off x="0" y="0"/>
          <a:ext cx="0" cy="0"/>
          <a:chOff x="0" y="0"/>
          <a:chExt cx="0" cy="0"/>
        </a:xfrm>
      </p:grpSpPr>
      <p:sp>
        <p:nvSpPr>
          <p:cNvPr id="9218" name="Oval 2"/>
          <p:cNvSpPr>
            <a:spLocks noChangeArrowheads="1"/>
          </p:cNvSpPr>
          <p:nvPr/>
        </p:nvSpPr>
        <p:spPr bwMode="auto">
          <a:xfrm>
            <a:off x="2133600" y="762000"/>
            <a:ext cx="1371600" cy="685800"/>
          </a:xfrm>
          <a:prstGeom prst="ellipse">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3200"/>
              <a:t>1</a:t>
            </a:r>
          </a:p>
        </p:txBody>
      </p:sp>
      <p:sp>
        <p:nvSpPr>
          <p:cNvPr id="9219" name="Oval 3"/>
          <p:cNvSpPr>
            <a:spLocks noChangeArrowheads="1"/>
          </p:cNvSpPr>
          <p:nvPr/>
        </p:nvSpPr>
        <p:spPr bwMode="auto">
          <a:xfrm>
            <a:off x="3962400" y="762000"/>
            <a:ext cx="1371600" cy="685800"/>
          </a:xfrm>
          <a:prstGeom prst="ellipse">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3200"/>
              <a:t>2</a:t>
            </a:r>
          </a:p>
        </p:txBody>
      </p:sp>
      <p:sp>
        <p:nvSpPr>
          <p:cNvPr id="9220" name="Oval 4"/>
          <p:cNvSpPr>
            <a:spLocks noChangeArrowheads="1"/>
          </p:cNvSpPr>
          <p:nvPr/>
        </p:nvSpPr>
        <p:spPr bwMode="auto">
          <a:xfrm>
            <a:off x="6096000" y="762000"/>
            <a:ext cx="1371600" cy="685800"/>
          </a:xfrm>
          <a:prstGeom prst="ellipse">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3200"/>
              <a:t>3 </a:t>
            </a:r>
            <a:r>
              <a:rPr lang="en-US">
                <a:solidFill>
                  <a:srgbClr val="FF0066"/>
                </a:solidFill>
              </a:rPr>
              <a:t>R=+5</a:t>
            </a:r>
            <a:endParaRPr lang="en-US" sz="3200">
              <a:solidFill>
                <a:srgbClr val="FF0066"/>
              </a:solidFill>
            </a:endParaRPr>
          </a:p>
        </p:txBody>
      </p:sp>
      <p:sp>
        <p:nvSpPr>
          <p:cNvPr id="9221" name="Oval 5"/>
          <p:cNvSpPr>
            <a:spLocks noChangeArrowheads="1"/>
          </p:cNvSpPr>
          <p:nvPr/>
        </p:nvSpPr>
        <p:spPr bwMode="auto">
          <a:xfrm>
            <a:off x="6248400" y="1905000"/>
            <a:ext cx="1371600" cy="685800"/>
          </a:xfrm>
          <a:prstGeom prst="ellipse">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3200"/>
              <a:t>6 </a:t>
            </a:r>
            <a:r>
              <a:rPr lang="en-US">
                <a:solidFill>
                  <a:srgbClr val="FF0066"/>
                </a:solidFill>
              </a:rPr>
              <a:t>R=</a:t>
            </a:r>
            <a:r>
              <a:rPr lang="en-US">
                <a:solidFill>
                  <a:srgbClr val="FF0066"/>
                </a:solidFill>
                <a:latin typeface="Symbol" pitchFamily="18" charset="2"/>
              </a:rPr>
              <a:t>-</a:t>
            </a:r>
            <a:r>
              <a:rPr lang="en-US">
                <a:solidFill>
                  <a:srgbClr val="FF0066"/>
                </a:solidFill>
              </a:rPr>
              <a:t>9</a:t>
            </a:r>
          </a:p>
        </p:txBody>
      </p:sp>
      <p:sp>
        <p:nvSpPr>
          <p:cNvPr id="9222" name="Oval 6"/>
          <p:cNvSpPr>
            <a:spLocks noChangeArrowheads="1"/>
          </p:cNvSpPr>
          <p:nvPr/>
        </p:nvSpPr>
        <p:spPr bwMode="auto">
          <a:xfrm>
            <a:off x="6324600" y="3200400"/>
            <a:ext cx="1371600" cy="685800"/>
          </a:xfrm>
          <a:prstGeom prst="ellipse">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3200"/>
              <a:t>9 </a:t>
            </a:r>
            <a:r>
              <a:rPr lang="en-US">
                <a:solidFill>
                  <a:srgbClr val="FF0066"/>
                </a:solidFill>
              </a:rPr>
              <a:t>R=</a:t>
            </a:r>
            <a:r>
              <a:rPr lang="en-US">
                <a:solidFill>
                  <a:srgbClr val="FF0066"/>
                </a:solidFill>
                <a:latin typeface="Symbol" pitchFamily="18" charset="2"/>
              </a:rPr>
              <a:t>-</a:t>
            </a:r>
            <a:r>
              <a:rPr lang="en-US">
                <a:solidFill>
                  <a:srgbClr val="FF0066"/>
                </a:solidFill>
              </a:rPr>
              <a:t>6</a:t>
            </a:r>
          </a:p>
        </p:txBody>
      </p:sp>
      <p:sp>
        <p:nvSpPr>
          <p:cNvPr id="9223" name="Oval 7"/>
          <p:cNvSpPr>
            <a:spLocks noChangeArrowheads="1"/>
          </p:cNvSpPr>
          <p:nvPr/>
        </p:nvSpPr>
        <p:spPr bwMode="auto">
          <a:xfrm>
            <a:off x="6400800" y="4419600"/>
            <a:ext cx="1371600" cy="685800"/>
          </a:xfrm>
          <a:prstGeom prst="ellipse">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3200"/>
              <a:t>10</a:t>
            </a:r>
          </a:p>
        </p:txBody>
      </p:sp>
      <p:sp>
        <p:nvSpPr>
          <p:cNvPr id="9224" name="Oval 8"/>
          <p:cNvSpPr>
            <a:spLocks noChangeArrowheads="1"/>
          </p:cNvSpPr>
          <p:nvPr/>
        </p:nvSpPr>
        <p:spPr bwMode="auto">
          <a:xfrm>
            <a:off x="4191000" y="3200400"/>
            <a:ext cx="1371600" cy="685800"/>
          </a:xfrm>
          <a:prstGeom prst="ellipse">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3200"/>
              <a:t>8 </a:t>
            </a:r>
            <a:r>
              <a:rPr lang="en-US">
                <a:solidFill>
                  <a:srgbClr val="FF0066"/>
                </a:solidFill>
              </a:rPr>
              <a:t>R=+4</a:t>
            </a:r>
          </a:p>
        </p:txBody>
      </p:sp>
      <p:sp>
        <p:nvSpPr>
          <p:cNvPr id="9225" name="Oval 9"/>
          <p:cNvSpPr>
            <a:spLocks noChangeArrowheads="1"/>
          </p:cNvSpPr>
          <p:nvPr/>
        </p:nvSpPr>
        <p:spPr bwMode="auto">
          <a:xfrm>
            <a:off x="4191000" y="1981200"/>
            <a:ext cx="1371600" cy="685800"/>
          </a:xfrm>
          <a:prstGeom prst="ellipse">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3200"/>
              <a:t>5 </a:t>
            </a:r>
            <a:r>
              <a:rPr lang="en-US">
                <a:solidFill>
                  <a:srgbClr val="FF0066"/>
                </a:solidFill>
              </a:rPr>
              <a:t>R=+3</a:t>
            </a:r>
          </a:p>
        </p:txBody>
      </p:sp>
      <p:sp>
        <p:nvSpPr>
          <p:cNvPr id="9226" name="Oval 10"/>
          <p:cNvSpPr>
            <a:spLocks noChangeArrowheads="1"/>
          </p:cNvSpPr>
          <p:nvPr/>
        </p:nvSpPr>
        <p:spPr bwMode="auto">
          <a:xfrm>
            <a:off x="2209800" y="1981200"/>
            <a:ext cx="1371600" cy="685800"/>
          </a:xfrm>
          <a:prstGeom prst="ellipse">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3200"/>
              <a:t>4</a:t>
            </a:r>
          </a:p>
        </p:txBody>
      </p:sp>
      <p:sp>
        <p:nvSpPr>
          <p:cNvPr id="9227" name="Oval 11"/>
          <p:cNvSpPr>
            <a:spLocks noChangeArrowheads="1"/>
          </p:cNvSpPr>
          <p:nvPr/>
        </p:nvSpPr>
        <p:spPr bwMode="auto">
          <a:xfrm>
            <a:off x="2133600" y="3276600"/>
            <a:ext cx="1371600" cy="685800"/>
          </a:xfrm>
          <a:prstGeom prst="ellipse">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3200"/>
              <a:t>7</a:t>
            </a:r>
          </a:p>
        </p:txBody>
      </p:sp>
      <p:sp>
        <p:nvSpPr>
          <p:cNvPr id="9228" name="Line 12"/>
          <p:cNvSpPr>
            <a:spLocks noChangeShapeType="1"/>
          </p:cNvSpPr>
          <p:nvPr/>
        </p:nvSpPr>
        <p:spPr bwMode="auto">
          <a:xfrm>
            <a:off x="3505200" y="1066800"/>
            <a:ext cx="457200" cy="0"/>
          </a:xfrm>
          <a:prstGeom prst="line">
            <a:avLst/>
          </a:prstGeom>
          <a:noFill/>
          <a:ln w="222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229" name="Line 13"/>
          <p:cNvSpPr>
            <a:spLocks noChangeShapeType="1"/>
          </p:cNvSpPr>
          <p:nvPr/>
        </p:nvSpPr>
        <p:spPr bwMode="auto">
          <a:xfrm>
            <a:off x="5334000" y="1066800"/>
            <a:ext cx="762000" cy="0"/>
          </a:xfrm>
          <a:prstGeom prst="line">
            <a:avLst/>
          </a:prstGeom>
          <a:noFill/>
          <a:ln w="158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230" name="Line 14"/>
          <p:cNvSpPr>
            <a:spLocks noChangeShapeType="1"/>
          </p:cNvSpPr>
          <p:nvPr/>
        </p:nvSpPr>
        <p:spPr bwMode="auto">
          <a:xfrm>
            <a:off x="6781800" y="1447800"/>
            <a:ext cx="0" cy="533400"/>
          </a:xfrm>
          <a:prstGeom prst="line">
            <a:avLst/>
          </a:prstGeom>
          <a:noFill/>
          <a:ln w="158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231" name="Line 15"/>
          <p:cNvSpPr>
            <a:spLocks noChangeShapeType="1"/>
          </p:cNvSpPr>
          <p:nvPr/>
        </p:nvSpPr>
        <p:spPr bwMode="auto">
          <a:xfrm>
            <a:off x="6934200" y="2590800"/>
            <a:ext cx="0" cy="609600"/>
          </a:xfrm>
          <a:prstGeom prst="line">
            <a:avLst/>
          </a:prstGeom>
          <a:noFill/>
          <a:ln w="158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232" name="Line 16"/>
          <p:cNvSpPr>
            <a:spLocks noChangeShapeType="1"/>
          </p:cNvSpPr>
          <p:nvPr/>
        </p:nvSpPr>
        <p:spPr bwMode="auto">
          <a:xfrm>
            <a:off x="7010400" y="3886200"/>
            <a:ext cx="0" cy="609600"/>
          </a:xfrm>
          <a:prstGeom prst="line">
            <a:avLst/>
          </a:prstGeom>
          <a:noFill/>
          <a:ln w="158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233" name="Line 17"/>
          <p:cNvSpPr>
            <a:spLocks noChangeShapeType="1"/>
          </p:cNvSpPr>
          <p:nvPr/>
        </p:nvSpPr>
        <p:spPr bwMode="auto">
          <a:xfrm flipH="1">
            <a:off x="5562600" y="2362200"/>
            <a:ext cx="762000" cy="0"/>
          </a:xfrm>
          <a:prstGeom prst="line">
            <a:avLst/>
          </a:prstGeom>
          <a:noFill/>
          <a:ln w="158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234" name="Line 18"/>
          <p:cNvSpPr>
            <a:spLocks noChangeShapeType="1"/>
          </p:cNvSpPr>
          <p:nvPr/>
        </p:nvSpPr>
        <p:spPr bwMode="auto">
          <a:xfrm flipH="1" flipV="1">
            <a:off x="5486400" y="3581400"/>
            <a:ext cx="1143000" cy="990600"/>
          </a:xfrm>
          <a:prstGeom prst="line">
            <a:avLst/>
          </a:prstGeom>
          <a:noFill/>
          <a:ln w="158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235" name="Line 19"/>
          <p:cNvSpPr>
            <a:spLocks noChangeShapeType="1"/>
          </p:cNvSpPr>
          <p:nvPr/>
        </p:nvSpPr>
        <p:spPr bwMode="auto">
          <a:xfrm>
            <a:off x="4648200" y="1447800"/>
            <a:ext cx="0" cy="533400"/>
          </a:xfrm>
          <a:prstGeom prst="line">
            <a:avLst/>
          </a:prstGeom>
          <a:noFill/>
          <a:ln w="158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236" name="Line 20"/>
          <p:cNvSpPr>
            <a:spLocks noChangeShapeType="1"/>
          </p:cNvSpPr>
          <p:nvPr/>
        </p:nvSpPr>
        <p:spPr bwMode="auto">
          <a:xfrm>
            <a:off x="4800600" y="2667000"/>
            <a:ext cx="0" cy="533400"/>
          </a:xfrm>
          <a:prstGeom prst="line">
            <a:avLst/>
          </a:prstGeom>
          <a:noFill/>
          <a:ln w="158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237" name="Line 21"/>
          <p:cNvSpPr>
            <a:spLocks noChangeShapeType="1"/>
          </p:cNvSpPr>
          <p:nvPr/>
        </p:nvSpPr>
        <p:spPr bwMode="auto">
          <a:xfrm flipV="1">
            <a:off x="2895600" y="1447800"/>
            <a:ext cx="0" cy="609600"/>
          </a:xfrm>
          <a:prstGeom prst="line">
            <a:avLst/>
          </a:prstGeom>
          <a:noFill/>
          <a:ln w="158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238" name="Line 22"/>
          <p:cNvSpPr>
            <a:spLocks noChangeShapeType="1"/>
          </p:cNvSpPr>
          <p:nvPr/>
        </p:nvSpPr>
        <p:spPr bwMode="auto">
          <a:xfrm flipV="1">
            <a:off x="2895600" y="2590800"/>
            <a:ext cx="0" cy="685800"/>
          </a:xfrm>
          <a:prstGeom prst="line">
            <a:avLst/>
          </a:prstGeom>
          <a:noFill/>
          <a:ln w="158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239" name="Line 23"/>
          <p:cNvSpPr>
            <a:spLocks noChangeShapeType="1"/>
          </p:cNvSpPr>
          <p:nvPr/>
        </p:nvSpPr>
        <p:spPr bwMode="auto">
          <a:xfrm flipH="1">
            <a:off x="2971800" y="2667000"/>
            <a:ext cx="1828800" cy="533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miter lim="800000"/>
                <a:headEnd/>
                <a:tailEnd type="triangle" w="med" len="med"/>
              </a14:hiddenLine>
            </a:ext>
          </a:extLst>
        </p:spPr>
        <p:txBody>
          <a:bodyPr wrap="none"/>
          <a:lstStyle/>
          <a:p>
            <a:endParaRPr lang="en-US"/>
          </a:p>
        </p:txBody>
      </p:sp>
      <p:sp>
        <p:nvSpPr>
          <p:cNvPr id="9240" name="Line 24"/>
          <p:cNvSpPr>
            <a:spLocks noChangeShapeType="1"/>
          </p:cNvSpPr>
          <p:nvPr/>
        </p:nvSpPr>
        <p:spPr bwMode="auto">
          <a:xfrm flipH="1">
            <a:off x="3505200" y="3581400"/>
            <a:ext cx="685800" cy="0"/>
          </a:xfrm>
          <a:prstGeom prst="line">
            <a:avLst/>
          </a:prstGeom>
          <a:noFill/>
          <a:ln w="158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241" name="Line 25"/>
          <p:cNvSpPr>
            <a:spLocks noChangeShapeType="1"/>
          </p:cNvSpPr>
          <p:nvPr/>
        </p:nvSpPr>
        <p:spPr bwMode="auto">
          <a:xfrm flipH="1">
            <a:off x="3200400" y="2514600"/>
            <a:ext cx="1066800" cy="838200"/>
          </a:xfrm>
          <a:prstGeom prst="line">
            <a:avLst/>
          </a:prstGeom>
          <a:noFill/>
          <a:ln w="158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242" name="Line 26"/>
          <p:cNvSpPr>
            <a:spLocks noChangeShapeType="1"/>
          </p:cNvSpPr>
          <p:nvPr/>
        </p:nvSpPr>
        <p:spPr bwMode="auto">
          <a:xfrm flipV="1">
            <a:off x="5486400" y="3505200"/>
            <a:ext cx="838200" cy="0"/>
          </a:xfrm>
          <a:prstGeom prst="line">
            <a:avLst/>
          </a:prstGeom>
          <a:noFill/>
          <a:ln w="158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243" name="Text Box 27"/>
          <p:cNvSpPr txBox="1">
            <a:spLocks noChangeArrowheads="1"/>
          </p:cNvSpPr>
          <p:nvPr/>
        </p:nvSpPr>
        <p:spPr bwMode="auto">
          <a:xfrm>
            <a:off x="3565525" y="55245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a:t>e</a:t>
            </a:r>
          </a:p>
        </p:txBody>
      </p:sp>
      <p:sp>
        <p:nvSpPr>
          <p:cNvPr id="9244" name="Text Box 28"/>
          <p:cNvSpPr txBox="1">
            <a:spLocks noChangeArrowheads="1"/>
          </p:cNvSpPr>
          <p:nvPr/>
        </p:nvSpPr>
        <p:spPr bwMode="auto">
          <a:xfrm>
            <a:off x="5638800" y="53340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a:t>e</a:t>
            </a:r>
          </a:p>
        </p:txBody>
      </p:sp>
      <p:sp>
        <p:nvSpPr>
          <p:cNvPr id="9245" name="Text Box 29"/>
          <p:cNvSpPr txBox="1">
            <a:spLocks noChangeArrowheads="1"/>
          </p:cNvSpPr>
          <p:nvPr/>
        </p:nvSpPr>
        <p:spPr bwMode="auto">
          <a:xfrm>
            <a:off x="6705600" y="1371600"/>
            <a:ext cx="3429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a:t>s</a:t>
            </a:r>
          </a:p>
        </p:txBody>
      </p:sp>
      <p:sp>
        <p:nvSpPr>
          <p:cNvPr id="9246" name="Text Box 30"/>
          <p:cNvSpPr txBox="1">
            <a:spLocks noChangeArrowheads="1"/>
          </p:cNvSpPr>
          <p:nvPr/>
        </p:nvSpPr>
        <p:spPr bwMode="auto">
          <a:xfrm>
            <a:off x="6934200" y="2590800"/>
            <a:ext cx="3429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a:t>s</a:t>
            </a:r>
          </a:p>
        </p:txBody>
      </p:sp>
      <p:sp>
        <p:nvSpPr>
          <p:cNvPr id="9247" name="Text Box 31"/>
          <p:cNvSpPr txBox="1">
            <a:spLocks noChangeArrowheads="1"/>
          </p:cNvSpPr>
          <p:nvPr/>
        </p:nvSpPr>
        <p:spPr bwMode="auto">
          <a:xfrm>
            <a:off x="6934200" y="3886200"/>
            <a:ext cx="3429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a:t>s</a:t>
            </a:r>
          </a:p>
        </p:txBody>
      </p:sp>
      <p:sp>
        <p:nvSpPr>
          <p:cNvPr id="9248" name="Text Box 32"/>
          <p:cNvSpPr txBox="1">
            <a:spLocks noChangeArrowheads="1"/>
          </p:cNvSpPr>
          <p:nvPr/>
        </p:nvSpPr>
        <p:spPr bwMode="auto">
          <a:xfrm>
            <a:off x="6019800" y="3733800"/>
            <a:ext cx="6810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a:t>nw</a:t>
            </a:r>
          </a:p>
        </p:txBody>
      </p:sp>
      <p:sp>
        <p:nvSpPr>
          <p:cNvPr id="9249" name="Text Box 33"/>
          <p:cNvSpPr txBox="1">
            <a:spLocks noChangeArrowheads="1"/>
          </p:cNvSpPr>
          <p:nvPr/>
        </p:nvSpPr>
        <p:spPr bwMode="auto">
          <a:xfrm>
            <a:off x="5486400" y="3124200"/>
            <a:ext cx="801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x/0.7</a:t>
            </a:r>
          </a:p>
        </p:txBody>
      </p:sp>
      <p:sp>
        <p:nvSpPr>
          <p:cNvPr id="9250" name="Text Box 34"/>
          <p:cNvSpPr txBox="1">
            <a:spLocks noChangeArrowheads="1"/>
          </p:cNvSpPr>
          <p:nvPr/>
        </p:nvSpPr>
        <p:spPr bwMode="auto">
          <a:xfrm>
            <a:off x="5715000" y="1905000"/>
            <a:ext cx="4778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a:t>w</a:t>
            </a:r>
          </a:p>
        </p:txBody>
      </p:sp>
      <p:sp>
        <p:nvSpPr>
          <p:cNvPr id="9251" name="Text Box 35"/>
          <p:cNvSpPr txBox="1">
            <a:spLocks noChangeArrowheads="1"/>
          </p:cNvSpPr>
          <p:nvPr/>
        </p:nvSpPr>
        <p:spPr bwMode="auto">
          <a:xfrm>
            <a:off x="2895600" y="1447800"/>
            <a:ext cx="228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a:t>n</a:t>
            </a:r>
          </a:p>
        </p:txBody>
      </p:sp>
      <p:sp>
        <p:nvSpPr>
          <p:cNvPr id="9252" name="Text Box 36"/>
          <p:cNvSpPr txBox="1">
            <a:spLocks noChangeArrowheads="1"/>
          </p:cNvSpPr>
          <p:nvPr/>
        </p:nvSpPr>
        <p:spPr bwMode="auto">
          <a:xfrm>
            <a:off x="3429000" y="2286000"/>
            <a:ext cx="6365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a:t>sw</a:t>
            </a:r>
          </a:p>
        </p:txBody>
      </p:sp>
      <p:sp>
        <p:nvSpPr>
          <p:cNvPr id="9253" name="Text Box 37"/>
          <p:cNvSpPr txBox="1">
            <a:spLocks noChangeArrowheads="1"/>
          </p:cNvSpPr>
          <p:nvPr/>
        </p:nvSpPr>
        <p:spPr bwMode="auto">
          <a:xfrm>
            <a:off x="3505200" y="3200400"/>
            <a:ext cx="801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x/0.3</a:t>
            </a:r>
          </a:p>
        </p:txBody>
      </p:sp>
      <p:sp>
        <p:nvSpPr>
          <p:cNvPr id="9254" name="Text Box 38"/>
          <p:cNvSpPr txBox="1">
            <a:spLocks noChangeArrowheads="1"/>
          </p:cNvSpPr>
          <p:nvPr/>
        </p:nvSpPr>
        <p:spPr bwMode="auto">
          <a:xfrm>
            <a:off x="2819400" y="2743200"/>
            <a:ext cx="228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a:t>n</a:t>
            </a:r>
          </a:p>
        </p:txBody>
      </p:sp>
      <p:sp>
        <p:nvSpPr>
          <p:cNvPr id="9255" name="Text Box 39"/>
          <p:cNvSpPr txBox="1">
            <a:spLocks noChangeArrowheads="1"/>
          </p:cNvSpPr>
          <p:nvPr/>
        </p:nvSpPr>
        <p:spPr bwMode="auto">
          <a:xfrm>
            <a:off x="4724400" y="2667000"/>
            <a:ext cx="3429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a:t>s</a:t>
            </a:r>
          </a:p>
        </p:txBody>
      </p:sp>
      <p:sp>
        <p:nvSpPr>
          <p:cNvPr id="9256" name="Text Box 40"/>
          <p:cNvSpPr txBox="1">
            <a:spLocks noChangeArrowheads="1"/>
          </p:cNvSpPr>
          <p:nvPr/>
        </p:nvSpPr>
        <p:spPr bwMode="auto">
          <a:xfrm>
            <a:off x="4648200" y="1371600"/>
            <a:ext cx="3429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a:t>s</a:t>
            </a:r>
          </a:p>
        </p:txBody>
      </p:sp>
      <p:sp>
        <p:nvSpPr>
          <p:cNvPr id="9257" name="Line 41"/>
          <p:cNvSpPr>
            <a:spLocks noChangeShapeType="1"/>
          </p:cNvSpPr>
          <p:nvPr/>
        </p:nvSpPr>
        <p:spPr bwMode="auto">
          <a:xfrm flipV="1">
            <a:off x="5334000" y="2514600"/>
            <a:ext cx="1066800" cy="838200"/>
          </a:xfrm>
          <a:prstGeom prst="line">
            <a:avLst/>
          </a:prstGeom>
          <a:noFill/>
          <a:ln w="158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258" name="Text Box 42"/>
          <p:cNvSpPr txBox="1">
            <a:spLocks noChangeArrowheads="1"/>
          </p:cNvSpPr>
          <p:nvPr/>
        </p:nvSpPr>
        <p:spPr bwMode="auto">
          <a:xfrm>
            <a:off x="5562600" y="2438400"/>
            <a:ext cx="5191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800"/>
              <a:t>ne</a:t>
            </a:r>
          </a:p>
        </p:txBody>
      </p:sp>
      <p:sp>
        <p:nvSpPr>
          <p:cNvPr id="9259" name="Text Box 43"/>
          <p:cNvSpPr txBox="1">
            <a:spLocks noChangeArrowheads="1"/>
          </p:cNvSpPr>
          <p:nvPr/>
        </p:nvSpPr>
        <p:spPr bwMode="auto">
          <a:xfrm>
            <a:off x="152400" y="152400"/>
            <a:ext cx="55292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800">
                <a:solidFill>
                  <a:srgbClr val="0000FF"/>
                </a:solidFill>
              </a:rPr>
              <a:t>XYZ-World: Discussion Problem 12</a:t>
            </a:r>
            <a:r>
              <a:rPr lang="en-US" sz="3200"/>
              <a:t> </a:t>
            </a:r>
          </a:p>
        </p:txBody>
      </p:sp>
      <p:sp>
        <p:nvSpPr>
          <p:cNvPr id="9260" name="Text Box 44"/>
          <p:cNvSpPr txBox="1">
            <a:spLocks noChangeArrowheads="1"/>
          </p:cNvSpPr>
          <p:nvPr/>
        </p:nvSpPr>
        <p:spPr bwMode="auto">
          <a:xfrm>
            <a:off x="6400800" y="685800"/>
            <a:ext cx="12017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b="1"/>
              <a:t>(</a:t>
            </a:r>
            <a:r>
              <a:rPr lang="en-US" sz="1600" b="1">
                <a:solidFill>
                  <a:srgbClr val="009900"/>
                </a:solidFill>
              </a:rPr>
              <a:t>0.57, -0.65)</a:t>
            </a:r>
          </a:p>
        </p:txBody>
      </p:sp>
      <p:sp>
        <p:nvSpPr>
          <p:cNvPr id="9261" name="Text Box 45"/>
          <p:cNvSpPr txBox="1">
            <a:spLocks noChangeArrowheads="1"/>
          </p:cNvSpPr>
          <p:nvPr/>
        </p:nvSpPr>
        <p:spPr bwMode="auto">
          <a:xfrm>
            <a:off x="4419600" y="3200400"/>
            <a:ext cx="12017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b="1"/>
              <a:t>(</a:t>
            </a:r>
            <a:r>
              <a:rPr lang="en-US" sz="1600" b="1">
                <a:solidFill>
                  <a:srgbClr val="009900"/>
                </a:solidFill>
              </a:rPr>
              <a:t>-0.50, 0.47)</a:t>
            </a:r>
          </a:p>
        </p:txBody>
      </p:sp>
      <p:sp>
        <p:nvSpPr>
          <p:cNvPr id="9262" name="Text Box 46"/>
          <p:cNvSpPr txBox="1">
            <a:spLocks noChangeArrowheads="1"/>
          </p:cNvSpPr>
          <p:nvPr/>
        </p:nvSpPr>
        <p:spPr bwMode="auto">
          <a:xfrm>
            <a:off x="6781800" y="4343400"/>
            <a:ext cx="1270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b="1"/>
              <a:t>(-</a:t>
            </a:r>
            <a:r>
              <a:rPr lang="en-US" sz="1600" b="1">
                <a:solidFill>
                  <a:srgbClr val="009900"/>
                </a:solidFill>
              </a:rPr>
              <a:t>0.18, -0.12)</a:t>
            </a:r>
          </a:p>
        </p:txBody>
      </p:sp>
      <p:sp>
        <p:nvSpPr>
          <p:cNvPr id="9263" name="Line 47"/>
          <p:cNvSpPr>
            <a:spLocks noChangeShapeType="1"/>
          </p:cNvSpPr>
          <p:nvPr/>
        </p:nvSpPr>
        <p:spPr bwMode="auto">
          <a:xfrm flipH="1" flipV="1">
            <a:off x="6324600" y="533400"/>
            <a:ext cx="304800" cy="304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9264" name="Line 48"/>
          <p:cNvSpPr>
            <a:spLocks noChangeShapeType="1"/>
          </p:cNvSpPr>
          <p:nvPr/>
        </p:nvSpPr>
        <p:spPr bwMode="auto">
          <a:xfrm flipV="1">
            <a:off x="7239000" y="381000"/>
            <a:ext cx="685800" cy="457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9265" name="Text Box 49"/>
          <p:cNvSpPr txBox="1">
            <a:spLocks noChangeArrowheads="1"/>
          </p:cNvSpPr>
          <p:nvPr/>
        </p:nvSpPr>
        <p:spPr bwMode="auto">
          <a:xfrm>
            <a:off x="6019800" y="228600"/>
            <a:ext cx="454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t>TD</a:t>
            </a:r>
          </a:p>
        </p:txBody>
      </p:sp>
      <p:sp>
        <p:nvSpPr>
          <p:cNvPr id="9266" name="Text Box 50"/>
          <p:cNvSpPr txBox="1">
            <a:spLocks noChangeArrowheads="1"/>
          </p:cNvSpPr>
          <p:nvPr/>
        </p:nvSpPr>
        <p:spPr bwMode="auto">
          <a:xfrm>
            <a:off x="7467600" y="152400"/>
            <a:ext cx="1279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t>TD inverse R</a:t>
            </a:r>
          </a:p>
        </p:txBody>
      </p:sp>
      <p:sp>
        <p:nvSpPr>
          <p:cNvPr id="9267" name="Text Box 51"/>
          <p:cNvSpPr txBox="1">
            <a:spLocks noChangeArrowheads="1"/>
          </p:cNvSpPr>
          <p:nvPr/>
        </p:nvSpPr>
        <p:spPr bwMode="auto">
          <a:xfrm>
            <a:off x="4730750" y="6400800"/>
            <a:ext cx="4413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t>P</a:t>
            </a:r>
            <a:r>
              <a:rPr lang="en-US" sz="1600"/>
              <a:t>: </a:t>
            </a:r>
            <a:r>
              <a:rPr lang="en-US" sz="1800"/>
              <a:t>1-2-3-6-5-8-6-9-10-8-6-5-7-4-1-2-5-7-4-1.</a:t>
            </a:r>
            <a:r>
              <a:rPr lang="en-US"/>
              <a:t> </a:t>
            </a:r>
          </a:p>
        </p:txBody>
      </p:sp>
      <p:sp>
        <p:nvSpPr>
          <p:cNvPr id="9268" name="Text Box 52"/>
          <p:cNvSpPr txBox="1">
            <a:spLocks noChangeArrowheads="1"/>
          </p:cNvSpPr>
          <p:nvPr/>
        </p:nvSpPr>
        <p:spPr bwMode="auto">
          <a:xfrm>
            <a:off x="0" y="3962400"/>
            <a:ext cx="6553200"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t>Other observations:</a:t>
            </a:r>
          </a:p>
          <a:p>
            <a:pPr eaLnBrk="1" hangingPunct="1">
              <a:buFontTx/>
              <a:buChar char="•"/>
            </a:pPr>
            <a:r>
              <a:rPr lang="en-US" sz="1800"/>
              <a:t> The Bellman update did not converge for </a:t>
            </a:r>
            <a:r>
              <a:rPr lang="en-US" sz="1800">
                <a:latin typeface="Symbol" pitchFamily="18" charset="2"/>
              </a:rPr>
              <a:t>g</a:t>
            </a:r>
            <a:r>
              <a:rPr lang="en-US" sz="1800"/>
              <a:t>=1</a:t>
            </a:r>
          </a:p>
          <a:p>
            <a:pPr eaLnBrk="1" hangingPunct="1">
              <a:buFontTx/>
              <a:buChar char="•"/>
            </a:pPr>
            <a:r>
              <a:rPr lang="en-US" sz="1800"/>
              <a:t> The Bellman update converged very fast for </a:t>
            </a:r>
            <a:r>
              <a:rPr lang="en-US" sz="1800">
                <a:latin typeface="Symbol" pitchFamily="18" charset="2"/>
              </a:rPr>
              <a:t>g</a:t>
            </a:r>
            <a:r>
              <a:rPr lang="en-US" sz="1800"/>
              <a:t>=0.2</a:t>
            </a:r>
          </a:p>
          <a:p>
            <a:pPr eaLnBrk="1" hangingPunct="1">
              <a:buFontTx/>
              <a:buChar char="•"/>
            </a:pPr>
            <a:r>
              <a:rPr lang="en-US" sz="1800"/>
              <a:t> Did anybody try other values for</a:t>
            </a:r>
            <a:r>
              <a:rPr lang="en-US" sz="1800">
                <a:latin typeface="Symbol" pitchFamily="18" charset="2"/>
              </a:rPr>
              <a:t> g </a:t>
            </a:r>
            <a:r>
              <a:rPr lang="en-US" sz="1800"/>
              <a:t>(e.g. 0.6)?</a:t>
            </a:r>
          </a:p>
          <a:p>
            <a:pPr eaLnBrk="1" hangingPunct="1">
              <a:buFontTx/>
              <a:buChar char="•"/>
            </a:pPr>
            <a:r>
              <a:rPr lang="en-US" sz="1800"/>
              <a:t> The Bellman update suggest a utility value for 3.6 for state 5; what does this tell us about the optimal policy? E.g. is 1-2-5-7-4-1 optimal?</a:t>
            </a:r>
          </a:p>
          <a:p>
            <a:pPr eaLnBrk="1" hangingPunct="1">
              <a:buFontTx/>
              <a:buChar char="•"/>
            </a:pPr>
            <a:r>
              <a:rPr lang="en-US" sz="1800"/>
              <a:t> TD reversed utility values quite neatly when reward were inversed; x become –x+</a:t>
            </a:r>
            <a:r>
              <a:rPr lang="en-US" sz="1800">
                <a:latin typeface="Symbol" pitchFamily="18" charset="2"/>
              </a:rPr>
              <a:t>u</a:t>
            </a:r>
            <a:r>
              <a:rPr lang="en-US" sz="1800"/>
              <a:t> with </a:t>
            </a:r>
            <a:r>
              <a:rPr lang="en-US" sz="1800">
                <a:latin typeface="Symbol" pitchFamily="18" charset="2"/>
              </a:rPr>
              <a:t>u</a:t>
            </a:r>
            <a:r>
              <a:rPr lang="en-US" sz="1800">
                <a:sym typeface="Symbol" pitchFamily="18" charset="2"/>
              </a:rPr>
              <a:t>[-0.08,0.08].</a:t>
            </a:r>
          </a:p>
          <a:p>
            <a:pPr eaLnBrk="1" hangingPunct="1">
              <a:buFontTx/>
              <a:buChar char="•"/>
            </a:pPr>
            <a:r>
              <a:rPr lang="en-US" sz="1800">
                <a:sym typeface="Symbol" pitchFamily="18" charset="2"/>
              </a:rPr>
              <a:t>  </a:t>
            </a:r>
          </a:p>
        </p:txBody>
      </p:sp>
      <p:sp>
        <p:nvSpPr>
          <p:cNvPr id="9269" name="Text Box 55"/>
          <p:cNvSpPr txBox="1">
            <a:spLocks noChangeArrowheads="1"/>
          </p:cNvSpPr>
          <p:nvPr/>
        </p:nvSpPr>
        <p:spPr bwMode="auto">
          <a:xfrm>
            <a:off x="4343400" y="1905000"/>
            <a:ext cx="12017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b="1"/>
              <a:t>(</a:t>
            </a:r>
            <a:r>
              <a:rPr lang="en-US" sz="1600" b="1">
                <a:solidFill>
                  <a:srgbClr val="009900"/>
                </a:solidFill>
              </a:rPr>
              <a:t>2.98, -2.99)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z="4000"/>
              <a:t>XYZ-World --- Other Considerations</a:t>
            </a:r>
          </a:p>
        </p:txBody>
      </p:sp>
      <p:sp>
        <p:nvSpPr>
          <p:cNvPr id="10243" name="Rectangle 3"/>
          <p:cNvSpPr>
            <a:spLocks noGrp="1" noChangeArrowheads="1"/>
          </p:cNvSpPr>
          <p:nvPr>
            <p:ph type="body" idx="1"/>
          </p:nvPr>
        </p:nvSpPr>
        <p:spPr>
          <a:xfrm>
            <a:off x="1066800" y="1752600"/>
            <a:ext cx="7924800" cy="4114800"/>
          </a:xfrm>
        </p:spPr>
        <p:txBody>
          <a:bodyPr/>
          <a:lstStyle/>
          <a:p>
            <a:pPr eaLnBrk="1" hangingPunct="1"/>
            <a:r>
              <a:rPr lang="en-US" sz="2800"/>
              <a:t>R(s) might be known in advance or has to be learnt.</a:t>
            </a:r>
          </a:p>
          <a:p>
            <a:pPr eaLnBrk="1" hangingPunct="1"/>
            <a:r>
              <a:rPr lang="en-US" sz="2800"/>
              <a:t>R(s) might be probabilistic or not</a:t>
            </a:r>
          </a:p>
          <a:p>
            <a:pPr eaLnBrk="1" hangingPunct="1"/>
            <a:r>
              <a:rPr lang="en-US" sz="2800"/>
              <a:t>R(s) might change over time --- agent has to adapt.</a:t>
            </a:r>
          </a:p>
          <a:p>
            <a:pPr eaLnBrk="1" hangingPunct="1"/>
            <a:r>
              <a:rPr lang="en-US" sz="2800"/>
              <a:t>Results of actions might be known in advance or have to be learnt; results of actions can be fixed, or may change over time.</a:t>
            </a:r>
          </a:p>
          <a:p>
            <a:pPr eaLnBrk="1" hangingPunct="1"/>
            <a:r>
              <a:rPr lang="en-US" sz="2800"/>
              <a:t>One extreme: everything is known </a:t>
            </a:r>
            <a:r>
              <a:rPr lang="en-US" sz="2800">
                <a:sym typeface="Wingdings" pitchFamily="2" charset="2"/>
              </a:rPr>
              <a:t></a:t>
            </a:r>
            <a:r>
              <a:rPr lang="en-US" sz="2800">
                <a:solidFill>
                  <a:srgbClr val="009900"/>
                </a:solidFill>
                <a:sym typeface="Wingdings" pitchFamily="2" charset="2"/>
              </a:rPr>
              <a:t>Bellman Update</a:t>
            </a:r>
            <a:r>
              <a:rPr lang="en-US" sz="2800">
                <a:sym typeface="Wingdings" pitchFamily="2" charset="2"/>
              </a:rPr>
              <a:t>; other extreme: nothing is known except states are observable, and available actions are known </a:t>
            </a:r>
            <a:r>
              <a:rPr lang="en-US" sz="2800">
                <a:solidFill>
                  <a:srgbClr val="009900"/>
                </a:solidFill>
                <a:sym typeface="Wingdings" pitchFamily="2" charset="2"/>
              </a:rPr>
              <a:t>TD-learning/Q-learning</a:t>
            </a:r>
            <a:endParaRPr lang="en-US" sz="2800">
              <a:solidFill>
                <a:srgbClr val="009900"/>
              </a:solidFill>
            </a:endParaRPr>
          </a:p>
          <a:p>
            <a:pPr eaLnBrk="1" hangingPunct="1"/>
            <a:endParaRPr lang="en-US" sz="2800"/>
          </a:p>
          <a:p>
            <a:pPr eaLnBrk="1" hangingPunct="1"/>
            <a:endParaRPr lang="en-US" sz="2800"/>
          </a:p>
          <a:p>
            <a:pPr eaLnBrk="1" hangingPunct="1"/>
            <a:endParaRPr lang="en-US" sz="2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dirty="0"/>
              <a:t>Basic Notations</a:t>
            </a:r>
          </a:p>
        </p:txBody>
      </p:sp>
      <p:sp>
        <p:nvSpPr>
          <p:cNvPr id="11267" name="Rectangle 3"/>
          <p:cNvSpPr>
            <a:spLocks noGrp="1" noChangeArrowheads="1"/>
          </p:cNvSpPr>
          <p:nvPr>
            <p:ph type="body" idx="1"/>
          </p:nvPr>
        </p:nvSpPr>
        <p:spPr>
          <a:xfrm>
            <a:off x="909325" y="1295400"/>
            <a:ext cx="7848600" cy="4114800"/>
          </a:xfrm>
        </p:spPr>
        <p:txBody>
          <a:bodyPr/>
          <a:lstStyle/>
          <a:p>
            <a:pPr eaLnBrk="1" hangingPunct="1">
              <a:lnSpc>
                <a:spcPct val="80000"/>
              </a:lnSpc>
            </a:pPr>
            <a:r>
              <a:rPr lang="en-US" sz="2400" b="1" dirty="0">
                <a:solidFill>
                  <a:srgbClr val="FF0066"/>
                </a:solidFill>
              </a:rPr>
              <a:t>T(</a:t>
            </a:r>
            <a:r>
              <a:rPr lang="en-US" sz="2400" b="1" dirty="0" err="1">
                <a:solidFill>
                  <a:srgbClr val="FF0066"/>
                </a:solidFill>
              </a:rPr>
              <a:t>s,a,s</a:t>
            </a:r>
            <a:r>
              <a:rPr lang="en-US" sz="2400" b="1" dirty="0">
                <a:solidFill>
                  <a:srgbClr val="FF0066"/>
                </a:solidFill>
              </a:rPr>
              <a:t>’)</a:t>
            </a:r>
            <a:r>
              <a:rPr lang="en-US" sz="2400" dirty="0"/>
              <a:t> denotes the probability of reaching s’ when using action a in state s; it describes the transition model</a:t>
            </a:r>
          </a:p>
          <a:p>
            <a:pPr eaLnBrk="1" hangingPunct="1">
              <a:lnSpc>
                <a:spcPct val="80000"/>
              </a:lnSpc>
            </a:pPr>
            <a:r>
              <a:rPr lang="en-US" sz="2400" b="1" dirty="0">
                <a:solidFill>
                  <a:srgbClr val="FF0066"/>
                </a:solidFill>
              </a:rPr>
              <a:t>A policy </a:t>
            </a:r>
            <a:r>
              <a:rPr lang="en-US" sz="2400" b="1" dirty="0">
                <a:solidFill>
                  <a:srgbClr val="FF0066"/>
                </a:solidFill>
                <a:latin typeface="Symbol" pitchFamily="18" charset="2"/>
              </a:rPr>
              <a:t>p</a:t>
            </a:r>
            <a:r>
              <a:rPr lang="en-US" sz="2400" dirty="0"/>
              <a:t> specifies what action to take for every possible state </a:t>
            </a:r>
            <a:r>
              <a:rPr lang="en-US" sz="2400" dirty="0" err="1"/>
              <a:t>s</a:t>
            </a:r>
            <a:r>
              <a:rPr lang="en-US" sz="2400" dirty="0" err="1">
                <a:sym typeface="Symbol" pitchFamily="18" charset="2"/>
              </a:rPr>
              <a:t></a:t>
            </a:r>
            <a:r>
              <a:rPr lang="en-US" sz="2400" dirty="0" err="1"/>
              <a:t>S</a:t>
            </a:r>
            <a:endParaRPr lang="en-US" sz="2400" dirty="0"/>
          </a:p>
          <a:p>
            <a:pPr eaLnBrk="1" hangingPunct="1">
              <a:lnSpc>
                <a:spcPct val="80000"/>
              </a:lnSpc>
            </a:pPr>
            <a:r>
              <a:rPr lang="en-US" sz="2400" b="1" dirty="0">
                <a:solidFill>
                  <a:srgbClr val="FF0066"/>
                </a:solidFill>
              </a:rPr>
              <a:t>R(s)</a:t>
            </a:r>
            <a:r>
              <a:rPr lang="en-US" sz="2400" dirty="0"/>
              <a:t> denotes the reward an agent receives in state s</a:t>
            </a:r>
          </a:p>
          <a:p>
            <a:pPr eaLnBrk="1" hangingPunct="1">
              <a:lnSpc>
                <a:spcPct val="80000"/>
              </a:lnSpc>
            </a:pPr>
            <a:r>
              <a:rPr lang="en-US" sz="2400" dirty="0">
                <a:solidFill>
                  <a:srgbClr val="009900"/>
                </a:solidFill>
              </a:rPr>
              <a:t>Utility-based agents</a:t>
            </a:r>
            <a:r>
              <a:rPr lang="en-US" sz="2400" dirty="0"/>
              <a:t> learn an utility function of states uses it to select actions to maximize the expected outcome utility. </a:t>
            </a:r>
          </a:p>
          <a:p>
            <a:pPr eaLnBrk="1" hangingPunct="1">
              <a:lnSpc>
                <a:spcPct val="80000"/>
              </a:lnSpc>
            </a:pPr>
            <a:r>
              <a:rPr lang="en-US" sz="2400" dirty="0">
                <a:solidFill>
                  <a:srgbClr val="009900"/>
                </a:solidFill>
              </a:rPr>
              <a:t>Q-learning,</a:t>
            </a:r>
            <a:r>
              <a:rPr lang="en-US" sz="2400" dirty="0"/>
              <a:t> on the other hand, learns the expected utility of taking a particular action a in a particular state s (Q-value of the pair (</a:t>
            </a:r>
            <a:r>
              <a:rPr lang="en-US" sz="2400" dirty="0" err="1"/>
              <a:t>s,a</a:t>
            </a:r>
            <a:r>
              <a:rPr lang="en-US" sz="2400" dirty="0"/>
              <a:t>))</a:t>
            </a:r>
          </a:p>
          <a:p>
            <a:pPr eaLnBrk="1" hangingPunct="1">
              <a:lnSpc>
                <a:spcPct val="80000"/>
              </a:lnSpc>
            </a:pPr>
            <a:r>
              <a:rPr lang="en-US" sz="2400" dirty="0"/>
              <a:t>Finally, </a:t>
            </a:r>
            <a:r>
              <a:rPr lang="en-US" sz="2400" dirty="0">
                <a:solidFill>
                  <a:srgbClr val="009900"/>
                </a:solidFill>
              </a:rPr>
              <a:t>reflex agents</a:t>
            </a:r>
            <a:r>
              <a:rPr lang="en-US" sz="2400" dirty="0"/>
              <a:t> learn a policy that maps directly from states to actions</a:t>
            </a:r>
          </a:p>
          <a:p>
            <a:pPr eaLnBrk="1" hangingPunct="1">
              <a:lnSpc>
                <a:spcPct val="80000"/>
              </a:lnSpc>
            </a:pPr>
            <a:r>
              <a:rPr lang="en-US" sz="2400" dirty="0"/>
              <a:t>Another Introduction: </a:t>
            </a:r>
            <a:r>
              <a:rPr lang="en-US" sz="1400" dirty="0">
                <a:hlinkClick r:id="rId2"/>
              </a:rPr>
              <a:t>https://www.youtube.com/watch?v=JgvyzIkgxF0</a:t>
            </a:r>
            <a:endParaRPr lang="en-US" sz="1400" dirty="0"/>
          </a:p>
          <a:p>
            <a:pPr eaLnBrk="1" hangingPunct="1">
              <a:lnSpc>
                <a:spcPct val="80000"/>
              </a:lnSpc>
            </a:pPr>
            <a:endParaRPr lang="en-US" sz="2400" dirty="0"/>
          </a:p>
        </p:txBody>
      </p:sp>
      <p:sp>
        <p:nvSpPr>
          <p:cNvPr id="2" name="TextBox 1"/>
          <p:cNvSpPr txBox="1"/>
          <p:nvPr/>
        </p:nvSpPr>
        <p:spPr>
          <a:xfrm>
            <a:off x="873466" y="6248399"/>
            <a:ext cx="184731" cy="230832"/>
          </a:xfrm>
          <a:prstGeom prst="rect">
            <a:avLst/>
          </a:prstGeom>
          <a:noFill/>
        </p:spPr>
        <p:txBody>
          <a:bodyPr wrap="none" rtlCol="0">
            <a:spAutoFit/>
          </a:bodyPr>
          <a:lstStyle/>
          <a:p>
            <a:endParaRPr lang="en-US" sz="900" dirty="0"/>
          </a:p>
        </p:txBody>
      </p:sp>
      <p:sp>
        <p:nvSpPr>
          <p:cNvPr id="4" name="TextBox 3">
            <a:extLst>
              <a:ext uri="{FF2B5EF4-FFF2-40B4-BE49-F238E27FC236}">
                <a16:creationId xmlns:a16="http://schemas.microsoft.com/office/drawing/2014/main" id="{7214DD49-90F0-4005-A1C3-44FFB54EBA92}"/>
              </a:ext>
            </a:extLst>
          </p:cNvPr>
          <p:cNvSpPr txBox="1"/>
          <p:nvPr/>
        </p:nvSpPr>
        <p:spPr>
          <a:xfrm>
            <a:off x="2057400" y="381000"/>
            <a:ext cx="184731" cy="461665"/>
          </a:xfrm>
          <a:prstGeom prst="rect">
            <a:avLst/>
          </a:prstGeom>
          <a:noFill/>
        </p:spPr>
        <p:txBody>
          <a:bodyPr wrap="none" rtlCol="0">
            <a:spAutoFit/>
          </a:bodyPr>
          <a:lstStyle/>
          <a:p>
            <a:endParaRPr lang="en-US" dirty="0"/>
          </a:p>
        </p:txBody>
      </p:sp>
      <p:sp>
        <p:nvSpPr>
          <p:cNvPr id="9" name="TextBox 8">
            <a:extLst>
              <a:ext uri="{FF2B5EF4-FFF2-40B4-BE49-F238E27FC236}">
                <a16:creationId xmlns:a16="http://schemas.microsoft.com/office/drawing/2014/main" id="{B7F62DA6-2AED-4ECC-970D-47D6E4E8DD5C}"/>
              </a:ext>
            </a:extLst>
          </p:cNvPr>
          <p:cNvSpPr txBox="1"/>
          <p:nvPr/>
        </p:nvSpPr>
        <p:spPr>
          <a:xfrm>
            <a:off x="762000" y="130629"/>
            <a:ext cx="11277600" cy="646331"/>
          </a:xfrm>
          <a:prstGeom prst="rect">
            <a:avLst/>
          </a:prstGeom>
          <a:noFill/>
        </p:spPr>
        <p:txBody>
          <a:bodyPr wrap="square" rtlCol="0">
            <a:spAutoFit/>
          </a:bodyPr>
          <a:lstStyle/>
          <a:p>
            <a:endParaRPr lang="en-US" sz="1200" dirty="0"/>
          </a:p>
          <a:p>
            <a:endParaRPr lang="en-US" sz="1200" dirty="0"/>
          </a:p>
          <a:p>
            <a:endParaRPr lang="en-US" sz="1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066800" y="1012825"/>
            <a:ext cx="7620000" cy="511175"/>
          </a:xfrm>
        </p:spPr>
        <p:txBody>
          <a:bodyPr/>
          <a:lstStyle/>
          <a:p>
            <a:pPr eaLnBrk="1" hangingPunct="1"/>
            <a:r>
              <a:rPr lang="en-US" sz="3600">
                <a:solidFill>
                  <a:srgbClr val="C2540A"/>
                </a:solidFill>
              </a:rPr>
              <a:t>Reinforcement Learning</a:t>
            </a:r>
            <a:endParaRPr lang="en-US"/>
          </a:p>
        </p:txBody>
      </p:sp>
      <p:sp>
        <p:nvSpPr>
          <p:cNvPr id="12291" name="Text Box 3"/>
          <p:cNvSpPr txBox="1">
            <a:spLocks noChangeArrowheads="1"/>
          </p:cNvSpPr>
          <p:nvPr/>
        </p:nvSpPr>
        <p:spPr bwMode="auto">
          <a:xfrm>
            <a:off x="1752600" y="2133600"/>
            <a:ext cx="592502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514350" indent="-514350" eaLnBrk="1" hangingPunct="1">
              <a:buFont typeface="+mj-lt"/>
              <a:buAutoNum type="arabicPeriod"/>
            </a:pPr>
            <a:r>
              <a:rPr lang="en-US" sz="3200" b="1" i="1" dirty="0">
                <a:solidFill>
                  <a:srgbClr val="030305"/>
                </a:solidFill>
              </a:rPr>
              <a:t> </a:t>
            </a:r>
            <a:r>
              <a:rPr lang="en-US" sz="3200" dirty="0">
                <a:solidFill>
                  <a:srgbClr val="030305"/>
                </a:solidFill>
              </a:rPr>
              <a:t>Introduction</a:t>
            </a:r>
          </a:p>
          <a:p>
            <a:pPr marL="514350" indent="-514350" eaLnBrk="1" hangingPunct="1">
              <a:buFont typeface="+mj-lt"/>
              <a:buAutoNum type="arabicPeriod"/>
            </a:pPr>
            <a:r>
              <a:rPr lang="en-US" sz="3200" b="1" i="1" dirty="0">
                <a:solidFill>
                  <a:srgbClr val="030305"/>
                </a:solidFill>
              </a:rPr>
              <a:t> Bellman Update</a:t>
            </a:r>
          </a:p>
          <a:p>
            <a:pPr marL="514350" indent="-514350" eaLnBrk="1" hangingPunct="1">
              <a:buFont typeface="+mj-lt"/>
              <a:buAutoNum type="arabicPeriod"/>
            </a:pPr>
            <a:r>
              <a:rPr lang="en-US" sz="3200" dirty="0">
                <a:solidFill>
                  <a:srgbClr val="030305"/>
                </a:solidFill>
              </a:rPr>
              <a:t> Temporal Difference Learning</a:t>
            </a:r>
          </a:p>
          <a:p>
            <a:pPr marL="514350" indent="-514350" eaLnBrk="1" hangingPunct="1">
              <a:buFont typeface="+mj-lt"/>
              <a:buAutoNum type="arabicPeriod"/>
            </a:pPr>
            <a:r>
              <a:rPr lang="en-US" sz="3200" dirty="0">
                <a:solidFill>
                  <a:srgbClr val="030305"/>
                </a:solidFill>
              </a:rPr>
              <a:t>Policy Selection in RL </a:t>
            </a:r>
          </a:p>
          <a:p>
            <a:pPr marL="514350" indent="-514350" eaLnBrk="1" hangingPunct="1">
              <a:buFont typeface="+mj-lt"/>
              <a:buAutoNum type="arabicPeriod"/>
            </a:pPr>
            <a:r>
              <a:rPr lang="en-US" sz="3200" dirty="0">
                <a:solidFill>
                  <a:srgbClr val="030305"/>
                </a:solidFill>
              </a:rPr>
              <a:t> Applications</a:t>
            </a:r>
          </a:p>
          <a:p>
            <a:pPr marL="514350" indent="-514350" eaLnBrk="1" hangingPunct="1">
              <a:buFont typeface="+mj-lt"/>
              <a:buAutoNum type="arabicPeriod"/>
            </a:pPr>
            <a:r>
              <a:rPr lang="en-US" sz="3200" dirty="0">
                <a:solidFill>
                  <a:srgbClr val="030305"/>
                </a:solidFill>
              </a:rPr>
              <a:t> Summary</a:t>
            </a:r>
          </a:p>
        </p:txBody>
      </p:sp>
      <p:cxnSp>
        <p:nvCxnSpPr>
          <p:cNvPr id="5" name="Straight Connector 4"/>
          <p:cNvCxnSpPr/>
          <p:nvPr/>
        </p:nvCxnSpPr>
        <p:spPr bwMode="auto">
          <a:xfrm flipV="1">
            <a:off x="3124200" y="1828800"/>
            <a:ext cx="1447800" cy="1066800"/>
          </a:xfrm>
          <a:prstGeom prst="line">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2293" name="TextBox 5"/>
          <p:cNvSpPr txBox="1">
            <a:spLocks noChangeArrowheads="1"/>
          </p:cNvSpPr>
          <p:nvPr/>
        </p:nvSpPr>
        <p:spPr bwMode="auto">
          <a:xfrm>
            <a:off x="4419600" y="1600200"/>
            <a:ext cx="3508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a:t>
            </a:r>
            <a:r>
              <a:rPr lang="en-US" sz="1800"/>
              <a:t>You use your brain or a computer”</a:t>
            </a:r>
            <a:endParaRPr lang="en-US"/>
          </a:p>
        </p:txBody>
      </p:sp>
      <p:cxnSp>
        <p:nvCxnSpPr>
          <p:cNvPr id="7" name="Straight Connector 6"/>
          <p:cNvCxnSpPr/>
          <p:nvPr/>
        </p:nvCxnSpPr>
        <p:spPr bwMode="auto">
          <a:xfrm>
            <a:off x="3276600" y="3591258"/>
            <a:ext cx="2286000" cy="1371600"/>
          </a:xfrm>
          <a:prstGeom prst="line">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2295" name="TextBox 8"/>
          <p:cNvSpPr txBox="1">
            <a:spLocks noChangeArrowheads="1"/>
          </p:cNvSpPr>
          <p:nvPr/>
        </p:nvSpPr>
        <p:spPr bwMode="auto">
          <a:xfrm>
            <a:off x="5029200" y="4876800"/>
            <a:ext cx="306705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a:t>“</a:t>
            </a:r>
            <a:r>
              <a:rPr lang="en-US" sz="1800" dirty="0"/>
              <a:t>You learn about the world by </a:t>
            </a:r>
          </a:p>
          <a:p>
            <a:pPr eaLnBrk="1" hangingPunct="1"/>
            <a:r>
              <a:rPr lang="en-US" sz="1800" dirty="0"/>
              <a:t>performing actions in it”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066800" y="1012825"/>
            <a:ext cx="7620000" cy="511175"/>
          </a:xfrm>
        </p:spPr>
        <p:txBody>
          <a:bodyPr/>
          <a:lstStyle/>
          <a:p>
            <a:pPr eaLnBrk="1" hangingPunct="1"/>
            <a:r>
              <a:rPr lang="en-US" sz="3600" dirty="0">
                <a:solidFill>
                  <a:srgbClr val="C2540A"/>
                </a:solidFill>
              </a:rPr>
              <a:t>2. Bellman Equation</a:t>
            </a:r>
            <a:endParaRPr lang="en-US" dirty="0"/>
          </a:p>
        </p:txBody>
      </p:sp>
      <p:sp>
        <p:nvSpPr>
          <p:cNvPr id="13315" name="Text Box 3"/>
          <p:cNvSpPr txBox="1">
            <a:spLocks noChangeArrowheads="1"/>
          </p:cNvSpPr>
          <p:nvPr/>
        </p:nvSpPr>
        <p:spPr bwMode="auto">
          <a:xfrm>
            <a:off x="1600200" y="20574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3200"/>
          </a:p>
        </p:txBody>
      </p:sp>
      <p:sp>
        <p:nvSpPr>
          <p:cNvPr id="13316" name="Text Box 4"/>
          <p:cNvSpPr txBox="1">
            <a:spLocks noChangeArrowheads="1"/>
          </p:cNvSpPr>
          <p:nvPr/>
        </p:nvSpPr>
        <p:spPr bwMode="auto">
          <a:xfrm>
            <a:off x="1219200" y="1981200"/>
            <a:ext cx="7331075" cy="307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a:t>Utility values obey the following equations:</a:t>
            </a:r>
          </a:p>
          <a:p>
            <a:pPr eaLnBrk="1" hangingPunct="1"/>
            <a:endParaRPr lang="en-US" sz="3200"/>
          </a:p>
          <a:p>
            <a:pPr eaLnBrk="1" hangingPunct="1"/>
            <a:endParaRPr lang="en-US" sz="3200"/>
          </a:p>
          <a:p>
            <a:pPr eaLnBrk="1" hangingPunct="1"/>
            <a:r>
              <a:rPr lang="en-US" sz="3200"/>
              <a:t>U</a:t>
            </a:r>
            <a:r>
              <a:rPr lang="en-US" sz="3200" baseline="30000">
                <a:latin typeface="Symbol" pitchFamily="18" charset="2"/>
              </a:rPr>
              <a:t> </a:t>
            </a:r>
            <a:r>
              <a:rPr lang="en-US" sz="3200"/>
              <a:t>(s) = R(s) + </a:t>
            </a:r>
            <a:r>
              <a:rPr lang="en-US"/>
              <a:t>γ</a:t>
            </a:r>
            <a:r>
              <a:rPr lang="en-US">
                <a:latin typeface="Symbol" pitchFamily="18" charset="2"/>
              </a:rPr>
              <a:t>*</a:t>
            </a:r>
            <a:r>
              <a:rPr lang="en-US" sz="3200"/>
              <a:t>max</a:t>
            </a:r>
            <a:r>
              <a:rPr lang="en-US" sz="3200" baseline="-25000"/>
              <a:t>a</a:t>
            </a:r>
            <a:r>
              <a:rPr lang="en-US" sz="3600">
                <a:latin typeface="Trebuchet MS" pitchFamily="34" charset="0"/>
              </a:rPr>
              <a:t>Σ</a:t>
            </a:r>
            <a:r>
              <a:rPr lang="en-US" sz="3600" baseline="-25000">
                <a:latin typeface="Trebuchet MS" pitchFamily="34" charset="0"/>
              </a:rPr>
              <a:t>s’</a:t>
            </a:r>
            <a:r>
              <a:rPr lang="en-US" sz="3600">
                <a:latin typeface="Trebuchet MS" pitchFamily="34" charset="0"/>
              </a:rPr>
              <a:t> </a:t>
            </a:r>
            <a:r>
              <a:rPr lang="en-US" sz="3200">
                <a:latin typeface="Trebuchet MS" pitchFamily="34" charset="0"/>
              </a:rPr>
              <a:t>T</a:t>
            </a:r>
            <a:r>
              <a:rPr lang="en-US" sz="3600">
                <a:latin typeface="Trebuchet MS" pitchFamily="34" charset="0"/>
              </a:rPr>
              <a:t>(</a:t>
            </a:r>
            <a:r>
              <a:rPr lang="en-US" sz="3200">
                <a:latin typeface="Trebuchet MS" pitchFamily="34" charset="0"/>
              </a:rPr>
              <a:t>s,a,s’</a:t>
            </a:r>
            <a:r>
              <a:rPr lang="en-US" sz="3600">
                <a:latin typeface="Trebuchet MS" pitchFamily="34" charset="0"/>
              </a:rPr>
              <a:t>)</a:t>
            </a:r>
            <a:r>
              <a:rPr lang="en-US" sz="3600">
                <a:latin typeface="Symbol" pitchFamily="18" charset="2"/>
              </a:rPr>
              <a:t>*</a:t>
            </a:r>
            <a:r>
              <a:rPr lang="en-US" sz="3200"/>
              <a:t>U</a:t>
            </a:r>
            <a:r>
              <a:rPr lang="en-US" sz="3200" baseline="30000">
                <a:latin typeface="Symbol" pitchFamily="18" charset="2"/>
              </a:rPr>
              <a:t> </a:t>
            </a:r>
            <a:r>
              <a:rPr lang="en-US" sz="3200"/>
              <a:t>(s’) </a:t>
            </a:r>
          </a:p>
          <a:p>
            <a:pPr eaLnBrk="1" hangingPunct="1"/>
            <a:endParaRPr lang="en-US" sz="3200"/>
          </a:p>
          <a:p>
            <a:pPr eaLnBrk="1" hangingPunct="1"/>
            <a:endParaRPr lang="en-US" sz="3200"/>
          </a:p>
        </p:txBody>
      </p:sp>
      <p:sp>
        <p:nvSpPr>
          <p:cNvPr id="13317" name="Text Box 5"/>
          <p:cNvSpPr txBox="1">
            <a:spLocks noChangeArrowheads="1"/>
          </p:cNvSpPr>
          <p:nvPr/>
        </p:nvSpPr>
        <p:spPr bwMode="auto">
          <a:xfrm>
            <a:off x="1355725" y="4756150"/>
            <a:ext cx="7567613"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100"/>
              <a:t>Can be solved using dynamic programming.</a:t>
            </a:r>
          </a:p>
          <a:p>
            <a:pPr eaLnBrk="1" hangingPunct="1"/>
            <a:r>
              <a:rPr lang="en-US" sz="3100"/>
              <a:t>Assumes knowledge of transition model T</a:t>
            </a:r>
          </a:p>
          <a:p>
            <a:pPr eaLnBrk="1" hangingPunct="1"/>
            <a:r>
              <a:rPr lang="en-US" sz="3100"/>
              <a:t>and reward R; the result is policy independent!</a:t>
            </a:r>
          </a:p>
        </p:txBody>
      </p:sp>
      <p:sp>
        <p:nvSpPr>
          <p:cNvPr id="13318" name="Line 6"/>
          <p:cNvSpPr>
            <a:spLocks noChangeShapeType="1"/>
          </p:cNvSpPr>
          <p:nvPr/>
        </p:nvSpPr>
        <p:spPr bwMode="auto">
          <a:xfrm flipV="1">
            <a:off x="4038600" y="2971800"/>
            <a:ext cx="914400" cy="76200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3319" name="Text Box 7"/>
          <p:cNvSpPr txBox="1">
            <a:spLocks noChangeArrowheads="1"/>
          </p:cNvSpPr>
          <p:nvPr/>
        </p:nvSpPr>
        <p:spPr bwMode="auto">
          <a:xfrm>
            <a:off x="4800600" y="2209800"/>
            <a:ext cx="3967163"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2800"/>
          </a:p>
          <a:p>
            <a:pPr eaLnBrk="1" hangingPunct="1"/>
            <a:r>
              <a:rPr lang="en-US" sz="2500">
                <a:solidFill>
                  <a:srgbClr val="FF0066"/>
                </a:solidFill>
              </a:rPr>
              <a:t>Assume γ =1, for this lecture!</a:t>
            </a:r>
          </a:p>
        </p:txBody>
      </p:sp>
      <p:cxnSp>
        <p:nvCxnSpPr>
          <p:cNvPr id="10" name="Straight Arrow Connector 9"/>
          <p:cNvCxnSpPr/>
          <p:nvPr/>
        </p:nvCxnSpPr>
        <p:spPr bwMode="auto">
          <a:xfrm rot="5400000">
            <a:off x="4725194" y="4190206"/>
            <a:ext cx="457200" cy="1588"/>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sp>
        <p:nvSpPr>
          <p:cNvPr id="13321" name="TextBox 10"/>
          <p:cNvSpPr txBox="1">
            <a:spLocks noChangeArrowheads="1"/>
          </p:cNvSpPr>
          <p:nvPr/>
        </p:nvSpPr>
        <p:spPr bwMode="auto">
          <a:xfrm>
            <a:off x="3657600" y="4267200"/>
            <a:ext cx="48799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a:t>
            </a:r>
            <a:r>
              <a:rPr lang="en-US" sz="1800"/>
              <a:t>measure utility in the future, after apply action a”</a:t>
            </a:r>
            <a:endParaRPr lang="en-US"/>
          </a:p>
        </p:txBody>
      </p:sp>
      <p:sp>
        <p:nvSpPr>
          <p:cNvPr id="2" name="TextBox 1"/>
          <p:cNvSpPr txBox="1"/>
          <p:nvPr/>
        </p:nvSpPr>
        <p:spPr>
          <a:xfrm>
            <a:off x="1222594" y="6254198"/>
            <a:ext cx="5561587" cy="523220"/>
          </a:xfrm>
          <a:prstGeom prst="rect">
            <a:avLst/>
          </a:prstGeom>
          <a:noFill/>
        </p:spPr>
        <p:txBody>
          <a:bodyPr wrap="none" rtlCol="0">
            <a:spAutoFit/>
          </a:bodyPr>
          <a:lstStyle/>
          <a:p>
            <a:r>
              <a:rPr lang="en-US" sz="1400" dirty="0"/>
              <a:t>Video on “foundations” of RL: </a:t>
            </a:r>
            <a:r>
              <a:rPr lang="en-US" sz="1400" dirty="0">
                <a:hlinkClick r:id="rId2"/>
              </a:rPr>
              <a:t>http://videolectures.net/mlss06au_singh_rl/</a:t>
            </a:r>
            <a:endParaRPr lang="en-US" sz="1400" dirty="0"/>
          </a:p>
          <a:p>
            <a:r>
              <a:rPr lang="en-US" sz="1400" dirty="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66800" y="685800"/>
            <a:ext cx="7620000" cy="685800"/>
          </a:xfrm>
        </p:spPr>
        <p:txBody>
          <a:bodyPr/>
          <a:lstStyle/>
          <a:p>
            <a:pPr eaLnBrk="1" hangingPunct="1"/>
            <a:r>
              <a:rPr lang="en-US" sz="3200" dirty="0">
                <a:solidFill>
                  <a:srgbClr val="C2540A"/>
                </a:solidFill>
              </a:rPr>
              <a:t>Bellman Update</a:t>
            </a:r>
            <a:r>
              <a:rPr lang="en-US" sz="2800" dirty="0">
                <a:solidFill>
                  <a:srgbClr val="C2540A"/>
                </a:solidFill>
              </a:rPr>
              <a:t> </a:t>
            </a:r>
            <a:endParaRPr lang="en-US" sz="2800" dirty="0"/>
          </a:p>
        </p:txBody>
      </p:sp>
      <p:sp>
        <p:nvSpPr>
          <p:cNvPr id="14339" name="Text Box 3"/>
          <p:cNvSpPr txBox="1">
            <a:spLocks noChangeArrowheads="1"/>
          </p:cNvSpPr>
          <p:nvPr/>
        </p:nvSpPr>
        <p:spPr bwMode="auto">
          <a:xfrm>
            <a:off x="1600200" y="20574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3200"/>
          </a:p>
        </p:txBody>
      </p:sp>
      <p:sp>
        <p:nvSpPr>
          <p:cNvPr id="14340" name="Text Box 4"/>
          <p:cNvSpPr txBox="1">
            <a:spLocks noChangeArrowheads="1"/>
          </p:cNvSpPr>
          <p:nvPr/>
        </p:nvSpPr>
        <p:spPr bwMode="auto">
          <a:xfrm>
            <a:off x="990600" y="1981200"/>
            <a:ext cx="8355013" cy="628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dirty="0"/>
              <a:t>If we apply the Bellman update indefinitely </a:t>
            </a:r>
          </a:p>
          <a:p>
            <a:pPr eaLnBrk="1" hangingPunct="1"/>
            <a:r>
              <a:rPr lang="en-US" sz="3200" dirty="0"/>
              <a:t>often, we obtain the utility values that are the </a:t>
            </a:r>
          </a:p>
          <a:p>
            <a:pPr eaLnBrk="1" hangingPunct="1"/>
            <a:r>
              <a:rPr lang="en-US" sz="3200" dirty="0"/>
              <a:t>solution for the Bellman equation!!</a:t>
            </a:r>
          </a:p>
          <a:p>
            <a:pPr eaLnBrk="1" hangingPunct="1"/>
            <a:endParaRPr lang="en-US" sz="3200" dirty="0"/>
          </a:p>
          <a:p>
            <a:pPr eaLnBrk="1" hangingPunct="1"/>
            <a:r>
              <a:rPr lang="en-US" sz="3100" dirty="0"/>
              <a:t>U</a:t>
            </a:r>
            <a:r>
              <a:rPr lang="en-US" sz="3100" baseline="-25000" dirty="0"/>
              <a:t>i+1</a:t>
            </a:r>
            <a:r>
              <a:rPr lang="en-US" sz="3100" dirty="0"/>
              <a:t>(s) = R(s) + </a:t>
            </a:r>
            <a:r>
              <a:rPr lang="en-US" sz="3100" dirty="0">
                <a:latin typeface="Trebuchet MS" pitchFamily="34" charset="0"/>
              </a:rPr>
              <a:t>γ</a:t>
            </a:r>
            <a:r>
              <a:rPr lang="en-US" sz="3100" dirty="0"/>
              <a:t> </a:t>
            </a:r>
            <a:r>
              <a:rPr lang="en-US" sz="3100" dirty="0" err="1"/>
              <a:t>max</a:t>
            </a:r>
            <a:r>
              <a:rPr lang="en-US" sz="3100" baseline="-25000" dirty="0" err="1"/>
              <a:t>a</a:t>
            </a:r>
            <a:r>
              <a:rPr lang="en-US" sz="3100" dirty="0"/>
              <a:t>(</a:t>
            </a:r>
            <a:r>
              <a:rPr lang="en-US" sz="3100" dirty="0" err="1">
                <a:latin typeface="Trebuchet MS" pitchFamily="34" charset="0"/>
              </a:rPr>
              <a:t>Σ</a:t>
            </a:r>
            <a:r>
              <a:rPr lang="en-US" sz="3100" baseline="-25000" dirty="0" err="1">
                <a:latin typeface="Trebuchet MS" pitchFamily="34" charset="0"/>
              </a:rPr>
              <a:t>s</a:t>
            </a:r>
            <a:r>
              <a:rPr lang="en-US" sz="3100" baseline="-25000" dirty="0">
                <a:latin typeface="Trebuchet MS" pitchFamily="34" charset="0"/>
              </a:rPr>
              <a:t>’</a:t>
            </a:r>
            <a:r>
              <a:rPr lang="en-US" sz="3100" dirty="0">
                <a:latin typeface="Trebuchet MS" pitchFamily="34" charset="0"/>
              </a:rPr>
              <a:t>(T(</a:t>
            </a:r>
            <a:r>
              <a:rPr lang="en-US" sz="3100" dirty="0" err="1">
                <a:latin typeface="Trebuchet MS" pitchFamily="34" charset="0"/>
              </a:rPr>
              <a:t>s,</a:t>
            </a:r>
            <a:r>
              <a:rPr lang="en-US" sz="3200" dirty="0" err="1"/>
              <a:t>a</a:t>
            </a:r>
            <a:r>
              <a:rPr lang="en-US" sz="3100" dirty="0" err="1">
                <a:latin typeface="Trebuchet MS" pitchFamily="34" charset="0"/>
              </a:rPr>
              <a:t>,s</a:t>
            </a:r>
            <a:r>
              <a:rPr lang="en-US" sz="3100" dirty="0">
                <a:latin typeface="Trebuchet MS" pitchFamily="34" charset="0"/>
              </a:rPr>
              <a:t>’)</a:t>
            </a:r>
            <a:r>
              <a:rPr lang="en-US" sz="3100" dirty="0">
                <a:latin typeface="Symbol" pitchFamily="18" charset="2"/>
              </a:rPr>
              <a:t>*</a:t>
            </a:r>
            <a:r>
              <a:rPr lang="en-US" sz="3100" dirty="0" err="1"/>
              <a:t>U</a:t>
            </a:r>
            <a:r>
              <a:rPr lang="en-US" sz="3100" baseline="-25000" dirty="0" err="1"/>
              <a:t>i</a:t>
            </a:r>
            <a:r>
              <a:rPr lang="en-US" sz="3100" dirty="0"/>
              <a:t>(s’))) </a:t>
            </a:r>
          </a:p>
          <a:p>
            <a:pPr eaLnBrk="1" hangingPunct="1"/>
            <a:endParaRPr lang="en-US" sz="3100" dirty="0"/>
          </a:p>
          <a:p>
            <a:pPr eaLnBrk="1" hangingPunct="1"/>
            <a:r>
              <a:rPr lang="en-US" dirty="0">
                <a:solidFill>
                  <a:srgbClr val="0000FF"/>
                </a:solidFill>
              </a:rPr>
              <a:t>Some Equations for the XYZ World:</a:t>
            </a:r>
          </a:p>
          <a:p>
            <a:pPr eaLnBrk="1" hangingPunct="1"/>
            <a:r>
              <a:rPr lang="en-US" dirty="0"/>
              <a:t>U</a:t>
            </a:r>
            <a:r>
              <a:rPr lang="en-US" baseline="-25000" dirty="0"/>
              <a:t>i+1</a:t>
            </a:r>
            <a:r>
              <a:rPr lang="en-US" dirty="0"/>
              <a:t>(1) = 0+ γ*</a:t>
            </a:r>
            <a:r>
              <a:rPr lang="en-US" dirty="0" err="1"/>
              <a:t>U</a:t>
            </a:r>
            <a:r>
              <a:rPr lang="en-US" baseline="-25000" dirty="0" err="1"/>
              <a:t>i</a:t>
            </a:r>
            <a:r>
              <a:rPr lang="en-US" dirty="0"/>
              <a:t>(2)</a:t>
            </a:r>
          </a:p>
          <a:p>
            <a:pPr eaLnBrk="1" hangingPunct="1"/>
            <a:r>
              <a:rPr lang="en-US" dirty="0"/>
              <a:t>U</a:t>
            </a:r>
            <a:r>
              <a:rPr lang="en-US" baseline="-25000" dirty="0"/>
              <a:t>i+1</a:t>
            </a:r>
            <a:r>
              <a:rPr lang="en-US" dirty="0"/>
              <a:t>(5) = 3+ γ *max(</a:t>
            </a:r>
            <a:r>
              <a:rPr lang="en-US" dirty="0" err="1"/>
              <a:t>U</a:t>
            </a:r>
            <a:r>
              <a:rPr lang="en-US" baseline="-25000" dirty="0" err="1"/>
              <a:t>i</a:t>
            </a:r>
            <a:r>
              <a:rPr lang="en-US" dirty="0"/>
              <a:t>(7),</a:t>
            </a:r>
            <a:r>
              <a:rPr lang="en-US" dirty="0" err="1"/>
              <a:t>U</a:t>
            </a:r>
            <a:r>
              <a:rPr lang="en-US" baseline="-25000" dirty="0" err="1"/>
              <a:t>i</a:t>
            </a:r>
            <a:r>
              <a:rPr lang="en-US" dirty="0"/>
              <a:t>(8))</a:t>
            </a:r>
          </a:p>
          <a:p>
            <a:pPr eaLnBrk="1" hangingPunct="1"/>
            <a:r>
              <a:rPr lang="en-US" dirty="0"/>
              <a:t>U</a:t>
            </a:r>
            <a:r>
              <a:rPr lang="en-US" baseline="-25000" dirty="0"/>
              <a:t>i+1</a:t>
            </a:r>
            <a:r>
              <a:rPr lang="en-US" dirty="0"/>
              <a:t>(8) = </a:t>
            </a:r>
            <a:r>
              <a:rPr lang="en-US" dirty="0">
                <a:latin typeface="Symbol" pitchFamily="18" charset="2"/>
              </a:rPr>
              <a:t>4</a:t>
            </a:r>
            <a:r>
              <a:rPr lang="en-US" dirty="0"/>
              <a:t>+ γ *max(</a:t>
            </a:r>
            <a:r>
              <a:rPr lang="en-US" dirty="0" err="1"/>
              <a:t>U</a:t>
            </a:r>
            <a:r>
              <a:rPr lang="en-US" baseline="-25000" dirty="0" err="1"/>
              <a:t>i</a:t>
            </a:r>
            <a:r>
              <a:rPr lang="en-US" dirty="0"/>
              <a:t>(6),0.3*</a:t>
            </a:r>
            <a:r>
              <a:rPr lang="en-US" dirty="0" err="1"/>
              <a:t>U</a:t>
            </a:r>
            <a:r>
              <a:rPr lang="en-US" baseline="-25000" dirty="0" err="1"/>
              <a:t>i</a:t>
            </a:r>
            <a:r>
              <a:rPr lang="en-US" dirty="0"/>
              <a:t>(7) + 0.7*</a:t>
            </a:r>
            <a:r>
              <a:rPr lang="en-US" dirty="0" err="1"/>
              <a:t>U</a:t>
            </a:r>
            <a:r>
              <a:rPr lang="en-US" baseline="-25000" dirty="0" err="1"/>
              <a:t>i</a:t>
            </a:r>
            <a:r>
              <a:rPr lang="en-US" dirty="0"/>
              <a:t>(9) )</a:t>
            </a:r>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dirty="0"/>
          </a:p>
        </p:txBody>
      </p:sp>
      <p:sp>
        <p:nvSpPr>
          <p:cNvPr id="14341" name="Text Box 6"/>
          <p:cNvSpPr txBox="1">
            <a:spLocks noChangeArrowheads="1"/>
          </p:cNvSpPr>
          <p:nvPr/>
        </p:nvSpPr>
        <p:spPr bwMode="auto">
          <a:xfrm>
            <a:off x="914400" y="3505200"/>
            <a:ext cx="29511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a:solidFill>
                  <a:srgbClr val="FF0066"/>
                </a:solidFill>
              </a:rPr>
              <a:t>Bellman Update:</a:t>
            </a:r>
          </a:p>
        </p:txBody>
      </p:sp>
      <p:sp>
        <p:nvSpPr>
          <p:cNvPr id="2" name="Oval 1"/>
          <p:cNvSpPr/>
          <p:nvPr/>
        </p:nvSpPr>
        <p:spPr bwMode="auto">
          <a:xfrm>
            <a:off x="6400800" y="1084943"/>
            <a:ext cx="762000" cy="362857"/>
          </a:xfrm>
          <a:prstGeom prst="ellipse">
            <a:avLst/>
          </a:prstGeom>
          <a:solidFill>
            <a:schemeClr val="bg1"/>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5</a:t>
            </a:r>
          </a:p>
        </p:txBody>
      </p:sp>
      <p:sp>
        <p:nvSpPr>
          <p:cNvPr id="7" name="Oval 6"/>
          <p:cNvSpPr/>
          <p:nvPr/>
        </p:nvSpPr>
        <p:spPr bwMode="auto">
          <a:xfrm>
            <a:off x="7696200" y="533400"/>
            <a:ext cx="762000" cy="381000"/>
          </a:xfrm>
          <a:prstGeom prst="ellipse">
            <a:avLst/>
          </a:prstGeom>
          <a:solidFill>
            <a:schemeClr val="bg1"/>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8</a:t>
            </a:r>
            <a:endParaRPr kumimoji="0" lang="en-US" sz="2800" b="0" i="0" u="none" strike="noStrike" cap="none" normalizeH="0" baseline="0" dirty="0">
              <a:ln>
                <a:noFill/>
              </a:ln>
              <a:solidFill>
                <a:schemeClr val="tx1"/>
              </a:solidFill>
              <a:effectLst/>
              <a:latin typeface="Times New Roman" pitchFamily="18" charset="0"/>
            </a:endParaRPr>
          </a:p>
        </p:txBody>
      </p:sp>
      <p:cxnSp>
        <p:nvCxnSpPr>
          <p:cNvPr id="4" name="Straight Arrow Connector 3"/>
          <p:cNvCxnSpPr>
            <a:cxnSpLocks/>
            <a:stCxn id="2" idx="7"/>
          </p:cNvCxnSpPr>
          <p:nvPr/>
        </p:nvCxnSpPr>
        <p:spPr bwMode="auto">
          <a:xfrm flipV="1">
            <a:off x="7051208" y="858606"/>
            <a:ext cx="771098" cy="279476"/>
          </a:xfrm>
          <a:prstGeom prst="straightConnector1">
            <a:avLst/>
          </a:prstGeom>
          <a:ln>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6" name="TextBox 5"/>
          <p:cNvSpPr txBox="1"/>
          <p:nvPr/>
        </p:nvSpPr>
        <p:spPr>
          <a:xfrm>
            <a:off x="7199890" y="679074"/>
            <a:ext cx="320922" cy="461665"/>
          </a:xfrm>
          <a:prstGeom prst="rect">
            <a:avLst/>
          </a:prstGeom>
          <a:noFill/>
        </p:spPr>
        <p:txBody>
          <a:bodyPr wrap="none" rtlCol="0">
            <a:spAutoFit/>
          </a:bodyPr>
          <a:lstStyle/>
          <a:p>
            <a:r>
              <a:rPr lang="en-US" dirty="0"/>
              <a:t>a</a:t>
            </a:r>
          </a:p>
        </p:txBody>
      </p:sp>
      <p:sp>
        <p:nvSpPr>
          <p:cNvPr id="11" name="Oval 10">
            <a:extLst>
              <a:ext uri="{FF2B5EF4-FFF2-40B4-BE49-F238E27FC236}">
                <a16:creationId xmlns:a16="http://schemas.microsoft.com/office/drawing/2014/main" id="{060A4328-D501-4A5B-B0A6-8DD04617ACEA}"/>
              </a:ext>
            </a:extLst>
          </p:cNvPr>
          <p:cNvSpPr/>
          <p:nvPr/>
        </p:nvSpPr>
        <p:spPr bwMode="auto">
          <a:xfrm>
            <a:off x="7726962" y="1143000"/>
            <a:ext cx="762000" cy="381000"/>
          </a:xfrm>
          <a:prstGeom prst="ellipse">
            <a:avLst/>
          </a:prstGeom>
          <a:solidFill>
            <a:schemeClr val="bg1"/>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7</a:t>
            </a:r>
            <a:endParaRPr kumimoji="0" lang="en-US" sz="2800" b="0" i="0" u="none" strike="noStrike" cap="none" normalizeH="0" baseline="0" dirty="0">
              <a:ln>
                <a:noFill/>
              </a:ln>
              <a:solidFill>
                <a:schemeClr val="tx1"/>
              </a:solidFill>
              <a:effectLst/>
              <a:latin typeface="Times New Roman" pitchFamily="18" charset="0"/>
            </a:endParaRPr>
          </a:p>
        </p:txBody>
      </p:sp>
      <p:cxnSp>
        <p:nvCxnSpPr>
          <p:cNvPr id="12" name="Straight Arrow Connector 11">
            <a:extLst>
              <a:ext uri="{FF2B5EF4-FFF2-40B4-BE49-F238E27FC236}">
                <a16:creationId xmlns:a16="http://schemas.microsoft.com/office/drawing/2014/main" id="{EB515765-7622-4D6F-B0EA-A8190E700717}"/>
              </a:ext>
            </a:extLst>
          </p:cNvPr>
          <p:cNvCxnSpPr>
            <a:cxnSpLocks/>
            <a:endCxn id="11" idx="2"/>
          </p:cNvCxnSpPr>
          <p:nvPr/>
        </p:nvCxnSpPr>
        <p:spPr bwMode="auto">
          <a:xfrm>
            <a:off x="7203608" y="1290482"/>
            <a:ext cx="523354" cy="43018"/>
          </a:xfrm>
          <a:prstGeom prst="straightConnector1">
            <a:avLst/>
          </a:prstGeom>
          <a:ln>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8" name="TextBox 7">
            <a:extLst>
              <a:ext uri="{FF2B5EF4-FFF2-40B4-BE49-F238E27FC236}">
                <a16:creationId xmlns:a16="http://schemas.microsoft.com/office/drawing/2014/main" id="{CA0771D5-0F08-4142-9202-97F91C8A569D}"/>
              </a:ext>
            </a:extLst>
          </p:cNvPr>
          <p:cNvSpPr txBox="1"/>
          <p:nvPr/>
        </p:nvSpPr>
        <p:spPr>
          <a:xfrm>
            <a:off x="7296008" y="1209817"/>
            <a:ext cx="338554" cy="461665"/>
          </a:xfrm>
          <a:prstGeom prst="rect">
            <a:avLst/>
          </a:prstGeom>
          <a:noFill/>
        </p:spPr>
        <p:txBody>
          <a:bodyPr wrap="none" rtlCol="0">
            <a:spAutoFit/>
          </a:bodyPr>
          <a:lstStyle/>
          <a:p>
            <a:r>
              <a:rPr lang="en-US" dirty="0"/>
              <a:t>b</a:t>
            </a:r>
          </a:p>
        </p:txBody>
      </p:sp>
      <p:sp>
        <p:nvSpPr>
          <p:cNvPr id="19" name="Oval 18">
            <a:extLst>
              <a:ext uri="{FF2B5EF4-FFF2-40B4-BE49-F238E27FC236}">
                <a16:creationId xmlns:a16="http://schemas.microsoft.com/office/drawing/2014/main" id="{58DDB404-CB27-4548-9046-B4D7B165D49F}"/>
              </a:ext>
            </a:extLst>
          </p:cNvPr>
          <p:cNvSpPr/>
          <p:nvPr/>
        </p:nvSpPr>
        <p:spPr bwMode="auto">
          <a:xfrm>
            <a:off x="6304682" y="4751926"/>
            <a:ext cx="762000" cy="362857"/>
          </a:xfrm>
          <a:prstGeom prst="ellipse">
            <a:avLst/>
          </a:prstGeom>
          <a:solidFill>
            <a:schemeClr val="bg1"/>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s</a:t>
            </a:r>
          </a:p>
        </p:txBody>
      </p:sp>
      <p:sp>
        <p:nvSpPr>
          <p:cNvPr id="20" name="Oval 19">
            <a:extLst>
              <a:ext uri="{FF2B5EF4-FFF2-40B4-BE49-F238E27FC236}">
                <a16:creationId xmlns:a16="http://schemas.microsoft.com/office/drawing/2014/main" id="{F331D561-F875-4584-ABD4-E3714496ACEE}"/>
              </a:ext>
            </a:extLst>
          </p:cNvPr>
          <p:cNvSpPr/>
          <p:nvPr/>
        </p:nvSpPr>
        <p:spPr bwMode="auto">
          <a:xfrm>
            <a:off x="7630844" y="4809983"/>
            <a:ext cx="762000" cy="381000"/>
          </a:xfrm>
          <a:prstGeom prst="ellipse">
            <a:avLst/>
          </a:prstGeom>
          <a:solidFill>
            <a:schemeClr val="bg1"/>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s’</a:t>
            </a:r>
            <a:endParaRPr kumimoji="0" lang="en-US" sz="2800" b="0" i="0" u="none" strike="noStrike" cap="none" normalizeH="0" baseline="0" dirty="0">
              <a:ln>
                <a:noFill/>
              </a:ln>
              <a:solidFill>
                <a:schemeClr val="tx1"/>
              </a:solidFill>
              <a:effectLst/>
              <a:latin typeface="Times New Roman" pitchFamily="18" charset="0"/>
            </a:endParaRPr>
          </a:p>
        </p:txBody>
      </p:sp>
      <p:cxnSp>
        <p:nvCxnSpPr>
          <p:cNvPr id="21" name="Straight Arrow Connector 20">
            <a:extLst>
              <a:ext uri="{FF2B5EF4-FFF2-40B4-BE49-F238E27FC236}">
                <a16:creationId xmlns:a16="http://schemas.microsoft.com/office/drawing/2014/main" id="{D5A99226-EEAC-4CFE-8F8A-94AAAF7A733D}"/>
              </a:ext>
            </a:extLst>
          </p:cNvPr>
          <p:cNvCxnSpPr>
            <a:cxnSpLocks/>
            <a:endCxn id="20" idx="2"/>
          </p:cNvCxnSpPr>
          <p:nvPr/>
        </p:nvCxnSpPr>
        <p:spPr bwMode="auto">
          <a:xfrm>
            <a:off x="7107490" y="4957465"/>
            <a:ext cx="523354" cy="43018"/>
          </a:xfrm>
          <a:prstGeom prst="straightConnector1">
            <a:avLst/>
          </a:prstGeom>
          <a:ln>
            <a:headEnd type="none" w="med" len="med"/>
            <a:tailEnd type="arrow"/>
          </a:ln>
        </p:spPr>
        <p:style>
          <a:lnRef idx="1">
            <a:schemeClr val="accent4"/>
          </a:lnRef>
          <a:fillRef idx="0">
            <a:schemeClr val="accent4"/>
          </a:fillRef>
          <a:effectRef idx="0">
            <a:schemeClr val="accent4"/>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2438400"/>
            <a:ext cx="7391400" cy="1292662"/>
          </a:xfrm>
          <a:prstGeom prst="rect">
            <a:avLst/>
          </a:prstGeom>
          <a:noFill/>
        </p:spPr>
        <p:txBody>
          <a:bodyPr wrap="square" rtlCol="0">
            <a:spAutoFit/>
          </a:bodyPr>
          <a:lstStyle/>
          <a:p>
            <a:r>
              <a:rPr lang="en-US" dirty="0"/>
              <a:t>Another Video: </a:t>
            </a:r>
            <a:r>
              <a:rPr lang="en-US" sz="1800" dirty="0">
                <a:hlinkClick r:id="rId2"/>
              </a:rPr>
              <a:t>https://www.youtube.com/watch?v=LzaWrmKL1Z4</a:t>
            </a:r>
            <a:endParaRPr lang="en-US" sz="1800" dirty="0"/>
          </a:p>
          <a:p>
            <a:r>
              <a:rPr lang="en-US" sz="1800" dirty="0"/>
              <a:t>You might watch 5:48-15:30 to learn more about RL-goals and might briefly view 29:20-35:00  which discusses an example how Q-learning updates the Q-Table. </a:t>
            </a:r>
          </a:p>
        </p:txBody>
      </p:sp>
      <p:sp>
        <p:nvSpPr>
          <p:cNvPr id="3" name="Rectangle 2"/>
          <p:cNvSpPr txBox="1">
            <a:spLocks noChangeArrowheads="1"/>
          </p:cNvSpPr>
          <p:nvPr/>
        </p:nvSpPr>
        <p:spPr>
          <a:xfrm>
            <a:off x="990600" y="1012825"/>
            <a:ext cx="7924800" cy="511175"/>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r>
              <a:rPr lang="en-US" sz="2700" kern="0" dirty="0">
                <a:solidFill>
                  <a:srgbClr val="C2540A"/>
                </a:solidFill>
              </a:rPr>
              <a:t>Video which Explains Reinforcement Learning Basics </a:t>
            </a:r>
            <a:endParaRPr lang="en-US" sz="2700" kern="0" dirty="0"/>
          </a:p>
        </p:txBody>
      </p:sp>
    </p:spTree>
    <p:extLst>
      <p:ext uri="{BB962C8B-B14F-4D97-AF65-F5344CB8AC3E}">
        <p14:creationId xmlns:p14="http://schemas.microsoft.com/office/powerpoint/2010/main" val="1811594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066800" y="1012825"/>
            <a:ext cx="7620000" cy="511175"/>
          </a:xfrm>
        </p:spPr>
        <p:txBody>
          <a:bodyPr/>
          <a:lstStyle/>
          <a:p>
            <a:pPr eaLnBrk="1" hangingPunct="1"/>
            <a:r>
              <a:rPr lang="en-US" sz="3600">
                <a:solidFill>
                  <a:srgbClr val="C2540A"/>
                </a:solidFill>
              </a:rPr>
              <a:t>Reinforcement Learning</a:t>
            </a:r>
            <a:endParaRPr lang="en-US"/>
          </a:p>
        </p:txBody>
      </p:sp>
      <p:sp>
        <p:nvSpPr>
          <p:cNvPr id="16387" name="Text Box 3"/>
          <p:cNvSpPr txBox="1">
            <a:spLocks noChangeArrowheads="1"/>
          </p:cNvSpPr>
          <p:nvPr/>
        </p:nvSpPr>
        <p:spPr bwMode="auto">
          <a:xfrm>
            <a:off x="1315697" y="2286000"/>
            <a:ext cx="7122206"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514350" indent="-514350" eaLnBrk="1" hangingPunct="1">
              <a:buFont typeface="+mj-lt"/>
              <a:buAutoNum type="arabicPeriod"/>
            </a:pPr>
            <a:r>
              <a:rPr lang="en-US" sz="3200" b="1" i="1" dirty="0">
                <a:solidFill>
                  <a:srgbClr val="030305"/>
                </a:solidFill>
              </a:rPr>
              <a:t> </a:t>
            </a:r>
            <a:r>
              <a:rPr lang="en-US" sz="3200" dirty="0">
                <a:solidFill>
                  <a:srgbClr val="030305"/>
                </a:solidFill>
              </a:rPr>
              <a:t>Introduction</a:t>
            </a:r>
          </a:p>
          <a:p>
            <a:pPr marL="514350" indent="-514350" eaLnBrk="1" hangingPunct="1">
              <a:buFont typeface="+mj-lt"/>
              <a:buAutoNum type="arabicPeriod"/>
            </a:pPr>
            <a:r>
              <a:rPr lang="en-US" sz="3200" b="1" i="1" dirty="0">
                <a:solidFill>
                  <a:srgbClr val="030305"/>
                </a:solidFill>
              </a:rPr>
              <a:t> </a:t>
            </a:r>
            <a:r>
              <a:rPr lang="en-US" sz="3200" dirty="0">
                <a:solidFill>
                  <a:srgbClr val="030305"/>
                </a:solidFill>
              </a:rPr>
              <a:t>Passive Reinforcement Learning</a:t>
            </a:r>
          </a:p>
          <a:p>
            <a:pPr marL="514350" indent="-514350" eaLnBrk="1" hangingPunct="1">
              <a:buFont typeface="+mj-lt"/>
              <a:buAutoNum type="arabicPeriod"/>
            </a:pPr>
            <a:r>
              <a:rPr lang="en-US" sz="3200" dirty="0">
                <a:solidFill>
                  <a:srgbClr val="030305"/>
                </a:solidFill>
              </a:rPr>
              <a:t> </a:t>
            </a:r>
            <a:r>
              <a:rPr lang="en-US" sz="3200" b="1" i="1" dirty="0">
                <a:solidFill>
                  <a:srgbClr val="030305"/>
                </a:solidFill>
              </a:rPr>
              <a:t>Temporal Difference and Q Learning</a:t>
            </a:r>
          </a:p>
          <a:p>
            <a:pPr marL="514350" indent="-514350" eaLnBrk="1" hangingPunct="1">
              <a:buFont typeface="+mj-lt"/>
              <a:buAutoNum type="arabicPeriod"/>
            </a:pPr>
            <a:r>
              <a:rPr lang="en-US" sz="3200" dirty="0">
                <a:solidFill>
                  <a:srgbClr val="030305"/>
                </a:solidFill>
              </a:rPr>
              <a:t>Policy Selection in RL </a:t>
            </a:r>
          </a:p>
          <a:p>
            <a:pPr marL="514350" indent="-514350" eaLnBrk="1" hangingPunct="1">
              <a:buFont typeface="+mj-lt"/>
              <a:buAutoNum type="arabicPeriod"/>
            </a:pPr>
            <a:r>
              <a:rPr lang="en-US" sz="3200" dirty="0">
                <a:solidFill>
                  <a:srgbClr val="030305"/>
                </a:solidFill>
              </a:rPr>
              <a:t> Applications</a:t>
            </a:r>
          </a:p>
          <a:p>
            <a:pPr marL="514350" indent="-514350" eaLnBrk="1" hangingPunct="1">
              <a:buFont typeface="+mj-lt"/>
              <a:buAutoNum type="arabicPeriod"/>
            </a:pPr>
            <a:r>
              <a:rPr lang="en-US" sz="3200" dirty="0">
                <a:solidFill>
                  <a:srgbClr val="030305"/>
                </a:solidFill>
              </a:rPr>
              <a:t> Summary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066800" y="1012825"/>
            <a:ext cx="7620000" cy="511175"/>
          </a:xfrm>
        </p:spPr>
        <p:txBody>
          <a:bodyPr/>
          <a:lstStyle/>
          <a:p>
            <a:pPr eaLnBrk="1" hangingPunct="1"/>
            <a:r>
              <a:rPr lang="en-US" sz="3600" dirty="0">
                <a:solidFill>
                  <a:srgbClr val="C2540A"/>
                </a:solidFill>
              </a:rPr>
              <a:t>3. Temporal Difference Learning</a:t>
            </a:r>
            <a:endParaRPr lang="en-US" dirty="0"/>
          </a:p>
        </p:txBody>
      </p:sp>
      <p:sp>
        <p:nvSpPr>
          <p:cNvPr id="17411" name="Text Box 3"/>
          <p:cNvSpPr txBox="1">
            <a:spLocks noChangeArrowheads="1"/>
          </p:cNvSpPr>
          <p:nvPr/>
        </p:nvSpPr>
        <p:spPr bwMode="auto">
          <a:xfrm>
            <a:off x="1600200" y="20574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3200"/>
          </a:p>
        </p:txBody>
      </p:sp>
      <p:sp>
        <p:nvSpPr>
          <p:cNvPr id="17412" name="Text Box 4"/>
          <p:cNvSpPr txBox="1">
            <a:spLocks noChangeArrowheads="1"/>
          </p:cNvSpPr>
          <p:nvPr/>
        </p:nvSpPr>
        <p:spPr bwMode="auto">
          <a:xfrm>
            <a:off x="1600200" y="21336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3200"/>
          </a:p>
        </p:txBody>
      </p:sp>
      <p:sp>
        <p:nvSpPr>
          <p:cNvPr id="17413" name="Text Box 5"/>
          <p:cNvSpPr txBox="1">
            <a:spLocks noChangeArrowheads="1"/>
          </p:cNvSpPr>
          <p:nvPr/>
        </p:nvSpPr>
        <p:spPr bwMode="auto">
          <a:xfrm>
            <a:off x="1066800" y="1600200"/>
            <a:ext cx="75438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dirty="0">
                <a:solidFill>
                  <a:srgbClr val="FF0066"/>
                </a:solidFill>
              </a:rPr>
              <a:t>Idea</a:t>
            </a:r>
            <a:r>
              <a:rPr lang="en-US" sz="3200" dirty="0"/>
              <a:t>: Use observed transitions to adjust values in observed states so that the comply with the constraint equation, using they following update rule </a:t>
            </a:r>
            <a:r>
              <a:rPr lang="en-US" sz="3200" dirty="0">
                <a:latin typeface="+mj-lt"/>
              </a:rPr>
              <a:t>(Π is policy used):</a:t>
            </a:r>
          </a:p>
          <a:p>
            <a:pPr eaLnBrk="1" hangingPunct="1"/>
            <a:r>
              <a:rPr lang="en-US" sz="3200" dirty="0"/>
              <a:t>U</a:t>
            </a:r>
            <a:r>
              <a:rPr lang="en-US" sz="3200" baseline="30000" dirty="0">
                <a:latin typeface="Trebuchet MS" pitchFamily="34" charset="0"/>
              </a:rPr>
              <a:t>Π </a:t>
            </a:r>
            <a:r>
              <a:rPr lang="en-US" sz="3200" dirty="0"/>
              <a:t>(s) </a:t>
            </a:r>
            <a:r>
              <a:rPr lang="en-US" sz="3200" dirty="0">
                <a:sym typeface="Wingdings" pitchFamily="2" charset="2"/>
              </a:rPr>
              <a:t> </a:t>
            </a:r>
            <a:r>
              <a:rPr lang="en-US" sz="3200" dirty="0"/>
              <a:t>U</a:t>
            </a:r>
            <a:r>
              <a:rPr lang="en-US" sz="3200" baseline="30000" dirty="0">
                <a:latin typeface="Trebuchet MS" pitchFamily="34" charset="0"/>
              </a:rPr>
              <a:t>Π </a:t>
            </a:r>
            <a:r>
              <a:rPr lang="en-US" sz="3200" dirty="0"/>
              <a:t> (s) + </a:t>
            </a:r>
          </a:p>
          <a:p>
            <a:pPr eaLnBrk="1" hangingPunct="1"/>
            <a:r>
              <a:rPr lang="en-US" sz="3200" dirty="0">
                <a:latin typeface="Trebuchet MS" pitchFamily="34" charset="0"/>
              </a:rPr>
              <a:t>              α [ </a:t>
            </a:r>
            <a:r>
              <a:rPr lang="en-US" sz="3200" dirty="0">
                <a:solidFill>
                  <a:srgbClr val="C00000"/>
                </a:solidFill>
              </a:rPr>
              <a:t>R(s) + </a:t>
            </a:r>
            <a:r>
              <a:rPr lang="en-US" sz="3200" dirty="0">
                <a:solidFill>
                  <a:srgbClr val="C00000"/>
                </a:solidFill>
                <a:latin typeface="Trebuchet MS" pitchFamily="34" charset="0"/>
              </a:rPr>
              <a:t>γ</a:t>
            </a:r>
            <a:r>
              <a:rPr lang="en-US" sz="3200" dirty="0">
                <a:solidFill>
                  <a:srgbClr val="C00000"/>
                </a:solidFill>
              </a:rPr>
              <a:t> U</a:t>
            </a:r>
            <a:r>
              <a:rPr lang="en-US" sz="3200" baseline="30000" dirty="0">
                <a:solidFill>
                  <a:srgbClr val="C00000"/>
                </a:solidFill>
                <a:latin typeface="Trebuchet MS" pitchFamily="34" charset="0"/>
              </a:rPr>
              <a:t>Π </a:t>
            </a:r>
            <a:r>
              <a:rPr lang="en-US" sz="3200" dirty="0">
                <a:solidFill>
                  <a:srgbClr val="C00000"/>
                </a:solidFill>
              </a:rPr>
              <a:t>(s’)</a:t>
            </a:r>
            <a:r>
              <a:rPr lang="en-US" sz="3200" dirty="0"/>
              <a:t> - U</a:t>
            </a:r>
            <a:r>
              <a:rPr lang="en-US" sz="3200" baseline="30000" dirty="0">
                <a:latin typeface="Trebuchet MS" pitchFamily="34" charset="0"/>
              </a:rPr>
              <a:t>Π </a:t>
            </a:r>
            <a:r>
              <a:rPr lang="en-US" sz="3200" dirty="0"/>
              <a:t>(s) ]</a:t>
            </a:r>
          </a:p>
        </p:txBody>
      </p:sp>
      <p:sp>
        <p:nvSpPr>
          <p:cNvPr id="17414" name="Text Box 6"/>
          <p:cNvSpPr txBox="1">
            <a:spLocks noChangeArrowheads="1"/>
          </p:cNvSpPr>
          <p:nvPr/>
        </p:nvSpPr>
        <p:spPr bwMode="auto">
          <a:xfrm>
            <a:off x="1295400" y="4876800"/>
            <a:ext cx="6151563" cy="187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900" dirty="0">
                <a:latin typeface="Trebuchet MS" pitchFamily="34" charset="0"/>
              </a:rPr>
              <a:t>α</a:t>
            </a:r>
            <a:r>
              <a:rPr lang="en-US" sz="2900" dirty="0"/>
              <a:t> is the learning rate; </a:t>
            </a:r>
            <a:r>
              <a:rPr lang="en-US" dirty="0"/>
              <a:t>γ </a:t>
            </a:r>
            <a:r>
              <a:rPr lang="en-US" sz="2900" dirty="0"/>
              <a:t>discount rate</a:t>
            </a:r>
          </a:p>
          <a:p>
            <a:pPr eaLnBrk="1" hangingPunct="1"/>
            <a:r>
              <a:rPr lang="en-US" sz="2900" dirty="0"/>
              <a:t>Temporal difference equation.</a:t>
            </a:r>
          </a:p>
          <a:p>
            <a:pPr eaLnBrk="1" hangingPunct="1"/>
            <a:r>
              <a:rPr lang="en-US" sz="2900" dirty="0"/>
              <a:t>No model assumption --- T and R have not to be known in advance.</a:t>
            </a:r>
          </a:p>
        </p:txBody>
      </p:sp>
      <p:sp>
        <p:nvSpPr>
          <p:cNvPr id="7" name="Oval 6"/>
          <p:cNvSpPr/>
          <p:nvPr/>
        </p:nvSpPr>
        <p:spPr bwMode="auto">
          <a:xfrm>
            <a:off x="6740669" y="5282669"/>
            <a:ext cx="762000" cy="381000"/>
          </a:xfrm>
          <a:prstGeom prst="ellipse">
            <a:avLst/>
          </a:prstGeom>
          <a:solidFill>
            <a:schemeClr val="bg1"/>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s</a:t>
            </a:r>
          </a:p>
        </p:txBody>
      </p:sp>
      <p:sp>
        <p:nvSpPr>
          <p:cNvPr id="8" name="Oval 7"/>
          <p:cNvSpPr/>
          <p:nvPr/>
        </p:nvSpPr>
        <p:spPr bwMode="auto">
          <a:xfrm>
            <a:off x="8036069" y="4731126"/>
            <a:ext cx="762000" cy="381000"/>
          </a:xfrm>
          <a:prstGeom prst="ellipse">
            <a:avLst/>
          </a:prstGeom>
          <a:solidFill>
            <a:schemeClr val="bg1"/>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S</a:t>
            </a:r>
            <a:r>
              <a:rPr kumimoji="0" lang="en-US" sz="2800" b="0" i="0" u="none" strike="noStrike" cap="none" normalizeH="0" baseline="0" dirty="0">
                <a:ln>
                  <a:noFill/>
                </a:ln>
                <a:solidFill>
                  <a:schemeClr val="tx1"/>
                </a:solidFill>
                <a:effectLst/>
                <a:latin typeface="Times New Roman" pitchFamily="18" charset="0"/>
              </a:rPr>
              <a:t>’</a:t>
            </a:r>
          </a:p>
        </p:txBody>
      </p:sp>
      <p:cxnSp>
        <p:nvCxnSpPr>
          <p:cNvPr id="9" name="Straight Arrow Connector 8"/>
          <p:cNvCxnSpPr>
            <a:stCxn id="7" idx="7"/>
          </p:cNvCxnSpPr>
          <p:nvPr/>
        </p:nvCxnSpPr>
        <p:spPr bwMode="auto">
          <a:xfrm flipV="1">
            <a:off x="7391077" y="5056331"/>
            <a:ext cx="771098" cy="282134"/>
          </a:xfrm>
          <a:prstGeom prst="straightConnector1">
            <a:avLst/>
          </a:prstGeom>
          <a:ln>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10" name="TextBox 9"/>
          <p:cNvSpPr txBox="1"/>
          <p:nvPr/>
        </p:nvSpPr>
        <p:spPr>
          <a:xfrm>
            <a:off x="7539759" y="4876800"/>
            <a:ext cx="320922" cy="461665"/>
          </a:xfrm>
          <a:prstGeom prst="rect">
            <a:avLst/>
          </a:prstGeom>
          <a:noFill/>
        </p:spPr>
        <p:txBody>
          <a:bodyPr wrap="none" rtlCol="0">
            <a:spAutoFit/>
          </a:bodyPr>
          <a:lstStyle/>
          <a:p>
            <a:r>
              <a:rPr lang="en-US" dirty="0"/>
              <a:t>a</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762000"/>
            <a:ext cx="8534400" cy="838200"/>
          </a:xfrm>
        </p:spPr>
        <p:txBody>
          <a:bodyPr/>
          <a:lstStyle/>
          <a:p>
            <a:pPr eaLnBrk="1" hangingPunct="1"/>
            <a:r>
              <a:rPr lang="en-US" sz="3300">
                <a:solidFill>
                  <a:srgbClr val="C2540A"/>
                </a:solidFill>
              </a:rPr>
              <a:t>Updating Estimations Based on Observations:</a:t>
            </a:r>
            <a:endParaRPr lang="en-US" sz="3300"/>
          </a:p>
        </p:txBody>
      </p:sp>
      <p:sp>
        <p:nvSpPr>
          <p:cNvPr id="15363" name="Text Box 3"/>
          <p:cNvSpPr txBox="1">
            <a:spLocks noChangeArrowheads="1"/>
          </p:cNvSpPr>
          <p:nvPr/>
        </p:nvSpPr>
        <p:spPr bwMode="auto">
          <a:xfrm>
            <a:off x="1600200" y="20574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3200"/>
          </a:p>
        </p:txBody>
      </p:sp>
      <p:sp>
        <p:nvSpPr>
          <p:cNvPr id="15364" name="Text Box 4"/>
          <p:cNvSpPr txBox="1">
            <a:spLocks noChangeArrowheads="1"/>
          </p:cNvSpPr>
          <p:nvPr/>
        </p:nvSpPr>
        <p:spPr bwMode="auto">
          <a:xfrm>
            <a:off x="1600200" y="21336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3200"/>
          </a:p>
        </p:txBody>
      </p:sp>
      <p:sp>
        <p:nvSpPr>
          <p:cNvPr id="15365" name="Text Box 7"/>
          <p:cNvSpPr txBox="1">
            <a:spLocks noChangeArrowheads="1"/>
          </p:cNvSpPr>
          <p:nvPr/>
        </p:nvSpPr>
        <p:spPr bwMode="auto">
          <a:xfrm>
            <a:off x="6308725" y="18700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p>
        </p:txBody>
      </p:sp>
      <p:sp>
        <p:nvSpPr>
          <p:cNvPr id="15366" name="Text Box 10"/>
          <p:cNvSpPr txBox="1">
            <a:spLocks noChangeArrowheads="1"/>
          </p:cNvSpPr>
          <p:nvPr/>
        </p:nvSpPr>
        <p:spPr bwMode="auto">
          <a:xfrm>
            <a:off x="990600" y="1623844"/>
            <a:ext cx="550561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400" dirty="0"/>
              <a:t>U(s) </a:t>
            </a:r>
            <a:r>
              <a:rPr lang="en-US" sz="2400" dirty="0">
                <a:sym typeface="Wingdings" pitchFamily="2" charset="2"/>
              </a:rPr>
              <a:t> </a:t>
            </a:r>
            <a:r>
              <a:rPr lang="en-US" sz="2400" dirty="0"/>
              <a:t>U(s) </a:t>
            </a:r>
            <a:r>
              <a:rPr lang="en-US" sz="2200" dirty="0"/>
              <a:t>*(1-</a:t>
            </a:r>
            <a:r>
              <a:rPr lang="en-US" sz="2200" dirty="0">
                <a:sym typeface="Symbol" pitchFamily="18" charset="2"/>
              </a:rPr>
              <a:t></a:t>
            </a:r>
            <a:r>
              <a:rPr lang="en-US" sz="2200" dirty="0"/>
              <a:t>) + </a:t>
            </a:r>
            <a:r>
              <a:rPr lang="en-US" sz="2200" dirty="0" err="1"/>
              <a:t>Observed_Value</a:t>
            </a:r>
            <a:r>
              <a:rPr lang="en-US" sz="2200" dirty="0"/>
              <a:t>*</a:t>
            </a:r>
            <a:r>
              <a:rPr lang="en-US" sz="2200" dirty="0">
                <a:sym typeface="Symbol" pitchFamily="18" charset="2"/>
              </a:rPr>
              <a:t></a:t>
            </a:r>
          </a:p>
          <a:p>
            <a:pPr eaLnBrk="1" hangingPunct="1"/>
            <a:r>
              <a:rPr lang="en-US" b="1" u="sng" dirty="0">
                <a:highlight>
                  <a:srgbClr val="00FFFF"/>
                </a:highlight>
              </a:rPr>
              <a:t>U(s</a:t>
            </a:r>
            <a:r>
              <a:rPr lang="en-US" b="1" u="sng" dirty="0"/>
              <a:t>) </a:t>
            </a:r>
            <a:r>
              <a:rPr lang="en-US" b="1" u="sng" dirty="0">
                <a:sym typeface="Wingdings" pitchFamily="2" charset="2"/>
              </a:rPr>
              <a:t></a:t>
            </a:r>
            <a:r>
              <a:rPr lang="en-US" b="1" u="sng" dirty="0">
                <a:highlight>
                  <a:srgbClr val="00FFFF"/>
                </a:highlight>
                <a:sym typeface="Wingdings" pitchFamily="2" charset="2"/>
              </a:rPr>
              <a:t> </a:t>
            </a:r>
            <a:r>
              <a:rPr lang="en-US" b="1" u="sng" dirty="0">
                <a:highlight>
                  <a:srgbClr val="00FFFF"/>
                </a:highlight>
              </a:rPr>
              <a:t>U(s)</a:t>
            </a:r>
            <a:r>
              <a:rPr lang="en-US" b="1" u="sng" dirty="0"/>
              <a:t> + </a:t>
            </a:r>
            <a:r>
              <a:rPr lang="en-US" dirty="0">
                <a:sym typeface="Symbol" pitchFamily="18" charset="2"/>
              </a:rPr>
              <a:t></a:t>
            </a:r>
            <a:r>
              <a:rPr lang="en-US" b="1" u="sng" dirty="0"/>
              <a:t> [</a:t>
            </a:r>
            <a:r>
              <a:rPr lang="en-US" b="1" u="sng" dirty="0" err="1"/>
              <a:t>Observed_Value</a:t>
            </a:r>
            <a:r>
              <a:rPr lang="en-US" b="1" u="sng" dirty="0"/>
              <a:t> -</a:t>
            </a:r>
            <a:r>
              <a:rPr lang="en-US" b="1" u="sng" dirty="0">
                <a:highlight>
                  <a:srgbClr val="00FFFF"/>
                </a:highlight>
              </a:rPr>
              <a:t> U(s)]</a:t>
            </a:r>
          </a:p>
          <a:p>
            <a:pPr eaLnBrk="1" hangingPunct="1"/>
            <a:r>
              <a:rPr lang="en-US" sz="2200" dirty="0" err="1"/>
              <a:t>Observed_Value</a:t>
            </a:r>
            <a:r>
              <a:rPr lang="en-US" sz="2200" dirty="0"/>
              <a:t> </a:t>
            </a:r>
            <a:r>
              <a:rPr lang="en-US" sz="2200" dirty="0">
                <a:sym typeface="Symbol" pitchFamily="18" charset="2"/>
              </a:rPr>
              <a:t>= </a:t>
            </a:r>
            <a:r>
              <a:rPr lang="en-US" sz="2400" dirty="0">
                <a:solidFill>
                  <a:srgbClr val="C00000"/>
                </a:solidFill>
              </a:rPr>
              <a:t>R(s) + </a:t>
            </a:r>
            <a:r>
              <a:rPr lang="en-US" sz="2400" dirty="0">
                <a:solidFill>
                  <a:srgbClr val="C00000"/>
                </a:solidFill>
                <a:latin typeface="Trebuchet MS" pitchFamily="34" charset="0"/>
              </a:rPr>
              <a:t>γ</a:t>
            </a:r>
            <a:r>
              <a:rPr lang="en-US" sz="2400" dirty="0">
                <a:solidFill>
                  <a:srgbClr val="C00000"/>
                </a:solidFill>
              </a:rPr>
              <a:t> U</a:t>
            </a:r>
            <a:r>
              <a:rPr lang="en-US" sz="2400" baseline="30000" dirty="0">
                <a:solidFill>
                  <a:srgbClr val="C00000"/>
                </a:solidFill>
                <a:latin typeface="Trebuchet MS" pitchFamily="34" charset="0"/>
              </a:rPr>
              <a:t>Π </a:t>
            </a:r>
            <a:r>
              <a:rPr lang="en-US" sz="2400" dirty="0">
                <a:solidFill>
                  <a:srgbClr val="C00000"/>
                </a:solidFill>
              </a:rPr>
              <a:t>(s’)</a:t>
            </a:r>
            <a:r>
              <a:rPr lang="en-US" sz="2400" dirty="0"/>
              <a:t> </a:t>
            </a:r>
            <a:endParaRPr lang="en-US" sz="2200" dirty="0">
              <a:sym typeface="Symbol" pitchFamily="18" charset="2"/>
            </a:endParaRPr>
          </a:p>
        </p:txBody>
      </p:sp>
      <p:sp>
        <p:nvSpPr>
          <p:cNvPr id="15367" name="Text Box 11"/>
          <p:cNvSpPr txBox="1">
            <a:spLocks noChangeArrowheads="1"/>
          </p:cNvSpPr>
          <p:nvPr/>
        </p:nvSpPr>
        <p:spPr bwMode="auto">
          <a:xfrm>
            <a:off x="989357" y="2869595"/>
            <a:ext cx="7532831"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a:t>Example: Measure the utility of a state s with current value </a:t>
            </a:r>
          </a:p>
          <a:p>
            <a:pPr eaLnBrk="1" hangingPunct="1"/>
            <a:r>
              <a:rPr lang="en-US" dirty="0"/>
              <a:t>being 2 and observed values are 3 and </a:t>
            </a:r>
            <a:r>
              <a:rPr lang="en-US" b="1" u="sng" dirty="0">
                <a:highlight>
                  <a:srgbClr val="00FFFF"/>
                </a:highlight>
              </a:rPr>
              <a:t>then</a:t>
            </a:r>
            <a:r>
              <a:rPr lang="en-US" dirty="0"/>
              <a:t> 3 and the </a:t>
            </a:r>
          </a:p>
          <a:p>
            <a:pPr eaLnBrk="1" hangingPunct="1"/>
            <a:r>
              <a:rPr lang="en-US" dirty="0"/>
              <a:t>learning rate is </a:t>
            </a:r>
            <a:r>
              <a:rPr lang="en-US" dirty="0">
                <a:sym typeface="Symbol"/>
              </a:rPr>
              <a:t>= </a:t>
            </a:r>
            <a:r>
              <a:rPr lang="en-US" dirty="0"/>
              <a:t>0.2:</a:t>
            </a:r>
          </a:p>
          <a:p>
            <a:pPr eaLnBrk="1" hangingPunct="1"/>
            <a:r>
              <a:rPr lang="en-US" dirty="0"/>
              <a:t>U(s) *aka Utility of state s* = 2</a:t>
            </a:r>
          </a:p>
          <a:p>
            <a:pPr eaLnBrk="1" hangingPunct="1"/>
            <a:r>
              <a:rPr lang="en-US" sz="2400" dirty="0" err="1"/>
              <a:t>Observed_Value</a:t>
            </a:r>
            <a:r>
              <a:rPr lang="en-US" sz="2400" dirty="0"/>
              <a:t> = 3</a:t>
            </a:r>
          </a:p>
          <a:p>
            <a:pPr eaLnBrk="1" hangingPunct="1"/>
            <a:endParaRPr lang="en-US" dirty="0"/>
          </a:p>
          <a:p>
            <a:pPr eaLnBrk="1" hangingPunct="1"/>
            <a:r>
              <a:rPr lang="en-US" dirty="0"/>
              <a:t>U(s) after first observation = 2 + 0.2*(3-2) = </a:t>
            </a:r>
            <a:r>
              <a:rPr lang="en-US" dirty="0">
                <a:highlight>
                  <a:srgbClr val="00FFFF"/>
                </a:highlight>
              </a:rPr>
              <a:t>2.2</a:t>
            </a:r>
          </a:p>
          <a:p>
            <a:pPr eaLnBrk="1" hangingPunct="1"/>
            <a:r>
              <a:rPr lang="en-US" dirty="0"/>
              <a:t>U(s) after second observation = </a:t>
            </a:r>
            <a:r>
              <a:rPr lang="en-US" dirty="0">
                <a:highlight>
                  <a:srgbClr val="00FFFF"/>
                </a:highlight>
              </a:rPr>
              <a:t>2.2</a:t>
            </a:r>
            <a:r>
              <a:rPr lang="en-US" dirty="0"/>
              <a:t> + 0.2*(3-</a:t>
            </a:r>
            <a:r>
              <a:rPr lang="en-US" dirty="0">
                <a:highlight>
                  <a:srgbClr val="00FFFF"/>
                </a:highlight>
              </a:rPr>
              <a:t>2.2</a:t>
            </a:r>
            <a:r>
              <a:rPr lang="en-US" dirty="0"/>
              <a:t>) = 2.36</a:t>
            </a:r>
          </a:p>
          <a:p>
            <a:pPr eaLnBrk="1" hangingPunct="1"/>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098400" y="914400"/>
            <a:ext cx="7620000" cy="511175"/>
          </a:xfrm>
        </p:spPr>
        <p:txBody>
          <a:bodyPr/>
          <a:lstStyle/>
          <a:p>
            <a:pPr eaLnBrk="1" hangingPunct="1"/>
            <a:r>
              <a:rPr lang="en-US" sz="3600" dirty="0">
                <a:solidFill>
                  <a:srgbClr val="C2540A"/>
                </a:solidFill>
              </a:rPr>
              <a:t>Reinforcement Learning</a:t>
            </a:r>
            <a:endParaRPr lang="en-US" dirty="0"/>
          </a:p>
        </p:txBody>
      </p:sp>
      <p:sp>
        <p:nvSpPr>
          <p:cNvPr id="3075" name="Text Box 3"/>
          <p:cNvSpPr txBox="1">
            <a:spLocks noChangeArrowheads="1"/>
          </p:cNvSpPr>
          <p:nvPr/>
        </p:nvSpPr>
        <p:spPr bwMode="auto">
          <a:xfrm>
            <a:off x="1593028" y="1905000"/>
            <a:ext cx="6004977"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514350" indent="-514350" eaLnBrk="1" hangingPunct="1">
              <a:buFont typeface="+mj-lt"/>
              <a:buAutoNum type="arabicPeriod"/>
            </a:pPr>
            <a:r>
              <a:rPr lang="en-US" sz="3200" b="1" i="1" dirty="0">
                <a:solidFill>
                  <a:srgbClr val="030305"/>
                </a:solidFill>
              </a:rPr>
              <a:t> Introduction</a:t>
            </a:r>
          </a:p>
          <a:p>
            <a:pPr marL="514350" indent="-514350" eaLnBrk="1" hangingPunct="1">
              <a:buFont typeface="+mj-lt"/>
              <a:buAutoNum type="arabicPeriod"/>
            </a:pPr>
            <a:r>
              <a:rPr lang="en-US" sz="3200" b="1" i="1" dirty="0">
                <a:solidFill>
                  <a:srgbClr val="030305"/>
                </a:solidFill>
              </a:rPr>
              <a:t> </a:t>
            </a:r>
            <a:r>
              <a:rPr lang="en-US" sz="3200" dirty="0">
                <a:solidFill>
                  <a:srgbClr val="030305"/>
                </a:solidFill>
              </a:rPr>
              <a:t>Bellman Update </a:t>
            </a:r>
          </a:p>
          <a:p>
            <a:pPr marL="514350" indent="-514350" eaLnBrk="1" hangingPunct="1">
              <a:buFont typeface="+mj-lt"/>
              <a:buAutoNum type="arabicPeriod"/>
            </a:pPr>
            <a:r>
              <a:rPr lang="en-US" sz="3200" dirty="0">
                <a:solidFill>
                  <a:srgbClr val="030305"/>
                </a:solidFill>
              </a:rPr>
              <a:t> Temporal Difference Learning</a:t>
            </a:r>
            <a:endParaRPr lang="en-US" sz="3200" dirty="0">
              <a:solidFill>
                <a:srgbClr val="00B050"/>
              </a:solidFill>
            </a:endParaRPr>
          </a:p>
          <a:p>
            <a:pPr marL="514350" indent="-514350" eaLnBrk="1" hangingPunct="1">
              <a:buFont typeface="+mj-lt"/>
              <a:buAutoNum type="arabicPeriod"/>
            </a:pPr>
            <a:r>
              <a:rPr lang="en-US" sz="3200" dirty="0">
                <a:solidFill>
                  <a:srgbClr val="030305"/>
                </a:solidFill>
              </a:rPr>
              <a:t> Policy Selection in RL </a:t>
            </a:r>
          </a:p>
          <a:p>
            <a:pPr marL="514350" indent="-514350" eaLnBrk="1" hangingPunct="1">
              <a:buFont typeface="+mj-lt"/>
              <a:buAutoNum type="arabicPeriod"/>
            </a:pPr>
            <a:r>
              <a:rPr lang="en-US" sz="3200" dirty="0">
                <a:solidFill>
                  <a:srgbClr val="030305"/>
                </a:solidFill>
              </a:rPr>
              <a:t> Applications</a:t>
            </a:r>
          </a:p>
          <a:p>
            <a:pPr marL="514350" indent="-514350" eaLnBrk="1" hangingPunct="1">
              <a:buFont typeface="+mj-lt"/>
              <a:buAutoNum type="arabicPeriod"/>
            </a:pPr>
            <a:r>
              <a:rPr lang="en-US" sz="3200" dirty="0">
                <a:solidFill>
                  <a:srgbClr val="030305"/>
                </a:solidFill>
              </a:rPr>
              <a:t> Summary</a:t>
            </a:r>
          </a:p>
        </p:txBody>
      </p:sp>
      <p:sp>
        <p:nvSpPr>
          <p:cNvPr id="2" name="TextBox 1"/>
          <p:cNvSpPr txBox="1"/>
          <p:nvPr/>
        </p:nvSpPr>
        <p:spPr>
          <a:xfrm>
            <a:off x="990600" y="5867400"/>
            <a:ext cx="7705956" cy="569387"/>
          </a:xfrm>
          <a:prstGeom prst="rect">
            <a:avLst/>
          </a:prstGeom>
          <a:noFill/>
        </p:spPr>
        <p:txBody>
          <a:bodyPr wrap="none" rtlCol="0">
            <a:spAutoFit/>
          </a:bodyPr>
          <a:lstStyle/>
          <a:p>
            <a:r>
              <a:rPr lang="en-US" dirty="0"/>
              <a:t>Road Map Reinforcement Learning: </a:t>
            </a:r>
            <a:r>
              <a:rPr lang="en-US" sz="700" dirty="0">
                <a:hlinkClick r:id="rId2"/>
              </a:rPr>
              <a:t>https://aitopics.org/search?filters=&amp;sort=score+desc&amp;q=Reinforcement+Learning</a:t>
            </a:r>
            <a:endParaRPr lang="en-US" sz="700" dirty="0"/>
          </a:p>
          <a:p>
            <a:endParaRPr lang="en-US" sz="700" dirty="0"/>
          </a:p>
        </p:txBody>
      </p:sp>
      <p:sp>
        <p:nvSpPr>
          <p:cNvPr id="3" name="TextBox 2"/>
          <p:cNvSpPr txBox="1"/>
          <p:nvPr/>
        </p:nvSpPr>
        <p:spPr>
          <a:xfrm>
            <a:off x="6248400" y="249317"/>
            <a:ext cx="2515817" cy="338554"/>
          </a:xfrm>
          <a:prstGeom prst="rect">
            <a:avLst/>
          </a:prstGeom>
          <a:noFill/>
        </p:spPr>
        <p:txBody>
          <a:bodyPr wrap="none" rtlCol="0">
            <a:spAutoFit/>
          </a:bodyPr>
          <a:lstStyle/>
          <a:p>
            <a:r>
              <a:rPr lang="en-US" sz="1600" dirty="0"/>
              <a:t>Last Updated: Feb. 11, 2021</a:t>
            </a:r>
          </a:p>
        </p:txBody>
      </p:sp>
    </p:spTree>
    <p:extLst>
      <p:ext uri="{BB962C8B-B14F-4D97-AF65-F5344CB8AC3E}">
        <p14:creationId xmlns:p14="http://schemas.microsoft.com/office/powerpoint/2010/main" val="3028490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762000"/>
            <a:ext cx="8534400" cy="838200"/>
          </a:xfrm>
        </p:spPr>
        <p:txBody>
          <a:bodyPr/>
          <a:lstStyle/>
          <a:p>
            <a:pPr eaLnBrk="1" hangingPunct="1"/>
            <a:r>
              <a:rPr lang="en-US" sz="3300">
                <a:solidFill>
                  <a:srgbClr val="C2540A"/>
                </a:solidFill>
              </a:rPr>
              <a:t>Updating Estimations Based on Observations:</a:t>
            </a:r>
            <a:endParaRPr lang="en-US" sz="3300"/>
          </a:p>
        </p:txBody>
      </p:sp>
      <p:sp>
        <p:nvSpPr>
          <p:cNvPr id="15363" name="Text Box 3"/>
          <p:cNvSpPr txBox="1">
            <a:spLocks noChangeArrowheads="1"/>
          </p:cNvSpPr>
          <p:nvPr/>
        </p:nvSpPr>
        <p:spPr bwMode="auto">
          <a:xfrm>
            <a:off x="1600200" y="20574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3200"/>
          </a:p>
        </p:txBody>
      </p:sp>
      <p:sp>
        <p:nvSpPr>
          <p:cNvPr id="15364" name="Text Box 4"/>
          <p:cNvSpPr txBox="1">
            <a:spLocks noChangeArrowheads="1"/>
          </p:cNvSpPr>
          <p:nvPr/>
        </p:nvSpPr>
        <p:spPr bwMode="auto">
          <a:xfrm>
            <a:off x="1600200" y="21336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3200"/>
          </a:p>
        </p:txBody>
      </p:sp>
      <p:sp>
        <p:nvSpPr>
          <p:cNvPr id="15365" name="Text Box 7"/>
          <p:cNvSpPr txBox="1">
            <a:spLocks noChangeArrowheads="1"/>
          </p:cNvSpPr>
          <p:nvPr/>
        </p:nvSpPr>
        <p:spPr bwMode="auto">
          <a:xfrm>
            <a:off x="6308725" y="18700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p>
        </p:txBody>
      </p:sp>
      <p:sp>
        <p:nvSpPr>
          <p:cNvPr id="15366" name="Text Box 10"/>
          <p:cNvSpPr txBox="1">
            <a:spLocks noChangeArrowheads="1"/>
          </p:cNvSpPr>
          <p:nvPr/>
        </p:nvSpPr>
        <p:spPr bwMode="auto">
          <a:xfrm>
            <a:off x="990600" y="1623844"/>
            <a:ext cx="550561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400" dirty="0"/>
              <a:t>U(s) </a:t>
            </a:r>
            <a:r>
              <a:rPr lang="en-US" sz="2400" dirty="0">
                <a:sym typeface="Wingdings" pitchFamily="2" charset="2"/>
              </a:rPr>
              <a:t> </a:t>
            </a:r>
            <a:r>
              <a:rPr lang="en-US" sz="2400" dirty="0"/>
              <a:t>U(s) </a:t>
            </a:r>
            <a:r>
              <a:rPr lang="en-US" sz="2200" dirty="0"/>
              <a:t>*(1-</a:t>
            </a:r>
            <a:r>
              <a:rPr lang="en-US" sz="2200" dirty="0">
                <a:sym typeface="Symbol" pitchFamily="18" charset="2"/>
              </a:rPr>
              <a:t></a:t>
            </a:r>
            <a:r>
              <a:rPr lang="en-US" sz="2200" dirty="0"/>
              <a:t>) + </a:t>
            </a:r>
            <a:r>
              <a:rPr lang="en-US" sz="2200" dirty="0" err="1"/>
              <a:t>Observed_Value</a:t>
            </a:r>
            <a:r>
              <a:rPr lang="en-US" sz="2200" dirty="0"/>
              <a:t>*</a:t>
            </a:r>
            <a:r>
              <a:rPr lang="en-US" sz="2200" dirty="0">
                <a:sym typeface="Symbol" pitchFamily="18" charset="2"/>
              </a:rPr>
              <a:t></a:t>
            </a:r>
          </a:p>
          <a:p>
            <a:pPr eaLnBrk="1" hangingPunct="1"/>
            <a:r>
              <a:rPr lang="en-US" b="1" u="sng" dirty="0">
                <a:highlight>
                  <a:srgbClr val="00FFFF"/>
                </a:highlight>
              </a:rPr>
              <a:t>U(s</a:t>
            </a:r>
            <a:r>
              <a:rPr lang="en-US" b="1" u="sng" dirty="0"/>
              <a:t>) </a:t>
            </a:r>
            <a:r>
              <a:rPr lang="en-US" b="1" u="sng" dirty="0">
                <a:sym typeface="Wingdings" pitchFamily="2" charset="2"/>
              </a:rPr>
              <a:t></a:t>
            </a:r>
            <a:r>
              <a:rPr lang="en-US" b="1" u="sng" dirty="0">
                <a:highlight>
                  <a:srgbClr val="00FFFF"/>
                </a:highlight>
                <a:sym typeface="Wingdings" pitchFamily="2" charset="2"/>
              </a:rPr>
              <a:t> </a:t>
            </a:r>
            <a:r>
              <a:rPr lang="en-US" b="1" u="sng" dirty="0">
                <a:highlight>
                  <a:srgbClr val="00FFFF"/>
                </a:highlight>
              </a:rPr>
              <a:t>U(s)</a:t>
            </a:r>
            <a:r>
              <a:rPr lang="en-US" b="1" u="sng" dirty="0"/>
              <a:t> + </a:t>
            </a:r>
            <a:r>
              <a:rPr lang="en-US" b="1" u="sng" dirty="0">
                <a:highlight>
                  <a:srgbClr val="FF00FF"/>
                </a:highlight>
                <a:sym typeface="Symbol" pitchFamily="18" charset="2"/>
              </a:rPr>
              <a:t></a:t>
            </a:r>
            <a:r>
              <a:rPr lang="en-US" b="1" u="sng" dirty="0"/>
              <a:t> [</a:t>
            </a:r>
            <a:r>
              <a:rPr lang="en-US" b="1" u="sng" dirty="0" err="1">
                <a:highlight>
                  <a:srgbClr val="00FF00"/>
                </a:highlight>
              </a:rPr>
              <a:t>Observed_Value</a:t>
            </a:r>
            <a:r>
              <a:rPr lang="en-US" b="1" u="sng" dirty="0">
                <a:highlight>
                  <a:srgbClr val="00FF00"/>
                </a:highlight>
              </a:rPr>
              <a:t> </a:t>
            </a:r>
            <a:r>
              <a:rPr lang="en-US" b="1" u="sng" dirty="0"/>
              <a:t>-</a:t>
            </a:r>
            <a:r>
              <a:rPr lang="en-US" b="1" u="sng" dirty="0">
                <a:highlight>
                  <a:srgbClr val="00FFFF"/>
                </a:highlight>
              </a:rPr>
              <a:t> U(s)]</a:t>
            </a:r>
          </a:p>
          <a:p>
            <a:pPr eaLnBrk="1" hangingPunct="1"/>
            <a:r>
              <a:rPr lang="en-US" sz="2400" dirty="0" err="1"/>
              <a:t>Observed_Value</a:t>
            </a:r>
            <a:r>
              <a:rPr lang="en-US" sz="2400" dirty="0"/>
              <a:t> </a:t>
            </a:r>
            <a:r>
              <a:rPr lang="en-US" sz="2400" dirty="0">
                <a:sym typeface="Symbol" pitchFamily="18" charset="2"/>
              </a:rPr>
              <a:t>= </a:t>
            </a:r>
            <a:r>
              <a:rPr lang="en-US" sz="2800" dirty="0">
                <a:solidFill>
                  <a:srgbClr val="C00000"/>
                </a:solidFill>
              </a:rPr>
              <a:t>R(s) + </a:t>
            </a:r>
            <a:r>
              <a:rPr lang="en-US" sz="2800" dirty="0">
                <a:solidFill>
                  <a:srgbClr val="C00000"/>
                </a:solidFill>
                <a:latin typeface="Trebuchet MS" pitchFamily="34" charset="0"/>
              </a:rPr>
              <a:t>γ</a:t>
            </a:r>
            <a:r>
              <a:rPr lang="en-US" sz="2800" dirty="0">
                <a:solidFill>
                  <a:srgbClr val="C00000"/>
                </a:solidFill>
              </a:rPr>
              <a:t> U</a:t>
            </a:r>
            <a:r>
              <a:rPr lang="en-US" sz="2800" baseline="30000" dirty="0">
                <a:solidFill>
                  <a:srgbClr val="C00000"/>
                </a:solidFill>
                <a:latin typeface="Trebuchet MS" pitchFamily="34" charset="0"/>
              </a:rPr>
              <a:t>Π </a:t>
            </a:r>
            <a:r>
              <a:rPr lang="en-US" sz="2800" dirty="0">
                <a:solidFill>
                  <a:srgbClr val="C00000"/>
                </a:solidFill>
              </a:rPr>
              <a:t>(s’)</a:t>
            </a:r>
            <a:r>
              <a:rPr lang="en-US" sz="2800" dirty="0"/>
              <a:t> </a:t>
            </a:r>
            <a:endParaRPr lang="en-US" sz="2400" dirty="0">
              <a:sym typeface="Symbol" pitchFamily="18" charset="2"/>
            </a:endParaRPr>
          </a:p>
          <a:p>
            <a:pPr eaLnBrk="1" hangingPunct="1"/>
            <a:endParaRPr lang="en-US" b="1" u="sng" dirty="0">
              <a:highlight>
                <a:srgbClr val="00FFFF"/>
              </a:highlight>
              <a:sym typeface="Symbol" pitchFamily="18" charset="2"/>
            </a:endParaRPr>
          </a:p>
        </p:txBody>
      </p:sp>
      <p:sp>
        <p:nvSpPr>
          <p:cNvPr id="15367" name="Text Box 11"/>
          <p:cNvSpPr txBox="1">
            <a:spLocks noChangeArrowheads="1"/>
          </p:cNvSpPr>
          <p:nvPr/>
        </p:nvSpPr>
        <p:spPr bwMode="auto">
          <a:xfrm>
            <a:off x="990600" y="3100874"/>
            <a:ext cx="7532831"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a:t>Example: Measure the utility of a state s with current value </a:t>
            </a:r>
          </a:p>
          <a:p>
            <a:pPr eaLnBrk="1" hangingPunct="1"/>
            <a:r>
              <a:rPr lang="en-US" dirty="0"/>
              <a:t>being 2 and observed values are 3 and </a:t>
            </a:r>
            <a:r>
              <a:rPr lang="en-US" b="1" u="sng" dirty="0">
                <a:solidFill>
                  <a:srgbClr val="C00000"/>
                </a:solidFill>
              </a:rPr>
              <a:t>then</a:t>
            </a:r>
            <a:r>
              <a:rPr lang="en-US" dirty="0"/>
              <a:t> 3 and the </a:t>
            </a:r>
          </a:p>
          <a:p>
            <a:pPr eaLnBrk="1" hangingPunct="1"/>
            <a:r>
              <a:rPr lang="en-US" dirty="0"/>
              <a:t>learning rate is </a:t>
            </a:r>
            <a:r>
              <a:rPr lang="en-US" dirty="0">
                <a:highlight>
                  <a:srgbClr val="FF00FF"/>
                </a:highlight>
                <a:sym typeface="Symbol"/>
              </a:rPr>
              <a:t>= </a:t>
            </a:r>
            <a:r>
              <a:rPr lang="en-US" dirty="0">
                <a:highlight>
                  <a:srgbClr val="FF00FF"/>
                </a:highlight>
              </a:rPr>
              <a:t>0.2</a:t>
            </a:r>
            <a:r>
              <a:rPr lang="en-US" dirty="0"/>
              <a:t>:</a:t>
            </a:r>
          </a:p>
          <a:p>
            <a:pPr eaLnBrk="1" hangingPunct="1"/>
            <a:r>
              <a:rPr lang="en-US" dirty="0">
                <a:highlight>
                  <a:srgbClr val="00FFFF"/>
                </a:highlight>
              </a:rPr>
              <a:t>U(s)</a:t>
            </a:r>
            <a:r>
              <a:rPr lang="en-US" dirty="0"/>
              <a:t> *aka Utility of state s* </a:t>
            </a:r>
            <a:r>
              <a:rPr lang="en-US" dirty="0">
                <a:highlight>
                  <a:srgbClr val="00FFFF"/>
                </a:highlight>
              </a:rPr>
              <a:t>= 2</a:t>
            </a:r>
          </a:p>
          <a:p>
            <a:pPr eaLnBrk="1" hangingPunct="1"/>
            <a:r>
              <a:rPr lang="en-US" sz="2400" dirty="0" err="1">
                <a:highlight>
                  <a:srgbClr val="00FF00"/>
                </a:highlight>
              </a:rPr>
              <a:t>Observed_Value</a:t>
            </a:r>
            <a:r>
              <a:rPr lang="en-US" sz="2400" dirty="0">
                <a:highlight>
                  <a:srgbClr val="00FF00"/>
                </a:highlight>
              </a:rPr>
              <a:t> </a:t>
            </a:r>
            <a:r>
              <a:rPr lang="en-US" sz="2400" dirty="0"/>
              <a:t>= </a:t>
            </a:r>
            <a:r>
              <a:rPr lang="en-US" sz="2400" dirty="0">
                <a:highlight>
                  <a:srgbClr val="00FF00"/>
                </a:highlight>
              </a:rPr>
              <a:t>3</a:t>
            </a:r>
          </a:p>
          <a:p>
            <a:pPr eaLnBrk="1" hangingPunct="1"/>
            <a:endParaRPr lang="en-US" dirty="0"/>
          </a:p>
          <a:p>
            <a:pPr eaLnBrk="1" hangingPunct="1"/>
            <a:r>
              <a:rPr lang="en-US" dirty="0"/>
              <a:t>U(s) after first observation = </a:t>
            </a:r>
            <a:r>
              <a:rPr lang="en-US" dirty="0">
                <a:highlight>
                  <a:srgbClr val="00FFFF"/>
                </a:highlight>
              </a:rPr>
              <a:t>2</a:t>
            </a:r>
            <a:r>
              <a:rPr lang="en-US" dirty="0"/>
              <a:t> + </a:t>
            </a:r>
            <a:r>
              <a:rPr lang="en-US" dirty="0">
                <a:highlight>
                  <a:srgbClr val="FF00FF"/>
                </a:highlight>
              </a:rPr>
              <a:t>0.2</a:t>
            </a:r>
            <a:r>
              <a:rPr lang="en-US" dirty="0"/>
              <a:t>*(</a:t>
            </a:r>
            <a:r>
              <a:rPr lang="en-US" dirty="0">
                <a:highlight>
                  <a:srgbClr val="00FF00"/>
                </a:highlight>
              </a:rPr>
              <a:t>3</a:t>
            </a:r>
            <a:r>
              <a:rPr lang="en-US" dirty="0"/>
              <a:t>-</a:t>
            </a:r>
            <a:r>
              <a:rPr lang="en-US" dirty="0">
                <a:highlight>
                  <a:srgbClr val="00FFFF"/>
                </a:highlight>
              </a:rPr>
              <a:t>2</a:t>
            </a:r>
            <a:r>
              <a:rPr lang="en-US" dirty="0"/>
              <a:t>) = </a:t>
            </a:r>
            <a:r>
              <a:rPr lang="en-US" dirty="0">
                <a:highlight>
                  <a:srgbClr val="00FFFF"/>
                </a:highlight>
              </a:rPr>
              <a:t>2.2</a:t>
            </a:r>
          </a:p>
          <a:p>
            <a:pPr eaLnBrk="1" hangingPunct="1"/>
            <a:r>
              <a:rPr lang="en-US" dirty="0"/>
              <a:t>U(s) after second observation = </a:t>
            </a:r>
            <a:r>
              <a:rPr lang="en-US" dirty="0">
                <a:highlight>
                  <a:srgbClr val="00FFFF"/>
                </a:highlight>
              </a:rPr>
              <a:t>2.2</a:t>
            </a:r>
            <a:r>
              <a:rPr lang="en-US" dirty="0"/>
              <a:t> + </a:t>
            </a:r>
            <a:r>
              <a:rPr lang="en-US" dirty="0">
                <a:highlight>
                  <a:srgbClr val="FF00FF"/>
                </a:highlight>
              </a:rPr>
              <a:t>0.2</a:t>
            </a:r>
            <a:r>
              <a:rPr lang="en-US" dirty="0"/>
              <a:t>*(</a:t>
            </a:r>
            <a:r>
              <a:rPr lang="en-US" dirty="0">
                <a:highlight>
                  <a:srgbClr val="00FF00"/>
                </a:highlight>
              </a:rPr>
              <a:t>3</a:t>
            </a:r>
            <a:r>
              <a:rPr lang="en-US" dirty="0"/>
              <a:t>-</a:t>
            </a:r>
            <a:r>
              <a:rPr lang="en-US" dirty="0">
                <a:highlight>
                  <a:srgbClr val="00FFFF"/>
                </a:highlight>
              </a:rPr>
              <a:t>2.2</a:t>
            </a:r>
            <a:r>
              <a:rPr lang="en-US" dirty="0"/>
              <a:t>) = </a:t>
            </a:r>
            <a:r>
              <a:rPr lang="en-US" dirty="0">
                <a:highlight>
                  <a:srgbClr val="00FFFF"/>
                </a:highlight>
              </a:rPr>
              <a:t>2.36</a:t>
            </a:r>
          </a:p>
          <a:p>
            <a:pPr eaLnBrk="1" hangingPunct="1"/>
            <a:endParaRPr lang="en-US" dirty="0"/>
          </a:p>
        </p:txBody>
      </p:sp>
    </p:spTree>
    <p:extLst>
      <p:ext uri="{BB962C8B-B14F-4D97-AF65-F5344CB8AC3E}">
        <p14:creationId xmlns:p14="http://schemas.microsoft.com/office/powerpoint/2010/main" val="1943069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Propagation in Attractive Paths</a:t>
            </a:r>
          </a:p>
        </p:txBody>
      </p:sp>
      <p:sp>
        <p:nvSpPr>
          <p:cNvPr id="4" name="Oval 3"/>
          <p:cNvSpPr/>
          <p:nvPr/>
        </p:nvSpPr>
        <p:spPr bwMode="auto">
          <a:xfrm>
            <a:off x="1132240" y="1955412"/>
            <a:ext cx="1219200" cy="584973"/>
          </a:xfrm>
          <a:prstGeom prst="ellipse">
            <a:avLst/>
          </a:prstGeom>
          <a:solidFill>
            <a:schemeClr val="bg1"/>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5" name="Oval 4"/>
          <p:cNvSpPr/>
          <p:nvPr/>
        </p:nvSpPr>
        <p:spPr bwMode="auto">
          <a:xfrm>
            <a:off x="1208440" y="2946012"/>
            <a:ext cx="1219200" cy="609600"/>
          </a:xfrm>
          <a:prstGeom prst="ellipse">
            <a:avLst/>
          </a:prstGeom>
          <a:solidFill>
            <a:schemeClr val="bg1"/>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6" name="Oval 5"/>
          <p:cNvSpPr/>
          <p:nvPr/>
        </p:nvSpPr>
        <p:spPr bwMode="auto">
          <a:xfrm>
            <a:off x="1235334" y="4089012"/>
            <a:ext cx="1219200" cy="609600"/>
          </a:xfrm>
          <a:prstGeom prst="ellipse">
            <a:avLst/>
          </a:prstGeom>
          <a:solidFill>
            <a:schemeClr val="bg1"/>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7" name="Oval 6"/>
          <p:cNvSpPr/>
          <p:nvPr/>
        </p:nvSpPr>
        <p:spPr bwMode="auto">
          <a:xfrm>
            <a:off x="1226369" y="5030272"/>
            <a:ext cx="1219200" cy="609600"/>
          </a:xfrm>
          <a:prstGeom prst="ellipse">
            <a:avLst/>
          </a:prstGeom>
          <a:solidFill>
            <a:schemeClr val="bg1"/>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8" name="TextBox 7"/>
          <p:cNvSpPr txBox="1"/>
          <p:nvPr/>
        </p:nvSpPr>
        <p:spPr>
          <a:xfrm>
            <a:off x="1475140" y="2087105"/>
            <a:ext cx="1077180" cy="461665"/>
          </a:xfrm>
          <a:prstGeom prst="rect">
            <a:avLst/>
          </a:prstGeom>
          <a:noFill/>
        </p:spPr>
        <p:txBody>
          <a:bodyPr wrap="square" rtlCol="0">
            <a:spAutoFit/>
          </a:bodyPr>
          <a:lstStyle/>
          <a:p>
            <a:r>
              <a:rPr lang="en-US" dirty="0"/>
              <a:t>S1=0</a:t>
            </a:r>
          </a:p>
        </p:txBody>
      </p:sp>
      <p:sp>
        <p:nvSpPr>
          <p:cNvPr id="9" name="TextBox 8"/>
          <p:cNvSpPr txBox="1"/>
          <p:nvPr/>
        </p:nvSpPr>
        <p:spPr>
          <a:xfrm>
            <a:off x="1513240" y="3019979"/>
            <a:ext cx="838200" cy="461665"/>
          </a:xfrm>
          <a:prstGeom prst="rect">
            <a:avLst/>
          </a:prstGeom>
          <a:noFill/>
        </p:spPr>
        <p:txBody>
          <a:bodyPr wrap="square" rtlCol="0">
            <a:spAutoFit/>
          </a:bodyPr>
          <a:lstStyle/>
          <a:p>
            <a:r>
              <a:rPr lang="en-US" dirty="0"/>
              <a:t>S2=0</a:t>
            </a:r>
          </a:p>
        </p:txBody>
      </p:sp>
      <p:sp>
        <p:nvSpPr>
          <p:cNvPr id="10" name="TextBox 9"/>
          <p:cNvSpPr txBox="1"/>
          <p:nvPr/>
        </p:nvSpPr>
        <p:spPr>
          <a:xfrm>
            <a:off x="1551340" y="4162979"/>
            <a:ext cx="1000980" cy="461665"/>
          </a:xfrm>
          <a:prstGeom prst="rect">
            <a:avLst/>
          </a:prstGeom>
          <a:noFill/>
        </p:spPr>
        <p:txBody>
          <a:bodyPr wrap="square" rtlCol="0">
            <a:spAutoFit/>
          </a:bodyPr>
          <a:lstStyle/>
          <a:p>
            <a:r>
              <a:rPr lang="en-US" dirty="0"/>
              <a:t>S3=90</a:t>
            </a:r>
          </a:p>
        </p:txBody>
      </p:sp>
      <p:sp>
        <p:nvSpPr>
          <p:cNvPr id="11" name="TextBox 10"/>
          <p:cNvSpPr txBox="1"/>
          <p:nvPr/>
        </p:nvSpPr>
        <p:spPr>
          <a:xfrm>
            <a:off x="1475140" y="5142946"/>
            <a:ext cx="685800" cy="461665"/>
          </a:xfrm>
          <a:prstGeom prst="rect">
            <a:avLst/>
          </a:prstGeom>
          <a:noFill/>
        </p:spPr>
        <p:txBody>
          <a:bodyPr wrap="square" rtlCol="0">
            <a:spAutoFit/>
          </a:bodyPr>
          <a:lstStyle/>
          <a:p>
            <a:r>
              <a:rPr lang="en-US" dirty="0"/>
              <a:t>S4</a:t>
            </a:r>
          </a:p>
        </p:txBody>
      </p:sp>
      <p:sp>
        <p:nvSpPr>
          <p:cNvPr id="13" name="TextBox 12"/>
          <p:cNvSpPr txBox="1"/>
          <p:nvPr/>
        </p:nvSpPr>
        <p:spPr>
          <a:xfrm>
            <a:off x="1883709" y="5095853"/>
            <a:ext cx="1372492" cy="830997"/>
          </a:xfrm>
          <a:prstGeom prst="rect">
            <a:avLst/>
          </a:prstGeom>
          <a:noFill/>
        </p:spPr>
        <p:txBody>
          <a:bodyPr wrap="none" rtlCol="0">
            <a:spAutoFit/>
          </a:bodyPr>
          <a:lstStyle/>
          <a:p>
            <a:r>
              <a:rPr lang="en-US" b="1" dirty="0">
                <a:solidFill>
                  <a:srgbClr val="C00000"/>
                </a:solidFill>
              </a:rPr>
              <a:t>R=+1000</a:t>
            </a:r>
          </a:p>
          <a:p>
            <a:r>
              <a:rPr lang="en-US" b="1" dirty="0">
                <a:solidFill>
                  <a:srgbClr val="C00000"/>
                </a:solidFill>
              </a:rPr>
              <a:t>U=300</a:t>
            </a:r>
          </a:p>
        </p:txBody>
      </p:sp>
      <p:sp>
        <p:nvSpPr>
          <p:cNvPr id="14" name="Rectangle 13"/>
          <p:cNvSpPr/>
          <p:nvPr/>
        </p:nvSpPr>
        <p:spPr>
          <a:xfrm>
            <a:off x="2615899" y="1659611"/>
            <a:ext cx="6563960" cy="461665"/>
          </a:xfrm>
          <a:prstGeom prst="rect">
            <a:avLst/>
          </a:prstGeom>
        </p:spPr>
        <p:txBody>
          <a:bodyPr wrap="square">
            <a:spAutoFit/>
          </a:bodyPr>
          <a:lstStyle/>
          <a:p>
            <a:pPr eaLnBrk="1" hangingPunct="1"/>
            <a:r>
              <a:rPr lang="en-US" dirty="0"/>
              <a:t>U</a:t>
            </a:r>
            <a:r>
              <a:rPr lang="en-US" baseline="30000" dirty="0">
                <a:latin typeface="Trebuchet MS" pitchFamily="34" charset="0"/>
              </a:rPr>
              <a:t>Π </a:t>
            </a:r>
            <a:r>
              <a:rPr lang="en-US" dirty="0"/>
              <a:t>(s) </a:t>
            </a:r>
            <a:r>
              <a:rPr lang="en-US" dirty="0">
                <a:sym typeface="Wingdings" pitchFamily="2" charset="2"/>
              </a:rPr>
              <a:t> (1-</a:t>
            </a:r>
            <a:r>
              <a:rPr lang="en-US" dirty="0">
                <a:latin typeface="Trebuchet MS" pitchFamily="34" charset="0"/>
              </a:rPr>
              <a:t> α)</a:t>
            </a:r>
            <a:r>
              <a:rPr lang="en-US" dirty="0">
                <a:latin typeface="Symbol" pitchFamily="18" charset="2"/>
              </a:rPr>
              <a:t>*</a:t>
            </a:r>
            <a:r>
              <a:rPr lang="en-US" dirty="0">
                <a:latin typeface="Trebuchet MS" pitchFamily="34" charset="0"/>
              </a:rPr>
              <a:t> </a:t>
            </a:r>
            <a:r>
              <a:rPr lang="en-US" dirty="0"/>
              <a:t>U</a:t>
            </a:r>
            <a:r>
              <a:rPr lang="en-US" baseline="30000" dirty="0">
                <a:latin typeface="Trebuchet MS" pitchFamily="34" charset="0"/>
              </a:rPr>
              <a:t>Π </a:t>
            </a:r>
            <a:r>
              <a:rPr lang="en-US" dirty="0"/>
              <a:t> (s) + </a:t>
            </a:r>
            <a:r>
              <a:rPr lang="en-US" dirty="0">
                <a:latin typeface="Trebuchet MS" pitchFamily="34" charset="0"/>
              </a:rPr>
              <a:t>α</a:t>
            </a:r>
            <a:r>
              <a:rPr lang="en-US" dirty="0">
                <a:latin typeface="Symbol" pitchFamily="18" charset="2"/>
              </a:rPr>
              <a:t>*</a:t>
            </a:r>
            <a:r>
              <a:rPr lang="en-US" dirty="0">
                <a:latin typeface="Trebuchet MS" pitchFamily="34" charset="0"/>
              </a:rPr>
              <a:t> [ </a:t>
            </a:r>
            <a:r>
              <a:rPr lang="en-US" dirty="0"/>
              <a:t>R(s) + </a:t>
            </a:r>
            <a:r>
              <a:rPr lang="en-US" dirty="0">
                <a:latin typeface="Trebuchet MS" pitchFamily="34" charset="0"/>
              </a:rPr>
              <a:t>γ</a:t>
            </a:r>
            <a:r>
              <a:rPr lang="en-US" dirty="0"/>
              <a:t> U</a:t>
            </a:r>
            <a:r>
              <a:rPr lang="en-US" baseline="30000" dirty="0">
                <a:latin typeface="Trebuchet MS" pitchFamily="34" charset="0"/>
              </a:rPr>
              <a:t>Π </a:t>
            </a:r>
            <a:r>
              <a:rPr lang="en-US" dirty="0"/>
              <a:t>(s’)]</a:t>
            </a:r>
          </a:p>
        </p:txBody>
      </p:sp>
      <p:sp>
        <p:nvSpPr>
          <p:cNvPr id="15" name="TextBox 14"/>
          <p:cNvSpPr txBox="1"/>
          <p:nvPr/>
        </p:nvSpPr>
        <p:spPr>
          <a:xfrm>
            <a:off x="3321869" y="2562797"/>
            <a:ext cx="5270578" cy="4154984"/>
          </a:xfrm>
          <a:prstGeom prst="rect">
            <a:avLst/>
          </a:prstGeom>
          <a:noFill/>
        </p:spPr>
        <p:txBody>
          <a:bodyPr wrap="square" rtlCol="0">
            <a:spAutoFit/>
          </a:bodyPr>
          <a:lstStyle/>
          <a:p>
            <a:r>
              <a:rPr lang="en-US" sz="2200" dirty="0">
                <a:latin typeface="+mj-lt"/>
              </a:rPr>
              <a:t>We go a lot of  times from S1 to S4;</a:t>
            </a:r>
          </a:p>
          <a:p>
            <a:r>
              <a:rPr lang="en-US" sz="2200" dirty="0">
                <a:latin typeface="+mj-lt"/>
              </a:rPr>
              <a:t>U(S1)=U(S2)=U(S3)=US4=0</a:t>
            </a:r>
          </a:p>
          <a:p>
            <a:r>
              <a:rPr lang="en-US" sz="2200" dirty="0">
                <a:latin typeface="+mj-lt"/>
              </a:rPr>
              <a:t>We assume </a:t>
            </a:r>
            <a:r>
              <a:rPr lang="en-US" sz="2200" dirty="0">
                <a:latin typeface="+mj-lt"/>
                <a:sym typeface="Symbol" panose="05050102010706020507" pitchFamily="18" charset="2"/>
              </a:rPr>
              <a:t></a:t>
            </a:r>
            <a:r>
              <a:rPr lang="en-US" sz="2200" dirty="0">
                <a:latin typeface="+mj-lt"/>
              </a:rPr>
              <a:t>=0.3 and γ=1!</a:t>
            </a:r>
          </a:p>
          <a:p>
            <a:r>
              <a:rPr lang="en-US" sz="2200" dirty="0">
                <a:latin typeface="+mj-lt"/>
              </a:rPr>
              <a:t>On the first time: U(S4) increases to 300; in the second time  U(S3) increases to 100 and </a:t>
            </a:r>
          </a:p>
          <a:p>
            <a:r>
              <a:rPr lang="en-US" sz="2200" dirty="0">
                <a:latin typeface="+mj-lt"/>
              </a:rPr>
              <a:t>U(S4) increases to 500; the third time U(S2) increases to 30 U(S3) increase to 250, and U(S4) increases to 650;… in summary, not</a:t>
            </a:r>
          </a:p>
          <a:p>
            <a:r>
              <a:rPr lang="en-US" sz="2200" dirty="0">
                <a:latin typeface="+mj-lt"/>
              </a:rPr>
              <a:t>only U(S4) increases but all U(S’) increases for all states along the attractive path. </a:t>
            </a:r>
            <a:r>
              <a:rPr lang="en-US" sz="2200" i="1" dirty="0">
                <a:latin typeface="+mj-lt"/>
              </a:rPr>
              <a:t>This</a:t>
            </a:r>
          </a:p>
          <a:p>
            <a:r>
              <a:rPr lang="en-US" sz="2200" i="1" dirty="0">
                <a:latin typeface="+mj-lt"/>
              </a:rPr>
              <a:t>is a key principle of RL! It also shows that RL is kind of slow. </a:t>
            </a:r>
          </a:p>
        </p:txBody>
      </p:sp>
      <p:cxnSp>
        <p:nvCxnSpPr>
          <p:cNvPr id="16" name="Straight Arrow Connector 15"/>
          <p:cNvCxnSpPr>
            <a:stCxn id="4" idx="4"/>
            <a:endCxn id="5" idx="0"/>
          </p:cNvCxnSpPr>
          <p:nvPr/>
        </p:nvCxnSpPr>
        <p:spPr bwMode="auto">
          <a:xfrm>
            <a:off x="1741840" y="2540385"/>
            <a:ext cx="76200" cy="405627"/>
          </a:xfrm>
          <a:prstGeom prst="straightConnector1">
            <a:avLst/>
          </a:prstGeom>
          <a:ln>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17" name="Straight Arrow Connector 16"/>
          <p:cNvCxnSpPr>
            <a:endCxn id="6" idx="0"/>
          </p:cNvCxnSpPr>
          <p:nvPr/>
        </p:nvCxnSpPr>
        <p:spPr bwMode="auto">
          <a:xfrm>
            <a:off x="1770842" y="3582489"/>
            <a:ext cx="74092" cy="506523"/>
          </a:xfrm>
          <a:prstGeom prst="straightConnector1">
            <a:avLst/>
          </a:prstGeom>
          <a:ln>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18" name="Straight Arrow Connector 17"/>
          <p:cNvCxnSpPr>
            <a:endCxn id="7" idx="0"/>
          </p:cNvCxnSpPr>
          <p:nvPr/>
        </p:nvCxnSpPr>
        <p:spPr bwMode="auto">
          <a:xfrm flipH="1">
            <a:off x="1835969" y="4709672"/>
            <a:ext cx="15622" cy="320600"/>
          </a:xfrm>
          <a:prstGeom prst="straightConnector1">
            <a:avLst/>
          </a:prstGeom>
          <a:ln>
            <a:headEnd type="none" w="med" len="med"/>
            <a:tailEnd type="arrow"/>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465941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066800" y="1012825"/>
            <a:ext cx="7620000" cy="511175"/>
          </a:xfrm>
        </p:spPr>
        <p:txBody>
          <a:bodyPr/>
          <a:lstStyle/>
          <a:p>
            <a:pPr eaLnBrk="1" hangingPunct="1"/>
            <a:r>
              <a:rPr lang="en-US" sz="3600">
                <a:solidFill>
                  <a:srgbClr val="C2540A"/>
                </a:solidFill>
              </a:rPr>
              <a:t>Temporal Difference Learning</a:t>
            </a:r>
            <a:endParaRPr lang="en-US"/>
          </a:p>
        </p:txBody>
      </p:sp>
      <p:sp>
        <p:nvSpPr>
          <p:cNvPr id="17411" name="Text Box 3"/>
          <p:cNvSpPr txBox="1">
            <a:spLocks noChangeArrowheads="1"/>
          </p:cNvSpPr>
          <p:nvPr/>
        </p:nvSpPr>
        <p:spPr bwMode="auto">
          <a:xfrm>
            <a:off x="1600200" y="20574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3200"/>
          </a:p>
        </p:txBody>
      </p:sp>
      <p:sp>
        <p:nvSpPr>
          <p:cNvPr id="17412" name="Text Box 4"/>
          <p:cNvSpPr txBox="1">
            <a:spLocks noChangeArrowheads="1"/>
          </p:cNvSpPr>
          <p:nvPr/>
        </p:nvSpPr>
        <p:spPr bwMode="auto">
          <a:xfrm>
            <a:off x="1600200" y="21336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3200"/>
          </a:p>
        </p:txBody>
      </p:sp>
      <p:sp>
        <p:nvSpPr>
          <p:cNvPr id="17413" name="Text Box 5"/>
          <p:cNvSpPr txBox="1">
            <a:spLocks noChangeArrowheads="1"/>
          </p:cNvSpPr>
          <p:nvPr/>
        </p:nvSpPr>
        <p:spPr bwMode="auto">
          <a:xfrm>
            <a:off x="1447800" y="1641047"/>
            <a:ext cx="72390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dirty="0">
                <a:solidFill>
                  <a:srgbClr val="FF0066"/>
                </a:solidFill>
              </a:rPr>
              <a:t>Idea</a:t>
            </a:r>
            <a:r>
              <a:rPr lang="en-US" sz="3200" dirty="0"/>
              <a:t>: Use observed transitions to adjust values in observed states so that the comply with the constraint equation, using the following update rule:</a:t>
            </a:r>
          </a:p>
          <a:p>
            <a:pPr eaLnBrk="1" hangingPunct="1"/>
            <a:r>
              <a:rPr lang="en-US" sz="3200" dirty="0"/>
              <a:t>U</a:t>
            </a:r>
            <a:r>
              <a:rPr lang="en-US" sz="3200" baseline="30000" dirty="0">
                <a:latin typeface="Trebuchet MS" pitchFamily="34" charset="0"/>
              </a:rPr>
              <a:t>Π </a:t>
            </a:r>
            <a:r>
              <a:rPr lang="en-US" sz="3200" dirty="0"/>
              <a:t>(s) </a:t>
            </a:r>
            <a:r>
              <a:rPr lang="en-US" sz="3200" dirty="0">
                <a:sym typeface="Wingdings" pitchFamily="2" charset="2"/>
              </a:rPr>
              <a:t> (1-</a:t>
            </a:r>
            <a:r>
              <a:rPr lang="en-US" sz="3200" dirty="0">
                <a:latin typeface="Trebuchet MS" pitchFamily="34" charset="0"/>
              </a:rPr>
              <a:t> α)</a:t>
            </a:r>
            <a:r>
              <a:rPr lang="en-US" sz="3200" dirty="0">
                <a:latin typeface="Symbol" pitchFamily="18" charset="2"/>
              </a:rPr>
              <a:t>*</a:t>
            </a:r>
            <a:r>
              <a:rPr lang="en-US" sz="3200" dirty="0">
                <a:latin typeface="Trebuchet MS" pitchFamily="34" charset="0"/>
              </a:rPr>
              <a:t> </a:t>
            </a:r>
            <a:r>
              <a:rPr lang="en-US" sz="3200" dirty="0"/>
              <a:t>U</a:t>
            </a:r>
            <a:r>
              <a:rPr lang="en-US" sz="3200" baseline="30000" dirty="0">
                <a:latin typeface="Trebuchet MS" pitchFamily="34" charset="0"/>
              </a:rPr>
              <a:t>Π </a:t>
            </a:r>
            <a:r>
              <a:rPr lang="en-US" sz="3200" dirty="0"/>
              <a:t> (s) + </a:t>
            </a:r>
          </a:p>
          <a:p>
            <a:pPr eaLnBrk="1" hangingPunct="1"/>
            <a:r>
              <a:rPr lang="en-US" sz="3200" dirty="0">
                <a:latin typeface="Trebuchet MS" pitchFamily="34" charset="0"/>
              </a:rPr>
              <a:t>              α</a:t>
            </a:r>
            <a:r>
              <a:rPr lang="en-US" sz="3200" dirty="0">
                <a:latin typeface="Symbol" pitchFamily="18" charset="2"/>
              </a:rPr>
              <a:t>*</a:t>
            </a:r>
            <a:r>
              <a:rPr lang="en-US" sz="3200" dirty="0">
                <a:latin typeface="Trebuchet MS" pitchFamily="34" charset="0"/>
              </a:rPr>
              <a:t> [ </a:t>
            </a:r>
            <a:r>
              <a:rPr lang="en-US" sz="3200" dirty="0"/>
              <a:t>R(s) + </a:t>
            </a:r>
            <a:r>
              <a:rPr lang="en-US" sz="3200" dirty="0">
                <a:latin typeface="Trebuchet MS" pitchFamily="34" charset="0"/>
              </a:rPr>
              <a:t>γ</a:t>
            </a:r>
            <a:r>
              <a:rPr lang="en-US" sz="3200" dirty="0"/>
              <a:t> U</a:t>
            </a:r>
            <a:r>
              <a:rPr lang="en-US" sz="3200" baseline="30000" dirty="0">
                <a:latin typeface="Trebuchet MS" pitchFamily="34" charset="0"/>
              </a:rPr>
              <a:t>Π </a:t>
            </a:r>
            <a:r>
              <a:rPr lang="en-US" sz="3200" dirty="0"/>
              <a:t>(s’)]</a:t>
            </a:r>
          </a:p>
        </p:txBody>
      </p:sp>
      <p:sp>
        <p:nvSpPr>
          <p:cNvPr id="17414" name="Text Box 6"/>
          <p:cNvSpPr txBox="1">
            <a:spLocks noChangeArrowheads="1"/>
          </p:cNvSpPr>
          <p:nvPr/>
        </p:nvSpPr>
        <p:spPr bwMode="auto">
          <a:xfrm>
            <a:off x="1295400" y="4876800"/>
            <a:ext cx="6151563" cy="187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900">
                <a:latin typeface="Trebuchet MS" pitchFamily="34" charset="0"/>
              </a:rPr>
              <a:t>α</a:t>
            </a:r>
            <a:r>
              <a:rPr lang="en-US" sz="2900"/>
              <a:t> is the learning rate; </a:t>
            </a:r>
            <a:r>
              <a:rPr lang="en-US"/>
              <a:t>γ </a:t>
            </a:r>
            <a:r>
              <a:rPr lang="en-US" sz="2900"/>
              <a:t>discount rate</a:t>
            </a:r>
          </a:p>
          <a:p>
            <a:pPr eaLnBrk="1" hangingPunct="1"/>
            <a:r>
              <a:rPr lang="en-US" sz="2900"/>
              <a:t>Temporal difference equation.</a:t>
            </a:r>
          </a:p>
          <a:p>
            <a:pPr eaLnBrk="1" hangingPunct="1"/>
            <a:r>
              <a:rPr lang="en-US" sz="2900"/>
              <a:t>No model assumption --- T and R have not to be known in advance.</a:t>
            </a:r>
          </a:p>
        </p:txBody>
      </p:sp>
    </p:spTree>
    <p:extLst>
      <p:ext uri="{BB962C8B-B14F-4D97-AF65-F5344CB8AC3E}">
        <p14:creationId xmlns:p14="http://schemas.microsoft.com/office/powerpoint/2010/main" val="4290943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28600" y="228600"/>
            <a:ext cx="9144000" cy="798984"/>
          </a:xfrm>
        </p:spPr>
        <p:txBody>
          <a:bodyPr/>
          <a:lstStyle/>
          <a:p>
            <a:pPr eaLnBrk="1" hangingPunct="1"/>
            <a:r>
              <a:rPr lang="en-US" sz="3600" dirty="0"/>
              <a:t>News and Preview Lecture March 1, 2021</a:t>
            </a:r>
          </a:p>
        </p:txBody>
      </p:sp>
      <p:sp>
        <p:nvSpPr>
          <p:cNvPr id="22531" name="Rectangle 3"/>
          <p:cNvSpPr>
            <a:spLocks noGrp="1" noChangeArrowheads="1"/>
          </p:cNvSpPr>
          <p:nvPr>
            <p:ph idx="1"/>
          </p:nvPr>
        </p:nvSpPr>
        <p:spPr>
          <a:xfrm>
            <a:off x="914400" y="914400"/>
            <a:ext cx="7924801" cy="3889772"/>
          </a:xfrm>
        </p:spPr>
        <p:txBody>
          <a:bodyPr/>
          <a:lstStyle/>
          <a:p>
            <a:pPr marL="0" indent="0">
              <a:buNone/>
            </a:pPr>
            <a:endParaRPr lang="en-US" sz="1800" dirty="0"/>
          </a:p>
          <a:p>
            <a:pPr>
              <a:buFont typeface="Wingdings" panose="05000000000000000000" pitchFamily="2" charset="2"/>
              <a:buChar char="q"/>
            </a:pPr>
            <a:r>
              <a:rPr lang="en-US" sz="2000" dirty="0">
                <a:sym typeface="Wingdings" panose="05000000000000000000" pitchFamily="2" charset="2"/>
              </a:rPr>
              <a:t>Deadlines: Task 2 is due end of the day today! </a:t>
            </a:r>
          </a:p>
          <a:p>
            <a:pPr>
              <a:buFont typeface="Wingdings" panose="05000000000000000000" pitchFamily="2" charset="2"/>
              <a:buChar char="q"/>
            </a:pPr>
            <a:r>
              <a:rPr lang="en-US" sz="2000" dirty="0">
                <a:sym typeface="Wingdings" panose="05000000000000000000" pitchFamily="2" charset="2"/>
              </a:rPr>
              <a:t>Task3 peer reviews are due on Wednesday, March 3! Submit your evaluations and written feedback in </a:t>
            </a:r>
            <a:r>
              <a:rPr lang="en-US" sz="2000" dirty="0" err="1">
                <a:sym typeface="Wingdings" panose="05000000000000000000" pitchFamily="2" charset="2"/>
              </a:rPr>
              <a:t>Kritik</a:t>
            </a:r>
            <a:r>
              <a:rPr lang="en-US" sz="2000" dirty="0">
                <a:sym typeface="Wingdings" panose="05000000000000000000" pitchFamily="2" charset="2"/>
              </a:rPr>
              <a:t>! </a:t>
            </a:r>
          </a:p>
          <a:p>
            <a:pPr>
              <a:buFont typeface="Wingdings" panose="05000000000000000000" pitchFamily="2" charset="2"/>
              <a:buChar char="q"/>
            </a:pPr>
            <a:r>
              <a:rPr lang="en-US" sz="2000" dirty="0"/>
              <a:t>Today’s Lecture</a:t>
            </a:r>
          </a:p>
          <a:p>
            <a:pPr lvl="1">
              <a:buFont typeface="Wingdings" panose="05000000000000000000" pitchFamily="2" charset="2"/>
              <a:buChar char="q"/>
            </a:pPr>
            <a:r>
              <a:rPr lang="en-US" sz="2000" dirty="0"/>
              <a:t>Finish Most Important Material on Reinforcement Learning</a:t>
            </a:r>
          </a:p>
          <a:p>
            <a:pPr lvl="1">
              <a:buFont typeface="Wingdings" panose="05000000000000000000" pitchFamily="2" charset="2"/>
              <a:buChar char="q"/>
            </a:pPr>
            <a:r>
              <a:rPr lang="en-US" sz="2000" dirty="0"/>
              <a:t>Group E presentation </a:t>
            </a:r>
          </a:p>
          <a:p>
            <a:pPr lvl="1">
              <a:buFont typeface="Wingdings" panose="05000000000000000000" pitchFamily="2" charset="2"/>
              <a:buChar char="q"/>
            </a:pPr>
            <a:r>
              <a:rPr lang="en-US" sz="2000" dirty="0"/>
              <a:t>Introduction to Supervised Learning </a:t>
            </a:r>
          </a:p>
          <a:p>
            <a:pPr lvl="1">
              <a:buFont typeface="Wingdings" panose="05000000000000000000" pitchFamily="2" charset="2"/>
              <a:buChar char="q"/>
            </a:pPr>
            <a:r>
              <a:rPr lang="en-US" sz="2000" dirty="0"/>
              <a:t>Continue Group Project PD-World 2021 Discussion </a:t>
            </a:r>
          </a:p>
          <a:p>
            <a:pPr eaLnBrk="1" hangingPunct="1">
              <a:buFont typeface="Wingdings" panose="05000000000000000000" pitchFamily="2" charset="2"/>
              <a:buChar char="q"/>
            </a:pPr>
            <a:r>
              <a:rPr lang="en-US" sz="2000" dirty="0"/>
              <a:t>Lecture on March 3 will give a brief introduction to neural networks followed by a demo.</a:t>
            </a:r>
          </a:p>
          <a:p>
            <a:pPr eaLnBrk="1" hangingPunct="1">
              <a:buFont typeface="Wingdings" panose="05000000000000000000" pitchFamily="2" charset="2"/>
              <a:buChar char="q"/>
            </a:pPr>
            <a:r>
              <a:rPr lang="en-US" sz="2000" dirty="0"/>
              <a:t>A review list for the March 10 Midterm exam will be available by the end of the </a:t>
            </a:r>
            <a:r>
              <a:rPr lang="en-US" sz="2000" dirty="0" err="1"/>
              <a:t>the</a:t>
            </a:r>
            <a:r>
              <a:rPr lang="en-US" sz="2000" dirty="0"/>
              <a:t> day of Th., March 4 on the course website.  </a:t>
            </a:r>
          </a:p>
          <a:p>
            <a:pPr eaLnBrk="1" hangingPunct="1">
              <a:buFont typeface="Wingdings" panose="05000000000000000000" pitchFamily="2" charset="2"/>
              <a:buChar char="q"/>
            </a:pPr>
            <a:r>
              <a:rPr lang="en-US" sz="2000" dirty="0"/>
              <a:t>Today’s Background: Uluru-Kata Tjuta National Park, Australia</a:t>
            </a:r>
            <a:r>
              <a:rPr lang="en-US" sz="1800" dirty="0"/>
              <a:t>.</a:t>
            </a:r>
          </a:p>
        </p:txBody>
      </p:sp>
    </p:spTree>
    <p:extLst>
      <p:ext uri="{BB962C8B-B14F-4D97-AF65-F5344CB8AC3E}">
        <p14:creationId xmlns:p14="http://schemas.microsoft.com/office/powerpoint/2010/main" val="3936096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066800" y="1012825"/>
            <a:ext cx="5562600" cy="511175"/>
          </a:xfrm>
        </p:spPr>
        <p:txBody>
          <a:bodyPr/>
          <a:lstStyle/>
          <a:p>
            <a:pPr eaLnBrk="1" hangingPunct="1"/>
            <a:r>
              <a:rPr lang="en-US" dirty="0"/>
              <a:t>Q-Learning</a:t>
            </a:r>
          </a:p>
        </p:txBody>
      </p:sp>
      <p:sp>
        <p:nvSpPr>
          <p:cNvPr id="18435" name="Text Box 3"/>
          <p:cNvSpPr txBox="1">
            <a:spLocks noChangeArrowheads="1"/>
          </p:cNvSpPr>
          <p:nvPr/>
        </p:nvSpPr>
        <p:spPr bwMode="auto">
          <a:xfrm>
            <a:off x="1600200" y="20574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3200"/>
          </a:p>
        </p:txBody>
      </p:sp>
      <p:sp>
        <p:nvSpPr>
          <p:cNvPr id="18436" name="Text Box 4"/>
          <p:cNvSpPr txBox="1">
            <a:spLocks noChangeArrowheads="1"/>
          </p:cNvSpPr>
          <p:nvPr/>
        </p:nvSpPr>
        <p:spPr bwMode="auto">
          <a:xfrm>
            <a:off x="1600200" y="21336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3200"/>
          </a:p>
        </p:txBody>
      </p:sp>
      <p:sp>
        <p:nvSpPr>
          <p:cNvPr id="18437" name="Text Box 5"/>
          <p:cNvSpPr txBox="1">
            <a:spLocks noChangeArrowheads="1"/>
          </p:cNvSpPr>
          <p:nvPr/>
        </p:nvSpPr>
        <p:spPr bwMode="auto">
          <a:xfrm>
            <a:off x="1143000" y="1600200"/>
            <a:ext cx="7721600" cy="3662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900" b="1" dirty="0">
                <a:solidFill>
                  <a:srgbClr val="FF0066"/>
                </a:solidFill>
              </a:rPr>
              <a:t>Goal</a:t>
            </a:r>
            <a:r>
              <a:rPr lang="en-US" sz="2900" dirty="0"/>
              <a:t>: Measure the utility of using action a</a:t>
            </a:r>
          </a:p>
          <a:p>
            <a:pPr eaLnBrk="1" hangingPunct="1"/>
            <a:r>
              <a:rPr lang="en-US" sz="2900" dirty="0"/>
              <a:t>in state s, denoted by Q(</a:t>
            </a:r>
            <a:r>
              <a:rPr lang="en-US" sz="2900" dirty="0" err="1"/>
              <a:t>a,s</a:t>
            </a:r>
            <a:r>
              <a:rPr lang="en-US" sz="2900" dirty="0"/>
              <a:t>); the following</a:t>
            </a:r>
          </a:p>
          <a:p>
            <a:pPr eaLnBrk="1" hangingPunct="1"/>
            <a:r>
              <a:rPr lang="en-US" sz="2900" dirty="0"/>
              <a:t>update formula is used every time an agent</a:t>
            </a:r>
          </a:p>
          <a:p>
            <a:pPr eaLnBrk="1" hangingPunct="1"/>
            <a:r>
              <a:rPr lang="en-US" sz="2900" dirty="0"/>
              <a:t>reaches state s’ from s using actions a:  </a:t>
            </a:r>
          </a:p>
          <a:p>
            <a:pPr eaLnBrk="1" hangingPunct="1"/>
            <a:endParaRPr lang="en-US" sz="2900" dirty="0"/>
          </a:p>
          <a:p>
            <a:pPr eaLnBrk="1" hangingPunct="1"/>
            <a:r>
              <a:rPr lang="en-US" sz="2900" dirty="0"/>
              <a:t>Q(</a:t>
            </a:r>
            <a:r>
              <a:rPr lang="en-US" sz="2900" dirty="0" err="1"/>
              <a:t>a,s</a:t>
            </a:r>
            <a:r>
              <a:rPr lang="en-US" sz="2900" dirty="0"/>
              <a:t>) </a:t>
            </a:r>
            <a:r>
              <a:rPr lang="en-US" sz="2900" dirty="0">
                <a:sym typeface="Wingdings" pitchFamily="2" charset="2"/>
              </a:rPr>
              <a:t> </a:t>
            </a:r>
            <a:r>
              <a:rPr lang="en-US" sz="2900" dirty="0"/>
              <a:t>Q(</a:t>
            </a:r>
            <a:r>
              <a:rPr lang="en-US" sz="2900" dirty="0" err="1"/>
              <a:t>a,s</a:t>
            </a:r>
            <a:r>
              <a:rPr lang="en-US" sz="2900" dirty="0"/>
              <a:t>) + </a:t>
            </a:r>
          </a:p>
          <a:p>
            <a:pPr eaLnBrk="1" hangingPunct="1"/>
            <a:r>
              <a:rPr lang="en-US" sz="2900" dirty="0">
                <a:latin typeface="Trebuchet MS" pitchFamily="34" charset="0"/>
              </a:rPr>
              <a:t>             α [ </a:t>
            </a:r>
            <a:r>
              <a:rPr lang="en-US" sz="2900" dirty="0"/>
              <a:t>R(</a:t>
            </a:r>
            <a:r>
              <a:rPr lang="en-US" sz="2900" dirty="0" err="1"/>
              <a:t>a,s</a:t>
            </a:r>
            <a:r>
              <a:rPr lang="en-US" sz="2900" dirty="0"/>
              <a:t>) + </a:t>
            </a:r>
            <a:r>
              <a:rPr lang="en-US" sz="2900" dirty="0">
                <a:latin typeface="Trebuchet MS" pitchFamily="34" charset="0"/>
              </a:rPr>
              <a:t>γ</a:t>
            </a:r>
            <a:r>
              <a:rPr lang="en-US" sz="2900" dirty="0"/>
              <a:t>*</a:t>
            </a:r>
            <a:r>
              <a:rPr lang="en-US" sz="2900" dirty="0" err="1"/>
              <a:t>max</a:t>
            </a:r>
            <a:r>
              <a:rPr lang="en-US" sz="2900" baseline="-25000" dirty="0" err="1"/>
              <a:t>a’</a:t>
            </a:r>
            <a:r>
              <a:rPr lang="en-US" sz="2900" dirty="0" err="1"/>
              <a:t>Q</a:t>
            </a:r>
            <a:r>
              <a:rPr lang="en-US" sz="2900" dirty="0"/>
              <a:t>(</a:t>
            </a:r>
            <a:r>
              <a:rPr lang="en-US" sz="2900" dirty="0" err="1"/>
              <a:t>a’,s</a:t>
            </a:r>
            <a:r>
              <a:rPr lang="en-US" sz="2900" dirty="0"/>
              <a:t>’) </a:t>
            </a:r>
            <a:r>
              <a:rPr lang="en-US" sz="2900" dirty="0">
                <a:latin typeface="Symbol" pitchFamily="18" charset="2"/>
              </a:rPr>
              <a:t>-</a:t>
            </a:r>
            <a:r>
              <a:rPr lang="en-US" sz="2900" dirty="0"/>
              <a:t> Q(</a:t>
            </a:r>
            <a:r>
              <a:rPr lang="en-US" sz="2900" dirty="0" err="1"/>
              <a:t>a,s</a:t>
            </a:r>
            <a:r>
              <a:rPr lang="en-US" sz="2900" dirty="0"/>
              <a:t>) ]</a:t>
            </a:r>
          </a:p>
          <a:p>
            <a:pPr eaLnBrk="1" hangingPunct="1"/>
            <a:endParaRPr lang="en-US" sz="2900" dirty="0"/>
          </a:p>
        </p:txBody>
      </p:sp>
      <p:sp>
        <p:nvSpPr>
          <p:cNvPr id="18438" name="Text Box 6"/>
          <p:cNvSpPr txBox="1">
            <a:spLocks noChangeArrowheads="1"/>
          </p:cNvSpPr>
          <p:nvPr/>
        </p:nvSpPr>
        <p:spPr bwMode="auto">
          <a:xfrm>
            <a:off x="863600" y="4724400"/>
            <a:ext cx="8001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r>
              <a:rPr lang="en-US" dirty="0">
                <a:latin typeface="Trebuchet MS" pitchFamily="34" charset="0"/>
              </a:rPr>
              <a:t>α</a:t>
            </a:r>
            <a:r>
              <a:rPr lang="en-US" dirty="0"/>
              <a:t> is the learning rate; </a:t>
            </a:r>
            <a:r>
              <a:rPr lang="en-US" dirty="0">
                <a:latin typeface="Symbol" pitchFamily="18" charset="2"/>
              </a:rPr>
              <a:t>g</a:t>
            </a:r>
            <a:r>
              <a:rPr lang="en-US" dirty="0"/>
              <a:t> is the discount factor</a:t>
            </a:r>
          </a:p>
          <a:p>
            <a:pPr eaLnBrk="1" hangingPunct="1">
              <a:buFontTx/>
              <a:buChar char="•"/>
            </a:pPr>
            <a:r>
              <a:rPr lang="en-US" dirty="0"/>
              <a:t> a’ must be an applicable operator; that is Q(</a:t>
            </a:r>
            <a:r>
              <a:rPr lang="en-US" dirty="0" err="1"/>
              <a:t>a’,s</a:t>
            </a:r>
            <a:r>
              <a:rPr lang="en-US" dirty="0"/>
              <a:t>’) is not considered if a’ is not applicable in s’!</a:t>
            </a:r>
          </a:p>
          <a:p>
            <a:pPr eaLnBrk="1" hangingPunct="1">
              <a:buFontTx/>
              <a:buChar char="•"/>
            </a:pPr>
            <a:r>
              <a:rPr lang="en-US" dirty="0"/>
              <a:t> R(</a:t>
            </a:r>
            <a:r>
              <a:rPr lang="en-US" dirty="0" err="1"/>
              <a:t>a,s</a:t>
            </a:r>
            <a:r>
              <a:rPr lang="en-US" dirty="0"/>
              <a:t>) reward received for applying a in state s</a:t>
            </a:r>
          </a:p>
          <a:p>
            <a:pPr eaLnBrk="1" hangingPunct="1">
              <a:buFontTx/>
              <a:buChar char="•"/>
            </a:pPr>
            <a:r>
              <a:rPr lang="en-US" dirty="0"/>
              <a:t>Not necessary to know transition model T&amp;R!</a:t>
            </a:r>
          </a:p>
        </p:txBody>
      </p:sp>
      <p:sp>
        <p:nvSpPr>
          <p:cNvPr id="2" name="TextBox 1"/>
          <p:cNvSpPr txBox="1"/>
          <p:nvPr/>
        </p:nvSpPr>
        <p:spPr>
          <a:xfrm>
            <a:off x="2590800" y="302567"/>
            <a:ext cx="5405134" cy="338554"/>
          </a:xfrm>
          <a:prstGeom prst="rect">
            <a:avLst/>
          </a:prstGeom>
          <a:noFill/>
        </p:spPr>
        <p:txBody>
          <a:bodyPr wrap="none" rtlCol="0">
            <a:spAutoFit/>
          </a:bodyPr>
          <a:lstStyle/>
          <a:p>
            <a:r>
              <a:rPr lang="en-US" sz="1600" dirty="0"/>
              <a:t>History and Summary: </a:t>
            </a:r>
            <a:r>
              <a:rPr lang="en-US" sz="1600" dirty="0">
                <a:hlinkClick r:id="rId2"/>
              </a:rPr>
              <a:t>http://en.wikipedia.org/wiki/Q-learning</a:t>
            </a:r>
            <a:r>
              <a:rPr lang="en-US" sz="1600" dirty="0"/>
              <a:t> </a:t>
            </a:r>
          </a:p>
        </p:txBody>
      </p:sp>
      <p:sp>
        <p:nvSpPr>
          <p:cNvPr id="8" name="Oval 7"/>
          <p:cNvSpPr/>
          <p:nvPr/>
        </p:nvSpPr>
        <p:spPr bwMode="auto">
          <a:xfrm>
            <a:off x="6400800" y="1084943"/>
            <a:ext cx="762000" cy="381000"/>
          </a:xfrm>
          <a:prstGeom prst="ellipse">
            <a:avLst/>
          </a:prstGeom>
          <a:solidFill>
            <a:schemeClr val="bg1"/>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s</a:t>
            </a:r>
          </a:p>
        </p:txBody>
      </p:sp>
      <p:sp>
        <p:nvSpPr>
          <p:cNvPr id="9" name="Oval 8"/>
          <p:cNvSpPr/>
          <p:nvPr/>
        </p:nvSpPr>
        <p:spPr bwMode="auto">
          <a:xfrm>
            <a:off x="7696200" y="533400"/>
            <a:ext cx="762000" cy="381000"/>
          </a:xfrm>
          <a:prstGeom prst="ellipse">
            <a:avLst/>
          </a:prstGeom>
          <a:solidFill>
            <a:schemeClr val="bg1"/>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S</a:t>
            </a:r>
            <a:r>
              <a:rPr kumimoji="0" lang="en-US" sz="2800" b="0" i="0" u="none" strike="noStrike" cap="none" normalizeH="0" baseline="0" dirty="0">
                <a:ln>
                  <a:noFill/>
                </a:ln>
                <a:solidFill>
                  <a:schemeClr val="tx1"/>
                </a:solidFill>
                <a:effectLst/>
                <a:latin typeface="Times New Roman" pitchFamily="18" charset="0"/>
              </a:rPr>
              <a:t>’</a:t>
            </a:r>
          </a:p>
        </p:txBody>
      </p:sp>
      <p:cxnSp>
        <p:nvCxnSpPr>
          <p:cNvPr id="10" name="Straight Arrow Connector 9"/>
          <p:cNvCxnSpPr>
            <a:stCxn id="8" idx="7"/>
          </p:cNvCxnSpPr>
          <p:nvPr/>
        </p:nvCxnSpPr>
        <p:spPr bwMode="auto">
          <a:xfrm flipV="1">
            <a:off x="7051208" y="858605"/>
            <a:ext cx="771098" cy="282134"/>
          </a:xfrm>
          <a:prstGeom prst="straightConnector1">
            <a:avLst/>
          </a:prstGeom>
          <a:ln>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11" name="TextBox 10"/>
          <p:cNvSpPr txBox="1"/>
          <p:nvPr/>
        </p:nvSpPr>
        <p:spPr>
          <a:xfrm>
            <a:off x="7199890" y="679074"/>
            <a:ext cx="320922" cy="461665"/>
          </a:xfrm>
          <a:prstGeom prst="rect">
            <a:avLst/>
          </a:prstGeom>
          <a:noFill/>
        </p:spPr>
        <p:txBody>
          <a:bodyPr wrap="none" rtlCol="0">
            <a:spAutoFit/>
          </a:bodyPr>
          <a:lstStyle/>
          <a:p>
            <a:r>
              <a:rPr lang="en-US" dirty="0"/>
              <a:t>a</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066800" y="1012825"/>
            <a:ext cx="5562600" cy="511175"/>
          </a:xfrm>
        </p:spPr>
        <p:txBody>
          <a:bodyPr/>
          <a:lstStyle/>
          <a:p>
            <a:pPr eaLnBrk="1" hangingPunct="1"/>
            <a:r>
              <a:rPr lang="en-US" dirty="0"/>
              <a:t>SARSA</a:t>
            </a:r>
          </a:p>
        </p:txBody>
      </p:sp>
      <p:sp>
        <p:nvSpPr>
          <p:cNvPr id="18435" name="Text Box 3"/>
          <p:cNvSpPr txBox="1">
            <a:spLocks noChangeArrowheads="1"/>
          </p:cNvSpPr>
          <p:nvPr/>
        </p:nvSpPr>
        <p:spPr bwMode="auto">
          <a:xfrm>
            <a:off x="1600200" y="20574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3200"/>
          </a:p>
        </p:txBody>
      </p:sp>
      <p:sp>
        <p:nvSpPr>
          <p:cNvPr id="18436" name="Text Box 4"/>
          <p:cNvSpPr txBox="1">
            <a:spLocks noChangeArrowheads="1"/>
          </p:cNvSpPr>
          <p:nvPr/>
        </p:nvSpPr>
        <p:spPr bwMode="auto">
          <a:xfrm>
            <a:off x="1600200" y="21336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3200"/>
          </a:p>
        </p:txBody>
      </p:sp>
      <p:sp>
        <p:nvSpPr>
          <p:cNvPr id="18437" name="Text Box 5"/>
          <p:cNvSpPr txBox="1">
            <a:spLocks noChangeArrowheads="1"/>
          </p:cNvSpPr>
          <p:nvPr/>
        </p:nvSpPr>
        <p:spPr bwMode="auto">
          <a:xfrm>
            <a:off x="1143000" y="1600200"/>
            <a:ext cx="7721600"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900" b="1" dirty="0">
                <a:solidFill>
                  <a:srgbClr val="FF0066"/>
                </a:solidFill>
              </a:rPr>
              <a:t>Approach</a:t>
            </a:r>
            <a:r>
              <a:rPr lang="en-US" sz="2900" dirty="0"/>
              <a:t>: SARSA selects, using the policy </a:t>
            </a:r>
            <a:r>
              <a:rPr lang="en-US" sz="2900" dirty="0">
                <a:sym typeface="Symbol"/>
              </a:rPr>
              <a:t>, the action a’ to be applied to s’ and then updates Q-values as follows:</a:t>
            </a:r>
            <a:endParaRPr lang="en-US" sz="2900" dirty="0"/>
          </a:p>
          <a:p>
            <a:pPr eaLnBrk="1" hangingPunct="1"/>
            <a:r>
              <a:rPr lang="en-US" sz="2900" dirty="0"/>
              <a:t>Q(</a:t>
            </a:r>
            <a:r>
              <a:rPr lang="en-US" sz="2900" dirty="0" err="1"/>
              <a:t>a,s</a:t>
            </a:r>
            <a:r>
              <a:rPr lang="en-US" sz="2900" dirty="0"/>
              <a:t>) </a:t>
            </a:r>
            <a:r>
              <a:rPr lang="en-US" sz="2900" dirty="0">
                <a:sym typeface="Wingdings" pitchFamily="2" charset="2"/>
              </a:rPr>
              <a:t> </a:t>
            </a:r>
            <a:r>
              <a:rPr lang="en-US" sz="2900" dirty="0"/>
              <a:t>Q(</a:t>
            </a:r>
            <a:r>
              <a:rPr lang="en-US" sz="2900" dirty="0" err="1"/>
              <a:t>a,s</a:t>
            </a:r>
            <a:r>
              <a:rPr lang="en-US" sz="2900" dirty="0"/>
              <a:t>) + </a:t>
            </a:r>
          </a:p>
          <a:p>
            <a:pPr eaLnBrk="1" hangingPunct="1"/>
            <a:r>
              <a:rPr lang="en-US" sz="2900" dirty="0">
                <a:latin typeface="Trebuchet MS" pitchFamily="34" charset="0"/>
              </a:rPr>
              <a:t>             α [ </a:t>
            </a:r>
            <a:r>
              <a:rPr lang="en-US" sz="2900" dirty="0"/>
              <a:t>R(</a:t>
            </a:r>
            <a:r>
              <a:rPr lang="en-US" sz="2900" dirty="0" err="1"/>
              <a:t>a,s</a:t>
            </a:r>
            <a:r>
              <a:rPr lang="en-US" sz="2900" dirty="0"/>
              <a:t>) + </a:t>
            </a:r>
            <a:r>
              <a:rPr lang="en-US" sz="2900" b="1" dirty="0">
                <a:latin typeface="Trebuchet MS" pitchFamily="34" charset="0"/>
              </a:rPr>
              <a:t>γ</a:t>
            </a:r>
            <a:r>
              <a:rPr lang="en-US" sz="2900" b="1" dirty="0"/>
              <a:t>*Q(</a:t>
            </a:r>
            <a:r>
              <a:rPr lang="en-US" sz="2900" b="1" dirty="0" err="1"/>
              <a:t>a’,s</a:t>
            </a:r>
            <a:r>
              <a:rPr lang="en-US" sz="2900" b="1" dirty="0"/>
              <a:t>’) </a:t>
            </a:r>
            <a:r>
              <a:rPr lang="en-US" sz="2900" dirty="0">
                <a:latin typeface="Symbol" pitchFamily="18" charset="2"/>
              </a:rPr>
              <a:t>-</a:t>
            </a:r>
            <a:r>
              <a:rPr lang="en-US" sz="2900" dirty="0"/>
              <a:t> Q(</a:t>
            </a:r>
            <a:r>
              <a:rPr lang="en-US" sz="2900" dirty="0" err="1"/>
              <a:t>a,s</a:t>
            </a:r>
            <a:r>
              <a:rPr lang="en-US" sz="2900" dirty="0"/>
              <a:t>) ]</a:t>
            </a:r>
          </a:p>
          <a:p>
            <a:pPr eaLnBrk="1" hangingPunct="1"/>
            <a:endParaRPr lang="en-US" sz="2900" dirty="0"/>
          </a:p>
        </p:txBody>
      </p:sp>
      <p:sp>
        <p:nvSpPr>
          <p:cNvPr id="18438" name="Text Box 6"/>
          <p:cNvSpPr txBox="1">
            <a:spLocks noChangeArrowheads="1"/>
          </p:cNvSpPr>
          <p:nvPr/>
        </p:nvSpPr>
        <p:spPr bwMode="auto">
          <a:xfrm>
            <a:off x="889000" y="4114800"/>
            <a:ext cx="8001000" cy="2539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dirty="0">
                <a:latin typeface="Trebuchet MS" pitchFamily="34" charset="0"/>
              </a:rPr>
              <a:t>SARSA vs. Q-Learning</a:t>
            </a:r>
            <a:endParaRPr lang="en-US" sz="3200" dirty="0"/>
          </a:p>
          <a:p>
            <a:pPr eaLnBrk="1" hangingPunct="1">
              <a:buFontTx/>
              <a:buChar char="•"/>
            </a:pPr>
            <a:r>
              <a:rPr lang="en-US" sz="3200" dirty="0"/>
              <a:t> </a:t>
            </a:r>
            <a:r>
              <a:rPr lang="en-US" sz="1900" dirty="0"/>
              <a:t>SARSA uses the actually taken action for the update and is therefore more realistic as it uses the employed policy; however, it has problems with convergence.</a:t>
            </a:r>
          </a:p>
          <a:p>
            <a:pPr eaLnBrk="1" hangingPunct="1">
              <a:buFontTx/>
              <a:buChar char="•"/>
            </a:pPr>
            <a:r>
              <a:rPr lang="en-US" sz="1900" dirty="0"/>
              <a:t> Q-Learning is an off-policy learning algorithm and geared towards the optimal behavior although this might not be realistic to accomplish in practice, as in most applications policies are needed that allow for some exploration. </a:t>
            </a:r>
          </a:p>
        </p:txBody>
      </p:sp>
      <p:sp>
        <p:nvSpPr>
          <p:cNvPr id="2" name="TextBox 1"/>
          <p:cNvSpPr txBox="1"/>
          <p:nvPr/>
        </p:nvSpPr>
        <p:spPr>
          <a:xfrm>
            <a:off x="1447800" y="381000"/>
            <a:ext cx="5351145" cy="523220"/>
          </a:xfrm>
          <a:prstGeom prst="rect">
            <a:avLst/>
          </a:prstGeom>
          <a:noFill/>
        </p:spPr>
        <p:txBody>
          <a:bodyPr wrap="none" rtlCol="0">
            <a:spAutoFit/>
          </a:bodyPr>
          <a:lstStyle/>
          <a:p>
            <a:endParaRPr lang="en-US" sz="1400" u="sng" dirty="0">
              <a:hlinkClick r:id="rId2"/>
            </a:endParaRPr>
          </a:p>
          <a:p>
            <a:r>
              <a:rPr lang="en-US" sz="1400" dirty="0"/>
              <a:t>Sutton on SARSA: </a:t>
            </a:r>
            <a:r>
              <a:rPr lang="en-US" sz="1400" dirty="0">
                <a:hlinkClick r:id="rId2"/>
              </a:rPr>
              <a:t>http://incompleteideas.net/book/ebook/node64.html</a:t>
            </a:r>
            <a:r>
              <a:rPr lang="en-US" sz="1400" dirty="0"/>
              <a:t> </a:t>
            </a:r>
          </a:p>
        </p:txBody>
      </p:sp>
      <p:sp>
        <p:nvSpPr>
          <p:cNvPr id="12" name="Oval 11">
            <a:extLst>
              <a:ext uri="{FF2B5EF4-FFF2-40B4-BE49-F238E27FC236}">
                <a16:creationId xmlns:a16="http://schemas.microsoft.com/office/drawing/2014/main" id="{369D7AC7-D80A-4EDD-9BC4-F5E15E0A38FE}"/>
              </a:ext>
            </a:extLst>
          </p:cNvPr>
          <p:cNvSpPr/>
          <p:nvPr/>
        </p:nvSpPr>
        <p:spPr bwMode="auto">
          <a:xfrm>
            <a:off x="6477000" y="961880"/>
            <a:ext cx="762000" cy="381000"/>
          </a:xfrm>
          <a:prstGeom prst="ellipse">
            <a:avLst/>
          </a:prstGeom>
          <a:solidFill>
            <a:schemeClr val="bg1"/>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S</a:t>
            </a:r>
          </a:p>
        </p:txBody>
      </p:sp>
      <p:sp>
        <p:nvSpPr>
          <p:cNvPr id="13" name="Oval 12">
            <a:extLst>
              <a:ext uri="{FF2B5EF4-FFF2-40B4-BE49-F238E27FC236}">
                <a16:creationId xmlns:a16="http://schemas.microsoft.com/office/drawing/2014/main" id="{171A6A77-6174-4A30-9D23-A2B335541111}"/>
              </a:ext>
            </a:extLst>
          </p:cNvPr>
          <p:cNvSpPr/>
          <p:nvPr/>
        </p:nvSpPr>
        <p:spPr bwMode="auto">
          <a:xfrm>
            <a:off x="7772400" y="410337"/>
            <a:ext cx="762000" cy="325205"/>
          </a:xfrm>
          <a:prstGeom prst="ellipse">
            <a:avLst/>
          </a:prstGeom>
          <a:solidFill>
            <a:schemeClr val="bg1"/>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t>S</a:t>
            </a:r>
            <a:r>
              <a:rPr kumimoji="0" lang="en-US" sz="2800" b="0" i="0" u="none" strike="noStrike" cap="none" normalizeH="0" baseline="0" dirty="0">
                <a:ln>
                  <a:noFill/>
                </a:ln>
                <a:solidFill>
                  <a:schemeClr val="tx1"/>
                </a:solidFill>
                <a:effectLst/>
                <a:latin typeface="Times New Roman" pitchFamily="18" charset="0"/>
              </a:rPr>
              <a:t>’</a:t>
            </a:r>
          </a:p>
        </p:txBody>
      </p:sp>
      <p:cxnSp>
        <p:nvCxnSpPr>
          <p:cNvPr id="14" name="Straight Arrow Connector 13">
            <a:extLst>
              <a:ext uri="{FF2B5EF4-FFF2-40B4-BE49-F238E27FC236}">
                <a16:creationId xmlns:a16="http://schemas.microsoft.com/office/drawing/2014/main" id="{4A4D1EE7-220B-43D1-8007-5100EC859B4B}"/>
              </a:ext>
            </a:extLst>
          </p:cNvPr>
          <p:cNvCxnSpPr>
            <a:stCxn id="12" idx="7"/>
          </p:cNvCxnSpPr>
          <p:nvPr/>
        </p:nvCxnSpPr>
        <p:spPr bwMode="auto">
          <a:xfrm flipV="1">
            <a:off x="7127408" y="735542"/>
            <a:ext cx="771098" cy="282134"/>
          </a:xfrm>
          <a:prstGeom prst="straightConnector1">
            <a:avLst/>
          </a:prstGeom>
          <a:ln>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15" name="TextBox 14">
            <a:extLst>
              <a:ext uri="{FF2B5EF4-FFF2-40B4-BE49-F238E27FC236}">
                <a16:creationId xmlns:a16="http://schemas.microsoft.com/office/drawing/2014/main" id="{5E301622-E9AB-450A-8236-4A0FCE511639}"/>
              </a:ext>
            </a:extLst>
          </p:cNvPr>
          <p:cNvSpPr txBox="1"/>
          <p:nvPr/>
        </p:nvSpPr>
        <p:spPr>
          <a:xfrm>
            <a:off x="7276090" y="556011"/>
            <a:ext cx="407484" cy="461665"/>
          </a:xfrm>
          <a:prstGeom prst="rect">
            <a:avLst/>
          </a:prstGeom>
          <a:noFill/>
        </p:spPr>
        <p:txBody>
          <a:bodyPr wrap="square" rtlCol="0">
            <a:spAutoFit/>
          </a:bodyPr>
          <a:lstStyle/>
          <a:p>
            <a:r>
              <a:rPr lang="en-US" dirty="0"/>
              <a:t>a</a:t>
            </a:r>
          </a:p>
        </p:txBody>
      </p:sp>
      <p:cxnSp>
        <p:nvCxnSpPr>
          <p:cNvPr id="16" name="Straight Arrow Connector 15">
            <a:extLst>
              <a:ext uri="{FF2B5EF4-FFF2-40B4-BE49-F238E27FC236}">
                <a16:creationId xmlns:a16="http://schemas.microsoft.com/office/drawing/2014/main" id="{91226BE4-78F9-486E-8C3B-CCA411D3AF02}"/>
              </a:ext>
            </a:extLst>
          </p:cNvPr>
          <p:cNvCxnSpPr>
            <a:cxnSpLocks/>
          </p:cNvCxnSpPr>
          <p:nvPr/>
        </p:nvCxnSpPr>
        <p:spPr bwMode="auto">
          <a:xfrm>
            <a:off x="8153400" y="791337"/>
            <a:ext cx="228600" cy="551543"/>
          </a:xfrm>
          <a:prstGeom prst="straightConnector1">
            <a:avLst/>
          </a:prstGeom>
          <a:ln>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17" name="TextBox 16">
            <a:extLst>
              <a:ext uri="{FF2B5EF4-FFF2-40B4-BE49-F238E27FC236}">
                <a16:creationId xmlns:a16="http://schemas.microsoft.com/office/drawing/2014/main" id="{FFCDF95E-B2EF-4EB0-9EB6-03ACF7582229}"/>
              </a:ext>
            </a:extLst>
          </p:cNvPr>
          <p:cNvSpPr txBox="1"/>
          <p:nvPr/>
        </p:nvSpPr>
        <p:spPr>
          <a:xfrm>
            <a:off x="8189686" y="791337"/>
            <a:ext cx="475964" cy="461665"/>
          </a:xfrm>
          <a:prstGeom prst="rect">
            <a:avLst/>
          </a:prstGeom>
          <a:noFill/>
        </p:spPr>
        <p:txBody>
          <a:bodyPr wrap="square" rtlCol="0">
            <a:spAutoFit/>
          </a:bodyPr>
          <a:lstStyle/>
          <a:p>
            <a:r>
              <a:rPr lang="en-US" dirty="0"/>
              <a:t>a’</a:t>
            </a:r>
          </a:p>
        </p:txBody>
      </p:sp>
    </p:spTree>
    <p:extLst>
      <p:ext uri="{BB962C8B-B14F-4D97-AF65-F5344CB8AC3E}">
        <p14:creationId xmlns:p14="http://schemas.microsoft.com/office/powerpoint/2010/main" val="31777769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838200" y="1012373"/>
            <a:ext cx="5562600" cy="511175"/>
          </a:xfrm>
        </p:spPr>
        <p:txBody>
          <a:bodyPr/>
          <a:lstStyle/>
          <a:p>
            <a:pPr eaLnBrk="1" hangingPunct="1"/>
            <a:r>
              <a:rPr lang="en-US" dirty="0"/>
              <a:t>SARSA Pseudo-Code</a:t>
            </a:r>
          </a:p>
        </p:txBody>
      </p:sp>
      <p:sp>
        <p:nvSpPr>
          <p:cNvPr id="18435" name="Text Box 3"/>
          <p:cNvSpPr txBox="1">
            <a:spLocks noChangeArrowheads="1"/>
          </p:cNvSpPr>
          <p:nvPr/>
        </p:nvSpPr>
        <p:spPr bwMode="auto">
          <a:xfrm>
            <a:off x="1600200" y="20574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3200"/>
          </a:p>
        </p:txBody>
      </p:sp>
      <p:sp>
        <p:nvSpPr>
          <p:cNvPr id="18436" name="Text Box 4"/>
          <p:cNvSpPr txBox="1">
            <a:spLocks noChangeArrowheads="1"/>
          </p:cNvSpPr>
          <p:nvPr/>
        </p:nvSpPr>
        <p:spPr bwMode="auto">
          <a:xfrm>
            <a:off x="1600200" y="21336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3200"/>
          </a:p>
        </p:txBody>
      </p:sp>
      <p:sp>
        <p:nvSpPr>
          <p:cNvPr id="8" name="Oval 7"/>
          <p:cNvSpPr/>
          <p:nvPr/>
        </p:nvSpPr>
        <p:spPr bwMode="auto">
          <a:xfrm>
            <a:off x="6400800" y="1084943"/>
            <a:ext cx="762000" cy="381000"/>
          </a:xfrm>
          <a:prstGeom prst="ellipse">
            <a:avLst/>
          </a:prstGeom>
          <a:solidFill>
            <a:schemeClr val="bg1"/>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S</a:t>
            </a:r>
          </a:p>
        </p:txBody>
      </p:sp>
      <p:sp>
        <p:nvSpPr>
          <p:cNvPr id="9" name="Oval 8"/>
          <p:cNvSpPr/>
          <p:nvPr/>
        </p:nvSpPr>
        <p:spPr bwMode="auto">
          <a:xfrm>
            <a:off x="7696200" y="533400"/>
            <a:ext cx="762000" cy="325205"/>
          </a:xfrm>
          <a:prstGeom prst="ellipse">
            <a:avLst/>
          </a:prstGeom>
          <a:solidFill>
            <a:schemeClr val="bg1"/>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t>S</a:t>
            </a:r>
            <a:r>
              <a:rPr kumimoji="0" lang="en-US" sz="2800" b="0" i="0" u="none" strike="noStrike" cap="none" normalizeH="0" baseline="0" dirty="0">
                <a:ln>
                  <a:noFill/>
                </a:ln>
                <a:solidFill>
                  <a:schemeClr val="tx1"/>
                </a:solidFill>
                <a:effectLst/>
                <a:latin typeface="Times New Roman" pitchFamily="18" charset="0"/>
              </a:rPr>
              <a:t>’</a:t>
            </a:r>
          </a:p>
        </p:txBody>
      </p:sp>
      <p:cxnSp>
        <p:nvCxnSpPr>
          <p:cNvPr id="10" name="Straight Arrow Connector 9"/>
          <p:cNvCxnSpPr>
            <a:stCxn id="8" idx="7"/>
          </p:cNvCxnSpPr>
          <p:nvPr/>
        </p:nvCxnSpPr>
        <p:spPr bwMode="auto">
          <a:xfrm flipV="1">
            <a:off x="7051208" y="858605"/>
            <a:ext cx="771098" cy="282134"/>
          </a:xfrm>
          <a:prstGeom prst="straightConnector1">
            <a:avLst/>
          </a:prstGeom>
          <a:ln>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11" name="TextBox 10"/>
          <p:cNvSpPr txBox="1"/>
          <p:nvPr/>
        </p:nvSpPr>
        <p:spPr>
          <a:xfrm>
            <a:off x="7199890" y="679074"/>
            <a:ext cx="407484" cy="461665"/>
          </a:xfrm>
          <a:prstGeom prst="rect">
            <a:avLst/>
          </a:prstGeom>
          <a:noFill/>
        </p:spPr>
        <p:txBody>
          <a:bodyPr wrap="none" rtlCol="0">
            <a:spAutoFit/>
          </a:bodyPr>
          <a:lstStyle/>
          <a:p>
            <a:r>
              <a:rPr lang="en-US" dirty="0"/>
              <a:t>A</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657" y="3117646"/>
            <a:ext cx="9144000" cy="3729468"/>
          </a:xfrm>
          <a:prstGeom prst="rect">
            <a:avLst/>
          </a:prstGeom>
        </p:spPr>
      </p:pic>
      <p:cxnSp>
        <p:nvCxnSpPr>
          <p:cNvPr id="12" name="Straight Arrow Connector 11"/>
          <p:cNvCxnSpPr/>
          <p:nvPr/>
        </p:nvCxnSpPr>
        <p:spPr bwMode="auto">
          <a:xfrm>
            <a:off x="8077200" y="914400"/>
            <a:ext cx="228600" cy="551543"/>
          </a:xfrm>
          <a:prstGeom prst="straightConnector1">
            <a:avLst/>
          </a:prstGeom>
          <a:ln>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4" name="TextBox 3"/>
          <p:cNvSpPr txBox="1"/>
          <p:nvPr/>
        </p:nvSpPr>
        <p:spPr>
          <a:xfrm>
            <a:off x="8113486" y="914400"/>
            <a:ext cx="475964" cy="461665"/>
          </a:xfrm>
          <a:prstGeom prst="rect">
            <a:avLst/>
          </a:prstGeom>
          <a:noFill/>
        </p:spPr>
        <p:txBody>
          <a:bodyPr wrap="none" rtlCol="0">
            <a:spAutoFit/>
          </a:bodyPr>
          <a:lstStyle/>
          <a:p>
            <a:r>
              <a:rPr lang="en-US" dirty="0"/>
              <a:t>A’</a:t>
            </a:r>
          </a:p>
        </p:txBody>
      </p:sp>
    </p:spTree>
    <p:extLst>
      <p:ext uri="{BB962C8B-B14F-4D97-AF65-F5344CB8AC3E}">
        <p14:creationId xmlns:p14="http://schemas.microsoft.com/office/powerpoint/2010/main" val="25419004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38200" y="1019855"/>
            <a:ext cx="5562600" cy="511175"/>
          </a:xfrm>
        </p:spPr>
        <p:txBody>
          <a:bodyPr/>
          <a:lstStyle/>
          <a:p>
            <a:pPr eaLnBrk="1" hangingPunct="1"/>
            <a:r>
              <a:rPr lang="en-US" dirty="0"/>
              <a:t>EXPECTED SARSA</a:t>
            </a:r>
          </a:p>
        </p:txBody>
      </p:sp>
      <p:sp>
        <p:nvSpPr>
          <p:cNvPr id="18435" name="Text Box 3"/>
          <p:cNvSpPr txBox="1">
            <a:spLocks noChangeArrowheads="1"/>
          </p:cNvSpPr>
          <p:nvPr/>
        </p:nvSpPr>
        <p:spPr bwMode="auto">
          <a:xfrm>
            <a:off x="1600200" y="20574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3200"/>
          </a:p>
        </p:txBody>
      </p:sp>
      <p:sp>
        <p:nvSpPr>
          <p:cNvPr id="18436" name="Text Box 4"/>
          <p:cNvSpPr txBox="1">
            <a:spLocks noChangeArrowheads="1"/>
          </p:cNvSpPr>
          <p:nvPr/>
        </p:nvSpPr>
        <p:spPr bwMode="auto">
          <a:xfrm>
            <a:off x="1600200" y="21336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3200"/>
          </a:p>
        </p:txBody>
      </p:sp>
      <p:sp>
        <p:nvSpPr>
          <p:cNvPr id="18437" name="Text Box 5"/>
          <p:cNvSpPr txBox="1">
            <a:spLocks noChangeArrowheads="1"/>
          </p:cNvSpPr>
          <p:nvPr/>
        </p:nvSpPr>
        <p:spPr bwMode="auto">
          <a:xfrm>
            <a:off x="1143000" y="1600200"/>
            <a:ext cx="7721600" cy="455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900" b="1" dirty="0">
                <a:solidFill>
                  <a:srgbClr val="FF0066"/>
                </a:solidFill>
              </a:rPr>
              <a:t>Approach</a:t>
            </a:r>
            <a:r>
              <a:rPr lang="en-US" sz="2900" dirty="0"/>
              <a:t>: Expected SARSA selects, based on policy </a:t>
            </a:r>
            <a:r>
              <a:rPr lang="en-US" sz="2900" dirty="0">
                <a:sym typeface="Symbol"/>
              </a:rPr>
              <a:t>, the expected q-value for all possible  actions taken in the success state s’.</a:t>
            </a:r>
            <a:endParaRPr lang="en-US" sz="2900" dirty="0"/>
          </a:p>
          <a:p>
            <a:pPr eaLnBrk="1" hangingPunct="1"/>
            <a:r>
              <a:rPr lang="en-US" sz="2900" dirty="0"/>
              <a:t>Q(</a:t>
            </a:r>
            <a:r>
              <a:rPr lang="en-US" sz="2900" dirty="0" err="1"/>
              <a:t>a,s</a:t>
            </a:r>
            <a:r>
              <a:rPr lang="en-US" sz="2900" dirty="0"/>
              <a:t>) </a:t>
            </a:r>
            <a:r>
              <a:rPr lang="en-US" sz="2900" dirty="0">
                <a:sym typeface="Wingdings" pitchFamily="2" charset="2"/>
              </a:rPr>
              <a:t> </a:t>
            </a:r>
            <a:r>
              <a:rPr lang="en-US" sz="2900" dirty="0"/>
              <a:t>Q(</a:t>
            </a:r>
            <a:r>
              <a:rPr lang="en-US" sz="2900" dirty="0" err="1"/>
              <a:t>a,s</a:t>
            </a:r>
            <a:r>
              <a:rPr lang="en-US" sz="2900" dirty="0"/>
              <a:t>) + </a:t>
            </a:r>
          </a:p>
          <a:p>
            <a:pPr eaLnBrk="1" hangingPunct="1"/>
            <a:r>
              <a:rPr lang="en-US" sz="2900" dirty="0">
                <a:latin typeface="Trebuchet MS" pitchFamily="34" charset="0"/>
              </a:rPr>
              <a:t>             α [ </a:t>
            </a:r>
            <a:r>
              <a:rPr lang="en-US" sz="2900" dirty="0"/>
              <a:t>R(s) + </a:t>
            </a:r>
            <a:r>
              <a:rPr lang="en-US" sz="2900" dirty="0">
                <a:latin typeface="Trebuchet MS" pitchFamily="34" charset="0"/>
              </a:rPr>
              <a:t>γ</a:t>
            </a:r>
            <a:r>
              <a:rPr lang="en-US" sz="2900" dirty="0"/>
              <a:t>*</a:t>
            </a:r>
            <a:r>
              <a:rPr lang="en-US" sz="2900" i="1" dirty="0"/>
              <a:t>E</a:t>
            </a:r>
            <a:r>
              <a:rPr lang="en-US" sz="2900" dirty="0"/>
              <a:t>[Q(</a:t>
            </a:r>
            <a:r>
              <a:rPr lang="en-US" sz="2900" dirty="0" err="1"/>
              <a:t>a’,s</a:t>
            </a:r>
            <a:r>
              <a:rPr lang="en-US" sz="2900" dirty="0"/>
              <a:t>’)] </a:t>
            </a:r>
            <a:r>
              <a:rPr lang="en-US" sz="2900" dirty="0">
                <a:latin typeface="Symbol" pitchFamily="18" charset="2"/>
              </a:rPr>
              <a:t>-</a:t>
            </a:r>
            <a:r>
              <a:rPr lang="en-US" sz="2900" dirty="0"/>
              <a:t> Q(</a:t>
            </a:r>
            <a:r>
              <a:rPr lang="en-US" sz="2900" dirty="0" err="1"/>
              <a:t>a,s</a:t>
            </a:r>
            <a:r>
              <a:rPr lang="en-US" sz="2900" dirty="0"/>
              <a:t>) ]</a:t>
            </a:r>
          </a:p>
          <a:p>
            <a:pPr eaLnBrk="1" hangingPunct="1"/>
            <a:r>
              <a:rPr lang="en-US" sz="2900" dirty="0"/>
              <a:t>Q(</a:t>
            </a:r>
            <a:r>
              <a:rPr lang="en-US" sz="2900" dirty="0" err="1"/>
              <a:t>a,s</a:t>
            </a:r>
            <a:r>
              <a:rPr lang="en-US" sz="2900" dirty="0"/>
              <a:t>) </a:t>
            </a:r>
            <a:r>
              <a:rPr lang="en-US" sz="2900" dirty="0">
                <a:sym typeface="Wingdings" pitchFamily="2" charset="2"/>
              </a:rPr>
              <a:t> </a:t>
            </a:r>
            <a:r>
              <a:rPr lang="en-US" sz="2900" dirty="0"/>
              <a:t>Q(</a:t>
            </a:r>
            <a:r>
              <a:rPr lang="en-US" sz="2900" dirty="0" err="1"/>
              <a:t>a,s</a:t>
            </a:r>
            <a:r>
              <a:rPr lang="en-US" sz="2900" dirty="0"/>
              <a:t>) + </a:t>
            </a:r>
          </a:p>
          <a:p>
            <a:pPr eaLnBrk="1" hangingPunct="1"/>
            <a:r>
              <a:rPr lang="en-US" sz="2900" dirty="0">
                <a:latin typeface="Trebuchet MS" pitchFamily="34" charset="0"/>
              </a:rPr>
              <a:t>             α [ </a:t>
            </a:r>
            <a:r>
              <a:rPr lang="en-US" sz="2900" dirty="0"/>
              <a:t>R(s) + </a:t>
            </a:r>
            <a:r>
              <a:rPr lang="en-US" sz="2900" b="1" dirty="0">
                <a:latin typeface="Trebuchet MS" pitchFamily="34" charset="0"/>
              </a:rPr>
              <a:t>γ</a:t>
            </a:r>
            <a:r>
              <a:rPr lang="en-US" sz="2900" b="1" dirty="0">
                <a:latin typeface="Symbol" panose="05050102010706020507" pitchFamily="18" charset="2"/>
              </a:rPr>
              <a:t>*</a:t>
            </a:r>
            <a:r>
              <a:rPr lang="en-US" sz="2900" b="1" dirty="0"/>
              <a:t>[</a:t>
            </a:r>
            <a:r>
              <a:rPr lang="en-US" sz="2900" b="1" dirty="0">
                <a:sym typeface="Symbol"/>
              </a:rPr>
              <a:t></a:t>
            </a:r>
            <a:r>
              <a:rPr lang="en-US" sz="2900" b="1" baseline="-25000" dirty="0">
                <a:sym typeface="Symbol"/>
              </a:rPr>
              <a:t>a’</a:t>
            </a:r>
            <a:r>
              <a:rPr lang="en-US" sz="2900" b="1" dirty="0">
                <a:sym typeface="Symbol"/>
              </a:rPr>
              <a:t>(</a:t>
            </a:r>
            <a:r>
              <a:rPr lang="en-US" sz="2900" b="1" dirty="0" err="1">
                <a:sym typeface="Symbol"/>
              </a:rPr>
              <a:t>a’,s</a:t>
            </a:r>
            <a:r>
              <a:rPr lang="en-US" sz="2900" b="1" dirty="0">
                <a:sym typeface="Symbol"/>
              </a:rPr>
              <a:t>’)*</a:t>
            </a:r>
            <a:r>
              <a:rPr lang="en-US" sz="2900" b="1" dirty="0"/>
              <a:t>Q(</a:t>
            </a:r>
            <a:r>
              <a:rPr lang="en-US" sz="2900" b="1" dirty="0" err="1"/>
              <a:t>a’,s</a:t>
            </a:r>
            <a:r>
              <a:rPr lang="en-US" sz="2900" b="1" dirty="0"/>
              <a:t>’)] </a:t>
            </a:r>
            <a:r>
              <a:rPr lang="en-US" sz="2900" dirty="0">
                <a:latin typeface="Symbol" pitchFamily="18" charset="2"/>
              </a:rPr>
              <a:t>-</a:t>
            </a:r>
            <a:r>
              <a:rPr lang="en-US" sz="2900" dirty="0"/>
              <a:t>       </a:t>
            </a:r>
          </a:p>
          <a:p>
            <a:pPr eaLnBrk="1" hangingPunct="1"/>
            <a:r>
              <a:rPr lang="en-US" sz="2900" dirty="0"/>
              <a:t>                      Q(</a:t>
            </a:r>
            <a:r>
              <a:rPr lang="en-US" sz="2900" dirty="0" err="1"/>
              <a:t>a,s</a:t>
            </a:r>
            <a:r>
              <a:rPr lang="en-US" sz="2900" dirty="0"/>
              <a:t>) ]</a:t>
            </a:r>
          </a:p>
          <a:p>
            <a:pPr eaLnBrk="1" hangingPunct="1"/>
            <a:r>
              <a:rPr lang="en-US" sz="2900" dirty="0"/>
              <a:t>where </a:t>
            </a:r>
            <a:r>
              <a:rPr lang="en-US" sz="2900" dirty="0">
                <a:sym typeface="Symbol"/>
              </a:rPr>
              <a:t>(</a:t>
            </a:r>
            <a:r>
              <a:rPr lang="en-US" sz="2900" dirty="0" err="1">
                <a:sym typeface="Symbol"/>
              </a:rPr>
              <a:t>a’,s</a:t>
            </a:r>
            <a:r>
              <a:rPr lang="en-US" sz="2900" dirty="0">
                <a:sym typeface="Symbol"/>
              </a:rPr>
              <a:t>’) is the probability of policy  selecting action a’ in state s’.</a:t>
            </a:r>
            <a:endParaRPr lang="en-US" sz="2900" dirty="0"/>
          </a:p>
        </p:txBody>
      </p:sp>
      <p:sp>
        <p:nvSpPr>
          <p:cNvPr id="8" name="Oval 7"/>
          <p:cNvSpPr/>
          <p:nvPr/>
        </p:nvSpPr>
        <p:spPr bwMode="auto">
          <a:xfrm>
            <a:off x="6400800" y="1084943"/>
            <a:ext cx="762000" cy="381000"/>
          </a:xfrm>
          <a:prstGeom prst="ellipse">
            <a:avLst/>
          </a:prstGeom>
          <a:solidFill>
            <a:schemeClr val="bg1"/>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s</a:t>
            </a:r>
          </a:p>
        </p:txBody>
      </p:sp>
      <p:sp>
        <p:nvSpPr>
          <p:cNvPr id="9" name="Oval 8"/>
          <p:cNvSpPr/>
          <p:nvPr/>
        </p:nvSpPr>
        <p:spPr bwMode="auto">
          <a:xfrm>
            <a:off x="7696200" y="533400"/>
            <a:ext cx="762000" cy="381000"/>
          </a:xfrm>
          <a:prstGeom prst="ellipse">
            <a:avLst/>
          </a:prstGeom>
          <a:solidFill>
            <a:schemeClr val="bg1"/>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S</a:t>
            </a:r>
            <a:r>
              <a:rPr kumimoji="0" lang="en-US" sz="2800" b="0" i="0" u="none" strike="noStrike" cap="none" normalizeH="0" baseline="0" dirty="0">
                <a:ln>
                  <a:noFill/>
                </a:ln>
                <a:solidFill>
                  <a:schemeClr val="tx1"/>
                </a:solidFill>
                <a:effectLst/>
                <a:latin typeface="Times New Roman" pitchFamily="18" charset="0"/>
              </a:rPr>
              <a:t>’</a:t>
            </a:r>
          </a:p>
        </p:txBody>
      </p:sp>
      <p:cxnSp>
        <p:nvCxnSpPr>
          <p:cNvPr id="10" name="Straight Arrow Connector 9"/>
          <p:cNvCxnSpPr>
            <a:stCxn id="8" idx="7"/>
          </p:cNvCxnSpPr>
          <p:nvPr/>
        </p:nvCxnSpPr>
        <p:spPr bwMode="auto">
          <a:xfrm flipV="1">
            <a:off x="7051208" y="858605"/>
            <a:ext cx="771098" cy="282134"/>
          </a:xfrm>
          <a:prstGeom prst="straightConnector1">
            <a:avLst/>
          </a:prstGeom>
          <a:ln>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11" name="TextBox 10"/>
          <p:cNvSpPr txBox="1"/>
          <p:nvPr/>
        </p:nvSpPr>
        <p:spPr>
          <a:xfrm>
            <a:off x="7199890" y="679074"/>
            <a:ext cx="320922" cy="461665"/>
          </a:xfrm>
          <a:prstGeom prst="rect">
            <a:avLst/>
          </a:prstGeom>
          <a:noFill/>
        </p:spPr>
        <p:txBody>
          <a:bodyPr wrap="none" rtlCol="0">
            <a:spAutoFit/>
          </a:bodyPr>
          <a:lstStyle/>
          <a:p>
            <a:r>
              <a:rPr lang="en-US" dirty="0"/>
              <a:t>a</a:t>
            </a:r>
          </a:p>
        </p:txBody>
      </p:sp>
      <p:sp>
        <p:nvSpPr>
          <p:cNvPr id="2" name="TextBox 1"/>
          <p:cNvSpPr txBox="1"/>
          <p:nvPr/>
        </p:nvSpPr>
        <p:spPr>
          <a:xfrm>
            <a:off x="914400" y="6155293"/>
            <a:ext cx="7291740" cy="400110"/>
          </a:xfrm>
          <a:prstGeom prst="rect">
            <a:avLst/>
          </a:prstGeom>
          <a:noFill/>
        </p:spPr>
        <p:txBody>
          <a:bodyPr wrap="none" rtlCol="0">
            <a:spAutoFit/>
          </a:bodyPr>
          <a:lstStyle/>
          <a:p>
            <a:r>
              <a:rPr lang="en-US" sz="2000" u="sng" dirty="0"/>
              <a:t>Remark</a:t>
            </a:r>
            <a:r>
              <a:rPr lang="en-US" sz="2000" dirty="0"/>
              <a:t>: Supposedly, does better than Q-learning in most applications</a:t>
            </a:r>
          </a:p>
        </p:txBody>
      </p:sp>
    </p:spTree>
    <p:extLst>
      <p:ext uri="{BB962C8B-B14F-4D97-AF65-F5344CB8AC3E}">
        <p14:creationId xmlns:p14="http://schemas.microsoft.com/office/powerpoint/2010/main" val="12689561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38200" y="1019855"/>
            <a:ext cx="5562600" cy="511175"/>
          </a:xfrm>
        </p:spPr>
        <p:txBody>
          <a:bodyPr/>
          <a:lstStyle/>
          <a:p>
            <a:pPr eaLnBrk="1" hangingPunct="1"/>
            <a:r>
              <a:rPr lang="en-US" sz="2800" dirty="0"/>
              <a:t>Differences Between the 3 Methods</a:t>
            </a:r>
          </a:p>
        </p:txBody>
      </p:sp>
      <p:sp>
        <p:nvSpPr>
          <p:cNvPr id="18435" name="Text Box 3"/>
          <p:cNvSpPr txBox="1">
            <a:spLocks noChangeArrowheads="1"/>
          </p:cNvSpPr>
          <p:nvPr/>
        </p:nvSpPr>
        <p:spPr bwMode="auto">
          <a:xfrm>
            <a:off x="1600200" y="20574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3200"/>
          </a:p>
        </p:txBody>
      </p:sp>
      <p:sp>
        <p:nvSpPr>
          <p:cNvPr id="18436" name="Text Box 4"/>
          <p:cNvSpPr txBox="1">
            <a:spLocks noChangeArrowheads="1"/>
          </p:cNvSpPr>
          <p:nvPr/>
        </p:nvSpPr>
        <p:spPr bwMode="auto">
          <a:xfrm>
            <a:off x="1600200" y="21336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3200"/>
          </a:p>
        </p:txBody>
      </p:sp>
      <p:sp>
        <p:nvSpPr>
          <p:cNvPr id="8" name="Oval 7"/>
          <p:cNvSpPr/>
          <p:nvPr/>
        </p:nvSpPr>
        <p:spPr bwMode="auto">
          <a:xfrm>
            <a:off x="7041450" y="1396469"/>
            <a:ext cx="381000" cy="381000"/>
          </a:xfrm>
          <a:prstGeom prst="ellipse">
            <a:avLst/>
          </a:prstGeom>
          <a:solidFill>
            <a:schemeClr val="bg1"/>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s’</a:t>
            </a:r>
          </a:p>
        </p:txBody>
      </p:sp>
      <p:sp>
        <p:nvSpPr>
          <p:cNvPr id="9" name="Oval 8"/>
          <p:cNvSpPr/>
          <p:nvPr/>
        </p:nvSpPr>
        <p:spPr bwMode="auto">
          <a:xfrm>
            <a:off x="8336850" y="844926"/>
            <a:ext cx="381000" cy="381000"/>
          </a:xfrm>
          <a:prstGeom prst="ellipse">
            <a:avLst/>
          </a:prstGeom>
          <a:solidFill>
            <a:schemeClr val="bg1"/>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S</a:t>
            </a:r>
            <a:r>
              <a:rPr kumimoji="0" lang="en-US" sz="2800" b="0" i="0" u="none" strike="noStrike" cap="none" normalizeH="0" baseline="0" dirty="0">
                <a:ln>
                  <a:noFill/>
                </a:ln>
                <a:solidFill>
                  <a:schemeClr val="tx1"/>
                </a:solidFill>
                <a:effectLst/>
                <a:latin typeface="Times New Roman" pitchFamily="18" charset="0"/>
              </a:rPr>
              <a:t>’’’</a:t>
            </a:r>
          </a:p>
        </p:txBody>
      </p:sp>
      <p:cxnSp>
        <p:nvCxnSpPr>
          <p:cNvPr id="10" name="Straight Arrow Connector 9"/>
          <p:cNvCxnSpPr>
            <a:stCxn id="8" idx="7"/>
          </p:cNvCxnSpPr>
          <p:nvPr/>
        </p:nvCxnSpPr>
        <p:spPr bwMode="auto">
          <a:xfrm flipV="1">
            <a:off x="7366654" y="1170131"/>
            <a:ext cx="715302" cy="282134"/>
          </a:xfrm>
          <a:prstGeom prst="straightConnector1">
            <a:avLst/>
          </a:prstGeom>
          <a:ln>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11" name="TextBox 10"/>
          <p:cNvSpPr txBox="1"/>
          <p:nvPr/>
        </p:nvSpPr>
        <p:spPr>
          <a:xfrm>
            <a:off x="7620000" y="990600"/>
            <a:ext cx="160461" cy="461665"/>
          </a:xfrm>
          <a:prstGeom prst="rect">
            <a:avLst/>
          </a:prstGeom>
          <a:noFill/>
        </p:spPr>
        <p:txBody>
          <a:bodyPr wrap="square" rtlCol="0">
            <a:spAutoFit/>
          </a:bodyPr>
          <a:lstStyle/>
          <a:p>
            <a:r>
              <a:rPr lang="en-US" dirty="0"/>
              <a:t>a</a:t>
            </a:r>
          </a:p>
        </p:txBody>
      </p:sp>
      <p:sp>
        <p:nvSpPr>
          <p:cNvPr id="12" name="Oval 11"/>
          <p:cNvSpPr/>
          <p:nvPr/>
        </p:nvSpPr>
        <p:spPr bwMode="auto">
          <a:xfrm>
            <a:off x="7707113" y="336027"/>
            <a:ext cx="381000" cy="381000"/>
          </a:xfrm>
          <a:prstGeom prst="ellipse">
            <a:avLst/>
          </a:prstGeom>
          <a:solidFill>
            <a:schemeClr val="bg1"/>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s’’</a:t>
            </a:r>
          </a:p>
        </p:txBody>
      </p:sp>
      <p:cxnSp>
        <p:nvCxnSpPr>
          <p:cNvPr id="14" name="Straight Arrow Connector 13"/>
          <p:cNvCxnSpPr/>
          <p:nvPr/>
        </p:nvCxnSpPr>
        <p:spPr bwMode="auto">
          <a:xfrm flipV="1">
            <a:off x="7069096" y="555207"/>
            <a:ext cx="711365" cy="897058"/>
          </a:xfrm>
          <a:prstGeom prst="straightConnector1">
            <a:avLst/>
          </a:prstGeom>
          <a:ln>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15" name="TextBox 14"/>
          <p:cNvSpPr txBox="1"/>
          <p:nvPr/>
        </p:nvSpPr>
        <p:spPr>
          <a:xfrm>
            <a:off x="7171541" y="913948"/>
            <a:ext cx="160461" cy="461665"/>
          </a:xfrm>
          <a:prstGeom prst="rect">
            <a:avLst/>
          </a:prstGeom>
          <a:noFill/>
        </p:spPr>
        <p:txBody>
          <a:bodyPr wrap="square" rtlCol="0">
            <a:spAutoFit/>
          </a:bodyPr>
          <a:lstStyle/>
          <a:p>
            <a:r>
              <a:rPr lang="en-US" dirty="0"/>
              <a:t>b</a:t>
            </a:r>
          </a:p>
        </p:txBody>
      </p:sp>
      <p:sp>
        <p:nvSpPr>
          <p:cNvPr id="5" name="TextBox 4"/>
          <p:cNvSpPr txBox="1"/>
          <p:nvPr/>
        </p:nvSpPr>
        <p:spPr>
          <a:xfrm>
            <a:off x="1249851" y="2224220"/>
            <a:ext cx="7539885" cy="2677656"/>
          </a:xfrm>
          <a:prstGeom prst="rect">
            <a:avLst/>
          </a:prstGeom>
          <a:noFill/>
        </p:spPr>
        <p:txBody>
          <a:bodyPr wrap="none" rtlCol="0">
            <a:spAutoFit/>
          </a:bodyPr>
          <a:lstStyle/>
          <a:p>
            <a:r>
              <a:rPr lang="en-US" dirty="0"/>
              <a:t>Q(</a:t>
            </a:r>
            <a:r>
              <a:rPr lang="en-US" dirty="0" err="1"/>
              <a:t>a,s</a:t>
            </a:r>
            <a:r>
              <a:rPr lang="en-US" dirty="0"/>
              <a:t>’)=0.8             Q(</a:t>
            </a:r>
            <a:r>
              <a:rPr lang="en-US" dirty="0" err="1"/>
              <a:t>b,s</a:t>
            </a:r>
            <a:r>
              <a:rPr lang="en-US" dirty="0"/>
              <a:t>’)=0.2</a:t>
            </a:r>
          </a:p>
          <a:p>
            <a:r>
              <a:rPr lang="en-US" dirty="0">
                <a:sym typeface="Symbol"/>
              </a:rPr>
              <a:t>(</a:t>
            </a:r>
            <a:r>
              <a:rPr lang="en-US" dirty="0" err="1">
                <a:sym typeface="Symbol"/>
              </a:rPr>
              <a:t>a,s</a:t>
            </a:r>
            <a:r>
              <a:rPr lang="en-US" dirty="0">
                <a:sym typeface="Symbol"/>
              </a:rPr>
              <a:t>’)=0.9              (</a:t>
            </a:r>
            <a:r>
              <a:rPr lang="en-US" dirty="0" err="1">
                <a:sym typeface="Symbol"/>
              </a:rPr>
              <a:t>b,s</a:t>
            </a:r>
            <a:r>
              <a:rPr lang="en-US" dirty="0">
                <a:sym typeface="Symbol"/>
              </a:rPr>
              <a:t>’)=0.1</a:t>
            </a:r>
          </a:p>
          <a:p>
            <a:endParaRPr lang="en-US" dirty="0">
              <a:sym typeface="Symbol"/>
            </a:endParaRPr>
          </a:p>
          <a:p>
            <a:pPr marL="457200" indent="-457200">
              <a:buAutoNum type="arabicPeriod"/>
            </a:pPr>
            <a:r>
              <a:rPr lang="en-US" dirty="0">
                <a:sym typeface="Symbol"/>
              </a:rPr>
              <a:t>Q-Learning uses </a:t>
            </a:r>
            <a:r>
              <a:rPr lang="en-US" dirty="0">
                <a:solidFill>
                  <a:srgbClr val="FF0000"/>
                </a:solidFill>
                <a:sym typeface="Symbol"/>
              </a:rPr>
              <a:t>*0.8 </a:t>
            </a:r>
            <a:r>
              <a:rPr lang="en-US" dirty="0">
                <a:sym typeface="Symbol"/>
              </a:rPr>
              <a:t>in the q-value update for (</a:t>
            </a:r>
            <a:r>
              <a:rPr lang="en-US" dirty="0" err="1">
                <a:sym typeface="Symbol"/>
              </a:rPr>
              <a:t>q,s</a:t>
            </a:r>
            <a:r>
              <a:rPr lang="en-US" dirty="0">
                <a:sym typeface="Symbol"/>
              </a:rPr>
              <a:t>)</a:t>
            </a:r>
          </a:p>
          <a:p>
            <a:pPr marL="457200" indent="-457200">
              <a:buAutoNum type="arabicPeriod"/>
            </a:pPr>
            <a:r>
              <a:rPr lang="en-US" dirty="0">
                <a:sym typeface="Symbol"/>
              </a:rPr>
              <a:t>Expected SARSA uses </a:t>
            </a:r>
            <a:r>
              <a:rPr lang="en-US" dirty="0">
                <a:solidFill>
                  <a:srgbClr val="FF0000"/>
                </a:solidFill>
                <a:sym typeface="Symbol"/>
              </a:rPr>
              <a:t>*(0.8*0.9+0.2*0.1)</a:t>
            </a:r>
            <a:r>
              <a:rPr lang="en-US" dirty="0">
                <a:sym typeface="Symbol"/>
              </a:rPr>
              <a:t>=  *0.74</a:t>
            </a:r>
          </a:p>
          <a:p>
            <a:pPr marL="457200" indent="-457200">
              <a:buAutoNum type="arabicPeriod"/>
            </a:pPr>
            <a:r>
              <a:rPr lang="en-US" dirty="0">
                <a:sym typeface="Symbol"/>
              </a:rPr>
              <a:t>SARSA uses </a:t>
            </a:r>
            <a:r>
              <a:rPr lang="en-US" dirty="0">
                <a:solidFill>
                  <a:srgbClr val="FF0000"/>
                </a:solidFill>
                <a:sym typeface="Symbol"/>
              </a:rPr>
              <a:t>*0.8 </a:t>
            </a:r>
            <a:r>
              <a:rPr lang="en-US" dirty="0">
                <a:sym typeface="Symbol"/>
              </a:rPr>
              <a:t>if policy  chooses a and uses </a:t>
            </a:r>
            <a:r>
              <a:rPr lang="en-US" dirty="0">
                <a:solidFill>
                  <a:srgbClr val="FF0000"/>
                </a:solidFill>
                <a:sym typeface="Symbol"/>
              </a:rPr>
              <a:t>*0.2 </a:t>
            </a:r>
          </a:p>
          <a:p>
            <a:r>
              <a:rPr lang="en-US" dirty="0">
                <a:sym typeface="Symbol"/>
              </a:rPr>
              <a:t>      if  chooses action b in state s’</a:t>
            </a:r>
            <a:endParaRPr lang="en-US" dirty="0"/>
          </a:p>
        </p:txBody>
      </p:sp>
      <p:sp>
        <p:nvSpPr>
          <p:cNvPr id="13" name="Oval 12">
            <a:extLst>
              <a:ext uri="{FF2B5EF4-FFF2-40B4-BE49-F238E27FC236}">
                <a16:creationId xmlns:a16="http://schemas.microsoft.com/office/drawing/2014/main" id="{7A5700EF-8C42-4D25-A392-DC0E63A314CF}"/>
              </a:ext>
            </a:extLst>
          </p:cNvPr>
          <p:cNvSpPr/>
          <p:nvPr/>
        </p:nvSpPr>
        <p:spPr bwMode="auto">
          <a:xfrm>
            <a:off x="6248400" y="2188198"/>
            <a:ext cx="381000" cy="381000"/>
          </a:xfrm>
          <a:prstGeom prst="ellipse">
            <a:avLst/>
          </a:prstGeom>
          <a:solidFill>
            <a:schemeClr val="bg1"/>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s</a:t>
            </a:r>
          </a:p>
        </p:txBody>
      </p:sp>
      <p:cxnSp>
        <p:nvCxnSpPr>
          <p:cNvPr id="16" name="Straight Arrow Connector 15">
            <a:extLst>
              <a:ext uri="{FF2B5EF4-FFF2-40B4-BE49-F238E27FC236}">
                <a16:creationId xmlns:a16="http://schemas.microsoft.com/office/drawing/2014/main" id="{59826BA7-FC26-41CC-BA33-911F4F8DC590}"/>
              </a:ext>
            </a:extLst>
          </p:cNvPr>
          <p:cNvCxnSpPr>
            <a:cxnSpLocks/>
            <a:endCxn id="8" idx="4"/>
          </p:cNvCxnSpPr>
          <p:nvPr/>
        </p:nvCxnSpPr>
        <p:spPr bwMode="auto">
          <a:xfrm flipV="1">
            <a:off x="6604654" y="1777469"/>
            <a:ext cx="627296" cy="472658"/>
          </a:xfrm>
          <a:prstGeom prst="straightConnector1">
            <a:avLst/>
          </a:prstGeom>
          <a:ln>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17" name="TextBox 16">
            <a:extLst>
              <a:ext uri="{FF2B5EF4-FFF2-40B4-BE49-F238E27FC236}">
                <a16:creationId xmlns:a16="http://schemas.microsoft.com/office/drawing/2014/main" id="{C16B2435-6DB8-4845-B410-032E13632ABA}"/>
              </a:ext>
            </a:extLst>
          </p:cNvPr>
          <p:cNvSpPr txBox="1"/>
          <p:nvPr/>
        </p:nvSpPr>
        <p:spPr>
          <a:xfrm>
            <a:off x="6858000" y="1788461"/>
            <a:ext cx="160461" cy="461665"/>
          </a:xfrm>
          <a:prstGeom prst="rect">
            <a:avLst/>
          </a:prstGeom>
          <a:noFill/>
        </p:spPr>
        <p:txBody>
          <a:bodyPr wrap="square" rtlCol="0">
            <a:spAutoFit/>
          </a:bodyPr>
          <a:lstStyle/>
          <a:p>
            <a:r>
              <a:rPr lang="en-US" dirty="0"/>
              <a:t>a</a:t>
            </a:r>
          </a:p>
        </p:txBody>
      </p:sp>
      <p:sp>
        <p:nvSpPr>
          <p:cNvPr id="3" name="Rectangle 2">
            <a:extLst>
              <a:ext uri="{FF2B5EF4-FFF2-40B4-BE49-F238E27FC236}">
                <a16:creationId xmlns:a16="http://schemas.microsoft.com/office/drawing/2014/main" id="{EDBD3A89-BBFA-4865-88C2-005F64EA2652}"/>
              </a:ext>
            </a:extLst>
          </p:cNvPr>
          <p:cNvSpPr/>
          <p:nvPr/>
        </p:nvSpPr>
        <p:spPr>
          <a:xfrm>
            <a:off x="1825736" y="5272370"/>
            <a:ext cx="6071877" cy="923330"/>
          </a:xfrm>
          <a:prstGeom prst="rect">
            <a:avLst/>
          </a:prstGeom>
        </p:spPr>
        <p:txBody>
          <a:bodyPr wrap="square">
            <a:spAutoFit/>
          </a:bodyPr>
          <a:lstStyle/>
          <a:p>
            <a:pPr eaLnBrk="1" hangingPunct="1"/>
            <a:r>
              <a:rPr lang="en-US" dirty="0"/>
              <a:t>Q(</a:t>
            </a:r>
            <a:r>
              <a:rPr lang="en-US" dirty="0" err="1"/>
              <a:t>a,s</a:t>
            </a:r>
            <a:r>
              <a:rPr lang="en-US" dirty="0"/>
              <a:t>) </a:t>
            </a:r>
            <a:r>
              <a:rPr lang="en-US" dirty="0">
                <a:sym typeface="Wingdings" pitchFamily="2" charset="2"/>
              </a:rPr>
              <a:t> </a:t>
            </a:r>
            <a:r>
              <a:rPr lang="en-US" dirty="0"/>
              <a:t>Q(</a:t>
            </a:r>
            <a:r>
              <a:rPr lang="en-US" dirty="0" err="1"/>
              <a:t>a,s</a:t>
            </a:r>
            <a:r>
              <a:rPr lang="en-US" dirty="0"/>
              <a:t>) + </a:t>
            </a:r>
          </a:p>
          <a:p>
            <a:pPr eaLnBrk="1" hangingPunct="1"/>
            <a:r>
              <a:rPr lang="en-US" dirty="0">
                <a:latin typeface="Trebuchet MS" pitchFamily="34" charset="0"/>
              </a:rPr>
              <a:t>             α [ </a:t>
            </a:r>
            <a:r>
              <a:rPr lang="en-US" dirty="0"/>
              <a:t>R(</a:t>
            </a:r>
            <a:r>
              <a:rPr lang="en-US" dirty="0" err="1"/>
              <a:t>a,s</a:t>
            </a:r>
            <a:r>
              <a:rPr lang="en-US" dirty="0"/>
              <a:t>) + </a:t>
            </a:r>
            <a:r>
              <a:rPr lang="en-US" sz="3000" b="1" dirty="0">
                <a:solidFill>
                  <a:srgbClr val="FF0000"/>
                </a:solidFill>
                <a:latin typeface="Trebuchet MS" pitchFamily="34" charset="0"/>
              </a:rPr>
              <a:t>…</a:t>
            </a:r>
            <a:r>
              <a:rPr lang="en-US" dirty="0">
                <a:latin typeface="Symbol" pitchFamily="18" charset="2"/>
              </a:rPr>
              <a:t>-</a:t>
            </a:r>
            <a:r>
              <a:rPr lang="en-US" dirty="0"/>
              <a:t> Q(</a:t>
            </a:r>
            <a:r>
              <a:rPr lang="en-US" dirty="0" err="1"/>
              <a:t>a,s</a:t>
            </a:r>
            <a:r>
              <a:rPr lang="en-US" dirty="0"/>
              <a:t>) ]</a:t>
            </a:r>
          </a:p>
        </p:txBody>
      </p:sp>
    </p:spTree>
    <p:extLst>
      <p:ext uri="{BB962C8B-B14F-4D97-AF65-F5344CB8AC3E}">
        <p14:creationId xmlns:p14="http://schemas.microsoft.com/office/powerpoint/2010/main" val="34888397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62000" y="838200"/>
            <a:ext cx="8305800" cy="685800"/>
          </a:xfrm>
        </p:spPr>
        <p:txBody>
          <a:bodyPr/>
          <a:lstStyle/>
          <a:p>
            <a:pPr eaLnBrk="1" hangingPunct="1"/>
            <a:r>
              <a:rPr lang="en-US" sz="4000" dirty="0"/>
              <a:t>‘</a:t>
            </a:r>
            <a:r>
              <a:rPr lang="en-US" sz="3200" b="1" dirty="0"/>
              <a:t>Off-Policy’ vs. ‘On-Policy’ RL Approaches</a:t>
            </a:r>
          </a:p>
        </p:txBody>
      </p:sp>
      <p:sp>
        <p:nvSpPr>
          <p:cNvPr id="10243" name="Rectangle 3"/>
          <p:cNvSpPr>
            <a:spLocks noGrp="1" noChangeArrowheads="1"/>
          </p:cNvSpPr>
          <p:nvPr>
            <p:ph type="body" idx="1"/>
          </p:nvPr>
        </p:nvSpPr>
        <p:spPr>
          <a:xfrm>
            <a:off x="914400" y="1752600"/>
            <a:ext cx="8077200" cy="4114800"/>
          </a:xfrm>
        </p:spPr>
        <p:txBody>
          <a:bodyPr/>
          <a:lstStyle/>
          <a:p>
            <a:pPr eaLnBrk="1" hangingPunct="1">
              <a:spcBef>
                <a:spcPts val="100"/>
              </a:spcBef>
            </a:pPr>
            <a:r>
              <a:rPr lang="en-US" sz="2200" dirty="0"/>
              <a:t>Off-Policy Learning: Compute utilities assuming some optimal, usually greedy behavior; examples of this category include Bellman Update and Q-Learning.</a:t>
            </a:r>
          </a:p>
          <a:p>
            <a:pPr eaLnBrk="1" hangingPunct="1">
              <a:spcBef>
                <a:spcPts val="100"/>
              </a:spcBef>
            </a:pPr>
            <a:r>
              <a:rPr lang="en-US" sz="2200" dirty="0"/>
              <a:t>On-Policy Learning: Utilities are estimated with respect to an assumed policy </a:t>
            </a:r>
            <a:r>
              <a:rPr lang="en-US" sz="2200" dirty="0">
                <a:sym typeface="Symbol" panose="05050102010706020507" pitchFamily="18" charset="2"/>
              </a:rPr>
              <a:t>; results will be different for different policies . Examples of this category include Temporal-Difference Learning and SARSA.</a:t>
            </a:r>
            <a:endParaRPr lang="en-US" sz="2200" dirty="0"/>
          </a:p>
          <a:p>
            <a:pPr eaLnBrk="1" hangingPunct="1">
              <a:spcBef>
                <a:spcPts val="100"/>
              </a:spcBef>
            </a:pPr>
            <a:r>
              <a:rPr lang="en-US" sz="2200" dirty="0"/>
              <a:t>Common Wisdom: If the actual policy and the assumed policy in utility computations do not match, the employed approach will lead to ‘non-intelligent’ behavior…</a:t>
            </a:r>
          </a:p>
          <a:p>
            <a:pPr eaLnBrk="1" hangingPunct="1">
              <a:spcBef>
                <a:spcPts val="100"/>
              </a:spcBef>
            </a:pPr>
            <a:r>
              <a:rPr lang="en-US" sz="2200" dirty="0"/>
              <a:t>That is, in a static world that does not change and does not need much exploration, off-policy approaches will work well; on the other hand, using on-policy approaches for initially unknown and changing worlds is usually a much the better choice!</a:t>
            </a:r>
          </a:p>
          <a:p>
            <a:pPr eaLnBrk="1" hangingPunct="1"/>
            <a:endParaRPr lang="en-US" sz="2800" dirty="0"/>
          </a:p>
          <a:p>
            <a:pPr eaLnBrk="1" hangingPunct="1"/>
            <a:endParaRPr lang="en-US" sz="2800" dirty="0"/>
          </a:p>
          <a:p>
            <a:pPr eaLnBrk="1" hangingPunct="1"/>
            <a:endParaRPr lang="en-US" sz="2800" dirty="0"/>
          </a:p>
        </p:txBody>
      </p:sp>
      <p:sp>
        <p:nvSpPr>
          <p:cNvPr id="2" name="TextBox 1"/>
          <p:cNvSpPr txBox="1"/>
          <p:nvPr/>
        </p:nvSpPr>
        <p:spPr>
          <a:xfrm>
            <a:off x="1371600" y="351810"/>
            <a:ext cx="6143028" cy="954107"/>
          </a:xfrm>
          <a:prstGeom prst="rect">
            <a:avLst/>
          </a:prstGeom>
          <a:noFill/>
        </p:spPr>
        <p:txBody>
          <a:bodyPr wrap="none" rtlCol="0">
            <a:spAutoFit/>
          </a:bodyPr>
          <a:lstStyle/>
          <a:p>
            <a:r>
              <a:rPr lang="en-US" dirty="0"/>
              <a:t>Reading: </a:t>
            </a:r>
            <a:r>
              <a:rPr lang="en-US" sz="800" dirty="0">
                <a:hlinkClick r:id="rId2"/>
              </a:rPr>
              <a:t>https://stats.stackexchange.com/questions/184657/what-is-the-difference-between-off-policy-and-on-policy-learning</a:t>
            </a:r>
            <a:endParaRPr lang="en-US" sz="800" dirty="0"/>
          </a:p>
          <a:p>
            <a:r>
              <a:rPr lang="en-US" sz="800" dirty="0">
                <a:hlinkClick r:id="rId3"/>
              </a:rPr>
              <a:t>https://www.academia.edu/2739828/Two_novel_on-policy_reinforcement_learning_algorithms_based_on_TD_</a:t>
            </a:r>
            <a:r>
              <a:rPr lang="el-GR" sz="800" dirty="0">
                <a:hlinkClick r:id="rId3"/>
              </a:rPr>
              <a:t>λ_-</a:t>
            </a:r>
            <a:r>
              <a:rPr lang="en-US" sz="800" dirty="0">
                <a:hlinkClick r:id="rId3"/>
              </a:rPr>
              <a:t>methods</a:t>
            </a:r>
            <a:endParaRPr lang="en-US" sz="800" dirty="0"/>
          </a:p>
          <a:p>
            <a:endParaRPr lang="en-US" sz="800" dirty="0"/>
          </a:p>
          <a:p>
            <a:r>
              <a:rPr lang="en-US" sz="800" dirty="0"/>
              <a:t> </a:t>
            </a:r>
          </a:p>
          <a:p>
            <a:endParaRPr lang="en-US" sz="800" dirty="0"/>
          </a:p>
        </p:txBody>
      </p:sp>
    </p:spTree>
    <p:extLst>
      <p:ext uri="{BB962C8B-B14F-4D97-AF65-F5344CB8AC3E}">
        <p14:creationId xmlns:p14="http://schemas.microsoft.com/office/powerpoint/2010/main" val="84596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066800" y="1012825"/>
            <a:ext cx="7620000" cy="511175"/>
          </a:xfrm>
        </p:spPr>
        <p:txBody>
          <a:bodyPr/>
          <a:lstStyle/>
          <a:p>
            <a:pPr eaLnBrk="1" hangingPunct="1"/>
            <a:r>
              <a:rPr lang="en-US" sz="3600" dirty="0">
                <a:solidFill>
                  <a:srgbClr val="C2540A"/>
                </a:solidFill>
              </a:rPr>
              <a:t>1. Introduction</a:t>
            </a:r>
            <a:endParaRPr lang="en-US" dirty="0"/>
          </a:p>
        </p:txBody>
      </p:sp>
      <p:sp>
        <p:nvSpPr>
          <p:cNvPr id="4099" name="Text Box 4"/>
          <p:cNvSpPr txBox="1">
            <a:spLocks noChangeArrowheads="1"/>
          </p:cNvSpPr>
          <p:nvPr/>
        </p:nvSpPr>
        <p:spPr bwMode="auto">
          <a:xfrm>
            <a:off x="1295400" y="1752600"/>
            <a:ext cx="36718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a:t>Supervised Learning:</a:t>
            </a:r>
          </a:p>
          <a:p>
            <a:pPr eaLnBrk="1" hangingPunct="1"/>
            <a:endParaRPr lang="en-US" sz="3200"/>
          </a:p>
        </p:txBody>
      </p:sp>
      <p:sp>
        <p:nvSpPr>
          <p:cNvPr id="4100" name="Rectangle 5"/>
          <p:cNvSpPr>
            <a:spLocks noChangeArrowheads="1"/>
          </p:cNvSpPr>
          <p:nvPr/>
        </p:nvSpPr>
        <p:spPr bwMode="auto">
          <a:xfrm>
            <a:off x="1752600" y="2590800"/>
            <a:ext cx="3581400" cy="228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101" name="Rectangle 6"/>
          <p:cNvSpPr>
            <a:spLocks noChangeArrowheads="1"/>
          </p:cNvSpPr>
          <p:nvPr/>
        </p:nvSpPr>
        <p:spPr bwMode="auto">
          <a:xfrm>
            <a:off x="5638800" y="2590800"/>
            <a:ext cx="457200" cy="228600"/>
          </a:xfrm>
          <a:prstGeom prst="rect">
            <a:avLst/>
          </a:prstGeom>
          <a:solidFill>
            <a:srgbClr val="FF6600"/>
          </a:solidFill>
          <a:ln w="9525">
            <a:solidFill>
              <a:schemeClr val="tx1"/>
            </a:solidFill>
            <a:miter lim="800000"/>
            <a:headEnd/>
            <a:tailEnd/>
          </a:ln>
        </p:spPr>
        <p:txBody>
          <a:bodyPr wrap="none" anchor="ctr"/>
          <a:lstStyle/>
          <a:p>
            <a:endParaRPr lang="en-US"/>
          </a:p>
        </p:txBody>
      </p:sp>
      <p:sp>
        <p:nvSpPr>
          <p:cNvPr id="4102" name="Text Box 7"/>
          <p:cNvSpPr txBox="1">
            <a:spLocks noChangeArrowheads="1"/>
          </p:cNvSpPr>
          <p:nvPr/>
        </p:nvSpPr>
        <p:spPr bwMode="auto">
          <a:xfrm>
            <a:off x="2209800" y="2971800"/>
            <a:ext cx="42386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a:t>Example                 Class</a:t>
            </a:r>
          </a:p>
        </p:txBody>
      </p:sp>
      <p:sp>
        <p:nvSpPr>
          <p:cNvPr id="4103" name="Text Box 8"/>
          <p:cNvSpPr txBox="1">
            <a:spLocks noChangeArrowheads="1"/>
          </p:cNvSpPr>
          <p:nvPr/>
        </p:nvSpPr>
        <p:spPr bwMode="auto">
          <a:xfrm>
            <a:off x="1447800" y="4267200"/>
            <a:ext cx="42814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a:t>Reinforcement Learning:</a:t>
            </a:r>
          </a:p>
          <a:p>
            <a:pPr eaLnBrk="1" hangingPunct="1"/>
            <a:endParaRPr lang="en-US" sz="3200"/>
          </a:p>
        </p:txBody>
      </p:sp>
      <p:sp>
        <p:nvSpPr>
          <p:cNvPr id="4104" name="Rectangle 9"/>
          <p:cNvSpPr>
            <a:spLocks noChangeArrowheads="1"/>
          </p:cNvSpPr>
          <p:nvPr/>
        </p:nvSpPr>
        <p:spPr bwMode="auto">
          <a:xfrm>
            <a:off x="1981200" y="5029200"/>
            <a:ext cx="838200" cy="228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105" name="Rectangle 10"/>
          <p:cNvSpPr>
            <a:spLocks noChangeArrowheads="1"/>
          </p:cNvSpPr>
          <p:nvPr/>
        </p:nvSpPr>
        <p:spPr bwMode="auto">
          <a:xfrm>
            <a:off x="3429000" y="5029200"/>
            <a:ext cx="457200" cy="228600"/>
          </a:xfrm>
          <a:prstGeom prst="rect">
            <a:avLst/>
          </a:prstGeom>
          <a:solidFill>
            <a:srgbClr val="FF6600"/>
          </a:solidFill>
          <a:ln w="9525">
            <a:solidFill>
              <a:schemeClr val="tx1"/>
            </a:solidFill>
            <a:miter lim="800000"/>
            <a:headEnd/>
            <a:tailEnd/>
          </a:ln>
        </p:spPr>
        <p:txBody>
          <a:bodyPr wrap="none" anchor="ctr"/>
          <a:lstStyle/>
          <a:p>
            <a:endParaRPr lang="en-US"/>
          </a:p>
        </p:txBody>
      </p:sp>
      <p:sp>
        <p:nvSpPr>
          <p:cNvPr id="4106" name="Text Box 11"/>
          <p:cNvSpPr txBox="1">
            <a:spLocks noChangeArrowheads="1"/>
          </p:cNvSpPr>
          <p:nvPr/>
        </p:nvSpPr>
        <p:spPr bwMode="auto">
          <a:xfrm>
            <a:off x="1524000" y="5334000"/>
            <a:ext cx="30178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a:t>Situation Reward</a:t>
            </a:r>
          </a:p>
        </p:txBody>
      </p:sp>
      <p:sp>
        <p:nvSpPr>
          <p:cNvPr id="4107" name="Rectangle 12"/>
          <p:cNvSpPr>
            <a:spLocks noChangeArrowheads="1"/>
          </p:cNvSpPr>
          <p:nvPr/>
        </p:nvSpPr>
        <p:spPr bwMode="auto">
          <a:xfrm>
            <a:off x="5867400" y="4953000"/>
            <a:ext cx="838200" cy="228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108" name="Rectangle 13"/>
          <p:cNvSpPr>
            <a:spLocks noChangeArrowheads="1"/>
          </p:cNvSpPr>
          <p:nvPr/>
        </p:nvSpPr>
        <p:spPr bwMode="auto">
          <a:xfrm>
            <a:off x="7315200" y="4953000"/>
            <a:ext cx="457200" cy="228600"/>
          </a:xfrm>
          <a:prstGeom prst="rect">
            <a:avLst/>
          </a:prstGeom>
          <a:solidFill>
            <a:srgbClr val="FF6600"/>
          </a:solidFill>
          <a:ln w="9525">
            <a:solidFill>
              <a:schemeClr val="tx1"/>
            </a:solidFill>
            <a:miter lim="800000"/>
            <a:headEnd/>
            <a:tailEnd/>
          </a:ln>
        </p:spPr>
        <p:txBody>
          <a:bodyPr wrap="none" anchor="ctr"/>
          <a:lstStyle/>
          <a:p>
            <a:endParaRPr lang="en-US"/>
          </a:p>
        </p:txBody>
      </p:sp>
      <p:sp>
        <p:nvSpPr>
          <p:cNvPr id="4109" name="Text Box 14"/>
          <p:cNvSpPr txBox="1">
            <a:spLocks noChangeArrowheads="1"/>
          </p:cNvSpPr>
          <p:nvPr/>
        </p:nvSpPr>
        <p:spPr bwMode="auto">
          <a:xfrm>
            <a:off x="5410200" y="5257800"/>
            <a:ext cx="30178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a:t>Situation Reward</a:t>
            </a:r>
          </a:p>
        </p:txBody>
      </p:sp>
      <p:sp>
        <p:nvSpPr>
          <p:cNvPr id="4110" name="Text Box 15"/>
          <p:cNvSpPr txBox="1">
            <a:spLocks noChangeArrowheads="1"/>
          </p:cNvSpPr>
          <p:nvPr/>
        </p:nvSpPr>
        <p:spPr bwMode="auto">
          <a:xfrm>
            <a:off x="4632325" y="4819650"/>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Propagation in Attractive Paths</a:t>
            </a:r>
          </a:p>
        </p:txBody>
      </p:sp>
      <p:sp>
        <p:nvSpPr>
          <p:cNvPr id="4" name="Oval 3"/>
          <p:cNvSpPr/>
          <p:nvPr/>
        </p:nvSpPr>
        <p:spPr bwMode="auto">
          <a:xfrm>
            <a:off x="1132240" y="1955412"/>
            <a:ext cx="1219200" cy="584973"/>
          </a:xfrm>
          <a:prstGeom prst="ellipse">
            <a:avLst/>
          </a:prstGeom>
          <a:solidFill>
            <a:schemeClr val="bg1"/>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5" name="Oval 4"/>
          <p:cNvSpPr/>
          <p:nvPr/>
        </p:nvSpPr>
        <p:spPr bwMode="auto">
          <a:xfrm>
            <a:off x="1208440" y="2946012"/>
            <a:ext cx="1219200" cy="609600"/>
          </a:xfrm>
          <a:prstGeom prst="ellipse">
            <a:avLst/>
          </a:prstGeom>
          <a:solidFill>
            <a:schemeClr val="bg1"/>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6" name="Oval 5"/>
          <p:cNvSpPr/>
          <p:nvPr/>
        </p:nvSpPr>
        <p:spPr bwMode="auto">
          <a:xfrm>
            <a:off x="1235334" y="4089012"/>
            <a:ext cx="1219200" cy="609600"/>
          </a:xfrm>
          <a:prstGeom prst="ellipse">
            <a:avLst/>
          </a:prstGeom>
          <a:solidFill>
            <a:schemeClr val="bg1"/>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7" name="Oval 6"/>
          <p:cNvSpPr/>
          <p:nvPr/>
        </p:nvSpPr>
        <p:spPr bwMode="auto">
          <a:xfrm>
            <a:off x="1226369" y="5030272"/>
            <a:ext cx="1219200" cy="609600"/>
          </a:xfrm>
          <a:prstGeom prst="ellipse">
            <a:avLst/>
          </a:prstGeom>
          <a:solidFill>
            <a:schemeClr val="bg1"/>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8" name="TextBox 7"/>
          <p:cNvSpPr txBox="1"/>
          <p:nvPr/>
        </p:nvSpPr>
        <p:spPr>
          <a:xfrm>
            <a:off x="1513240" y="2121276"/>
            <a:ext cx="685800" cy="461665"/>
          </a:xfrm>
          <a:prstGeom prst="rect">
            <a:avLst/>
          </a:prstGeom>
          <a:noFill/>
        </p:spPr>
        <p:txBody>
          <a:bodyPr wrap="square" rtlCol="0">
            <a:spAutoFit/>
          </a:bodyPr>
          <a:lstStyle/>
          <a:p>
            <a:r>
              <a:rPr lang="en-US" dirty="0"/>
              <a:t>S1</a:t>
            </a:r>
          </a:p>
        </p:txBody>
      </p:sp>
      <p:sp>
        <p:nvSpPr>
          <p:cNvPr id="9" name="TextBox 8"/>
          <p:cNvSpPr txBox="1"/>
          <p:nvPr/>
        </p:nvSpPr>
        <p:spPr>
          <a:xfrm>
            <a:off x="1513240" y="3019979"/>
            <a:ext cx="685800" cy="461665"/>
          </a:xfrm>
          <a:prstGeom prst="rect">
            <a:avLst/>
          </a:prstGeom>
          <a:noFill/>
        </p:spPr>
        <p:txBody>
          <a:bodyPr wrap="square" rtlCol="0">
            <a:spAutoFit/>
          </a:bodyPr>
          <a:lstStyle/>
          <a:p>
            <a:r>
              <a:rPr lang="en-US" dirty="0"/>
              <a:t>S2</a:t>
            </a:r>
          </a:p>
        </p:txBody>
      </p:sp>
      <p:sp>
        <p:nvSpPr>
          <p:cNvPr id="10" name="TextBox 9"/>
          <p:cNvSpPr txBox="1"/>
          <p:nvPr/>
        </p:nvSpPr>
        <p:spPr>
          <a:xfrm>
            <a:off x="1551340" y="4162979"/>
            <a:ext cx="685800" cy="461665"/>
          </a:xfrm>
          <a:prstGeom prst="rect">
            <a:avLst/>
          </a:prstGeom>
          <a:noFill/>
        </p:spPr>
        <p:txBody>
          <a:bodyPr wrap="square" rtlCol="0">
            <a:spAutoFit/>
          </a:bodyPr>
          <a:lstStyle/>
          <a:p>
            <a:r>
              <a:rPr lang="en-US" dirty="0"/>
              <a:t>S3</a:t>
            </a:r>
          </a:p>
        </p:txBody>
      </p:sp>
      <p:sp>
        <p:nvSpPr>
          <p:cNvPr id="11" name="TextBox 10"/>
          <p:cNvSpPr txBox="1"/>
          <p:nvPr/>
        </p:nvSpPr>
        <p:spPr>
          <a:xfrm>
            <a:off x="1398940" y="5164777"/>
            <a:ext cx="685800" cy="461665"/>
          </a:xfrm>
          <a:prstGeom prst="rect">
            <a:avLst/>
          </a:prstGeom>
          <a:noFill/>
        </p:spPr>
        <p:txBody>
          <a:bodyPr wrap="square" rtlCol="0">
            <a:spAutoFit/>
          </a:bodyPr>
          <a:lstStyle/>
          <a:p>
            <a:r>
              <a:rPr lang="en-US" dirty="0"/>
              <a:t>S4</a:t>
            </a:r>
          </a:p>
        </p:txBody>
      </p:sp>
      <p:sp>
        <p:nvSpPr>
          <p:cNvPr id="13" name="TextBox 12"/>
          <p:cNvSpPr txBox="1"/>
          <p:nvPr/>
        </p:nvSpPr>
        <p:spPr>
          <a:xfrm>
            <a:off x="1665194" y="5087262"/>
            <a:ext cx="1372492" cy="461665"/>
          </a:xfrm>
          <a:prstGeom prst="rect">
            <a:avLst/>
          </a:prstGeom>
          <a:noFill/>
        </p:spPr>
        <p:txBody>
          <a:bodyPr wrap="none" rtlCol="0">
            <a:spAutoFit/>
          </a:bodyPr>
          <a:lstStyle/>
          <a:p>
            <a:r>
              <a:rPr lang="en-US" b="1" dirty="0">
                <a:solidFill>
                  <a:srgbClr val="C00000"/>
                </a:solidFill>
              </a:rPr>
              <a:t>R=+1000</a:t>
            </a:r>
          </a:p>
        </p:txBody>
      </p:sp>
      <p:sp>
        <p:nvSpPr>
          <p:cNvPr id="15" name="TextBox 14"/>
          <p:cNvSpPr txBox="1"/>
          <p:nvPr/>
        </p:nvSpPr>
        <p:spPr>
          <a:xfrm>
            <a:off x="3321869" y="2562797"/>
            <a:ext cx="5270578" cy="4154984"/>
          </a:xfrm>
          <a:prstGeom prst="rect">
            <a:avLst/>
          </a:prstGeom>
          <a:noFill/>
        </p:spPr>
        <p:txBody>
          <a:bodyPr wrap="square" rtlCol="0">
            <a:spAutoFit/>
          </a:bodyPr>
          <a:lstStyle/>
          <a:p>
            <a:r>
              <a:rPr lang="en-US" sz="2200" dirty="0">
                <a:latin typeface="+mj-lt"/>
              </a:rPr>
              <a:t>We go a lot of  times from S1 to S4 using a; initially, Q(S1,a)=Q(S2,a)=Q(S3,a)=0</a:t>
            </a:r>
          </a:p>
          <a:p>
            <a:r>
              <a:rPr lang="en-US" sz="2200" dirty="0">
                <a:latin typeface="+mj-lt"/>
              </a:rPr>
              <a:t>We assume </a:t>
            </a:r>
            <a:r>
              <a:rPr lang="en-US" sz="2200" dirty="0">
                <a:latin typeface="+mj-lt"/>
                <a:sym typeface="Symbol" panose="05050102010706020507" pitchFamily="18" charset="2"/>
              </a:rPr>
              <a:t></a:t>
            </a:r>
            <a:r>
              <a:rPr lang="en-US" sz="2200" dirty="0">
                <a:latin typeface="+mj-lt"/>
              </a:rPr>
              <a:t>=0.3 and γ=1!</a:t>
            </a:r>
          </a:p>
          <a:p>
            <a:r>
              <a:rPr lang="en-US" sz="2200" dirty="0">
                <a:latin typeface="+mj-lt"/>
              </a:rPr>
              <a:t>On the first time: Q(S3,a) increases to 300; in the second time  Q(S2,a) increases to 100 and Q(S3,a) increases to 500; the third time Q(S1,a) increases to 30 Q(S2,a) increases to 250, and Q(S3,a) increases to 650;… in summary, not only Q(S3,a) but also the other q-values on the attractive path from S1 to S4 increase. This is also true if we would use Q-Learning instead of SARSA!</a:t>
            </a:r>
          </a:p>
        </p:txBody>
      </p:sp>
      <p:cxnSp>
        <p:nvCxnSpPr>
          <p:cNvPr id="16" name="Straight Arrow Connector 15"/>
          <p:cNvCxnSpPr>
            <a:stCxn id="4" idx="4"/>
            <a:endCxn id="5" idx="0"/>
          </p:cNvCxnSpPr>
          <p:nvPr/>
        </p:nvCxnSpPr>
        <p:spPr bwMode="auto">
          <a:xfrm>
            <a:off x="1741840" y="2540385"/>
            <a:ext cx="76200" cy="405627"/>
          </a:xfrm>
          <a:prstGeom prst="straightConnector1">
            <a:avLst/>
          </a:prstGeom>
          <a:ln>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17" name="Straight Arrow Connector 16"/>
          <p:cNvCxnSpPr>
            <a:endCxn id="6" idx="0"/>
          </p:cNvCxnSpPr>
          <p:nvPr/>
        </p:nvCxnSpPr>
        <p:spPr bwMode="auto">
          <a:xfrm>
            <a:off x="1770842" y="3582489"/>
            <a:ext cx="74092" cy="506523"/>
          </a:xfrm>
          <a:prstGeom prst="straightConnector1">
            <a:avLst/>
          </a:prstGeom>
          <a:ln>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18" name="Straight Arrow Connector 17"/>
          <p:cNvCxnSpPr>
            <a:endCxn id="7" idx="0"/>
          </p:cNvCxnSpPr>
          <p:nvPr/>
        </p:nvCxnSpPr>
        <p:spPr bwMode="auto">
          <a:xfrm flipH="1">
            <a:off x="1835969" y="4709672"/>
            <a:ext cx="15622" cy="320600"/>
          </a:xfrm>
          <a:prstGeom prst="straightConnector1">
            <a:avLst/>
          </a:prstGeom>
          <a:ln>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12" name="Rectangle 11"/>
          <p:cNvSpPr/>
          <p:nvPr/>
        </p:nvSpPr>
        <p:spPr>
          <a:xfrm>
            <a:off x="1797663" y="3475603"/>
            <a:ext cx="320922" cy="461665"/>
          </a:xfrm>
          <a:prstGeom prst="rect">
            <a:avLst/>
          </a:prstGeom>
        </p:spPr>
        <p:txBody>
          <a:bodyPr wrap="none">
            <a:spAutoFit/>
          </a:bodyPr>
          <a:lstStyle/>
          <a:p>
            <a:r>
              <a:rPr lang="en-US" dirty="0"/>
              <a:t>a</a:t>
            </a:r>
          </a:p>
        </p:txBody>
      </p:sp>
      <p:sp>
        <p:nvSpPr>
          <p:cNvPr id="19" name="Rectangle 18"/>
          <p:cNvSpPr/>
          <p:nvPr/>
        </p:nvSpPr>
        <p:spPr>
          <a:xfrm>
            <a:off x="1924279" y="4619523"/>
            <a:ext cx="320922" cy="461665"/>
          </a:xfrm>
          <a:prstGeom prst="rect">
            <a:avLst/>
          </a:prstGeom>
        </p:spPr>
        <p:txBody>
          <a:bodyPr wrap="none">
            <a:spAutoFit/>
          </a:bodyPr>
          <a:lstStyle/>
          <a:p>
            <a:r>
              <a:rPr lang="en-US" dirty="0"/>
              <a:t>a</a:t>
            </a:r>
          </a:p>
        </p:txBody>
      </p:sp>
      <p:sp>
        <p:nvSpPr>
          <p:cNvPr id="20" name="Rectangle 19"/>
          <p:cNvSpPr/>
          <p:nvPr/>
        </p:nvSpPr>
        <p:spPr>
          <a:xfrm>
            <a:off x="1750371" y="2419345"/>
            <a:ext cx="320922" cy="461665"/>
          </a:xfrm>
          <a:prstGeom prst="rect">
            <a:avLst/>
          </a:prstGeom>
        </p:spPr>
        <p:txBody>
          <a:bodyPr wrap="none">
            <a:spAutoFit/>
          </a:bodyPr>
          <a:lstStyle/>
          <a:p>
            <a:r>
              <a:rPr lang="en-US" dirty="0"/>
              <a:t>a</a:t>
            </a:r>
          </a:p>
        </p:txBody>
      </p:sp>
      <p:sp>
        <p:nvSpPr>
          <p:cNvPr id="21" name="Rectangle 20"/>
          <p:cNvSpPr/>
          <p:nvPr/>
        </p:nvSpPr>
        <p:spPr>
          <a:xfrm>
            <a:off x="2580040" y="1565281"/>
            <a:ext cx="5573360" cy="830997"/>
          </a:xfrm>
          <a:prstGeom prst="rect">
            <a:avLst/>
          </a:prstGeom>
        </p:spPr>
        <p:txBody>
          <a:bodyPr wrap="square">
            <a:spAutoFit/>
          </a:bodyPr>
          <a:lstStyle/>
          <a:p>
            <a:pPr eaLnBrk="1" hangingPunct="1"/>
            <a:r>
              <a:rPr lang="en-US" dirty="0"/>
              <a:t>Q(</a:t>
            </a:r>
            <a:r>
              <a:rPr lang="en-US" dirty="0" err="1"/>
              <a:t>a,s</a:t>
            </a:r>
            <a:r>
              <a:rPr lang="en-US" dirty="0"/>
              <a:t>) </a:t>
            </a:r>
            <a:r>
              <a:rPr lang="en-US" dirty="0">
                <a:sym typeface="Wingdings" pitchFamily="2" charset="2"/>
              </a:rPr>
              <a:t> </a:t>
            </a:r>
            <a:r>
              <a:rPr lang="en-US" dirty="0"/>
              <a:t>Q(</a:t>
            </a:r>
            <a:r>
              <a:rPr lang="en-US" dirty="0" err="1"/>
              <a:t>a,s</a:t>
            </a:r>
            <a:r>
              <a:rPr lang="en-US" dirty="0"/>
              <a:t>) + </a:t>
            </a:r>
          </a:p>
          <a:p>
            <a:pPr eaLnBrk="1" hangingPunct="1"/>
            <a:r>
              <a:rPr lang="en-US" dirty="0">
                <a:latin typeface="Trebuchet MS" pitchFamily="34" charset="0"/>
              </a:rPr>
              <a:t>             α [ </a:t>
            </a:r>
            <a:r>
              <a:rPr lang="en-US" dirty="0"/>
              <a:t>R(</a:t>
            </a:r>
            <a:r>
              <a:rPr lang="en-US" dirty="0" err="1"/>
              <a:t>a,s</a:t>
            </a:r>
            <a:r>
              <a:rPr lang="en-US" dirty="0"/>
              <a:t>) + </a:t>
            </a:r>
            <a:r>
              <a:rPr lang="en-US" b="1" dirty="0">
                <a:latin typeface="Trebuchet MS" pitchFamily="34" charset="0"/>
              </a:rPr>
              <a:t>γ</a:t>
            </a:r>
            <a:r>
              <a:rPr lang="en-US" b="1" dirty="0"/>
              <a:t>*Q(</a:t>
            </a:r>
            <a:r>
              <a:rPr lang="en-US" b="1" dirty="0" err="1"/>
              <a:t>a’,s</a:t>
            </a:r>
            <a:r>
              <a:rPr lang="en-US" b="1" dirty="0"/>
              <a:t>’) </a:t>
            </a:r>
            <a:r>
              <a:rPr lang="en-US" dirty="0">
                <a:latin typeface="Symbol" pitchFamily="18" charset="2"/>
              </a:rPr>
              <a:t>-</a:t>
            </a:r>
            <a:r>
              <a:rPr lang="en-US" dirty="0"/>
              <a:t> Q(</a:t>
            </a:r>
            <a:r>
              <a:rPr lang="en-US" dirty="0" err="1"/>
              <a:t>a,s</a:t>
            </a:r>
            <a:r>
              <a:rPr lang="en-US" dirty="0"/>
              <a:t>) ]</a:t>
            </a:r>
          </a:p>
        </p:txBody>
      </p:sp>
    </p:spTree>
    <p:extLst>
      <p:ext uri="{BB962C8B-B14F-4D97-AF65-F5344CB8AC3E}">
        <p14:creationId xmlns:p14="http://schemas.microsoft.com/office/powerpoint/2010/main" val="19175263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4000" dirty="0"/>
              <a:t>Example: Simplified PD World</a:t>
            </a:r>
          </a:p>
        </p:txBody>
      </p:sp>
      <p:sp>
        <p:nvSpPr>
          <p:cNvPr id="6147" name="Oval 4"/>
          <p:cNvSpPr>
            <a:spLocks noChangeArrowheads="1"/>
          </p:cNvSpPr>
          <p:nvPr/>
        </p:nvSpPr>
        <p:spPr bwMode="auto">
          <a:xfrm>
            <a:off x="2025650" y="1581150"/>
            <a:ext cx="1371600" cy="685800"/>
          </a:xfrm>
          <a:prstGeom prst="ellipse">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3200"/>
              <a:t>1</a:t>
            </a:r>
          </a:p>
        </p:txBody>
      </p:sp>
      <p:sp>
        <p:nvSpPr>
          <p:cNvPr id="6148" name="Oval 5"/>
          <p:cNvSpPr>
            <a:spLocks noChangeArrowheads="1"/>
          </p:cNvSpPr>
          <p:nvPr/>
        </p:nvSpPr>
        <p:spPr bwMode="auto">
          <a:xfrm>
            <a:off x="3854450" y="1581150"/>
            <a:ext cx="1371600" cy="685800"/>
          </a:xfrm>
          <a:prstGeom prst="ellipse">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3200" dirty="0"/>
              <a:t>2 </a:t>
            </a:r>
            <a:r>
              <a:rPr lang="en-US" sz="3200" b="1" dirty="0">
                <a:solidFill>
                  <a:srgbClr val="0000FF"/>
                </a:solidFill>
              </a:rPr>
              <a:t>P</a:t>
            </a:r>
          </a:p>
        </p:txBody>
      </p:sp>
      <p:sp>
        <p:nvSpPr>
          <p:cNvPr id="6154" name="Oval 11"/>
          <p:cNvSpPr>
            <a:spLocks noChangeArrowheads="1"/>
          </p:cNvSpPr>
          <p:nvPr/>
        </p:nvSpPr>
        <p:spPr bwMode="auto">
          <a:xfrm>
            <a:off x="4083050" y="2800350"/>
            <a:ext cx="1371600" cy="685800"/>
          </a:xfrm>
          <a:prstGeom prst="ellipse">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3200" dirty="0"/>
              <a:t>3 </a:t>
            </a:r>
            <a:r>
              <a:rPr lang="en-US" sz="3200" b="1" dirty="0">
                <a:solidFill>
                  <a:srgbClr val="00B050"/>
                </a:solidFill>
              </a:rPr>
              <a:t>D</a:t>
            </a:r>
            <a:endParaRPr lang="en-US" b="1" dirty="0">
              <a:solidFill>
                <a:srgbClr val="00B050"/>
              </a:solidFill>
            </a:endParaRPr>
          </a:p>
        </p:txBody>
      </p:sp>
      <p:sp>
        <p:nvSpPr>
          <p:cNvPr id="6155" name="Oval 12"/>
          <p:cNvSpPr>
            <a:spLocks noChangeArrowheads="1"/>
          </p:cNvSpPr>
          <p:nvPr/>
        </p:nvSpPr>
        <p:spPr bwMode="auto">
          <a:xfrm>
            <a:off x="2101850" y="2800350"/>
            <a:ext cx="1371600" cy="685800"/>
          </a:xfrm>
          <a:prstGeom prst="ellipse">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3200" dirty="0"/>
              <a:t>4</a:t>
            </a:r>
          </a:p>
        </p:txBody>
      </p:sp>
      <p:sp>
        <p:nvSpPr>
          <p:cNvPr id="6157" name="Line 17"/>
          <p:cNvSpPr>
            <a:spLocks noChangeShapeType="1"/>
          </p:cNvSpPr>
          <p:nvPr/>
        </p:nvSpPr>
        <p:spPr bwMode="auto">
          <a:xfrm>
            <a:off x="3397250" y="1885950"/>
            <a:ext cx="457200" cy="0"/>
          </a:xfrm>
          <a:prstGeom prst="line">
            <a:avLst/>
          </a:prstGeom>
          <a:noFill/>
          <a:ln w="222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162" name="Line 23"/>
          <p:cNvSpPr>
            <a:spLocks noChangeShapeType="1"/>
          </p:cNvSpPr>
          <p:nvPr/>
        </p:nvSpPr>
        <p:spPr bwMode="auto">
          <a:xfrm flipH="1">
            <a:off x="3457575" y="3143250"/>
            <a:ext cx="762000" cy="0"/>
          </a:xfrm>
          <a:prstGeom prst="line">
            <a:avLst/>
          </a:prstGeom>
          <a:noFill/>
          <a:ln w="158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164" name="Line 25"/>
          <p:cNvSpPr>
            <a:spLocks noChangeShapeType="1"/>
          </p:cNvSpPr>
          <p:nvPr/>
        </p:nvSpPr>
        <p:spPr bwMode="auto">
          <a:xfrm>
            <a:off x="4540250" y="2266950"/>
            <a:ext cx="0" cy="533400"/>
          </a:xfrm>
          <a:prstGeom prst="line">
            <a:avLst/>
          </a:prstGeom>
          <a:noFill/>
          <a:ln w="158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166" name="Line 27"/>
          <p:cNvSpPr>
            <a:spLocks noChangeShapeType="1"/>
          </p:cNvSpPr>
          <p:nvPr/>
        </p:nvSpPr>
        <p:spPr bwMode="auto">
          <a:xfrm flipV="1">
            <a:off x="2787650" y="2266950"/>
            <a:ext cx="0" cy="609600"/>
          </a:xfrm>
          <a:prstGeom prst="line">
            <a:avLst/>
          </a:prstGeom>
          <a:noFill/>
          <a:ln w="158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172" name="Text Box 35"/>
          <p:cNvSpPr txBox="1">
            <a:spLocks noChangeArrowheads="1"/>
          </p:cNvSpPr>
          <p:nvPr/>
        </p:nvSpPr>
        <p:spPr bwMode="auto">
          <a:xfrm>
            <a:off x="3457575" y="137160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dirty="0"/>
              <a:t>e</a:t>
            </a:r>
          </a:p>
        </p:txBody>
      </p:sp>
      <p:sp>
        <p:nvSpPr>
          <p:cNvPr id="6180" name="Text Box 43"/>
          <p:cNvSpPr txBox="1">
            <a:spLocks noChangeArrowheads="1"/>
          </p:cNvSpPr>
          <p:nvPr/>
        </p:nvSpPr>
        <p:spPr bwMode="auto">
          <a:xfrm>
            <a:off x="2787650" y="2266950"/>
            <a:ext cx="228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a:t>n</a:t>
            </a:r>
          </a:p>
        </p:txBody>
      </p:sp>
      <p:sp>
        <p:nvSpPr>
          <p:cNvPr id="6181" name="Text Box 45"/>
          <p:cNvSpPr txBox="1">
            <a:spLocks noChangeArrowheads="1"/>
          </p:cNvSpPr>
          <p:nvPr/>
        </p:nvSpPr>
        <p:spPr bwMode="auto">
          <a:xfrm>
            <a:off x="3641328" y="2668622"/>
            <a:ext cx="36274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dirty="0"/>
              <a:t>w</a:t>
            </a:r>
          </a:p>
        </p:txBody>
      </p:sp>
      <p:sp>
        <p:nvSpPr>
          <p:cNvPr id="6185" name="Text Box 50"/>
          <p:cNvSpPr txBox="1">
            <a:spLocks noChangeArrowheads="1"/>
          </p:cNvSpPr>
          <p:nvPr/>
        </p:nvSpPr>
        <p:spPr bwMode="auto">
          <a:xfrm>
            <a:off x="4540250" y="2190750"/>
            <a:ext cx="3429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a:t>s</a:t>
            </a:r>
          </a:p>
        </p:txBody>
      </p:sp>
      <p:sp>
        <p:nvSpPr>
          <p:cNvPr id="6187" name="Line 52"/>
          <p:cNvSpPr>
            <a:spLocks noChangeShapeType="1"/>
          </p:cNvSpPr>
          <p:nvPr/>
        </p:nvSpPr>
        <p:spPr bwMode="auto">
          <a:xfrm flipH="1" flipV="1">
            <a:off x="3397250" y="2000250"/>
            <a:ext cx="457200" cy="0"/>
          </a:xfrm>
          <a:prstGeom prst="line">
            <a:avLst/>
          </a:prstGeom>
          <a:noFill/>
          <a:ln w="158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7" name="Text Box 45"/>
          <p:cNvSpPr txBox="1">
            <a:spLocks noChangeArrowheads="1"/>
          </p:cNvSpPr>
          <p:nvPr/>
        </p:nvSpPr>
        <p:spPr bwMode="auto">
          <a:xfrm>
            <a:off x="3444478" y="1705366"/>
            <a:ext cx="36274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dirty="0"/>
              <a:t>w</a:t>
            </a:r>
          </a:p>
        </p:txBody>
      </p:sp>
      <p:sp>
        <p:nvSpPr>
          <p:cNvPr id="2" name="TextBox 1"/>
          <p:cNvSpPr txBox="1"/>
          <p:nvPr/>
        </p:nvSpPr>
        <p:spPr>
          <a:xfrm flipH="1">
            <a:off x="1219200" y="3532093"/>
            <a:ext cx="7696201" cy="3170099"/>
          </a:xfrm>
          <a:prstGeom prst="rect">
            <a:avLst/>
          </a:prstGeom>
          <a:noFill/>
        </p:spPr>
        <p:txBody>
          <a:bodyPr wrap="square" rtlCol="0">
            <a:spAutoFit/>
          </a:bodyPr>
          <a:lstStyle/>
          <a:p>
            <a:r>
              <a:rPr lang="en-US" b="1" dirty="0">
                <a:solidFill>
                  <a:srgbClr val="C2540A"/>
                </a:solidFill>
              </a:rPr>
              <a:t>Ungraded Homework: </a:t>
            </a:r>
            <a:r>
              <a:rPr lang="en-US" sz="1800" b="1" dirty="0">
                <a:solidFill>
                  <a:srgbClr val="FF0000"/>
                </a:solidFill>
                <a:sym typeface="Symbol"/>
              </a:rPr>
              <a:t>Briefly to be discussed on March 8, 2021</a:t>
            </a:r>
            <a:endParaRPr lang="en-US" sz="1800" b="1" dirty="0">
              <a:solidFill>
                <a:srgbClr val="FF0000"/>
              </a:solidFill>
            </a:endParaRPr>
          </a:p>
          <a:p>
            <a:r>
              <a:rPr lang="en-US" dirty="0"/>
              <a:t>State Space: {1, 2, 3, 4, 1’, 2’, 3’, 4’}; “</a:t>
            </a:r>
            <a:r>
              <a:rPr lang="en-US" sz="3200" b="1" dirty="0"/>
              <a:t>’</a:t>
            </a:r>
            <a:r>
              <a:rPr lang="en-US" dirty="0"/>
              <a:t>” indicates carrying a block…</a:t>
            </a:r>
          </a:p>
          <a:p>
            <a:r>
              <a:rPr lang="en-US" dirty="0"/>
              <a:t>Policy: agent starts is state 1 and applies operators: </a:t>
            </a:r>
          </a:p>
          <a:p>
            <a:r>
              <a:rPr lang="en-US" dirty="0"/>
              <a:t>e-p-w-e-s-d-w-n-e-p-s-d</a:t>
            </a:r>
          </a:p>
          <a:p>
            <a:r>
              <a:rPr lang="en-US" b="1" dirty="0">
                <a:solidFill>
                  <a:srgbClr val="7030A0"/>
                </a:solidFill>
              </a:rPr>
              <a:t>HW1</a:t>
            </a:r>
            <a:r>
              <a:rPr lang="en-US" b="1" dirty="0">
                <a:solidFill>
                  <a:srgbClr val="FF0066"/>
                </a:solidFill>
              </a:rPr>
              <a:t>: Use </a:t>
            </a:r>
            <a:r>
              <a:rPr lang="en-US" b="1" dirty="0">
                <a:solidFill>
                  <a:srgbClr val="7030A0"/>
                </a:solidFill>
              </a:rPr>
              <a:t>Q-learning </a:t>
            </a:r>
            <a:r>
              <a:rPr lang="en-US" b="1" dirty="0">
                <a:solidFill>
                  <a:srgbClr val="FF0066"/>
                </a:solidFill>
              </a:rPr>
              <a:t>to construct the q-table assuming </a:t>
            </a:r>
            <a:r>
              <a:rPr lang="en-US" b="1" dirty="0">
                <a:solidFill>
                  <a:srgbClr val="FF0066"/>
                </a:solidFill>
                <a:sym typeface="Symbol"/>
              </a:rPr>
              <a:t>=0.5 and =0.5 and that pickup/</a:t>
            </a:r>
            <a:r>
              <a:rPr lang="en-US" b="1" dirty="0" err="1">
                <a:solidFill>
                  <a:srgbClr val="FF0066"/>
                </a:solidFill>
                <a:sym typeface="Symbol"/>
              </a:rPr>
              <a:t>dropoff</a:t>
            </a:r>
            <a:r>
              <a:rPr lang="en-US" b="1" dirty="0">
                <a:solidFill>
                  <a:srgbClr val="FF0066"/>
                </a:solidFill>
                <a:sym typeface="Symbol"/>
              </a:rPr>
              <a:t> reward is 12 and the move penalty is 1!</a:t>
            </a:r>
            <a:r>
              <a:rPr lang="en-US" b="1" dirty="0">
                <a:solidFill>
                  <a:schemeClr val="tx2"/>
                </a:solidFill>
                <a:sym typeface="Symbol"/>
              </a:rPr>
              <a:t> </a:t>
            </a:r>
            <a:endParaRPr lang="en-US" b="1" dirty="0">
              <a:solidFill>
                <a:srgbClr val="FF0066"/>
              </a:solidFill>
              <a:sym typeface="Symbol"/>
            </a:endParaRPr>
          </a:p>
        </p:txBody>
      </p:sp>
      <p:sp>
        <p:nvSpPr>
          <p:cNvPr id="49" name="Text Box 35"/>
          <p:cNvSpPr txBox="1">
            <a:spLocks noChangeArrowheads="1"/>
          </p:cNvSpPr>
          <p:nvPr/>
        </p:nvSpPr>
        <p:spPr bwMode="auto">
          <a:xfrm>
            <a:off x="3640137" y="314325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dirty="0"/>
              <a:t>e</a:t>
            </a:r>
          </a:p>
        </p:txBody>
      </p:sp>
      <p:sp>
        <p:nvSpPr>
          <p:cNvPr id="50" name="Line 27"/>
          <p:cNvSpPr>
            <a:spLocks noChangeShapeType="1"/>
          </p:cNvSpPr>
          <p:nvPr/>
        </p:nvSpPr>
        <p:spPr bwMode="auto">
          <a:xfrm flipV="1">
            <a:off x="3473450" y="3300620"/>
            <a:ext cx="609600" cy="0"/>
          </a:xfrm>
          <a:prstGeom prst="line">
            <a:avLst/>
          </a:prstGeom>
          <a:noFill/>
          <a:ln w="158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 name="TextBox 2">
            <a:extLst>
              <a:ext uri="{FF2B5EF4-FFF2-40B4-BE49-F238E27FC236}">
                <a16:creationId xmlns:a16="http://schemas.microsoft.com/office/drawing/2014/main" id="{CE8D7DB2-A055-498E-9EFB-BB192DC2E2B2}"/>
              </a:ext>
            </a:extLst>
          </p:cNvPr>
          <p:cNvSpPr txBox="1"/>
          <p:nvPr/>
        </p:nvSpPr>
        <p:spPr>
          <a:xfrm>
            <a:off x="6064251" y="1885950"/>
            <a:ext cx="3221531" cy="1200329"/>
          </a:xfrm>
          <a:prstGeom prst="rect">
            <a:avLst/>
          </a:prstGeom>
          <a:noFill/>
        </p:spPr>
        <p:txBody>
          <a:bodyPr wrap="square" rtlCol="0">
            <a:spAutoFit/>
          </a:bodyPr>
          <a:lstStyle/>
          <a:p>
            <a:r>
              <a:rPr lang="en-US" sz="1800" b="1" dirty="0">
                <a:solidFill>
                  <a:srgbClr val="C00000"/>
                </a:solidFill>
              </a:rPr>
              <a:t>Solve with </a:t>
            </a:r>
          </a:p>
          <a:p>
            <a:r>
              <a:rPr lang="en-US" sz="1800" b="1" dirty="0">
                <a:solidFill>
                  <a:srgbClr val="C00000"/>
                </a:solidFill>
              </a:rPr>
              <a:t>Your teammates</a:t>
            </a:r>
          </a:p>
          <a:p>
            <a:r>
              <a:rPr lang="en-US" sz="1800" b="1" dirty="0">
                <a:solidFill>
                  <a:srgbClr val="C00000"/>
                </a:solidFill>
              </a:rPr>
              <a:t>Before March 8;</a:t>
            </a:r>
          </a:p>
          <a:p>
            <a:r>
              <a:rPr lang="en-US" sz="1800" b="1" dirty="0">
                <a:solidFill>
                  <a:srgbClr val="C00000"/>
                </a:solidFill>
              </a:rPr>
              <a:t>Should help group F!</a:t>
            </a:r>
          </a:p>
        </p:txBody>
      </p:sp>
    </p:spTree>
    <p:extLst>
      <p:ext uri="{BB962C8B-B14F-4D97-AF65-F5344CB8AC3E}">
        <p14:creationId xmlns:p14="http://schemas.microsoft.com/office/powerpoint/2010/main" val="38826505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914400" y="838200"/>
            <a:ext cx="7620000" cy="511175"/>
          </a:xfrm>
        </p:spPr>
        <p:txBody>
          <a:bodyPr/>
          <a:lstStyle/>
          <a:p>
            <a:pPr eaLnBrk="1" hangingPunct="1"/>
            <a:r>
              <a:rPr lang="en-US" sz="2400" dirty="0">
                <a:solidFill>
                  <a:schemeClr val="tx1"/>
                </a:solidFill>
              </a:rPr>
              <a:t>Q-Learning Solution Sketch for Simplified PD World</a:t>
            </a:r>
          </a:p>
        </p:txBody>
      </p:sp>
      <p:pic>
        <p:nvPicPr>
          <p:cNvPr id="1025" name="Picture 1" descr="https://groups.google.com/forum/clear.cach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535363"/>
            <a:ext cx="9525" cy="95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a:spLocks noChangeArrowheads="1"/>
          </p:cNvSpPr>
          <p:nvPr/>
        </p:nvSpPr>
        <p:spPr bwMode="auto">
          <a:xfrm>
            <a:off x="1076324" y="1885414"/>
            <a:ext cx="7971597"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cs typeface="Arial" charset="0"/>
              </a:rPr>
              <a:t>After each step, this is what I have obtained: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cs typeface="Arial" charset="0"/>
              </a:rPr>
              <a:t>Q(e,1) = -0.5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cs typeface="Arial" charset="0"/>
              </a:rPr>
              <a:t>Q(p,2) =  +6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cs typeface="Arial" charset="0"/>
              </a:rPr>
              <a:t>Q(w,2’) = -0.5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cs typeface="Arial" charset="0"/>
              </a:rPr>
              <a:t>Q(e,1’) = 0+0.5*(-1+0.5*max(-0.5,0))=-0.5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cs typeface="Arial" charset="0"/>
              </a:rPr>
              <a:t>Q(s,2’) = -0.5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cs typeface="Arial" charset="0"/>
              </a:rPr>
              <a:t>Q(d,3’) = 0+0.5*(12+0.5*0)=+6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cs typeface="Arial" charset="0"/>
              </a:rPr>
              <a:t>Q(w,3) = -0.5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cs typeface="Arial" charset="0"/>
              </a:rPr>
              <a:t>Q(n,4) =</a:t>
            </a:r>
            <a:r>
              <a:rPr kumimoji="0" lang="en-US" altLang="en-US" sz="1800" b="0" i="0" u="none" strike="noStrike" cap="none" normalizeH="0" dirty="0">
                <a:ln>
                  <a:noFill/>
                </a:ln>
                <a:solidFill>
                  <a:schemeClr val="tx1"/>
                </a:solidFill>
                <a:effectLst/>
                <a:latin typeface="Arial" charset="0"/>
                <a:cs typeface="Arial" charset="0"/>
              </a:rPr>
              <a:t> 0+0.5*(-1+ 0.5*-0,5)=</a:t>
            </a:r>
            <a:r>
              <a:rPr kumimoji="0" lang="en-US" altLang="en-US" sz="1800" b="0" i="0" u="none" strike="noStrike" cap="none" normalizeH="0" dirty="0">
                <a:ln>
                  <a:noFill/>
                </a:ln>
                <a:solidFill>
                  <a:schemeClr val="tx1"/>
                </a:solidFill>
                <a:effectLst/>
                <a:latin typeface="Symbol" panose="05050102010706020507" pitchFamily="18" charset="2"/>
                <a:cs typeface="Arial" charset="0"/>
              </a:rPr>
              <a:t>-</a:t>
            </a:r>
            <a:r>
              <a:rPr kumimoji="0" lang="en-US" altLang="en-US" sz="1800" b="0" i="0" u="none" strike="noStrike" cap="none" normalizeH="0" dirty="0">
                <a:ln>
                  <a:noFill/>
                </a:ln>
                <a:solidFill>
                  <a:schemeClr val="tx1"/>
                </a:solidFill>
                <a:effectLst/>
                <a:latin typeface="Arial" charset="0"/>
                <a:cs typeface="Arial" charset="0"/>
              </a:rPr>
              <a:t>0.625</a:t>
            </a:r>
            <a:endParaRPr kumimoji="0" lang="en-US" altLang="en-US" sz="18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cs typeface="Arial" charset="0"/>
              </a:rPr>
              <a:t>Q(e,1) = </a:t>
            </a:r>
            <a:r>
              <a:rPr lang="en-US" altLang="en-US" sz="1800" dirty="0">
                <a:latin typeface="Arial" charset="0"/>
                <a:cs typeface="Arial" charset="0"/>
              </a:rPr>
              <a:t>0.5*-0.5+0.5*(-1+0.5*6)=+0.75</a:t>
            </a:r>
            <a:endParaRPr kumimoji="0" lang="en-US" altLang="en-US" sz="18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cs typeface="Arial" charset="0"/>
              </a:rPr>
              <a:t>Q(p,2) = 6*0.5</a:t>
            </a:r>
            <a:r>
              <a:rPr kumimoji="0" lang="en-US" altLang="en-US" sz="1800" b="0" i="0" u="none" strike="noStrike" cap="none" normalizeH="0" dirty="0">
                <a:ln>
                  <a:noFill/>
                </a:ln>
                <a:solidFill>
                  <a:schemeClr val="tx1"/>
                </a:solidFill>
                <a:effectLst/>
                <a:latin typeface="Arial" charset="0"/>
                <a:cs typeface="Arial" charset="0"/>
              </a:rPr>
              <a:t> + 0.5*(12+0.5*max(-0.5,-0.5))=8.75</a:t>
            </a:r>
            <a:endParaRPr kumimoji="0" lang="en-US" altLang="en-US" sz="1800" b="0" i="0" u="none" strike="noStrike" cap="none" normalizeH="0" baseline="0" dirty="0">
              <a:ln>
                <a:noFill/>
              </a:ln>
              <a:solidFill>
                <a:schemeClr val="tx1"/>
              </a:solidFill>
              <a:effectLst/>
              <a:latin typeface="Arial" charset="0"/>
              <a:cs typeface="Arial" charset="0"/>
            </a:endParaRPr>
          </a:p>
          <a:p>
            <a:pPr lvl="0" eaLnBrk="0" hangingPunct="0"/>
            <a:r>
              <a:rPr kumimoji="0" lang="en-US" altLang="en-US" sz="1800" b="0" i="0" u="none" strike="noStrike" cap="none" normalizeH="0" baseline="0" dirty="0">
                <a:ln>
                  <a:noFill/>
                </a:ln>
                <a:solidFill>
                  <a:schemeClr val="tx1"/>
                </a:solidFill>
                <a:effectLst/>
                <a:latin typeface="Arial" charset="0"/>
                <a:cs typeface="Arial" charset="0"/>
              </a:rPr>
              <a:t>Q(s,2’) = 0.5*-0.5</a:t>
            </a:r>
            <a:r>
              <a:rPr kumimoji="0" lang="en-US" altLang="en-US" sz="1800" b="0" i="0" u="none" strike="noStrike" cap="none" normalizeH="0" dirty="0">
                <a:ln>
                  <a:noFill/>
                </a:ln>
                <a:solidFill>
                  <a:schemeClr val="tx1"/>
                </a:solidFill>
                <a:effectLst/>
                <a:latin typeface="Arial" charset="0"/>
                <a:cs typeface="Arial" charset="0"/>
              </a:rPr>
              <a:t> * 0.5*(-1+0.5*6)=+0.75</a:t>
            </a:r>
            <a:endParaRPr kumimoji="0" lang="en-US" altLang="en-US" sz="1800" b="0" i="0" u="none" strike="noStrike" cap="none" normalizeH="0" baseline="0" dirty="0">
              <a:ln>
                <a:noFill/>
              </a:ln>
              <a:solidFill>
                <a:schemeClr val="tx1"/>
              </a:solidFill>
              <a:effectLst/>
              <a:latin typeface="Arial" charset="0"/>
              <a:cs typeface="Arial" charset="0"/>
            </a:endParaRPr>
          </a:p>
          <a:p>
            <a:pPr lvl="0" eaLnBrk="0" hangingPunct="0"/>
            <a:r>
              <a:rPr kumimoji="0" lang="en-US" altLang="en-US" sz="1800" b="0" i="0" u="none" strike="noStrike" cap="none" normalizeH="0" baseline="0" dirty="0">
                <a:ln>
                  <a:noFill/>
                </a:ln>
                <a:solidFill>
                  <a:schemeClr val="tx1"/>
                </a:solidFill>
                <a:effectLst/>
                <a:latin typeface="Arial" charset="0"/>
                <a:cs typeface="Arial" charset="0"/>
              </a:rPr>
              <a:t>Q(d,3’) </a:t>
            </a:r>
            <a:r>
              <a:rPr lang="en-US" altLang="en-US" sz="1800" dirty="0">
                <a:latin typeface="Arial" charset="0"/>
                <a:cs typeface="Arial" charset="0"/>
              </a:rPr>
              <a:t>= 6*0.5 + 0.5*(12+0.5*max(-0.5,-0.5))=8.75</a:t>
            </a:r>
            <a:endParaRPr kumimoji="0" lang="en-US" altLang="en-US" sz="1800" b="0" i="0" u="none" strike="noStrike" cap="none" normalizeH="0" baseline="0" dirty="0">
              <a:ln>
                <a:noFill/>
              </a:ln>
              <a:solidFill>
                <a:schemeClr val="tx1"/>
              </a:solidFill>
              <a:effectLst/>
              <a:latin typeface="Arial" charset="0"/>
              <a:cs typeface="Arial" charset="0"/>
            </a:endParaRPr>
          </a:p>
        </p:txBody>
      </p:sp>
      <p:sp>
        <p:nvSpPr>
          <p:cNvPr id="4" name="Rectangle 3"/>
          <p:cNvSpPr/>
          <p:nvPr/>
        </p:nvSpPr>
        <p:spPr>
          <a:xfrm>
            <a:off x="5257800" y="2514600"/>
            <a:ext cx="4572000" cy="1200329"/>
          </a:xfrm>
          <a:prstGeom prst="rect">
            <a:avLst/>
          </a:prstGeom>
        </p:spPr>
        <p:txBody>
          <a:bodyPr>
            <a:spAutoFit/>
          </a:bodyPr>
          <a:lstStyle/>
          <a:p>
            <a:pPr eaLnBrk="1" hangingPunct="1"/>
            <a:r>
              <a:rPr lang="en-US" dirty="0"/>
              <a:t>Q(</a:t>
            </a:r>
            <a:r>
              <a:rPr lang="en-US" dirty="0" err="1"/>
              <a:t>a,s</a:t>
            </a:r>
            <a:r>
              <a:rPr lang="en-US" dirty="0"/>
              <a:t>) </a:t>
            </a:r>
            <a:r>
              <a:rPr lang="en-US" dirty="0">
                <a:sym typeface="Wingdings" pitchFamily="2" charset="2"/>
              </a:rPr>
              <a:t> (1-</a:t>
            </a:r>
            <a:r>
              <a:rPr lang="en-US" dirty="0">
                <a:sym typeface="Symbol"/>
              </a:rPr>
              <a:t>)*</a:t>
            </a:r>
            <a:r>
              <a:rPr lang="en-US" dirty="0"/>
              <a:t>Q(</a:t>
            </a:r>
            <a:r>
              <a:rPr lang="en-US" dirty="0" err="1"/>
              <a:t>a,s</a:t>
            </a:r>
            <a:r>
              <a:rPr lang="en-US" dirty="0"/>
              <a:t>) + </a:t>
            </a:r>
          </a:p>
          <a:p>
            <a:pPr eaLnBrk="1" hangingPunct="1"/>
            <a:r>
              <a:rPr lang="en-US" dirty="0">
                <a:latin typeface="Trebuchet MS" pitchFamily="34" charset="0"/>
                <a:sym typeface="Symbol"/>
              </a:rPr>
              <a:t>*</a:t>
            </a:r>
            <a:r>
              <a:rPr lang="en-US" dirty="0">
                <a:latin typeface="Trebuchet MS" pitchFamily="34" charset="0"/>
              </a:rPr>
              <a:t>[ </a:t>
            </a:r>
            <a:r>
              <a:rPr lang="en-US" dirty="0"/>
              <a:t>R(s) + </a:t>
            </a:r>
            <a:r>
              <a:rPr lang="en-US" dirty="0">
                <a:latin typeface="Trebuchet MS" pitchFamily="34" charset="0"/>
              </a:rPr>
              <a:t>γ</a:t>
            </a:r>
            <a:r>
              <a:rPr lang="en-US" dirty="0"/>
              <a:t>*</a:t>
            </a:r>
            <a:r>
              <a:rPr lang="en-US" dirty="0" err="1"/>
              <a:t>max</a:t>
            </a:r>
            <a:r>
              <a:rPr lang="en-US" baseline="-25000" dirty="0" err="1"/>
              <a:t>a’</a:t>
            </a:r>
            <a:r>
              <a:rPr lang="en-US" dirty="0" err="1"/>
              <a:t>Q</a:t>
            </a:r>
            <a:r>
              <a:rPr lang="en-US" dirty="0"/>
              <a:t>(</a:t>
            </a:r>
            <a:r>
              <a:rPr lang="en-US" dirty="0" err="1"/>
              <a:t>a’,s</a:t>
            </a:r>
            <a:r>
              <a:rPr lang="en-US" dirty="0"/>
              <a:t>’)]</a:t>
            </a:r>
          </a:p>
          <a:p>
            <a:pPr eaLnBrk="1" hangingPunct="1"/>
            <a:endParaRPr lang="en-US" dirty="0"/>
          </a:p>
        </p:txBody>
      </p:sp>
    </p:spTree>
    <p:extLst>
      <p:ext uri="{BB962C8B-B14F-4D97-AF65-F5344CB8AC3E}">
        <p14:creationId xmlns:p14="http://schemas.microsoft.com/office/powerpoint/2010/main" val="29513039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4000" dirty="0"/>
              <a:t>Example: Simplified PD World</a:t>
            </a:r>
          </a:p>
        </p:txBody>
      </p:sp>
      <p:sp>
        <p:nvSpPr>
          <p:cNvPr id="6147" name="Oval 4"/>
          <p:cNvSpPr>
            <a:spLocks noChangeArrowheads="1"/>
          </p:cNvSpPr>
          <p:nvPr/>
        </p:nvSpPr>
        <p:spPr bwMode="auto">
          <a:xfrm>
            <a:off x="2025650" y="1581150"/>
            <a:ext cx="1371600" cy="685800"/>
          </a:xfrm>
          <a:prstGeom prst="ellipse">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3200"/>
              <a:t>1</a:t>
            </a:r>
          </a:p>
        </p:txBody>
      </p:sp>
      <p:sp>
        <p:nvSpPr>
          <p:cNvPr id="6148" name="Oval 5"/>
          <p:cNvSpPr>
            <a:spLocks noChangeArrowheads="1"/>
          </p:cNvSpPr>
          <p:nvPr/>
        </p:nvSpPr>
        <p:spPr bwMode="auto">
          <a:xfrm>
            <a:off x="3854450" y="1581150"/>
            <a:ext cx="1371600" cy="685800"/>
          </a:xfrm>
          <a:prstGeom prst="ellipse">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3200" dirty="0"/>
              <a:t>2 </a:t>
            </a:r>
            <a:r>
              <a:rPr lang="en-US" sz="3200" b="1" dirty="0">
                <a:solidFill>
                  <a:srgbClr val="0000FF"/>
                </a:solidFill>
              </a:rPr>
              <a:t>P</a:t>
            </a:r>
          </a:p>
        </p:txBody>
      </p:sp>
      <p:sp>
        <p:nvSpPr>
          <p:cNvPr id="6154" name="Oval 11"/>
          <p:cNvSpPr>
            <a:spLocks noChangeArrowheads="1"/>
          </p:cNvSpPr>
          <p:nvPr/>
        </p:nvSpPr>
        <p:spPr bwMode="auto">
          <a:xfrm>
            <a:off x="4083050" y="2800350"/>
            <a:ext cx="1371600" cy="685800"/>
          </a:xfrm>
          <a:prstGeom prst="ellipse">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3200" dirty="0"/>
              <a:t>3 </a:t>
            </a:r>
            <a:r>
              <a:rPr lang="en-US" sz="3200" b="1" dirty="0">
                <a:solidFill>
                  <a:srgbClr val="00B050"/>
                </a:solidFill>
              </a:rPr>
              <a:t>D</a:t>
            </a:r>
            <a:endParaRPr lang="en-US" b="1" dirty="0">
              <a:solidFill>
                <a:srgbClr val="00B050"/>
              </a:solidFill>
            </a:endParaRPr>
          </a:p>
        </p:txBody>
      </p:sp>
      <p:sp>
        <p:nvSpPr>
          <p:cNvPr id="6155" name="Oval 12"/>
          <p:cNvSpPr>
            <a:spLocks noChangeArrowheads="1"/>
          </p:cNvSpPr>
          <p:nvPr/>
        </p:nvSpPr>
        <p:spPr bwMode="auto">
          <a:xfrm>
            <a:off x="2101850" y="2800350"/>
            <a:ext cx="1371600" cy="685800"/>
          </a:xfrm>
          <a:prstGeom prst="ellipse">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3200" dirty="0"/>
              <a:t>4</a:t>
            </a:r>
          </a:p>
        </p:txBody>
      </p:sp>
      <p:sp>
        <p:nvSpPr>
          <p:cNvPr id="6157" name="Line 17"/>
          <p:cNvSpPr>
            <a:spLocks noChangeShapeType="1"/>
          </p:cNvSpPr>
          <p:nvPr/>
        </p:nvSpPr>
        <p:spPr bwMode="auto">
          <a:xfrm>
            <a:off x="3397250" y="1885950"/>
            <a:ext cx="457200" cy="0"/>
          </a:xfrm>
          <a:prstGeom prst="line">
            <a:avLst/>
          </a:prstGeom>
          <a:noFill/>
          <a:ln w="222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162" name="Line 23"/>
          <p:cNvSpPr>
            <a:spLocks noChangeShapeType="1"/>
          </p:cNvSpPr>
          <p:nvPr/>
        </p:nvSpPr>
        <p:spPr bwMode="auto">
          <a:xfrm flipH="1">
            <a:off x="3457575" y="3143250"/>
            <a:ext cx="762000" cy="0"/>
          </a:xfrm>
          <a:prstGeom prst="line">
            <a:avLst/>
          </a:prstGeom>
          <a:noFill/>
          <a:ln w="158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164" name="Line 25"/>
          <p:cNvSpPr>
            <a:spLocks noChangeShapeType="1"/>
          </p:cNvSpPr>
          <p:nvPr/>
        </p:nvSpPr>
        <p:spPr bwMode="auto">
          <a:xfrm>
            <a:off x="4540250" y="2266950"/>
            <a:ext cx="0" cy="533400"/>
          </a:xfrm>
          <a:prstGeom prst="line">
            <a:avLst/>
          </a:prstGeom>
          <a:noFill/>
          <a:ln w="158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166" name="Line 27"/>
          <p:cNvSpPr>
            <a:spLocks noChangeShapeType="1"/>
          </p:cNvSpPr>
          <p:nvPr/>
        </p:nvSpPr>
        <p:spPr bwMode="auto">
          <a:xfrm flipV="1">
            <a:off x="2787650" y="2266950"/>
            <a:ext cx="0" cy="609600"/>
          </a:xfrm>
          <a:prstGeom prst="line">
            <a:avLst/>
          </a:prstGeom>
          <a:noFill/>
          <a:ln w="158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172" name="Text Box 35"/>
          <p:cNvSpPr txBox="1">
            <a:spLocks noChangeArrowheads="1"/>
          </p:cNvSpPr>
          <p:nvPr/>
        </p:nvSpPr>
        <p:spPr bwMode="auto">
          <a:xfrm>
            <a:off x="3457575" y="137160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dirty="0"/>
              <a:t>e</a:t>
            </a:r>
          </a:p>
        </p:txBody>
      </p:sp>
      <p:sp>
        <p:nvSpPr>
          <p:cNvPr id="6180" name="Text Box 43"/>
          <p:cNvSpPr txBox="1">
            <a:spLocks noChangeArrowheads="1"/>
          </p:cNvSpPr>
          <p:nvPr/>
        </p:nvSpPr>
        <p:spPr bwMode="auto">
          <a:xfrm>
            <a:off x="2787650" y="2266950"/>
            <a:ext cx="228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a:t>n</a:t>
            </a:r>
          </a:p>
        </p:txBody>
      </p:sp>
      <p:sp>
        <p:nvSpPr>
          <p:cNvPr id="6181" name="Text Box 45"/>
          <p:cNvSpPr txBox="1">
            <a:spLocks noChangeArrowheads="1"/>
          </p:cNvSpPr>
          <p:nvPr/>
        </p:nvSpPr>
        <p:spPr bwMode="auto">
          <a:xfrm>
            <a:off x="3641328" y="2668622"/>
            <a:ext cx="36274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dirty="0"/>
              <a:t>w</a:t>
            </a:r>
          </a:p>
        </p:txBody>
      </p:sp>
      <p:sp>
        <p:nvSpPr>
          <p:cNvPr id="6185" name="Text Box 50"/>
          <p:cNvSpPr txBox="1">
            <a:spLocks noChangeArrowheads="1"/>
          </p:cNvSpPr>
          <p:nvPr/>
        </p:nvSpPr>
        <p:spPr bwMode="auto">
          <a:xfrm>
            <a:off x="4540250" y="2190750"/>
            <a:ext cx="3429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a:t>s</a:t>
            </a:r>
          </a:p>
        </p:txBody>
      </p:sp>
      <p:sp>
        <p:nvSpPr>
          <p:cNvPr id="6187" name="Line 52"/>
          <p:cNvSpPr>
            <a:spLocks noChangeShapeType="1"/>
          </p:cNvSpPr>
          <p:nvPr/>
        </p:nvSpPr>
        <p:spPr bwMode="auto">
          <a:xfrm flipH="1" flipV="1">
            <a:off x="3397250" y="2000250"/>
            <a:ext cx="457200" cy="0"/>
          </a:xfrm>
          <a:prstGeom prst="line">
            <a:avLst/>
          </a:prstGeom>
          <a:noFill/>
          <a:ln w="158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7" name="Text Box 45"/>
          <p:cNvSpPr txBox="1">
            <a:spLocks noChangeArrowheads="1"/>
          </p:cNvSpPr>
          <p:nvPr/>
        </p:nvSpPr>
        <p:spPr bwMode="auto">
          <a:xfrm>
            <a:off x="3444478" y="1705366"/>
            <a:ext cx="36274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dirty="0"/>
              <a:t>w</a:t>
            </a:r>
          </a:p>
        </p:txBody>
      </p:sp>
      <p:sp>
        <p:nvSpPr>
          <p:cNvPr id="2" name="TextBox 1"/>
          <p:cNvSpPr txBox="1"/>
          <p:nvPr/>
        </p:nvSpPr>
        <p:spPr>
          <a:xfrm flipH="1">
            <a:off x="1150255" y="3716112"/>
            <a:ext cx="7696201" cy="3046988"/>
          </a:xfrm>
          <a:prstGeom prst="rect">
            <a:avLst/>
          </a:prstGeom>
          <a:noFill/>
        </p:spPr>
        <p:txBody>
          <a:bodyPr wrap="square" rtlCol="0">
            <a:spAutoFit/>
          </a:bodyPr>
          <a:lstStyle/>
          <a:p>
            <a:r>
              <a:rPr lang="en-US" b="1" dirty="0">
                <a:solidFill>
                  <a:srgbClr val="C2540A"/>
                </a:solidFill>
              </a:rPr>
              <a:t>Ungraded Homework: </a:t>
            </a:r>
          </a:p>
          <a:p>
            <a:r>
              <a:rPr lang="en-US" dirty="0"/>
              <a:t>State Space: {1, 2, 3, 4, 1’, 2’, 3’, 4’}; “</a:t>
            </a:r>
            <a:r>
              <a:rPr lang="en-US" b="1" dirty="0"/>
              <a:t>’</a:t>
            </a:r>
            <a:r>
              <a:rPr lang="en-US" dirty="0"/>
              <a:t>” indicates carrying a block…</a:t>
            </a:r>
          </a:p>
          <a:p>
            <a:r>
              <a:rPr lang="en-US" dirty="0"/>
              <a:t>Policy: agent starts is state 1 and applies operators: </a:t>
            </a:r>
          </a:p>
          <a:p>
            <a:r>
              <a:rPr lang="en-US" dirty="0"/>
              <a:t>e-p-s-d-w-n-e-p-w-e-s-d</a:t>
            </a:r>
          </a:p>
          <a:p>
            <a:r>
              <a:rPr lang="en-US" b="1" dirty="0">
                <a:solidFill>
                  <a:srgbClr val="7030A0"/>
                </a:solidFill>
              </a:rPr>
              <a:t>HW2</a:t>
            </a:r>
            <a:r>
              <a:rPr lang="en-US" b="1" dirty="0">
                <a:solidFill>
                  <a:srgbClr val="FF0066"/>
                </a:solidFill>
              </a:rPr>
              <a:t>:Construct the q-table using </a:t>
            </a:r>
            <a:r>
              <a:rPr lang="en-US" b="1" dirty="0">
                <a:solidFill>
                  <a:srgbClr val="7030A0"/>
                </a:solidFill>
              </a:rPr>
              <a:t>SARSA </a:t>
            </a:r>
            <a:r>
              <a:rPr lang="en-US" b="1" dirty="0">
                <a:solidFill>
                  <a:srgbClr val="FF0066"/>
                </a:solidFill>
              </a:rPr>
              <a:t>assuming </a:t>
            </a:r>
            <a:r>
              <a:rPr lang="en-US" b="1" dirty="0">
                <a:solidFill>
                  <a:srgbClr val="FF0066"/>
                </a:solidFill>
                <a:sym typeface="Symbol"/>
              </a:rPr>
              <a:t>=0.5 and =0.5 and that pickup/</a:t>
            </a:r>
            <a:r>
              <a:rPr lang="en-US" b="1" dirty="0" err="1">
                <a:solidFill>
                  <a:srgbClr val="FF0066"/>
                </a:solidFill>
                <a:sym typeface="Symbol"/>
              </a:rPr>
              <a:t>dropoff</a:t>
            </a:r>
            <a:r>
              <a:rPr lang="en-US" b="1" dirty="0">
                <a:solidFill>
                  <a:srgbClr val="FF0066"/>
                </a:solidFill>
                <a:sym typeface="Symbol"/>
              </a:rPr>
              <a:t> reward is 12 and the move penalty is 1 (reward is -1)!</a:t>
            </a:r>
            <a:r>
              <a:rPr lang="en-US" b="1" dirty="0">
                <a:solidFill>
                  <a:schemeClr val="tx2"/>
                </a:solidFill>
                <a:sym typeface="Symbol"/>
              </a:rPr>
              <a:t> </a:t>
            </a:r>
            <a:endParaRPr lang="en-US" b="1" dirty="0">
              <a:solidFill>
                <a:srgbClr val="FF0066"/>
              </a:solidFill>
              <a:sym typeface="Symbol"/>
            </a:endParaRPr>
          </a:p>
        </p:txBody>
      </p:sp>
      <p:sp>
        <p:nvSpPr>
          <p:cNvPr id="49" name="Text Box 35"/>
          <p:cNvSpPr txBox="1">
            <a:spLocks noChangeArrowheads="1"/>
          </p:cNvSpPr>
          <p:nvPr/>
        </p:nvSpPr>
        <p:spPr bwMode="auto">
          <a:xfrm>
            <a:off x="3640137" y="314325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dirty="0"/>
              <a:t>e</a:t>
            </a:r>
          </a:p>
        </p:txBody>
      </p:sp>
      <p:sp>
        <p:nvSpPr>
          <p:cNvPr id="50" name="Line 27"/>
          <p:cNvSpPr>
            <a:spLocks noChangeShapeType="1"/>
          </p:cNvSpPr>
          <p:nvPr/>
        </p:nvSpPr>
        <p:spPr bwMode="auto">
          <a:xfrm flipV="1">
            <a:off x="3473450" y="3300620"/>
            <a:ext cx="609600" cy="0"/>
          </a:xfrm>
          <a:prstGeom prst="line">
            <a:avLst/>
          </a:prstGeom>
          <a:noFill/>
          <a:ln w="158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36875101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914400" y="838200"/>
            <a:ext cx="7620000" cy="511175"/>
          </a:xfrm>
        </p:spPr>
        <p:txBody>
          <a:bodyPr/>
          <a:lstStyle/>
          <a:p>
            <a:pPr eaLnBrk="1" hangingPunct="1"/>
            <a:r>
              <a:rPr lang="en-US" sz="2800" dirty="0">
                <a:solidFill>
                  <a:schemeClr val="tx1"/>
                </a:solidFill>
              </a:rPr>
              <a:t>SARSA Solution Sketch for Simplified PD World</a:t>
            </a:r>
          </a:p>
        </p:txBody>
      </p:sp>
      <p:pic>
        <p:nvPicPr>
          <p:cNvPr id="1025" name="Picture 1" descr="https://groups.google.com/forum/clear.cach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535363"/>
            <a:ext cx="9525" cy="95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a:spLocks noChangeArrowheads="1"/>
          </p:cNvSpPr>
          <p:nvPr/>
        </p:nvSpPr>
        <p:spPr bwMode="auto">
          <a:xfrm>
            <a:off x="1066800" y="1885414"/>
            <a:ext cx="798112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cs typeface="Arial" charset="0"/>
              </a:rPr>
              <a:t>After each step, this is what I have obtained: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cs typeface="Arial" charset="0"/>
              </a:rPr>
              <a:t>Q(e,1) = -0.5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cs typeface="Arial" charset="0"/>
              </a:rPr>
              <a:t>Q(p,2) =  +6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cs typeface="Arial" charset="0"/>
              </a:rPr>
              <a:t>Q(s,2’) = -0.5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cs typeface="Arial" charset="0"/>
              </a:rPr>
              <a:t>Q(d,3’) = 0+0.5*(12+0.5*0)=+6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cs typeface="Arial" charset="0"/>
              </a:rPr>
              <a:t>Q(w,3) = -0.5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cs typeface="Arial" charset="0"/>
              </a:rPr>
              <a:t>Q(n,4) =</a:t>
            </a:r>
            <a:r>
              <a:rPr kumimoji="0" lang="en-US" altLang="en-US" sz="1800" b="0" i="0" u="none" strike="noStrike" cap="none" normalizeH="0" dirty="0">
                <a:ln>
                  <a:noFill/>
                </a:ln>
                <a:solidFill>
                  <a:schemeClr val="tx1"/>
                </a:solidFill>
                <a:effectLst/>
                <a:latin typeface="Arial" charset="0"/>
                <a:cs typeface="Arial" charset="0"/>
              </a:rPr>
              <a:t> 0+0.5*(-1+ 0.5*-0,5)=</a:t>
            </a:r>
            <a:r>
              <a:rPr kumimoji="0" lang="en-US" altLang="en-US" sz="1800" b="0" i="0" u="none" strike="noStrike" cap="none" normalizeH="0" dirty="0">
                <a:ln>
                  <a:noFill/>
                </a:ln>
                <a:solidFill>
                  <a:schemeClr val="tx1"/>
                </a:solidFill>
                <a:effectLst/>
                <a:latin typeface="Symbol" panose="05050102010706020507" pitchFamily="18" charset="2"/>
                <a:cs typeface="Arial" charset="0"/>
              </a:rPr>
              <a:t>-</a:t>
            </a:r>
            <a:r>
              <a:rPr kumimoji="0" lang="en-US" altLang="en-US" sz="1800" b="0" i="0" u="none" strike="noStrike" cap="none" normalizeH="0" dirty="0">
                <a:ln>
                  <a:noFill/>
                </a:ln>
                <a:solidFill>
                  <a:schemeClr val="tx1"/>
                </a:solidFill>
                <a:effectLst/>
                <a:latin typeface="Arial" charset="0"/>
                <a:cs typeface="Arial" charset="0"/>
              </a:rPr>
              <a:t>0.625</a:t>
            </a:r>
            <a:endParaRPr kumimoji="0" lang="en-US" altLang="en-US" sz="18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cs typeface="Arial" charset="0"/>
              </a:rPr>
              <a:t>Q(e,1) = </a:t>
            </a:r>
            <a:r>
              <a:rPr lang="en-US" altLang="en-US" sz="1800" dirty="0">
                <a:latin typeface="Arial" charset="0"/>
                <a:cs typeface="Arial" charset="0"/>
              </a:rPr>
              <a:t>0.5*-0.5+0.5*(-1+0.5*6)=+0.75</a:t>
            </a:r>
            <a:endParaRPr kumimoji="0" lang="en-US" altLang="en-US" sz="18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cs typeface="Arial" charset="0"/>
              </a:rPr>
              <a:t>Q(p,2) = 6*0.5</a:t>
            </a:r>
            <a:r>
              <a:rPr kumimoji="0" lang="en-US" altLang="en-US" sz="1800" b="0" i="0" u="none" strike="noStrike" cap="none" normalizeH="0" dirty="0">
                <a:ln>
                  <a:noFill/>
                </a:ln>
                <a:solidFill>
                  <a:schemeClr val="tx1"/>
                </a:solidFill>
                <a:effectLst/>
                <a:latin typeface="Arial" charset="0"/>
                <a:cs typeface="Arial" charset="0"/>
              </a:rPr>
              <a:t> + 0.5*(12+0.5*0)=9</a:t>
            </a:r>
          </a:p>
          <a:p>
            <a:pPr lvl="0" eaLnBrk="0" hangingPunct="0"/>
            <a:r>
              <a:rPr lang="en-US" altLang="en-US" sz="1800" dirty="0">
                <a:latin typeface="Arial" charset="0"/>
                <a:cs typeface="Arial" charset="0"/>
              </a:rPr>
              <a:t>Q(w,2’) = -0.5</a:t>
            </a:r>
          </a:p>
          <a:p>
            <a:pPr lvl="0" eaLnBrk="0" hangingPunct="0"/>
            <a:r>
              <a:rPr lang="en-US" altLang="en-US" sz="1800" dirty="0">
                <a:latin typeface="Arial" charset="0"/>
                <a:cs typeface="Arial" charset="0"/>
              </a:rPr>
              <a:t>Q(e,1’) = 0+0.5*(-1+0.5*-0.5)=</a:t>
            </a:r>
            <a:r>
              <a:rPr lang="en-US" altLang="en-US" sz="1800" dirty="0">
                <a:latin typeface="Symbol" panose="05050102010706020507" pitchFamily="18" charset="2"/>
                <a:cs typeface="Arial" charset="0"/>
              </a:rPr>
              <a:t>-</a:t>
            </a:r>
            <a:r>
              <a:rPr lang="en-US" altLang="en-US" sz="1800" dirty="0">
                <a:latin typeface="Arial" charset="0"/>
                <a:cs typeface="Arial" charset="0"/>
              </a:rPr>
              <a:t>0.625</a:t>
            </a:r>
            <a:endParaRPr kumimoji="0" lang="en-US" altLang="en-US" sz="1800" b="0" i="0" u="none" strike="noStrike" cap="none" normalizeH="0" baseline="0" dirty="0">
              <a:ln>
                <a:noFill/>
              </a:ln>
              <a:solidFill>
                <a:schemeClr val="tx1"/>
              </a:solidFill>
              <a:effectLst/>
              <a:latin typeface="Arial" charset="0"/>
              <a:cs typeface="Arial" charset="0"/>
            </a:endParaRPr>
          </a:p>
          <a:p>
            <a:pPr lvl="0" eaLnBrk="0" hangingPunct="0"/>
            <a:r>
              <a:rPr kumimoji="0" lang="en-US" altLang="en-US" sz="1800" b="0" i="0" u="none" strike="noStrike" cap="none" normalizeH="0" baseline="0" dirty="0">
                <a:ln>
                  <a:noFill/>
                </a:ln>
                <a:solidFill>
                  <a:schemeClr val="tx1"/>
                </a:solidFill>
                <a:effectLst/>
                <a:latin typeface="Arial" charset="0"/>
                <a:cs typeface="Arial" charset="0"/>
              </a:rPr>
              <a:t>Q(s,2’) = 0.5*-0.5</a:t>
            </a:r>
            <a:r>
              <a:rPr kumimoji="0" lang="en-US" altLang="en-US" sz="1800" b="0" i="0" u="none" strike="noStrike" cap="none" normalizeH="0" dirty="0">
                <a:ln>
                  <a:noFill/>
                </a:ln>
                <a:solidFill>
                  <a:schemeClr val="tx1"/>
                </a:solidFill>
                <a:effectLst/>
                <a:latin typeface="Arial" charset="0"/>
                <a:cs typeface="Arial" charset="0"/>
              </a:rPr>
              <a:t> + 0.5*(-1+0.5*6)=+0.75</a:t>
            </a:r>
            <a:endParaRPr kumimoji="0" lang="en-US" altLang="en-US" sz="1800" b="0" i="0" u="none" strike="noStrike" cap="none" normalizeH="0" baseline="0" dirty="0">
              <a:ln>
                <a:noFill/>
              </a:ln>
              <a:solidFill>
                <a:schemeClr val="tx1"/>
              </a:solidFill>
              <a:effectLst/>
              <a:latin typeface="Arial" charset="0"/>
              <a:cs typeface="Arial" charset="0"/>
            </a:endParaRPr>
          </a:p>
          <a:p>
            <a:pPr lvl="0" eaLnBrk="0" hangingPunct="0"/>
            <a:r>
              <a:rPr kumimoji="0" lang="en-US" altLang="en-US" sz="1800" b="0" i="0" u="none" strike="noStrike" cap="none" normalizeH="0" baseline="0" dirty="0">
                <a:ln>
                  <a:noFill/>
                </a:ln>
                <a:solidFill>
                  <a:schemeClr val="tx1"/>
                </a:solidFill>
                <a:effectLst/>
                <a:latin typeface="Arial" charset="0"/>
                <a:cs typeface="Arial" charset="0"/>
              </a:rPr>
              <a:t>Q(d,3’) </a:t>
            </a:r>
            <a:r>
              <a:rPr lang="en-US" altLang="en-US" sz="1800" dirty="0">
                <a:latin typeface="Arial" charset="0"/>
                <a:cs typeface="Arial" charset="0"/>
              </a:rPr>
              <a:t>= 6*0.5 + 0.5*(12+0.5</a:t>
            </a:r>
            <a:r>
              <a:rPr lang="en-US" altLang="en-US" sz="1800" b="1" dirty="0">
                <a:latin typeface="Arial" charset="0"/>
                <a:cs typeface="Arial" charset="0"/>
              </a:rPr>
              <a:t>*0</a:t>
            </a:r>
            <a:r>
              <a:rPr lang="en-US" altLang="en-US" sz="1800" dirty="0">
                <a:latin typeface="Arial" charset="0"/>
                <a:cs typeface="Arial" charset="0"/>
              </a:rPr>
              <a:t>)=9</a:t>
            </a:r>
            <a:endParaRPr kumimoji="0" lang="en-US" altLang="en-US" sz="1800" b="0" i="0" u="none" strike="noStrike" cap="none" normalizeH="0" baseline="0" dirty="0">
              <a:ln>
                <a:noFill/>
              </a:ln>
              <a:solidFill>
                <a:schemeClr val="tx1"/>
              </a:solidFill>
              <a:effectLst/>
              <a:latin typeface="Arial" charset="0"/>
              <a:cs typeface="Arial" charset="0"/>
            </a:endParaRPr>
          </a:p>
        </p:txBody>
      </p:sp>
      <p:sp>
        <p:nvSpPr>
          <p:cNvPr id="4" name="Rectangle 3"/>
          <p:cNvSpPr/>
          <p:nvPr/>
        </p:nvSpPr>
        <p:spPr>
          <a:xfrm>
            <a:off x="4708400" y="2524125"/>
            <a:ext cx="4572000" cy="830997"/>
          </a:xfrm>
          <a:prstGeom prst="rect">
            <a:avLst/>
          </a:prstGeom>
        </p:spPr>
        <p:txBody>
          <a:bodyPr>
            <a:spAutoFit/>
          </a:bodyPr>
          <a:lstStyle/>
          <a:p>
            <a:pPr eaLnBrk="1" hangingPunct="1"/>
            <a:r>
              <a:rPr lang="en-US" dirty="0"/>
              <a:t>Q(</a:t>
            </a:r>
            <a:r>
              <a:rPr lang="en-US" dirty="0" err="1"/>
              <a:t>a,s</a:t>
            </a:r>
            <a:r>
              <a:rPr lang="en-US" dirty="0"/>
              <a:t>) </a:t>
            </a:r>
            <a:r>
              <a:rPr lang="en-US" dirty="0">
                <a:sym typeface="Wingdings" pitchFamily="2" charset="2"/>
              </a:rPr>
              <a:t> </a:t>
            </a:r>
            <a:r>
              <a:rPr lang="en-US" dirty="0"/>
              <a:t>Q(</a:t>
            </a:r>
            <a:r>
              <a:rPr lang="en-US" dirty="0" err="1"/>
              <a:t>a,s</a:t>
            </a:r>
            <a:r>
              <a:rPr lang="en-US" dirty="0"/>
              <a:t>) + </a:t>
            </a:r>
            <a:r>
              <a:rPr lang="en-US" dirty="0">
                <a:latin typeface="Trebuchet MS" pitchFamily="34" charset="0"/>
              </a:rPr>
              <a:t>α [ </a:t>
            </a:r>
            <a:r>
              <a:rPr lang="en-US" dirty="0"/>
              <a:t>R(s) + </a:t>
            </a:r>
          </a:p>
          <a:p>
            <a:pPr eaLnBrk="1" hangingPunct="1"/>
            <a:r>
              <a:rPr lang="en-US" b="1" dirty="0">
                <a:latin typeface="Trebuchet MS" pitchFamily="34" charset="0"/>
              </a:rPr>
              <a:t>             γ</a:t>
            </a:r>
            <a:r>
              <a:rPr lang="en-US" b="1" dirty="0"/>
              <a:t>*Q(</a:t>
            </a:r>
            <a:r>
              <a:rPr lang="en-US" b="1" dirty="0" err="1"/>
              <a:t>a’,s</a:t>
            </a:r>
            <a:r>
              <a:rPr lang="en-US" b="1" dirty="0"/>
              <a:t>’) </a:t>
            </a:r>
            <a:r>
              <a:rPr lang="en-US" dirty="0">
                <a:latin typeface="Symbol" pitchFamily="18" charset="2"/>
              </a:rPr>
              <a:t>-</a:t>
            </a:r>
            <a:r>
              <a:rPr lang="en-US" dirty="0"/>
              <a:t> Q(</a:t>
            </a:r>
            <a:r>
              <a:rPr lang="en-US" dirty="0" err="1"/>
              <a:t>a,s</a:t>
            </a:r>
            <a:r>
              <a:rPr lang="en-US" dirty="0"/>
              <a:t>) ]</a:t>
            </a:r>
          </a:p>
        </p:txBody>
      </p:sp>
      <p:cxnSp>
        <p:nvCxnSpPr>
          <p:cNvPr id="6" name="Straight Connector 5"/>
          <p:cNvCxnSpPr/>
          <p:nvPr/>
        </p:nvCxnSpPr>
        <p:spPr bwMode="auto">
          <a:xfrm flipV="1">
            <a:off x="4267200" y="4724400"/>
            <a:ext cx="1676400" cy="914400"/>
          </a:xfrm>
          <a:prstGeom prst="line">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sp>
        <p:nvSpPr>
          <p:cNvPr id="7" name="TextBox 6"/>
          <p:cNvSpPr txBox="1"/>
          <p:nvPr/>
        </p:nvSpPr>
        <p:spPr>
          <a:xfrm>
            <a:off x="5715000" y="4267200"/>
            <a:ext cx="3565400" cy="1200329"/>
          </a:xfrm>
          <a:prstGeom prst="rect">
            <a:avLst/>
          </a:prstGeom>
          <a:noFill/>
        </p:spPr>
        <p:txBody>
          <a:bodyPr wrap="none" rtlCol="0">
            <a:spAutoFit/>
          </a:bodyPr>
          <a:lstStyle/>
          <a:p>
            <a:r>
              <a:rPr lang="en-US" dirty="0"/>
              <a:t>d last action; Action a’ </a:t>
            </a:r>
          </a:p>
          <a:p>
            <a:r>
              <a:rPr lang="en-US" dirty="0"/>
              <a:t>not known; Q(</a:t>
            </a:r>
            <a:r>
              <a:rPr lang="en-US" dirty="0" err="1"/>
              <a:t>a’,s</a:t>
            </a:r>
            <a:r>
              <a:rPr lang="en-US" dirty="0"/>
              <a:t>’) is set</a:t>
            </a:r>
          </a:p>
          <a:p>
            <a:r>
              <a:rPr lang="en-US" dirty="0"/>
              <a:t>to 0 by default in this case. </a:t>
            </a:r>
          </a:p>
        </p:txBody>
      </p:sp>
    </p:spTree>
    <p:extLst>
      <p:ext uri="{BB962C8B-B14F-4D97-AF65-F5344CB8AC3E}">
        <p14:creationId xmlns:p14="http://schemas.microsoft.com/office/powerpoint/2010/main" val="9741709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914400" y="838200"/>
            <a:ext cx="7620000" cy="511175"/>
          </a:xfrm>
        </p:spPr>
        <p:txBody>
          <a:bodyPr/>
          <a:lstStyle/>
          <a:p>
            <a:pPr eaLnBrk="1" hangingPunct="1"/>
            <a:r>
              <a:rPr lang="en-US" sz="2800" dirty="0">
                <a:solidFill>
                  <a:schemeClr val="tx1"/>
                </a:solidFill>
              </a:rPr>
              <a:t>Initial Q-Table Simplified PD World</a:t>
            </a:r>
          </a:p>
        </p:txBody>
      </p:sp>
      <p:pic>
        <p:nvPicPr>
          <p:cNvPr id="1025" name="Picture 1" descr="https://groups.google.com/forum/clear.cach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535363"/>
            <a:ext cx="9525" cy="95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a:spLocks noChangeArrowheads="1"/>
          </p:cNvSpPr>
          <p:nvPr/>
        </p:nvSpPr>
        <p:spPr bwMode="auto">
          <a:xfrm>
            <a:off x="3124200" y="1828799"/>
            <a:ext cx="33528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cs typeface="Arial" charset="0"/>
              </a:rPr>
              <a:t>           n</a:t>
            </a:r>
            <a:r>
              <a:rPr kumimoji="0" lang="en-US" altLang="en-US" sz="1800" b="0" i="0" u="none" strike="noStrike" cap="none" normalizeH="0" dirty="0">
                <a:ln>
                  <a:noFill/>
                </a:ln>
                <a:solidFill>
                  <a:schemeClr val="tx1"/>
                </a:solidFill>
                <a:effectLst/>
                <a:latin typeface="Arial" charset="0"/>
                <a:cs typeface="Arial" charset="0"/>
              </a:rPr>
              <a:t>   s   e   w  p   d</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baseline="0" dirty="0">
                <a:latin typeface="Arial" charset="0"/>
                <a:cs typeface="Arial" charset="0"/>
              </a:rPr>
              <a:t>1         -    -    0   -</a:t>
            </a:r>
            <a:r>
              <a:rPr lang="en-US" altLang="en-US" sz="1800" dirty="0">
                <a:latin typeface="Arial" charset="0"/>
                <a:cs typeface="Arial" charset="0"/>
              </a:rPr>
              <a:t>   -    -</a:t>
            </a:r>
            <a:endParaRPr lang="en-US" altLang="en-US" sz="1800" baseline="0" dirty="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dirty="0">
                <a:ln>
                  <a:noFill/>
                </a:ln>
                <a:solidFill>
                  <a:schemeClr val="tx1"/>
                </a:solidFill>
                <a:effectLst/>
                <a:latin typeface="Arial" charset="0"/>
                <a:cs typeface="Arial" charset="0"/>
              </a:rPr>
              <a:t>2         -    0    -   0  0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baseline="0" dirty="0">
                <a:latin typeface="Arial" charset="0"/>
                <a:cs typeface="Arial" charset="0"/>
              </a:rPr>
              <a:t>3         -    -   </a:t>
            </a:r>
            <a:r>
              <a:rPr lang="en-US" altLang="en-US" sz="1800" dirty="0">
                <a:latin typeface="Arial" charset="0"/>
                <a:cs typeface="Arial" charset="0"/>
              </a:rPr>
              <a:t> -    0  -     -</a:t>
            </a:r>
            <a:endParaRPr lang="en-US" altLang="en-US" sz="1800" baseline="0" dirty="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dirty="0">
                <a:ln>
                  <a:noFill/>
                </a:ln>
                <a:solidFill>
                  <a:schemeClr val="tx1"/>
                </a:solidFill>
                <a:effectLst/>
                <a:latin typeface="Arial" charset="0"/>
                <a:cs typeface="Arial" charset="0"/>
              </a:rPr>
              <a:t>4         0    -    0   -   -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baseline="0" dirty="0">
                <a:latin typeface="Arial" charset="0"/>
                <a:cs typeface="Arial" charset="0"/>
              </a:rPr>
              <a:t>1’         -    -</a:t>
            </a:r>
            <a:r>
              <a:rPr lang="en-US" altLang="en-US" sz="1800" dirty="0">
                <a:latin typeface="Arial" charset="0"/>
                <a:cs typeface="Arial" charset="0"/>
              </a:rPr>
              <a:t>    0   -   -    -</a:t>
            </a:r>
            <a:endParaRPr lang="en-US" altLang="en-US" sz="1800" baseline="0" dirty="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dirty="0">
                <a:ln>
                  <a:noFill/>
                </a:ln>
                <a:solidFill>
                  <a:schemeClr val="tx1"/>
                </a:solidFill>
                <a:effectLst/>
                <a:latin typeface="Arial" charset="0"/>
                <a:cs typeface="Arial" charset="0"/>
              </a:rPr>
              <a:t>2’         -    0    -   0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baseline="0" dirty="0">
                <a:latin typeface="Arial" charset="0"/>
                <a:cs typeface="Arial" charset="0"/>
              </a:rPr>
              <a:t>3’         -    -    -    </a:t>
            </a:r>
            <a:r>
              <a:rPr lang="en-US" altLang="en-US" sz="1800" dirty="0">
                <a:latin typeface="Arial" charset="0"/>
                <a:cs typeface="Arial" charset="0"/>
              </a:rPr>
              <a:t>0</a:t>
            </a:r>
            <a:r>
              <a:rPr lang="en-US" altLang="en-US" sz="1800" baseline="0" dirty="0">
                <a:latin typeface="Arial" charset="0"/>
                <a:cs typeface="Arial" charset="0"/>
              </a:rPr>
              <a:t>  -    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dirty="0">
                <a:ln>
                  <a:noFill/>
                </a:ln>
                <a:solidFill>
                  <a:schemeClr val="tx1"/>
                </a:solidFill>
                <a:effectLst/>
                <a:latin typeface="Arial" charset="0"/>
                <a:cs typeface="Arial" charset="0"/>
              </a:rPr>
              <a:t>4’         0   -    0   -   -    -</a:t>
            </a:r>
            <a:endParaRPr kumimoji="0" lang="en-US" altLang="en-US" sz="1800" b="0" i="0" u="none" strike="noStrike" cap="none" normalizeH="0" baseline="0" dirty="0">
              <a:ln>
                <a:noFill/>
              </a:ln>
              <a:solidFill>
                <a:schemeClr val="tx1"/>
              </a:solidFill>
              <a:effectLst/>
              <a:latin typeface="Arial" charset="0"/>
              <a:cs typeface="Arial" charset="0"/>
            </a:endParaRPr>
          </a:p>
        </p:txBody>
      </p:sp>
      <p:sp>
        <p:nvSpPr>
          <p:cNvPr id="4" name="TextBox 3"/>
          <p:cNvSpPr txBox="1"/>
          <p:nvPr/>
        </p:nvSpPr>
        <p:spPr>
          <a:xfrm>
            <a:off x="1491343" y="4884003"/>
            <a:ext cx="7075207" cy="1569660"/>
          </a:xfrm>
          <a:prstGeom prst="rect">
            <a:avLst/>
          </a:prstGeom>
          <a:noFill/>
        </p:spPr>
        <p:txBody>
          <a:bodyPr wrap="none" rtlCol="0">
            <a:spAutoFit/>
          </a:bodyPr>
          <a:lstStyle/>
          <a:p>
            <a:r>
              <a:rPr lang="en-US" dirty="0"/>
              <a:t>‘-’:= means operator not applicable; moreover, p and d </a:t>
            </a:r>
          </a:p>
          <a:p>
            <a:r>
              <a:rPr lang="en-US" dirty="0"/>
              <a:t>are not always applicable in states 2 and 3’; moreover, </a:t>
            </a:r>
          </a:p>
          <a:p>
            <a:r>
              <a:rPr lang="en-US" dirty="0"/>
              <a:t>s and w in state 2 and w in state 3’ is only applicable, if</a:t>
            </a:r>
          </a:p>
          <a:p>
            <a:r>
              <a:rPr lang="en-US" dirty="0"/>
              <a:t>the pickup location is empty/the </a:t>
            </a:r>
            <a:r>
              <a:rPr lang="en-US" dirty="0" err="1"/>
              <a:t>dropoff</a:t>
            </a:r>
            <a:r>
              <a:rPr lang="en-US" dirty="0"/>
              <a:t> location is full!</a:t>
            </a:r>
          </a:p>
        </p:txBody>
      </p:sp>
    </p:spTree>
    <p:extLst>
      <p:ext uri="{BB962C8B-B14F-4D97-AF65-F5344CB8AC3E}">
        <p14:creationId xmlns:p14="http://schemas.microsoft.com/office/powerpoint/2010/main" val="6281171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066800" y="1012825"/>
            <a:ext cx="7620000" cy="511175"/>
          </a:xfrm>
        </p:spPr>
        <p:txBody>
          <a:bodyPr/>
          <a:lstStyle/>
          <a:p>
            <a:pPr eaLnBrk="1" hangingPunct="1"/>
            <a:r>
              <a:rPr lang="en-US" sz="3600">
                <a:solidFill>
                  <a:srgbClr val="C2540A"/>
                </a:solidFill>
              </a:rPr>
              <a:t>Reinforcement Learning</a:t>
            </a:r>
            <a:endParaRPr lang="en-US"/>
          </a:p>
        </p:txBody>
      </p:sp>
      <p:sp>
        <p:nvSpPr>
          <p:cNvPr id="19459" name="Text Box 3"/>
          <p:cNvSpPr txBox="1">
            <a:spLocks noChangeArrowheads="1"/>
          </p:cNvSpPr>
          <p:nvPr/>
        </p:nvSpPr>
        <p:spPr bwMode="auto">
          <a:xfrm>
            <a:off x="1752600" y="2133600"/>
            <a:ext cx="616547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514350" indent="-514350" eaLnBrk="1" hangingPunct="1">
              <a:buFont typeface="+mj-lt"/>
              <a:buAutoNum type="arabicPeriod"/>
            </a:pPr>
            <a:r>
              <a:rPr lang="en-US" sz="3200" b="1" i="1" dirty="0">
                <a:solidFill>
                  <a:srgbClr val="030305"/>
                </a:solidFill>
              </a:rPr>
              <a:t> </a:t>
            </a:r>
            <a:r>
              <a:rPr lang="en-US" sz="3200" dirty="0">
                <a:solidFill>
                  <a:srgbClr val="030305"/>
                </a:solidFill>
              </a:rPr>
              <a:t>Introduction</a:t>
            </a:r>
          </a:p>
          <a:p>
            <a:pPr marL="514350" indent="-514350" eaLnBrk="1" hangingPunct="1">
              <a:buFont typeface="+mj-lt"/>
              <a:buAutoNum type="arabicPeriod"/>
            </a:pPr>
            <a:r>
              <a:rPr lang="en-US" sz="3200" b="1" i="1" dirty="0">
                <a:solidFill>
                  <a:srgbClr val="030305"/>
                </a:solidFill>
              </a:rPr>
              <a:t> </a:t>
            </a:r>
            <a:r>
              <a:rPr lang="en-US" sz="3200" dirty="0">
                <a:solidFill>
                  <a:srgbClr val="030305"/>
                </a:solidFill>
              </a:rPr>
              <a:t>Passive Reinforcement Learning</a:t>
            </a:r>
          </a:p>
          <a:p>
            <a:pPr marL="514350" indent="-514350" eaLnBrk="1" hangingPunct="1">
              <a:buFont typeface="+mj-lt"/>
              <a:buAutoNum type="arabicPeriod"/>
            </a:pPr>
            <a:r>
              <a:rPr lang="en-US" sz="3200" dirty="0">
                <a:solidFill>
                  <a:srgbClr val="030305"/>
                </a:solidFill>
              </a:rPr>
              <a:t> Temporal Difference Learning</a:t>
            </a:r>
          </a:p>
          <a:p>
            <a:pPr marL="514350" indent="-514350" eaLnBrk="1" hangingPunct="1">
              <a:buFont typeface="+mj-lt"/>
              <a:buAutoNum type="arabicPeriod"/>
            </a:pPr>
            <a:r>
              <a:rPr lang="en-US" sz="3200" dirty="0">
                <a:solidFill>
                  <a:srgbClr val="030305"/>
                </a:solidFill>
              </a:rPr>
              <a:t> </a:t>
            </a:r>
            <a:r>
              <a:rPr lang="en-US" sz="3200" b="1" i="1" dirty="0">
                <a:solidFill>
                  <a:srgbClr val="030305"/>
                </a:solidFill>
              </a:rPr>
              <a:t>Policy Selection in RL</a:t>
            </a:r>
          </a:p>
          <a:p>
            <a:pPr marL="514350" indent="-514350" eaLnBrk="1" hangingPunct="1">
              <a:buFont typeface="+mj-lt"/>
              <a:buAutoNum type="arabicPeriod"/>
            </a:pPr>
            <a:r>
              <a:rPr lang="en-US" sz="3200" dirty="0">
                <a:solidFill>
                  <a:srgbClr val="030305"/>
                </a:solidFill>
              </a:rPr>
              <a:t> Applications</a:t>
            </a:r>
          </a:p>
          <a:p>
            <a:pPr marL="514350" indent="-514350" eaLnBrk="1" hangingPunct="1">
              <a:buFont typeface="+mj-lt"/>
              <a:buAutoNum type="arabicPeriod"/>
            </a:pPr>
            <a:r>
              <a:rPr lang="en-US" sz="3200" dirty="0">
                <a:solidFill>
                  <a:srgbClr val="030305"/>
                </a:solidFill>
              </a:rPr>
              <a:t> Summary</a:t>
            </a:r>
          </a:p>
        </p:txBody>
      </p:sp>
    </p:spTree>
    <p:extLst>
      <p:ext uri="{BB962C8B-B14F-4D97-AF65-F5344CB8AC3E}">
        <p14:creationId xmlns:p14="http://schemas.microsoft.com/office/powerpoint/2010/main" val="41379107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066800" y="1012825"/>
            <a:ext cx="7620000" cy="511175"/>
          </a:xfrm>
        </p:spPr>
        <p:txBody>
          <a:bodyPr/>
          <a:lstStyle/>
          <a:p>
            <a:pPr eaLnBrk="1" hangingPunct="1"/>
            <a:r>
              <a:rPr lang="en-US" sz="3600" dirty="0">
                <a:solidFill>
                  <a:srgbClr val="C2540A"/>
                </a:solidFill>
              </a:rPr>
              <a:t>4. Policy Selection in RL</a:t>
            </a:r>
            <a:endParaRPr lang="en-US" dirty="0"/>
          </a:p>
        </p:txBody>
      </p:sp>
      <p:sp>
        <p:nvSpPr>
          <p:cNvPr id="20483" name="Text Box 3"/>
          <p:cNvSpPr txBox="1">
            <a:spLocks noChangeArrowheads="1"/>
          </p:cNvSpPr>
          <p:nvPr/>
        </p:nvSpPr>
        <p:spPr bwMode="auto">
          <a:xfrm>
            <a:off x="1600200" y="20574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3200"/>
          </a:p>
        </p:txBody>
      </p:sp>
      <p:sp>
        <p:nvSpPr>
          <p:cNvPr id="20484" name="Text Box 4"/>
          <p:cNvSpPr txBox="1">
            <a:spLocks noChangeArrowheads="1"/>
          </p:cNvSpPr>
          <p:nvPr/>
        </p:nvSpPr>
        <p:spPr bwMode="auto">
          <a:xfrm>
            <a:off x="1600200" y="21336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3200"/>
          </a:p>
        </p:txBody>
      </p:sp>
      <p:sp>
        <p:nvSpPr>
          <p:cNvPr id="20485" name="Text Box 7"/>
          <p:cNvSpPr txBox="1">
            <a:spLocks noChangeArrowheads="1"/>
          </p:cNvSpPr>
          <p:nvPr/>
        </p:nvSpPr>
        <p:spPr bwMode="auto">
          <a:xfrm>
            <a:off x="1508125" y="2000250"/>
            <a:ext cx="7051675" cy="350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a:t>Now we must decide what actions to take.</a:t>
            </a:r>
          </a:p>
          <a:p>
            <a:pPr eaLnBrk="1" hangingPunct="1"/>
            <a:endParaRPr lang="en-US" sz="3200"/>
          </a:p>
          <a:p>
            <a:pPr eaLnBrk="1" hangingPunct="1"/>
            <a:r>
              <a:rPr lang="en-US" sz="3200" b="1"/>
              <a:t>Optimal policy</a:t>
            </a:r>
            <a:r>
              <a:rPr lang="en-US" sz="3200"/>
              <a:t>: Choose action with </a:t>
            </a:r>
          </a:p>
          <a:p>
            <a:pPr eaLnBrk="1" hangingPunct="1"/>
            <a:r>
              <a:rPr lang="en-US" sz="3200"/>
              <a:t>                           highest utility value.</a:t>
            </a:r>
          </a:p>
          <a:p>
            <a:pPr eaLnBrk="1" hangingPunct="1"/>
            <a:endParaRPr lang="en-US" sz="3200"/>
          </a:p>
          <a:p>
            <a:pPr eaLnBrk="1" hangingPunct="1"/>
            <a:r>
              <a:rPr lang="en-US" sz="3200"/>
              <a:t>Is that the right thing to do?</a:t>
            </a:r>
          </a:p>
          <a:p>
            <a:pPr eaLnBrk="1" hangingPunct="1"/>
            <a:endParaRPr lang="en-US" sz="32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143000" y="809624"/>
            <a:ext cx="7620000" cy="511175"/>
          </a:xfrm>
        </p:spPr>
        <p:txBody>
          <a:bodyPr/>
          <a:lstStyle/>
          <a:p>
            <a:pPr eaLnBrk="1" hangingPunct="1"/>
            <a:r>
              <a:rPr lang="en-US" sz="4000" dirty="0">
                <a:solidFill>
                  <a:srgbClr val="C2540A"/>
                </a:solidFill>
              </a:rPr>
              <a:t>Is selecting the previous best action always a good policy?</a:t>
            </a:r>
            <a:endParaRPr lang="en-US" sz="4000" dirty="0"/>
          </a:p>
        </p:txBody>
      </p:sp>
      <p:sp>
        <p:nvSpPr>
          <p:cNvPr id="21507" name="Text Box 3"/>
          <p:cNvSpPr txBox="1">
            <a:spLocks noChangeArrowheads="1"/>
          </p:cNvSpPr>
          <p:nvPr/>
        </p:nvSpPr>
        <p:spPr bwMode="auto">
          <a:xfrm>
            <a:off x="1600200" y="20574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3200"/>
          </a:p>
        </p:txBody>
      </p:sp>
      <p:sp>
        <p:nvSpPr>
          <p:cNvPr id="21508" name="Text Box 4"/>
          <p:cNvSpPr txBox="1">
            <a:spLocks noChangeArrowheads="1"/>
          </p:cNvSpPr>
          <p:nvPr/>
        </p:nvSpPr>
        <p:spPr bwMode="auto">
          <a:xfrm>
            <a:off x="1600200" y="21336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3200"/>
          </a:p>
        </p:txBody>
      </p:sp>
      <p:sp>
        <p:nvSpPr>
          <p:cNvPr id="21509" name="Text Box 5"/>
          <p:cNvSpPr txBox="1">
            <a:spLocks noChangeArrowheads="1"/>
          </p:cNvSpPr>
          <p:nvPr/>
        </p:nvSpPr>
        <p:spPr bwMode="auto">
          <a:xfrm>
            <a:off x="1508125" y="2000250"/>
            <a:ext cx="6203950" cy="447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a:t>No! Sometimes we may get stuck in </a:t>
            </a:r>
          </a:p>
          <a:p>
            <a:pPr eaLnBrk="1" hangingPunct="1"/>
            <a:r>
              <a:rPr lang="en-US" sz="3200"/>
              <a:t>suboptimal solutions. </a:t>
            </a:r>
          </a:p>
          <a:p>
            <a:pPr eaLnBrk="1" hangingPunct="1"/>
            <a:endParaRPr lang="en-US" sz="3200"/>
          </a:p>
          <a:p>
            <a:pPr eaLnBrk="1" hangingPunct="1"/>
            <a:r>
              <a:rPr lang="en-US" sz="3200"/>
              <a:t>Exploration vs Exploitation Tradeoff</a:t>
            </a:r>
          </a:p>
          <a:p>
            <a:pPr eaLnBrk="1" hangingPunct="1"/>
            <a:endParaRPr lang="en-US" sz="3200"/>
          </a:p>
          <a:p>
            <a:pPr eaLnBrk="1" hangingPunct="1"/>
            <a:r>
              <a:rPr lang="en-US" sz="3200"/>
              <a:t>         Why is this important?</a:t>
            </a:r>
          </a:p>
          <a:p>
            <a:pPr eaLnBrk="1" hangingPunct="1"/>
            <a:endParaRPr lang="en-US" sz="3200"/>
          </a:p>
          <a:p>
            <a:pPr eaLnBrk="1" hangingPunct="1"/>
            <a:r>
              <a:rPr lang="en-US" sz="3200"/>
              <a:t>The learned model is not the same as</a:t>
            </a:r>
          </a:p>
          <a:p>
            <a:pPr eaLnBrk="1" hangingPunct="1"/>
            <a:r>
              <a:rPr lang="en-US" sz="3200"/>
              <a:t>            the true environment.</a:t>
            </a:r>
          </a:p>
        </p:txBody>
      </p:sp>
      <p:sp>
        <p:nvSpPr>
          <p:cNvPr id="21510" name="Rectangle 6"/>
          <p:cNvSpPr>
            <a:spLocks noChangeArrowheads="1"/>
          </p:cNvSpPr>
          <p:nvPr/>
        </p:nvSpPr>
        <p:spPr bwMode="auto">
          <a:xfrm>
            <a:off x="1371600" y="3352800"/>
            <a:ext cx="6781800" cy="838200"/>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066800" y="1012825"/>
            <a:ext cx="7620000" cy="511175"/>
          </a:xfrm>
        </p:spPr>
        <p:txBody>
          <a:bodyPr/>
          <a:lstStyle/>
          <a:p>
            <a:pPr eaLnBrk="1" hangingPunct="1"/>
            <a:r>
              <a:rPr lang="en-US"/>
              <a:t>Explore vs Exploit</a:t>
            </a:r>
          </a:p>
        </p:txBody>
      </p:sp>
      <p:sp>
        <p:nvSpPr>
          <p:cNvPr id="22531" name="Text Box 3"/>
          <p:cNvSpPr txBox="1">
            <a:spLocks noChangeArrowheads="1"/>
          </p:cNvSpPr>
          <p:nvPr/>
        </p:nvSpPr>
        <p:spPr bwMode="auto">
          <a:xfrm>
            <a:off x="1600200" y="20574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3200"/>
          </a:p>
        </p:txBody>
      </p:sp>
      <p:sp>
        <p:nvSpPr>
          <p:cNvPr id="22532" name="Text Box 4"/>
          <p:cNvSpPr txBox="1">
            <a:spLocks noChangeArrowheads="1"/>
          </p:cNvSpPr>
          <p:nvPr/>
        </p:nvSpPr>
        <p:spPr bwMode="auto">
          <a:xfrm>
            <a:off x="1600200" y="21336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3200"/>
          </a:p>
        </p:txBody>
      </p:sp>
      <p:sp>
        <p:nvSpPr>
          <p:cNvPr id="22533" name="Text Box 7"/>
          <p:cNvSpPr txBox="1">
            <a:spLocks noChangeArrowheads="1"/>
          </p:cNvSpPr>
          <p:nvPr/>
        </p:nvSpPr>
        <p:spPr bwMode="auto">
          <a:xfrm>
            <a:off x="1584325" y="2076450"/>
            <a:ext cx="5772150"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a:t>Exploitation: Maximize its reward</a:t>
            </a:r>
          </a:p>
          <a:p>
            <a:pPr eaLnBrk="1" hangingPunct="1"/>
            <a:endParaRPr lang="en-US" sz="3200"/>
          </a:p>
          <a:p>
            <a:pPr eaLnBrk="1" hangingPunct="1"/>
            <a:r>
              <a:rPr lang="en-US" sz="3200"/>
              <a:t>                        vs</a:t>
            </a:r>
          </a:p>
          <a:p>
            <a:pPr eaLnBrk="1" hangingPunct="1"/>
            <a:endParaRPr lang="en-US" sz="3200"/>
          </a:p>
          <a:p>
            <a:pPr eaLnBrk="1" hangingPunct="1"/>
            <a:r>
              <a:rPr lang="en-US" sz="3200"/>
              <a:t>Exploration: Maximize long-term </a:t>
            </a:r>
          </a:p>
          <a:p>
            <a:pPr eaLnBrk="1" hangingPunct="1"/>
            <a:r>
              <a:rPr lang="en-US" sz="3200"/>
              <a:t>                             well being.</a:t>
            </a:r>
          </a:p>
        </p:txBody>
      </p:sp>
      <p:sp>
        <p:nvSpPr>
          <p:cNvPr id="22534" name="Rectangle 8"/>
          <p:cNvSpPr>
            <a:spLocks noChangeArrowheads="1"/>
          </p:cNvSpPr>
          <p:nvPr/>
        </p:nvSpPr>
        <p:spPr bwMode="auto">
          <a:xfrm>
            <a:off x="1295400" y="1981200"/>
            <a:ext cx="6858000" cy="38862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066800" y="1012825"/>
            <a:ext cx="7620000" cy="511175"/>
          </a:xfrm>
        </p:spPr>
        <p:txBody>
          <a:bodyPr/>
          <a:lstStyle/>
          <a:p>
            <a:pPr eaLnBrk="1" hangingPunct="1"/>
            <a:r>
              <a:rPr lang="en-US" sz="3600">
                <a:solidFill>
                  <a:srgbClr val="C2540A"/>
                </a:solidFill>
              </a:rPr>
              <a:t>Examples</a:t>
            </a:r>
            <a:endParaRPr lang="en-US"/>
          </a:p>
        </p:txBody>
      </p:sp>
      <p:sp>
        <p:nvSpPr>
          <p:cNvPr id="5123" name="Text Box 15"/>
          <p:cNvSpPr txBox="1">
            <a:spLocks noChangeArrowheads="1"/>
          </p:cNvSpPr>
          <p:nvPr/>
        </p:nvSpPr>
        <p:spPr bwMode="auto">
          <a:xfrm>
            <a:off x="1660525" y="1847850"/>
            <a:ext cx="6194425"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a:t>Playing chess:  </a:t>
            </a:r>
          </a:p>
          <a:p>
            <a:pPr eaLnBrk="1" hangingPunct="1"/>
            <a:r>
              <a:rPr lang="en-US" sz="3200"/>
              <a:t>         </a:t>
            </a:r>
            <a:r>
              <a:rPr lang="en-US" sz="2800"/>
              <a:t>Reward comes at end of game</a:t>
            </a:r>
          </a:p>
          <a:p>
            <a:pPr eaLnBrk="1" hangingPunct="1"/>
            <a:endParaRPr lang="en-US" sz="2800"/>
          </a:p>
          <a:p>
            <a:pPr eaLnBrk="1" hangingPunct="1"/>
            <a:r>
              <a:rPr lang="en-US" sz="3200"/>
              <a:t>Ping-pong:</a:t>
            </a:r>
            <a:r>
              <a:rPr lang="en-US" sz="2800"/>
              <a:t> </a:t>
            </a:r>
          </a:p>
          <a:p>
            <a:pPr eaLnBrk="1" hangingPunct="1"/>
            <a:r>
              <a:rPr lang="en-US" sz="2800"/>
              <a:t>           Reward on each point scored</a:t>
            </a:r>
          </a:p>
          <a:p>
            <a:pPr eaLnBrk="1" hangingPunct="1"/>
            <a:endParaRPr lang="en-US" sz="2800"/>
          </a:p>
          <a:p>
            <a:pPr eaLnBrk="1" hangingPunct="1"/>
            <a:r>
              <a:rPr lang="en-US" sz="3200"/>
              <a:t>Animals:</a:t>
            </a:r>
          </a:p>
          <a:p>
            <a:pPr eaLnBrk="1" hangingPunct="1"/>
            <a:r>
              <a:rPr lang="en-US" sz="2800"/>
              <a:t>           Hunger and pain  - negative reward</a:t>
            </a:r>
          </a:p>
          <a:p>
            <a:pPr eaLnBrk="1" hangingPunct="1"/>
            <a:r>
              <a:rPr lang="en-US" sz="2800"/>
              <a:t>           food intake – positive reward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z="4000"/>
              <a:t>Simple Solution to the Exploitation/Exploration Problem</a:t>
            </a:r>
          </a:p>
        </p:txBody>
      </p:sp>
      <p:sp>
        <p:nvSpPr>
          <p:cNvPr id="23555" name="Rectangle 3"/>
          <p:cNvSpPr>
            <a:spLocks noGrp="1" noChangeArrowheads="1"/>
          </p:cNvSpPr>
          <p:nvPr>
            <p:ph type="body" idx="1"/>
          </p:nvPr>
        </p:nvSpPr>
        <p:spPr/>
        <p:txBody>
          <a:bodyPr/>
          <a:lstStyle/>
          <a:p>
            <a:pPr marL="0" indent="0" eaLnBrk="1" hangingPunct="1">
              <a:buNone/>
            </a:pPr>
            <a:r>
              <a:rPr lang="en-US" dirty="0">
                <a:sym typeface="Symbol" panose="05050102010706020507" pitchFamily="18" charset="2"/>
              </a:rPr>
              <a:t>-Greedy Policies </a:t>
            </a:r>
            <a:r>
              <a:rPr lang="en-US" sz="700" dirty="0">
                <a:sym typeface="Symbol" panose="05050102010706020507" pitchFamily="18" charset="2"/>
                <a:hlinkClick r:id="rId2"/>
              </a:rPr>
              <a:t>https://junedmunshi.wordpress.com/2012/03/30/how-to-implement-epsilon-greedy-strategy-policy/</a:t>
            </a:r>
            <a:r>
              <a:rPr lang="en-US" sz="700" dirty="0">
                <a:sym typeface="Symbol" panose="05050102010706020507" pitchFamily="18" charset="2"/>
              </a:rPr>
              <a:t>  </a:t>
            </a:r>
            <a:endParaRPr lang="en-US" sz="700" dirty="0"/>
          </a:p>
          <a:p>
            <a:pPr eaLnBrk="1" hangingPunct="1"/>
            <a:r>
              <a:rPr lang="en-US" dirty="0"/>
              <a:t>Choose a random action once in k times</a:t>
            </a:r>
          </a:p>
          <a:p>
            <a:pPr eaLnBrk="1" hangingPunct="1"/>
            <a:r>
              <a:rPr lang="en-US" dirty="0"/>
              <a:t>Otherwise, choose the action with the highest expected utility (k-1 out of k times)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066800" y="1012825"/>
            <a:ext cx="7620000" cy="511175"/>
          </a:xfrm>
        </p:spPr>
        <p:txBody>
          <a:bodyPr/>
          <a:lstStyle/>
          <a:p>
            <a:pPr eaLnBrk="1" hangingPunct="1"/>
            <a:r>
              <a:rPr lang="en-US" sz="3600">
                <a:solidFill>
                  <a:srgbClr val="C2540A"/>
                </a:solidFill>
              </a:rPr>
              <a:t>Reinforcement Learning</a:t>
            </a:r>
            <a:endParaRPr lang="en-US"/>
          </a:p>
        </p:txBody>
      </p:sp>
      <p:sp>
        <p:nvSpPr>
          <p:cNvPr id="24579" name="Text Box 3"/>
          <p:cNvSpPr txBox="1">
            <a:spLocks noChangeArrowheads="1"/>
          </p:cNvSpPr>
          <p:nvPr/>
        </p:nvSpPr>
        <p:spPr bwMode="auto">
          <a:xfrm>
            <a:off x="1752600" y="2133600"/>
            <a:ext cx="616547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514350" indent="-514350" eaLnBrk="1" hangingPunct="1">
              <a:buFont typeface="+mj-lt"/>
              <a:buAutoNum type="arabicPeriod"/>
            </a:pPr>
            <a:r>
              <a:rPr lang="en-US" sz="3200" b="1" i="1" dirty="0">
                <a:solidFill>
                  <a:srgbClr val="030305"/>
                </a:solidFill>
              </a:rPr>
              <a:t> </a:t>
            </a:r>
            <a:r>
              <a:rPr lang="en-US" sz="3200" dirty="0">
                <a:solidFill>
                  <a:srgbClr val="030305"/>
                </a:solidFill>
              </a:rPr>
              <a:t>Introduction</a:t>
            </a:r>
          </a:p>
          <a:p>
            <a:pPr marL="514350" indent="-514350" eaLnBrk="1" hangingPunct="1">
              <a:buFont typeface="+mj-lt"/>
              <a:buAutoNum type="arabicPeriod"/>
            </a:pPr>
            <a:r>
              <a:rPr lang="en-US" sz="3200" b="1" i="1" dirty="0">
                <a:solidFill>
                  <a:srgbClr val="030305"/>
                </a:solidFill>
              </a:rPr>
              <a:t> </a:t>
            </a:r>
            <a:r>
              <a:rPr lang="en-US" sz="3200" dirty="0">
                <a:solidFill>
                  <a:srgbClr val="030305"/>
                </a:solidFill>
              </a:rPr>
              <a:t>Passive Reinforcement Learning</a:t>
            </a:r>
          </a:p>
          <a:p>
            <a:pPr marL="514350" indent="-514350" eaLnBrk="1" hangingPunct="1">
              <a:buFont typeface="+mj-lt"/>
              <a:buAutoNum type="arabicPeriod"/>
            </a:pPr>
            <a:r>
              <a:rPr lang="en-US" sz="3200" dirty="0">
                <a:solidFill>
                  <a:srgbClr val="030305"/>
                </a:solidFill>
              </a:rPr>
              <a:t> Temporal Difference Learning</a:t>
            </a:r>
          </a:p>
          <a:p>
            <a:pPr marL="514350" indent="-514350" eaLnBrk="1" hangingPunct="1">
              <a:buFont typeface="+mj-lt"/>
              <a:buAutoNum type="arabicPeriod"/>
            </a:pPr>
            <a:r>
              <a:rPr lang="en-US" sz="3200" dirty="0">
                <a:solidFill>
                  <a:srgbClr val="030305"/>
                </a:solidFill>
              </a:rPr>
              <a:t> Project1</a:t>
            </a:r>
          </a:p>
          <a:p>
            <a:pPr marL="514350" indent="-514350" eaLnBrk="1" hangingPunct="1">
              <a:buFont typeface="+mj-lt"/>
              <a:buAutoNum type="arabicPeriod"/>
            </a:pPr>
            <a:r>
              <a:rPr lang="en-US" sz="3200" dirty="0">
                <a:solidFill>
                  <a:srgbClr val="030305"/>
                </a:solidFill>
              </a:rPr>
              <a:t> Active Reinforcement Learning</a:t>
            </a:r>
          </a:p>
          <a:p>
            <a:pPr marL="514350" indent="-514350" eaLnBrk="1" hangingPunct="1">
              <a:buFont typeface="+mj-lt"/>
              <a:buAutoNum type="arabicPeriod"/>
            </a:pPr>
            <a:r>
              <a:rPr lang="en-US" sz="3200" dirty="0">
                <a:solidFill>
                  <a:srgbClr val="030305"/>
                </a:solidFill>
              </a:rPr>
              <a:t> </a:t>
            </a:r>
            <a:r>
              <a:rPr lang="en-US" sz="3200" b="1" i="1" dirty="0">
                <a:solidFill>
                  <a:srgbClr val="030305"/>
                </a:solidFill>
              </a:rPr>
              <a:t>Applications</a:t>
            </a:r>
          </a:p>
          <a:p>
            <a:pPr marL="514350" indent="-514350" eaLnBrk="1" hangingPunct="1">
              <a:buFont typeface="+mj-lt"/>
              <a:buAutoNum type="arabicPeriod"/>
            </a:pPr>
            <a:r>
              <a:rPr lang="en-US" sz="3200" dirty="0">
                <a:solidFill>
                  <a:srgbClr val="030305"/>
                </a:solidFill>
              </a:rPr>
              <a:t> Summary</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990600" y="609600"/>
            <a:ext cx="7620000" cy="511175"/>
          </a:xfrm>
        </p:spPr>
        <p:txBody>
          <a:bodyPr/>
          <a:lstStyle/>
          <a:p>
            <a:pPr eaLnBrk="1" hangingPunct="1"/>
            <a:r>
              <a:rPr lang="en-US" dirty="0"/>
              <a:t>5. Applications</a:t>
            </a:r>
          </a:p>
        </p:txBody>
      </p:sp>
      <p:sp>
        <p:nvSpPr>
          <p:cNvPr id="25603" name="Text Box 3"/>
          <p:cNvSpPr txBox="1">
            <a:spLocks noChangeArrowheads="1"/>
          </p:cNvSpPr>
          <p:nvPr/>
        </p:nvSpPr>
        <p:spPr bwMode="auto">
          <a:xfrm>
            <a:off x="1600200" y="20574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3200"/>
          </a:p>
        </p:txBody>
      </p:sp>
      <p:sp>
        <p:nvSpPr>
          <p:cNvPr id="25604" name="Text Box 4"/>
          <p:cNvSpPr txBox="1">
            <a:spLocks noChangeArrowheads="1"/>
          </p:cNvSpPr>
          <p:nvPr/>
        </p:nvSpPr>
        <p:spPr bwMode="auto">
          <a:xfrm>
            <a:off x="1600200" y="21336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3200"/>
          </a:p>
        </p:txBody>
      </p:sp>
      <p:sp>
        <p:nvSpPr>
          <p:cNvPr id="25605" name="Text Box 5"/>
          <p:cNvSpPr txBox="1">
            <a:spLocks noChangeArrowheads="1"/>
          </p:cNvSpPr>
          <p:nvPr/>
        </p:nvSpPr>
        <p:spPr bwMode="auto">
          <a:xfrm>
            <a:off x="1371600" y="20574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3200"/>
          </a:p>
        </p:txBody>
      </p:sp>
      <p:sp>
        <p:nvSpPr>
          <p:cNvPr id="25606" name="Text Box 6"/>
          <p:cNvSpPr txBox="1">
            <a:spLocks noChangeArrowheads="1"/>
          </p:cNvSpPr>
          <p:nvPr/>
        </p:nvSpPr>
        <p:spPr bwMode="auto">
          <a:xfrm>
            <a:off x="914400" y="1600200"/>
            <a:ext cx="7504113"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dirty="0"/>
              <a:t>Robot Soccer</a:t>
            </a:r>
          </a:p>
          <a:p>
            <a:pPr eaLnBrk="1" hangingPunct="1"/>
            <a:r>
              <a:rPr lang="en-US" sz="3200" dirty="0"/>
              <a:t>Game Playing</a:t>
            </a:r>
          </a:p>
          <a:p>
            <a:pPr eaLnBrk="1" hangingPunct="1"/>
            <a:r>
              <a:rPr lang="en-US" sz="3200" dirty="0"/>
              <a:t>Checker playing program by </a:t>
            </a:r>
          </a:p>
          <a:p>
            <a:pPr eaLnBrk="1" hangingPunct="1"/>
            <a:r>
              <a:rPr lang="en-US" sz="3200" dirty="0"/>
              <a:t>Arthur Samuel (IBM)</a:t>
            </a:r>
          </a:p>
          <a:p>
            <a:pPr eaLnBrk="1" hangingPunct="1"/>
            <a:r>
              <a:rPr lang="en-US" sz="3200" dirty="0">
                <a:hlinkClick r:id="rId2"/>
              </a:rPr>
              <a:t>http://en.wikipedia.org/wiki/Arthur_Samuel</a:t>
            </a:r>
            <a:r>
              <a:rPr lang="en-US" sz="3200" dirty="0"/>
              <a:t> </a:t>
            </a:r>
          </a:p>
          <a:p>
            <a:pPr eaLnBrk="1" hangingPunct="1"/>
            <a:r>
              <a:rPr lang="en-US" sz="3200" dirty="0"/>
              <a:t>Update rules: change weights by </a:t>
            </a:r>
          </a:p>
          <a:p>
            <a:pPr eaLnBrk="1" hangingPunct="1"/>
            <a:r>
              <a:rPr lang="en-US" sz="3200" dirty="0"/>
              <a:t>difference between current states </a:t>
            </a:r>
          </a:p>
          <a:p>
            <a:pPr eaLnBrk="1" hangingPunct="1"/>
            <a:r>
              <a:rPr lang="en-US" sz="3200" dirty="0"/>
              <a:t>and backed-up value generating </a:t>
            </a:r>
          </a:p>
          <a:p>
            <a:pPr eaLnBrk="1" hangingPunct="1"/>
            <a:r>
              <a:rPr lang="en-US" sz="3200" dirty="0"/>
              <a:t>full look-ahead tree</a:t>
            </a:r>
          </a:p>
          <a:p>
            <a:pPr eaLnBrk="1" hangingPunct="1"/>
            <a:r>
              <a:rPr lang="en-US" sz="3200" dirty="0" err="1"/>
              <a:t>Backgrammon</a:t>
            </a:r>
            <a:r>
              <a:rPr lang="en-US" sz="1000" dirty="0"/>
              <a:t>(start 5:37)</a:t>
            </a:r>
            <a:r>
              <a:rPr lang="en-US" sz="3200" dirty="0"/>
              <a:t>: </a:t>
            </a:r>
            <a:r>
              <a:rPr lang="en-US" sz="1600" dirty="0">
                <a:hlinkClick r:id="rId3"/>
              </a:rPr>
              <a:t>http://www.youtube.com/watch?v=RvgEA1XJiY8</a:t>
            </a:r>
            <a:r>
              <a:rPr lang="en-US" sz="1600" dirty="0"/>
              <a:t> </a:t>
            </a:r>
          </a:p>
        </p:txBody>
      </p:sp>
      <p:sp>
        <p:nvSpPr>
          <p:cNvPr id="25607" name="TextBox 6"/>
          <p:cNvSpPr txBox="1">
            <a:spLocks noChangeArrowheads="1"/>
          </p:cNvSpPr>
          <p:nvPr/>
        </p:nvSpPr>
        <p:spPr bwMode="auto">
          <a:xfrm>
            <a:off x="1219200" y="1178314"/>
            <a:ext cx="677140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800" dirty="0">
                <a:hlinkClick r:id="rId4"/>
              </a:rPr>
              <a:t>https://www.bing.com/videos/search?q=best+robot+soccer+video&amp;view=detail&amp;mid=9A5E8D8502751ADDC94E9A5E8D8502751ADDC94E&amp;FORM=VIRE</a:t>
            </a:r>
            <a:endParaRPr lang="en-US" sz="800" dirty="0"/>
          </a:p>
          <a:p>
            <a:pPr eaLnBrk="1" hangingPunct="1"/>
            <a:r>
              <a:rPr lang="en-US" sz="800" dirty="0">
                <a:hlinkClick r:id="rId5"/>
              </a:rPr>
              <a:t>https://www.bing.com/videos/search?q=best+robot+soccer+video&amp;view=detail&amp;mid=7B24E95B16CD302C245B7B24E95B16CD302C245B&amp;FORM=VIRE</a:t>
            </a:r>
            <a:r>
              <a:rPr lang="en-US" sz="800" dirty="0"/>
              <a:t> </a:t>
            </a:r>
          </a:p>
          <a:p>
            <a:pPr eaLnBrk="1" hangingPunct="1"/>
            <a:r>
              <a:rPr lang="en-US" sz="800" dirty="0">
                <a:hlinkClick r:id="rId6"/>
              </a:rPr>
              <a:t>https://www.japankyo.com/2017/04/wacky-weird-interesting-japanese-news-robot-soccer-world-cup-robocup-2017-nagoya-promotional-video/</a:t>
            </a:r>
            <a:r>
              <a:rPr lang="en-US" sz="800" dirty="0"/>
              <a:t> </a:t>
            </a:r>
          </a:p>
          <a:p>
            <a:pPr eaLnBrk="1" hangingPunct="1"/>
            <a:r>
              <a:rPr lang="en-US" sz="800" dirty="0">
                <a:hlinkClick r:id="rId6"/>
              </a:rPr>
              <a:t>https://www.japankyo.com/2017/04/wacky-weird-interesting-japanese-news-robot-soccer-world-cup-robocup-2017-nagoya-promotional-video/</a:t>
            </a:r>
            <a:endParaRPr lang="en-US" sz="800" dirty="0"/>
          </a:p>
          <a:p>
            <a:pPr eaLnBrk="1" hangingPunct="1"/>
            <a:endParaRPr lang="en-US" sz="800" dirty="0"/>
          </a:p>
        </p:txBody>
      </p:sp>
      <p:sp>
        <p:nvSpPr>
          <p:cNvPr id="8" name="TextBox 7">
            <a:extLst>
              <a:ext uri="{FF2B5EF4-FFF2-40B4-BE49-F238E27FC236}">
                <a16:creationId xmlns:a16="http://schemas.microsoft.com/office/drawing/2014/main" id="{F6FCB338-E709-4F19-A435-2052582D999B}"/>
              </a:ext>
            </a:extLst>
          </p:cNvPr>
          <p:cNvSpPr txBox="1"/>
          <p:nvPr/>
        </p:nvSpPr>
        <p:spPr>
          <a:xfrm>
            <a:off x="7772400" y="344702"/>
            <a:ext cx="939296" cy="276999"/>
          </a:xfrm>
          <a:prstGeom prst="rect">
            <a:avLst/>
          </a:prstGeom>
          <a:noFill/>
        </p:spPr>
        <p:txBody>
          <a:bodyPr wrap="none" rtlCol="0">
            <a:spAutoFit/>
          </a:bodyPr>
          <a:lstStyle/>
          <a:p>
            <a:r>
              <a:rPr lang="en-US" sz="1200" dirty="0"/>
              <a:t>Nov. 1 2017</a:t>
            </a:r>
          </a:p>
        </p:txBody>
      </p:sp>
      <p:sp>
        <p:nvSpPr>
          <p:cNvPr id="2" name="TextBox 1">
            <a:extLst>
              <a:ext uri="{FF2B5EF4-FFF2-40B4-BE49-F238E27FC236}">
                <a16:creationId xmlns:a16="http://schemas.microsoft.com/office/drawing/2014/main" id="{E0E6AAC5-8B33-4428-9336-8B984C5ACC90}"/>
              </a:ext>
            </a:extLst>
          </p:cNvPr>
          <p:cNvSpPr txBox="1"/>
          <p:nvPr/>
        </p:nvSpPr>
        <p:spPr>
          <a:xfrm>
            <a:off x="1356360" y="258573"/>
            <a:ext cx="5495928" cy="461665"/>
          </a:xfrm>
          <a:prstGeom prst="rect">
            <a:avLst/>
          </a:prstGeom>
          <a:noFill/>
        </p:spPr>
        <p:txBody>
          <a:bodyPr wrap="none" rtlCol="0">
            <a:spAutoFit/>
          </a:bodyPr>
          <a:lstStyle/>
          <a:p>
            <a:r>
              <a:rPr lang="en-US" dirty="0">
                <a:solidFill>
                  <a:srgbClr val="FF0000"/>
                </a:solidFill>
              </a:rPr>
              <a:t>Will show some videos on March 24 (22)!!</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990600" y="609600"/>
            <a:ext cx="7620000" cy="511175"/>
          </a:xfrm>
        </p:spPr>
        <p:txBody>
          <a:bodyPr/>
          <a:lstStyle/>
          <a:p>
            <a:pPr eaLnBrk="1" hangingPunct="1"/>
            <a:r>
              <a:rPr lang="en-US" dirty="0"/>
              <a:t>Applications 2</a:t>
            </a:r>
          </a:p>
        </p:txBody>
      </p:sp>
      <p:sp>
        <p:nvSpPr>
          <p:cNvPr id="25603" name="Text Box 3"/>
          <p:cNvSpPr txBox="1">
            <a:spLocks noChangeArrowheads="1"/>
          </p:cNvSpPr>
          <p:nvPr/>
        </p:nvSpPr>
        <p:spPr bwMode="auto">
          <a:xfrm>
            <a:off x="1600200" y="20574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3200"/>
          </a:p>
        </p:txBody>
      </p:sp>
      <p:sp>
        <p:nvSpPr>
          <p:cNvPr id="25604" name="Text Box 4"/>
          <p:cNvSpPr txBox="1">
            <a:spLocks noChangeArrowheads="1"/>
          </p:cNvSpPr>
          <p:nvPr/>
        </p:nvSpPr>
        <p:spPr bwMode="auto">
          <a:xfrm>
            <a:off x="1600200" y="21336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3200"/>
          </a:p>
        </p:txBody>
      </p:sp>
      <p:sp>
        <p:nvSpPr>
          <p:cNvPr id="25605" name="Text Box 5"/>
          <p:cNvSpPr txBox="1">
            <a:spLocks noChangeArrowheads="1"/>
          </p:cNvSpPr>
          <p:nvPr/>
        </p:nvSpPr>
        <p:spPr bwMode="auto">
          <a:xfrm>
            <a:off x="1371600" y="20574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3200"/>
          </a:p>
        </p:txBody>
      </p:sp>
      <p:sp>
        <p:nvSpPr>
          <p:cNvPr id="25606" name="Text Box 6"/>
          <p:cNvSpPr txBox="1">
            <a:spLocks noChangeArrowheads="1"/>
          </p:cNvSpPr>
          <p:nvPr/>
        </p:nvSpPr>
        <p:spPr bwMode="auto">
          <a:xfrm>
            <a:off x="914400" y="1600200"/>
            <a:ext cx="7504113"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dirty="0"/>
              <a:t>GO </a:t>
            </a:r>
            <a:r>
              <a:rPr lang="en-US" sz="1200" dirty="0">
                <a:hlinkClick r:id="rId2"/>
              </a:rPr>
              <a:t>https://deepmind.com/blog/article/alphago-zero-starting-scratch</a:t>
            </a:r>
            <a:r>
              <a:rPr lang="en-US" sz="1200" dirty="0"/>
              <a:t> (</a:t>
            </a:r>
            <a:r>
              <a:rPr lang="en-US" sz="1800" dirty="0"/>
              <a:t>good reading material for the group project) </a:t>
            </a:r>
            <a:endParaRPr lang="en-US" sz="1200" dirty="0"/>
          </a:p>
          <a:p>
            <a:pPr eaLnBrk="1" hangingPunct="1"/>
            <a:r>
              <a:rPr lang="en-US" sz="3200" dirty="0"/>
              <a:t>Elevator Control</a:t>
            </a:r>
          </a:p>
          <a:p>
            <a:pPr eaLnBrk="1" hangingPunct="1"/>
            <a:r>
              <a:rPr lang="en-US" sz="3200" dirty="0"/>
              <a:t>Helicopter Control </a:t>
            </a:r>
            <a:r>
              <a:rPr lang="en-US" sz="2000" dirty="0"/>
              <a:t>Demo: </a:t>
            </a:r>
            <a:r>
              <a:rPr lang="en-US" sz="2000" dirty="0">
                <a:hlinkClick r:id="rId3"/>
              </a:rPr>
              <a:t>http://heli.stanford.edu/</a:t>
            </a:r>
            <a:r>
              <a:rPr lang="en-US" sz="2000" dirty="0"/>
              <a:t> </a:t>
            </a:r>
          </a:p>
          <a:p>
            <a:pPr eaLnBrk="1" hangingPunct="1"/>
            <a:r>
              <a:rPr lang="en-US" sz="1600" dirty="0"/>
              <a:t> ICML 2008 Talk: </a:t>
            </a:r>
            <a:r>
              <a:rPr lang="en-US" sz="1600" dirty="0">
                <a:hlinkClick r:id="rId4"/>
              </a:rPr>
              <a:t>http://videolectures.net/icml08_coates_lcmd</a:t>
            </a:r>
            <a:endParaRPr lang="en-US" sz="1600" dirty="0"/>
          </a:p>
          <a:p>
            <a:pPr eaLnBrk="1" hangingPunct="1"/>
            <a:r>
              <a:rPr lang="en-US" sz="3200" dirty="0"/>
              <a:t>Deep RL(added in 2019; take a look!):   </a:t>
            </a:r>
          </a:p>
          <a:p>
            <a:pPr eaLnBrk="1" hangingPunct="1"/>
            <a:r>
              <a:rPr lang="en-US" sz="900" dirty="0">
                <a:hlinkClick r:id="rId5"/>
              </a:rPr>
              <a:t>https://www.bing.com/videos/search?q=best+reinforcment+learning+video&amp;view=detail&amp;mid=DFC5BA5934E30F1D83D1DFC5BA5934E30F1D83D1&amp;FORM=VIRE</a:t>
            </a:r>
            <a:r>
              <a:rPr lang="en-US" sz="900" dirty="0"/>
              <a:t> </a:t>
            </a:r>
          </a:p>
        </p:txBody>
      </p:sp>
    </p:spTree>
    <p:extLst>
      <p:ext uri="{BB962C8B-B14F-4D97-AF65-F5344CB8AC3E}">
        <p14:creationId xmlns:p14="http://schemas.microsoft.com/office/powerpoint/2010/main" val="24043189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066800" y="746125"/>
            <a:ext cx="7620000" cy="777875"/>
          </a:xfrm>
        </p:spPr>
        <p:txBody>
          <a:bodyPr/>
          <a:lstStyle/>
          <a:p>
            <a:pPr eaLnBrk="1" hangingPunct="1"/>
            <a:r>
              <a:rPr lang="en-US" sz="3600" dirty="0">
                <a:solidFill>
                  <a:srgbClr val="C2540A"/>
                </a:solidFill>
              </a:rPr>
              <a:t>6. Summary RL</a:t>
            </a:r>
          </a:p>
        </p:txBody>
      </p:sp>
      <p:sp>
        <p:nvSpPr>
          <p:cNvPr id="27651" name="Text Box 6"/>
          <p:cNvSpPr txBox="1">
            <a:spLocks noChangeArrowheads="1"/>
          </p:cNvSpPr>
          <p:nvPr/>
        </p:nvSpPr>
        <p:spPr bwMode="auto">
          <a:xfrm>
            <a:off x="990601" y="1600200"/>
            <a:ext cx="8001000" cy="4324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457200" indent="-457200" eaLnBrk="1" hangingPunct="1">
              <a:buFont typeface="Arial" panose="020B0604020202020204" pitchFamily="34" charset="0"/>
              <a:buChar char="•"/>
            </a:pPr>
            <a:r>
              <a:rPr lang="en-US" sz="2500" dirty="0"/>
              <a:t>Goal is to learn utility values of states and an optimal mapping from states to actions.</a:t>
            </a:r>
          </a:p>
          <a:p>
            <a:pPr marL="457200" indent="-457200" eaLnBrk="1" hangingPunct="1">
              <a:buFont typeface="Arial" panose="020B0604020202020204" pitchFamily="34" charset="0"/>
              <a:buChar char="•"/>
            </a:pPr>
            <a:r>
              <a:rPr lang="en-US" sz="2500" dirty="0"/>
              <a:t>If the world is completely known and does not change, </a:t>
            </a:r>
            <a:r>
              <a:rPr lang="en-US" sz="2500" dirty="0">
                <a:sym typeface="Wingdings" pitchFamily="2" charset="2"/>
              </a:rPr>
              <a:t>w</a:t>
            </a:r>
            <a:r>
              <a:rPr lang="en-US" sz="2500" dirty="0"/>
              <a:t>e can determine utilities by solving Bellman Equations.</a:t>
            </a:r>
          </a:p>
          <a:p>
            <a:pPr marL="457200" indent="-457200" eaLnBrk="1" hangingPunct="1">
              <a:buFont typeface="Arial" panose="020B0604020202020204" pitchFamily="34" charset="0"/>
              <a:buChar char="•"/>
            </a:pPr>
            <a:r>
              <a:rPr lang="en-US" sz="2500" dirty="0"/>
              <a:t>Otherwise, temporal difference learning </a:t>
            </a:r>
            <a:r>
              <a:rPr lang="en-US" sz="2500"/>
              <a:t>has  </a:t>
            </a:r>
            <a:r>
              <a:rPr lang="en-US" sz="2500" dirty="0"/>
              <a:t>to be used that updates utilities of actions and states to match those of successor states.</a:t>
            </a:r>
          </a:p>
          <a:p>
            <a:pPr marL="457200" indent="-457200" eaLnBrk="1" hangingPunct="1">
              <a:buFont typeface="Arial" panose="020B0604020202020204" pitchFamily="34" charset="0"/>
              <a:buChar char="•"/>
            </a:pPr>
            <a:r>
              <a:rPr lang="en-US" sz="2500" dirty="0"/>
              <a:t>There is an ongoing debate about if on-policy and off-policy RL approaches should be preferred. </a:t>
            </a:r>
          </a:p>
          <a:p>
            <a:pPr marL="457200" indent="-457200" eaLnBrk="1" hangingPunct="1">
              <a:buFont typeface="Arial" panose="020B0604020202020204" pitchFamily="34" charset="0"/>
              <a:buChar char="•"/>
            </a:pPr>
            <a:r>
              <a:rPr lang="en-US" sz="2500" dirty="0"/>
              <a:t>There have been many success stories about RL, such as Alpha-Go, Backgammon, Control, and Robotics.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Sutton ICML 2009 Video on </a:t>
            </a:r>
            <a:br>
              <a:rPr lang="en-US" dirty="0"/>
            </a:br>
            <a:r>
              <a:rPr lang="en-US" dirty="0">
                <a:solidFill>
                  <a:srgbClr val="C2540A"/>
                </a:solidFill>
              </a:rPr>
              <a:t>4 Key Ideas of RL</a:t>
            </a:r>
          </a:p>
        </p:txBody>
      </p:sp>
      <p:sp>
        <p:nvSpPr>
          <p:cNvPr id="4" name="TextBox 3"/>
          <p:cNvSpPr txBox="1"/>
          <p:nvPr/>
        </p:nvSpPr>
        <p:spPr>
          <a:xfrm>
            <a:off x="1143000" y="1676400"/>
            <a:ext cx="7696201" cy="1569660"/>
          </a:xfrm>
          <a:prstGeom prst="rect">
            <a:avLst/>
          </a:prstGeom>
          <a:noFill/>
        </p:spPr>
        <p:txBody>
          <a:bodyPr wrap="square" rtlCol="0">
            <a:spAutoFit/>
          </a:bodyPr>
          <a:lstStyle/>
          <a:p>
            <a:r>
              <a:rPr lang="en-US" sz="2800" dirty="0"/>
              <a:t>Link</a:t>
            </a:r>
            <a:r>
              <a:rPr lang="en-US" dirty="0"/>
              <a:t>:</a:t>
            </a:r>
            <a:r>
              <a:rPr lang="en-US" sz="4800" dirty="0"/>
              <a:t> </a:t>
            </a:r>
            <a:r>
              <a:rPr lang="en-US" dirty="0">
                <a:hlinkClick r:id="rId2"/>
              </a:rPr>
              <a:t>http://videolectures.net/icml09_sutton_itdrl/</a:t>
            </a:r>
            <a:endParaRPr lang="en-US" dirty="0"/>
          </a:p>
          <a:p>
            <a:r>
              <a:rPr lang="en-US" dirty="0"/>
              <a:t>We will show the video </a:t>
            </a:r>
            <a:r>
              <a:rPr lang="en-US" dirty="0">
                <a:solidFill>
                  <a:srgbClr val="C00000"/>
                </a:solidFill>
              </a:rPr>
              <a:t>10:34-45:37 </a:t>
            </a:r>
            <a:endParaRPr lang="en-US" sz="5400" dirty="0"/>
          </a:p>
          <a:p>
            <a:endParaRPr lang="en-US" dirty="0"/>
          </a:p>
        </p:txBody>
      </p:sp>
      <p:sp>
        <p:nvSpPr>
          <p:cNvPr id="5" name="TextBox 4"/>
          <p:cNvSpPr txBox="1"/>
          <p:nvPr/>
        </p:nvSpPr>
        <p:spPr>
          <a:xfrm>
            <a:off x="1524000" y="3657600"/>
            <a:ext cx="6629401" cy="3231654"/>
          </a:xfrm>
          <a:prstGeom prst="rect">
            <a:avLst/>
          </a:prstGeom>
          <a:noFill/>
        </p:spPr>
        <p:txBody>
          <a:bodyPr wrap="square" rtlCol="0">
            <a:spAutoFit/>
          </a:bodyPr>
          <a:lstStyle/>
          <a:p>
            <a:r>
              <a:rPr lang="en-US" sz="2800" dirty="0"/>
              <a:t>Discussion: </a:t>
            </a:r>
            <a:r>
              <a:rPr lang="en-US" sz="2800" i="1" dirty="0">
                <a:solidFill>
                  <a:srgbClr val="FF0000"/>
                </a:solidFill>
              </a:rPr>
              <a:t>What is unique about RL?</a:t>
            </a:r>
          </a:p>
          <a:p>
            <a:r>
              <a:rPr lang="en-US" sz="2000" i="1" dirty="0">
                <a:solidFill>
                  <a:srgbClr val="FF0000"/>
                </a:solidFill>
              </a:rPr>
              <a:t>Our Discussion found:</a:t>
            </a:r>
          </a:p>
          <a:p>
            <a:pPr marL="457200" indent="-457200">
              <a:buFont typeface="Arial" pitchFamily="34" charset="0"/>
              <a:buChar char="•"/>
            </a:pPr>
            <a:r>
              <a:rPr lang="en-US" sz="2000" i="1" dirty="0"/>
              <a:t>Rewards instead of giving the correct answer</a:t>
            </a:r>
          </a:p>
          <a:p>
            <a:pPr marL="457200" indent="-457200">
              <a:buFont typeface="Arial" pitchFamily="34" charset="0"/>
              <a:buChar char="•"/>
            </a:pPr>
            <a:r>
              <a:rPr lang="en-US" sz="2000" i="1" dirty="0"/>
              <a:t>Importance of Exploration and Sampling</a:t>
            </a:r>
          </a:p>
          <a:p>
            <a:pPr marL="457200" indent="-457200">
              <a:buFont typeface="Arial" pitchFamily="34" charset="0"/>
              <a:buChar char="•"/>
            </a:pPr>
            <a:r>
              <a:rPr lang="en-US" sz="2000" i="1" dirty="0"/>
              <a:t>Adaptation: Dealing with Changing Words</a:t>
            </a:r>
          </a:p>
          <a:p>
            <a:pPr marL="457200" indent="-457200">
              <a:buFont typeface="Arial" pitchFamily="34" charset="0"/>
              <a:buChar char="•"/>
            </a:pPr>
            <a:r>
              <a:rPr lang="en-US" sz="2000" i="1"/>
              <a:t>worried </a:t>
            </a:r>
            <a:r>
              <a:rPr lang="en-US" sz="2000" i="1" dirty="0"/>
              <a:t>about the  future/lifelong well-being; finding good policies,…</a:t>
            </a:r>
          </a:p>
          <a:p>
            <a:endParaRPr lang="en-US" sz="2800" i="1" dirty="0">
              <a:solidFill>
                <a:srgbClr val="FF0000"/>
              </a:solidFill>
            </a:endParaRPr>
          </a:p>
          <a:p>
            <a:endParaRPr lang="en-US" sz="2800" i="1" dirty="0">
              <a:solidFill>
                <a:srgbClr val="FF0000"/>
              </a:solidFill>
            </a:endParaRPr>
          </a:p>
        </p:txBody>
      </p:sp>
    </p:spTree>
    <p:extLst>
      <p:ext uri="{BB962C8B-B14F-4D97-AF65-F5344CB8AC3E}">
        <p14:creationId xmlns:p14="http://schemas.microsoft.com/office/powerpoint/2010/main" val="4217859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28600" y="228600"/>
            <a:ext cx="9144000" cy="798984"/>
          </a:xfrm>
        </p:spPr>
        <p:txBody>
          <a:bodyPr/>
          <a:lstStyle/>
          <a:p>
            <a:pPr eaLnBrk="1" hangingPunct="1"/>
            <a:r>
              <a:rPr lang="en-US" sz="3600" dirty="0"/>
              <a:t>News and Preview Lecture Feb. 24, 2021</a:t>
            </a:r>
          </a:p>
        </p:txBody>
      </p:sp>
      <p:sp>
        <p:nvSpPr>
          <p:cNvPr id="22531" name="Rectangle 3"/>
          <p:cNvSpPr>
            <a:spLocks noGrp="1" noChangeArrowheads="1"/>
          </p:cNvSpPr>
          <p:nvPr>
            <p:ph idx="1"/>
          </p:nvPr>
        </p:nvSpPr>
        <p:spPr>
          <a:xfrm>
            <a:off x="914400" y="533400"/>
            <a:ext cx="7924801" cy="3889772"/>
          </a:xfrm>
        </p:spPr>
        <p:txBody>
          <a:bodyPr/>
          <a:lstStyle/>
          <a:p>
            <a:pPr marL="0" indent="0">
              <a:buNone/>
            </a:pPr>
            <a:r>
              <a:rPr lang="en-US" sz="1800" dirty="0"/>
              <a:t> </a:t>
            </a:r>
          </a:p>
          <a:p>
            <a:pPr>
              <a:buFont typeface="Wingdings" panose="05000000000000000000" pitchFamily="2" charset="2"/>
              <a:buChar char="q"/>
            </a:pPr>
            <a:r>
              <a:rPr lang="en-US" sz="1800" dirty="0">
                <a:sym typeface="Wingdings" panose="05000000000000000000" pitchFamily="2" charset="2"/>
              </a:rPr>
              <a:t>Deadlines: Task1 is due tomorrow Tuesday in MS Teams (no change!), Task2 is now due March 1 (2 extra days), Task 3 is now due We., February 24 (one extra day + one grace day), Pier reviews for Task 3 are due on March 3, and peer review feedback is due on March 5.   </a:t>
            </a:r>
          </a:p>
          <a:p>
            <a:pPr>
              <a:buFont typeface="Wingdings" panose="05000000000000000000" pitchFamily="2" charset="2"/>
              <a:buChar char="q"/>
            </a:pPr>
            <a:r>
              <a:rPr lang="en-US" sz="1800" dirty="0"/>
              <a:t>Online Credit Task Group D presentation was moved to March 8! New Online Credit Tasks for groups E+F+G have been posted (March 1+3+8)!</a:t>
            </a:r>
          </a:p>
          <a:p>
            <a:pPr>
              <a:buFont typeface="Wingdings" panose="05000000000000000000" pitchFamily="2" charset="2"/>
              <a:buChar char="q"/>
            </a:pPr>
            <a:r>
              <a:rPr lang="en-US" sz="1800" dirty="0"/>
              <a:t>Peer Reviews in </a:t>
            </a:r>
            <a:r>
              <a:rPr lang="en-US" sz="1800" dirty="0" err="1"/>
              <a:t>Kritk</a:t>
            </a:r>
            <a:endParaRPr lang="en-US" sz="1800" dirty="0"/>
          </a:p>
          <a:p>
            <a:pPr lvl="1">
              <a:buFont typeface="Wingdings" panose="05000000000000000000" pitchFamily="2" charset="2"/>
              <a:buChar char="q"/>
            </a:pPr>
            <a:r>
              <a:rPr lang="en-US" sz="1800" dirty="0"/>
              <a:t>Evaluation based on a rubric (giving 0, 0.5,…,3 stars)</a:t>
            </a:r>
          </a:p>
          <a:p>
            <a:pPr lvl="1">
              <a:buFont typeface="Wingdings" panose="05000000000000000000" pitchFamily="2" charset="2"/>
              <a:buChar char="q"/>
            </a:pPr>
            <a:r>
              <a:rPr lang="en-US" sz="1800" dirty="0"/>
              <a:t>Written Feedback which justifies the evaluation saying what you liked and did not like, makes suggestions for improvement and point out errors or misunderstandings. </a:t>
            </a:r>
          </a:p>
          <a:p>
            <a:pPr lvl="1">
              <a:buFont typeface="Wingdings" panose="05000000000000000000" pitchFamily="2" charset="2"/>
              <a:buChar char="q"/>
            </a:pPr>
            <a:r>
              <a:rPr lang="en-US" sz="1800" dirty="0"/>
              <a:t>You will be evaluated on how well you evaluate</a:t>
            </a:r>
          </a:p>
          <a:p>
            <a:pPr lvl="1">
              <a:buFont typeface="Wingdings" panose="05000000000000000000" pitchFamily="2" charset="2"/>
              <a:buChar char="q"/>
            </a:pPr>
            <a:r>
              <a:rPr lang="en-US" sz="1800" dirty="0"/>
              <a:t>TAs will go through the evaluation and make adjustments</a:t>
            </a:r>
          </a:p>
          <a:p>
            <a:pPr>
              <a:buFont typeface="Wingdings" panose="05000000000000000000" pitchFamily="2" charset="2"/>
              <a:buChar char="q"/>
            </a:pPr>
            <a:r>
              <a:rPr lang="en-US" sz="1800" dirty="0"/>
              <a:t>Today’s Program: </a:t>
            </a:r>
          </a:p>
          <a:p>
            <a:pPr lvl="1">
              <a:buFont typeface="Wingdings" panose="05000000000000000000" pitchFamily="2" charset="2"/>
              <a:buChar char="q"/>
            </a:pPr>
            <a:r>
              <a:rPr lang="en-US" sz="1800" dirty="0"/>
              <a:t>Reinforcement Learning (to be continued on March 1)</a:t>
            </a:r>
          </a:p>
          <a:p>
            <a:pPr lvl="1">
              <a:buFont typeface="Wingdings" panose="05000000000000000000" pitchFamily="2" charset="2"/>
              <a:buChar char="q"/>
            </a:pPr>
            <a:r>
              <a:rPr lang="en-US" sz="1800" dirty="0"/>
              <a:t>Discussion of the Group Project World </a:t>
            </a:r>
          </a:p>
          <a:p>
            <a:pPr lvl="1">
              <a:buFont typeface="Wingdings" panose="05000000000000000000" pitchFamily="2" charset="2"/>
              <a:buChar char="q"/>
            </a:pPr>
            <a:r>
              <a:rPr lang="en-US" sz="1800" dirty="0"/>
              <a:t>Q&amp;A Task2</a:t>
            </a:r>
          </a:p>
          <a:p>
            <a:pPr eaLnBrk="1" hangingPunct="1">
              <a:buFont typeface="Wingdings" panose="05000000000000000000" pitchFamily="2" charset="2"/>
              <a:buChar char="q"/>
            </a:pPr>
            <a:r>
              <a:rPr lang="en-US" sz="1800" dirty="0"/>
              <a:t>Today’s Background: </a:t>
            </a:r>
            <a:r>
              <a:rPr lang="en-US" sz="1800" dirty="0" err="1"/>
              <a:t>Foz</a:t>
            </a:r>
            <a:r>
              <a:rPr lang="en-US" sz="1800" dirty="0"/>
              <a:t> do Iguacu, Brazil</a:t>
            </a:r>
          </a:p>
          <a:p>
            <a:pPr lvl="1" eaLnBrk="1" hangingPunct="1"/>
            <a:endParaRPr lang="en-US" sz="1800" dirty="0"/>
          </a:p>
        </p:txBody>
      </p:sp>
    </p:spTree>
    <p:extLst>
      <p:ext uri="{BB962C8B-B14F-4D97-AF65-F5344CB8AC3E}">
        <p14:creationId xmlns:p14="http://schemas.microsoft.com/office/powerpoint/2010/main" val="2417737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098400" y="914400"/>
            <a:ext cx="7620000" cy="511175"/>
          </a:xfrm>
        </p:spPr>
        <p:txBody>
          <a:bodyPr/>
          <a:lstStyle/>
          <a:p>
            <a:pPr eaLnBrk="1" hangingPunct="1"/>
            <a:r>
              <a:rPr lang="en-US" sz="3600" dirty="0">
                <a:solidFill>
                  <a:srgbClr val="C2540A"/>
                </a:solidFill>
              </a:rPr>
              <a:t>Teaching Style COSC 6368</a:t>
            </a:r>
            <a:endParaRPr lang="en-US" dirty="0"/>
          </a:p>
        </p:txBody>
      </p:sp>
      <p:pic>
        <p:nvPicPr>
          <p:cNvPr id="1026" name="Picture 2" descr="Image result for iceberg phot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86" y="36286"/>
            <a:ext cx="9221414" cy="6781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95098" y="5617029"/>
            <a:ext cx="9026702" cy="1015663"/>
          </a:xfrm>
          <a:prstGeom prst="rect">
            <a:avLst/>
          </a:prstGeom>
          <a:noFill/>
        </p:spPr>
        <p:txBody>
          <a:bodyPr wrap="none" rtlCol="0">
            <a:spAutoFit/>
          </a:bodyPr>
          <a:lstStyle/>
          <a:p>
            <a:r>
              <a:rPr lang="en-US" sz="6000" b="1" dirty="0">
                <a:solidFill>
                  <a:srgbClr val="FF0000"/>
                </a:solidFill>
              </a:rPr>
              <a:t>Teaching Style COSC 4368</a:t>
            </a:r>
          </a:p>
        </p:txBody>
      </p:sp>
      <p:sp>
        <p:nvSpPr>
          <p:cNvPr id="8" name="TextBox 7"/>
          <p:cNvSpPr txBox="1"/>
          <p:nvPr/>
        </p:nvSpPr>
        <p:spPr>
          <a:xfrm>
            <a:off x="1524000" y="4343400"/>
            <a:ext cx="6006965" cy="646331"/>
          </a:xfrm>
          <a:prstGeom prst="rect">
            <a:avLst/>
          </a:prstGeom>
          <a:noFill/>
        </p:spPr>
        <p:txBody>
          <a:bodyPr wrap="none" rtlCol="0">
            <a:spAutoFit/>
          </a:bodyPr>
          <a:lstStyle/>
          <a:p>
            <a:r>
              <a:rPr lang="en-US" sz="3600" b="1" dirty="0">
                <a:solidFill>
                  <a:srgbClr val="FFFF00"/>
                </a:solidFill>
              </a:rPr>
              <a:t>Basic Knowledge of AI (70%)</a:t>
            </a:r>
          </a:p>
        </p:txBody>
      </p:sp>
      <p:sp>
        <p:nvSpPr>
          <p:cNvPr id="9" name="TextBox 8"/>
          <p:cNvSpPr txBox="1"/>
          <p:nvPr/>
        </p:nvSpPr>
        <p:spPr>
          <a:xfrm>
            <a:off x="5669135" y="2362200"/>
            <a:ext cx="2620653" cy="954107"/>
          </a:xfrm>
          <a:prstGeom prst="rect">
            <a:avLst/>
          </a:prstGeom>
          <a:noFill/>
        </p:spPr>
        <p:txBody>
          <a:bodyPr wrap="none" rtlCol="0">
            <a:spAutoFit/>
          </a:bodyPr>
          <a:lstStyle/>
          <a:p>
            <a:pPr algn="ctr"/>
            <a:r>
              <a:rPr lang="en-US" sz="2800" b="1" dirty="0">
                <a:solidFill>
                  <a:srgbClr val="FFFF00"/>
                </a:solidFill>
              </a:rPr>
              <a:t>State of the Art </a:t>
            </a:r>
          </a:p>
          <a:p>
            <a:pPr algn="ctr"/>
            <a:r>
              <a:rPr lang="en-US" sz="2800" b="1">
                <a:solidFill>
                  <a:srgbClr val="FFFF00"/>
                </a:solidFill>
              </a:rPr>
              <a:t>AI Tools (</a:t>
            </a:r>
            <a:r>
              <a:rPr lang="en-US" sz="2800" b="1" dirty="0">
                <a:solidFill>
                  <a:srgbClr val="FFFF00"/>
                </a:solidFill>
              </a:rPr>
              <a:t>15%)</a:t>
            </a:r>
          </a:p>
        </p:txBody>
      </p:sp>
      <p:sp>
        <p:nvSpPr>
          <p:cNvPr id="10" name="TextBox 9"/>
          <p:cNvSpPr txBox="1"/>
          <p:nvPr/>
        </p:nvSpPr>
        <p:spPr>
          <a:xfrm>
            <a:off x="1807522" y="609600"/>
            <a:ext cx="3553152" cy="1077218"/>
          </a:xfrm>
          <a:prstGeom prst="rect">
            <a:avLst/>
          </a:prstGeom>
          <a:noFill/>
        </p:spPr>
        <p:txBody>
          <a:bodyPr wrap="none" rtlCol="0">
            <a:spAutoFit/>
          </a:bodyPr>
          <a:lstStyle/>
          <a:p>
            <a:pPr algn="ctr"/>
            <a:r>
              <a:rPr lang="en-US" sz="3200" b="1" dirty="0">
                <a:solidFill>
                  <a:srgbClr val="FFFF00"/>
                </a:solidFill>
              </a:rPr>
              <a:t>State of the Art</a:t>
            </a:r>
          </a:p>
          <a:p>
            <a:pPr algn="ctr"/>
            <a:r>
              <a:rPr lang="en-US" sz="3200" b="1" dirty="0">
                <a:solidFill>
                  <a:srgbClr val="FFFF00"/>
                </a:solidFill>
              </a:rPr>
              <a:t>AI Research (15%)</a:t>
            </a:r>
          </a:p>
        </p:txBody>
      </p:sp>
    </p:spTree>
    <p:extLst>
      <p:ext uri="{BB962C8B-B14F-4D97-AF65-F5344CB8AC3E}">
        <p14:creationId xmlns:p14="http://schemas.microsoft.com/office/powerpoint/2010/main" val="1635443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4000"/>
              <a:t>Framework: Agent in State Space</a:t>
            </a:r>
          </a:p>
        </p:txBody>
      </p:sp>
      <p:sp>
        <p:nvSpPr>
          <p:cNvPr id="6147" name="Oval 4"/>
          <p:cNvSpPr>
            <a:spLocks noChangeArrowheads="1"/>
          </p:cNvSpPr>
          <p:nvPr/>
        </p:nvSpPr>
        <p:spPr bwMode="auto">
          <a:xfrm>
            <a:off x="2057400" y="2133600"/>
            <a:ext cx="1371600" cy="685800"/>
          </a:xfrm>
          <a:prstGeom prst="ellipse">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3200"/>
              <a:t>1</a:t>
            </a:r>
          </a:p>
        </p:txBody>
      </p:sp>
      <p:sp>
        <p:nvSpPr>
          <p:cNvPr id="6148" name="Oval 5"/>
          <p:cNvSpPr>
            <a:spLocks noChangeArrowheads="1"/>
          </p:cNvSpPr>
          <p:nvPr/>
        </p:nvSpPr>
        <p:spPr bwMode="auto">
          <a:xfrm>
            <a:off x="3886200" y="2133600"/>
            <a:ext cx="1371600" cy="685800"/>
          </a:xfrm>
          <a:prstGeom prst="ellipse">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3200"/>
              <a:t>2</a:t>
            </a:r>
          </a:p>
        </p:txBody>
      </p:sp>
      <p:sp>
        <p:nvSpPr>
          <p:cNvPr id="6149" name="Oval 6"/>
          <p:cNvSpPr>
            <a:spLocks noChangeArrowheads="1"/>
          </p:cNvSpPr>
          <p:nvPr/>
        </p:nvSpPr>
        <p:spPr bwMode="auto">
          <a:xfrm>
            <a:off x="6019800" y="2133600"/>
            <a:ext cx="1371600" cy="685800"/>
          </a:xfrm>
          <a:prstGeom prst="ellipse">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3200"/>
              <a:t>3 </a:t>
            </a:r>
            <a:r>
              <a:rPr lang="en-US">
                <a:solidFill>
                  <a:srgbClr val="FF0066"/>
                </a:solidFill>
              </a:rPr>
              <a:t>R=+5</a:t>
            </a:r>
            <a:endParaRPr lang="en-US" sz="3200">
              <a:solidFill>
                <a:srgbClr val="FF0066"/>
              </a:solidFill>
            </a:endParaRPr>
          </a:p>
        </p:txBody>
      </p:sp>
      <p:sp>
        <p:nvSpPr>
          <p:cNvPr id="6150" name="Oval 7"/>
          <p:cNvSpPr>
            <a:spLocks noChangeArrowheads="1"/>
          </p:cNvSpPr>
          <p:nvPr/>
        </p:nvSpPr>
        <p:spPr bwMode="auto">
          <a:xfrm>
            <a:off x="6172200" y="3276600"/>
            <a:ext cx="1371600" cy="685800"/>
          </a:xfrm>
          <a:prstGeom prst="ellipse">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3200"/>
              <a:t>6 </a:t>
            </a:r>
            <a:r>
              <a:rPr lang="en-US">
                <a:solidFill>
                  <a:srgbClr val="FF0066"/>
                </a:solidFill>
              </a:rPr>
              <a:t>R=</a:t>
            </a:r>
            <a:r>
              <a:rPr lang="en-US">
                <a:solidFill>
                  <a:srgbClr val="FF0066"/>
                </a:solidFill>
                <a:latin typeface="Symbol" pitchFamily="18" charset="2"/>
              </a:rPr>
              <a:t>-</a:t>
            </a:r>
            <a:r>
              <a:rPr lang="en-US">
                <a:solidFill>
                  <a:srgbClr val="FF0066"/>
                </a:solidFill>
              </a:rPr>
              <a:t>9</a:t>
            </a:r>
          </a:p>
        </p:txBody>
      </p:sp>
      <p:sp>
        <p:nvSpPr>
          <p:cNvPr id="6151" name="Oval 8"/>
          <p:cNvSpPr>
            <a:spLocks noChangeArrowheads="1"/>
          </p:cNvSpPr>
          <p:nvPr/>
        </p:nvSpPr>
        <p:spPr bwMode="auto">
          <a:xfrm>
            <a:off x="6248400" y="4572000"/>
            <a:ext cx="1371600" cy="685800"/>
          </a:xfrm>
          <a:prstGeom prst="ellipse">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3200"/>
              <a:t>9 </a:t>
            </a:r>
            <a:r>
              <a:rPr lang="en-US">
                <a:solidFill>
                  <a:srgbClr val="FF0066"/>
                </a:solidFill>
              </a:rPr>
              <a:t>R=</a:t>
            </a:r>
            <a:r>
              <a:rPr lang="en-US">
                <a:solidFill>
                  <a:srgbClr val="FF0066"/>
                </a:solidFill>
                <a:latin typeface="Symbol" pitchFamily="18" charset="2"/>
              </a:rPr>
              <a:t>-</a:t>
            </a:r>
            <a:r>
              <a:rPr lang="en-US">
                <a:solidFill>
                  <a:srgbClr val="FF0066"/>
                </a:solidFill>
              </a:rPr>
              <a:t>6</a:t>
            </a:r>
          </a:p>
        </p:txBody>
      </p:sp>
      <p:sp>
        <p:nvSpPr>
          <p:cNvPr id="6152" name="Oval 9"/>
          <p:cNvSpPr>
            <a:spLocks noChangeArrowheads="1"/>
          </p:cNvSpPr>
          <p:nvPr/>
        </p:nvSpPr>
        <p:spPr bwMode="auto">
          <a:xfrm>
            <a:off x="6324600" y="5791200"/>
            <a:ext cx="1371600" cy="685800"/>
          </a:xfrm>
          <a:prstGeom prst="ellipse">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3200"/>
              <a:t>10</a:t>
            </a:r>
          </a:p>
        </p:txBody>
      </p:sp>
      <p:sp>
        <p:nvSpPr>
          <p:cNvPr id="6153" name="Oval 10"/>
          <p:cNvSpPr>
            <a:spLocks noChangeArrowheads="1"/>
          </p:cNvSpPr>
          <p:nvPr/>
        </p:nvSpPr>
        <p:spPr bwMode="auto">
          <a:xfrm>
            <a:off x="4114800" y="4572000"/>
            <a:ext cx="1371600" cy="685800"/>
          </a:xfrm>
          <a:prstGeom prst="ellipse">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3200"/>
              <a:t>8 </a:t>
            </a:r>
            <a:r>
              <a:rPr lang="en-US">
                <a:solidFill>
                  <a:srgbClr val="FF0066"/>
                </a:solidFill>
              </a:rPr>
              <a:t>R=+4</a:t>
            </a:r>
          </a:p>
        </p:txBody>
      </p:sp>
      <p:sp>
        <p:nvSpPr>
          <p:cNvPr id="6154" name="Oval 11"/>
          <p:cNvSpPr>
            <a:spLocks noChangeArrowheads="1"/>
          </p:cNvSpPr>
          <p:nvPr/>
        </p:nvSpPr>
        <p:spPr bwMode="auto">
          <a:xfrm>
            <a:off x="4114800" y="3352800"/>
            <a:ext cx="1371600" cy="685800"/>
          </a:xfrm>
          <a:prstGeom prst="ellipse">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3200"/>
              <a:t>5 </a:t>
            </a:r>
            <a:r>
              <a:rPr lang="en-US">
                <a:solidFill>
                  <a:srgbClr val="FF0066"/>
                </a:solidFill>
              </a:rPr>
              <a:t>R=+3</a:t>
            </a:r>
          </a:p>
        </p:txBody>
      </p:sp>
      <p:sp>
        <p:nvSpPr>
          <p:cNvPr id="6155" name="Oval 12"/>
          <p:cNvSpPr>
            <a:spLocks noChangeArrowheads="1"/>
          </p:cNvSpPr>
          <p:nvPr/>
        </p:nvSpPr>
        <p:spPr bwMode="auto">
          <a:xfrm>
            <a:off x="2133600" y="3352800"/>
            <a:ext cx="1371600" cy="685800"/>
          </a:xfrm>
          <a:prstGeom prst="ellipse">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3200"/>
              <a:t>4</a:t>
            </a:r>
          </a:p>
        </p:txBody>
      </p:sp>
      <p:sp>
        <p:nvSpPr>
          <p:cNvPr id="6156" name="Oval 13"/>
          <p:cNvSpPr>
            <a:spLocks noChangeArrowheads="1"/>
          </p:cNvSpPr>
          <p:nvPr/>
        </p:nvSpPr>
        <p:spPr bwMode="auto">
          <a:xfrm>
            <a:off x="2057400" y="4648200"/>
            <a:ext cx="1371600" cy="685800"/>
          </a:xfrm>
          <a:prstGeom prst="ellipse">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3200"/>
              <a:t>7</a:t>
            </a:r>
          </a:p>
        </p:txBody>
      </p:sp>
      <p:sp>
        <p:nvSpPr>
          <p:cNvPr id="6157" name="Line 17"/>
          <p:cNvSpPr>
            <a:spLocks noChangeShapeType="1"/>
          </p:cNvSpPr>
          <p:nvPr/>
        </p:nvSpPr>
        <p:spPr bwMode="auto">
          <a:xfrm>
            <a:off x="3429000" y="2438400"/>
            <a:ext cx="457200" cy="0"/>
          </a:xfrm>
          <a:prstGeom prst="line">
            <a:avLst/>
          </a:prstGeom>
          <a:noFill/>
          <a:ln w="222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158" name="Line 19"/>
          <p:cNvSpPr>
            <a:spLocks noChangeShapeType="1"/>
          </p:cNvSpPr>
          <p:nvPr/>
        </p:nvSpPr>
        <p:spPr bwMode="auto">
          <a:xfrm>
            <a:off x="5257800" y="2438400"/>
            <a:ext cx="762000" cy="0"/>
          </a:xfrm>
          <a:prstGeom prst="line">
            <a:avLst/>
          </a:prstGeom>
          <a:noFill/>
          <a:ln w="158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159" name="Line 20"/>
          <p:cNvSpPr>
            <a:spLocks noChangeShapeType="1"/>
          </p:cNvSpPr>
          <p:nvPr/>
        </p:nvSpPr>
        <p:spPr bwMode="auto">
          <a:xfrm>
            <a:off x="6705600" y="2819400"/>
            <a:ext cx="0" cy="533400"/>
          </a:xfrm>
          <a:prstGeom prst="line">
            <a:avLst/>
          </a:prstGeom>
          <a:noFill/>
          <a:ln w="158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160" name="Line 21"/>
          <p:cNvSpPr>
            <a:spLocks noChangeShapeType="1"/>
          </p:cNvSpPr>
          <p:nvPr/>
        </p:nvSpPr>
        <p:spPr bwMode="auto">
          <a:xfrm>
            <a:off x="6858000" y="3962400"/>
            <a:ext cx="0" cy="609600"/>
          </a:xfrm>
          <a:prstGeom prst="line">
            <a:avLst/>
          </a:prstGeom>
          <a:noFill/>
          <a:ln w="158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161" name="Line 22"/>
          <p:cNvSpPr>
            <a:spLocks noChangeShapeType="1"/>
          </p:cNvSpPr>
          <p:nvPr/>
        </p:nvSpPr>
        <p:spPr bwMode="auto">
          <a:xfrm>
            <a:off x="6934200" y="5257800"/>
            <a:ext cx="0" cy="609600"/>
          </a:xfrm>
          <a:prstGeom prst="line">
            <a:avLst/>
          </a:prstGeom>
          <a:noFill/>
          <a:ln w="158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162" name="Line 23"/>
          <p:cNvSpPr>
            <a:spLocks noChangeShapeType="1"/>
          </p:cNvSpPr>
          <p:nvPr/>
        </p:nvSpPr>
        <p:spPr bwMode="auto">
          <a:xfrm flipH="1">
            <a:off x="5486400" y="3733800"/>
            <a:ext cx="762000" cy="0"/>
          </a:xfrm>
          <a:prstGeom prst="line">
            <a:avLst/>
          </a:prstGeom>
          <a:noFill/>
          <a:ln w="158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163" name="Line 24"/>
          <p:cNvSpPr>
            <a:spLocks noChangeShapeType="1"/>
          </p:cNvSpPr>
          <p:nvPr/>
        </p:nvSpPr>
        <p:spPr bwMode="auto">
          <a:xfrm flipH="1" flipV="1">
            <a:off x="5410200" y="4953000"/>
            <a:ext cx="1143000" cy="990600"/>
          </a:xfrm>
          <a:prstGeom prst="line">
            <a:avLst/>
          </a:prstGeom>
          <a:noFill/>
          <a:ln w="158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164" name="Line 25"/>
          <p:cNvSpPr>
            <a:spLocks noChangeShapeType="1"/>
          </p:cNvSpPr>
          <p:nvPr/>
        </p:nvSpPr>
        <p:spPr bwMode="auto">
          <a:xfrm>
            <a:off x="4572000" y="2819400"/>
            <a:ext cx="0" cy="533400"/>
          </a:xfrm>
          <a:prstGeom prst="line">
            <a:avLst/>
          </a:prstGeom>
          <a:noFill/>
          <a:ln w="158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165" name="Line 26"/>
          <p:cNvSpPr>
            <a:spLocks noChangeShapeType="1"/>
          </p:cNvSpPr>
          <p:nvPr/>
        </p:nvSpPr>
        <p:spPr bwMode="auto">
          <a:xfrm>
            <a:off x="4724400" y="4038600"/>
            <a:ext cx="0" cy="533400"/>
          </a:xfrm>
          <a:prstGeom prst="line">
            <a:avLst/>
          </a:prstGeom>
          <a:noFill/>
          <a:ln w="158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166" name="Line 27"/>
          <p:cNvSpPr>
            <a:spLocks noChangeShapeType="1"/>
          </p:cNvSpPr>
          <p:nvPr/>
        </p:nvSpPr>
        <p:spPr bwMode="auto">
          <a:xfrm flipV="1">
            <a:off x="2819400" y="2819400"/>
            <a:ext cx="0" cy="609600"/>
          </a:xfrm>
          <a:prstGeom prst="line">
            <a:avLst/>
          </a:prstGeom>
          <a:noFill/>
          <a:ln w="158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167" name="Line 28"/>
          <p:cNvSpPr>
            <a:spLocks noChangeShapeType="1"/>
          </p:cNvSpPr>
          <p:nvPr/>
        </p:nvSpPr>
        <p:spPr bwMode="auto">
          <a:xfrm flipV="1">
            <a:off x="2819400" y="3962400"/>
            <a:ext cx="0" cy="685800"/>
          </a:xfrm>
          <a:prstGeom prst="line">
            <a:avLst/>
          </a:prstGeom>
          <a:noFill/>
          <a:ln w="158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168" name="Line 29"/>
          <p:cNvSpPr>
            <a:spLocks noChangeShapeType="1"/>
          </p:cNvSpPr>
          <p:nvPr/>
        </p:nvSpPr>
        <p:spPr bwMode="auto">
          <a:xfrm flipH="1">
            <a:off x="2895600" y="4038600"/>
            <a:ext cx="1828800" cy="533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miter lim="800000"/>
                <a:headEnd/>
                <a:tailEnd type="triangle" w="med" len="med"/>
              </a14:hiddenLine>
            </a:ext>
          </a:extLst>
        </p:spPr>
        <p:txBody>
          <a:bodyPr wrap="none"/>
          <a:lstStyle/>
          <a:p>
            <a:endParaRPr lang="en-US"/>
          </a:p>
        </p:txBody>
      </p:sp>
      <p:sp>
        <p:nvSpPr>
          <p:cNvPr id="6169" name="Line 30"/>
          <p:cNvSpPr>
            <a:spLocks noChangeShapeType="1"/>
          </p:cNvSpPr>
          <p:nvPr/>
        </p:nvSpPr>
        <p:spPr bwMode="auto">
          <a:xfrm flipH="1">
            <a:off x="3429000" y="4953000"/>
            <a:ext cx="685800" cy="0"/>
          </a:xfrm>
          <a:prstGeom prst="line">
            <a:avLst/>
          </a:prstGeom>
          <a:noFill/>
          <a:ln w="158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170" name="Line 31"/>
          <p:cNvSpPr>
            <a:spLocks noChangeShapeType="1"/>
          </p:cNvSpPr>
          <p:nvPr/>
        </p:nvSpPr>
        <p:spPr bwMode="auto">
          <a:xfrm flipH="1">
            <a:off x="3124200" y="3886200"/>
            <a:ext cx="1066800" cy="838200"/>
          </a:xfrm>
          <a:prstGeom prst="line">
            <a:avLst/>
          </a:prstGeom>
          <a:noFill/>
          <a:ln w="158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171" name="Line 34"/>
          <p:cNvSpPr>
            <a:spLocks noChangeShapeType="1"/>
          </p:cNvSpPr>
          <p:nvPr/>
        </p:nvSpPr>
        <p:spPr bwMode="auto">
          <a:xfrm flipV="1">
            <a:off x="5410200" y="4876800"/>
            <a:ext cx="838200" cy="0"/>
          </a:xfrm>
          <a:prstGeom prst="line">
            <a:avLst/>
          </a:prstGeom>
          <a:noFill/>
          <a:ln w="158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172" name="Text Box 35"/>
          <p:cNvSpPr txBox="1">
            <a:spLocks noChangeArrowheads="1"/>
          </p:cNvSpPr>
          <p:nvPr/>
        </p:nvSpPr>
        <p:spPr bwMode="auto">
          <a:xfrm>
            <a:off x="3489325" y="192405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a:t>e</a:t>
            </a:r>
          </a:p>
        </p:txBody>
      </p:sp>
      <p:sp>
        <p:nvSpPr>
          <p:cNvPr id="6173" name="Text Box 36"/>
          <p:cNvSpPr txBox="1">
            <a:spLocks noChangeArrowheads="1"/>
          </p:cNvSpPr>
          <p:nvPr/>
        </p:nvSpPr>
        <p:spPr bwMode="auto">
          <a:xfrm>
            <a:off x="5562600" y="190500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a:t>e</a:t>
            </a:r>
          </a:p>
        </p:txBody>
      </p:sp>
      <p:sp>
        <p:nvSpPr>
          <p:cNvPr id="6174" name="Text Box 37"/>
          <p:cNvSpPr txBox="1">
            <a:spLocks noChangeArrowheads="1"/>
          </p:cNvSpPr>
          <p:nvPr/>
        </p:nvSpPr>
        <p:spPr bwMode="auto">
          <a:xfrm>
            <a:off x="6629400" y="2743200"/>
            <a:ext cx="3429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a:t>s</a:t>
            </a:r>
          </a:p>
        </p:txBody>
      </p:sp>
      <p:sp>
        <p:nvSpPr>
          <p:cNvPr id="6175" name="Text Box 38"/>
          <p:cNvSpPr txBox="1">
            <a:spLocks noChangeArrowheads="1"/>
          </p:cNvSpPr>
          <p:nvPr/>
        </p:nvSpPr>
        <p:spPr bwMode="auto">
          <a:xfrm>
            <a:off x="6858000" y="3962400"/>
            <a:ext cx="3429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a:t>s</a:t>
            </a:r>
          </a:p>
        </p:txBody>
      </p:sp>
      <p:sp>
        <p:nvSpPr>
          <p:cNvPr id="6176" name="Text Box 39"/>
          <p:cNvSpPr txBox="1">
            <a:spLocks noChangeArrowheads="1"/>
          </p:cNvSpPr>
          <p:nvPr/>
        </p:nvSpPr>
        <p:spPr bwMode="auto">
          <a:xfrm>
            <a:off x="6858000" y="5257800"/>
            <a:ext cx="3429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a:t>s</a:t>
            </a:r>
          </a:p>
        </p:txBody>
      </p:sp>
      <p:sp>
        <p:nvSpPr>
          <p:cNvPr id="6177" name="Text Box 40"/>
          <p:cNvSpPr txBox="1">
            <a:spLocks noChangeArrowheads="1"/>
          </p:cNvSpPr>
          <p:nvPr/>
        </p:nvSpPr>
        <p:spPr bwMode="auto">
          <a:xfrm>
            <a:off x="5943600" y="5105400"/>
            <a:ext cx="6810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a:t>nw</a:t>
            </a:r>
          </a:p>
        </p:txBody>
      </p:sp>
      <p:sp>
        <p:nvSpPr>
          <p:cNvPr id="6178" name="Text Box 41"/>
          <p:cNvSpPr txBox="1">
            <a:spLocks noChangeArrowheads="1"/>
          </p:cNvSpPr>
          <p:nvPr/>
        </p:nvSpPr>
        <p:spPr bwMode="auto">
          <a:xfrm>
            <a:off x="5410200" y="4495800"/>
            <a:ext cx="801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x/0.7</a:t>
            </a:r>
          </a:p>
        </p:txBody>
      </p:sp>
      <p:sp>
        <p:nvSpPr>
          <p:cNvPr id="6179" name="Text Box 42"/>
          <p:cNvSpPr txBox="1">
            <a:spLocks noChangeArrowheads="1"/>
          </p:cNvSpPr>
          <p:nvPr/>
        </p:nvSpPr>
        <p:spPr bwMode="auto">
          <a:xfrm>
            <a:off x="5638800" y="3276600"/>
            <a:ext cx="4778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a:t>w</a:t>
            </a:r>
          </a:p>
        </p:txBody>
      </p:sp>
      <p:sp>
        <p:nvSpPr>
          <p:cNvPr id="6180" name="Text Box 43"/>
          <p:cNvSpPr txBox="1">
            <a:spLocks noChangeArrowheads="1"/>
          </p:cNvSpPr>
          <p:nvPr/>
        </p:nvSpPr>
        <p:spPr bwMode="auto">
          <a:xfrm>
            <a:off x="2819400" y="2819400"/>
            <a:ext cx="228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a:t>n</a:t>
            </a:r>
          </a:p>
        </p:txBody>
      </p:sp>
      <p:sp>
        <p:nvSpPr>
          <p:cNvPr id="6181" name="Text Box 45"/>
          <p:cNvSpPr txBox="1">
            <a:spLocks noChangeArrowheads="1"/>
          </p:cNvSpPr>
          <p:nvPr/>
        </p:nvSpPr>
        <p:spPr bwMode="auto">
          <a:xfrm>
            <a:off x="3352800" y="3657600"/>
            <a:ext cx="6365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a:t>sw</a:t>
            </a:r>
          </a:p>
        </p:txBody>
      </p:sp>
      <p:sp>
        <p:nvSpPr>
          <p:cNvPr id="6182" name="Text Box 47"/>
          <p:cNvSpPr txBox="1">
            <a:spLocks noChangeArrowheads="1"/>
          </p:cNvSpPr>
          <p:nvPr/>
        </p:nvSpPr>
        <p:spPr bwMode="auto">
          <a:xfrm>
            <a:off x="3429000" y="4572000"/>
            <a:ext cx="801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x/0.3</a:t>
            </a:r>
          </a:p>
        </p:txBody>
      </p:sp>
      <p:sp>
        <p:nvSpPr>
          <p:cNvPr id="6183" name="Text Box 48"/>
          <p:cNvSpPr txBox="1">
            <a:spLocks noChangeArrowheads="1"/>
          </p:cNvSpPr>
          <p:nvPr/>
        </p:nvSpPr>
        <p:spPr bwMode="auto">
          <a:xfrm>
            <a:off x="2743200" y="4114800"/>
            <a:ext cx="228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a:t>n</a:t>
            </a:r>
          </a:p>
        </p:txBody>
      </p:sp>
      <p:sp>
        <p:nvSpPr>
          <p:cNvPr id="6184" name="Text Box 49"/>
          <p:cNvSpPr txBox="1">
            <a:spLocks noChangeArrowheads="1"/>
          </p:cNvSpPr>
          <p:nvPr/>
        </p:nvSpPr>
        <p:spPr bwMode="auto">
          <a:xfrm>
            <a:off x="4648200" y="4038600"/>
            <a:ext cx="3429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a:t>s</a:t>
            </a:r>
          </a:p>
        </p:txBody>
      </p:sp>
      <p:sp>
        <p:nvSpPr>
          <p:cNvPr id="6185" name="Text Box 50"/>
          <p:cNvSpPr txBox="1">
            <a:spLocks noChangeArrowheads="1"/>
          </p:cNvSpPr>
          <p:nvPr/>
        </p:nvSpPr>
        <p:spPr bwMode="auto">
          <a:xfrm>
            <a:off x="4572000" y="2743200"/>
            <a:ext cx="3429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a:t>s</a:t>
            </a:r>
          </a:p>
        </p:txBody>
      </p:sp>
      <p:sp>
        <p:nvSpPr>
          <p:cNvPr id="6186" name="Text Box 51"/>
          <p:cNvSpPr txBox="1">
            <a:spLocks noChangeArrowheads="1"/>
          </p:cNvSpPr>
          <p:nvPr/>
        </p:nvSpPr>
        <p:spPr bwMode="auto">
          <a:xfrm>
            <a:off x="914400" y="5257800"/>
            <a:ext cx="3503613" cy="131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600">
                <a:solidFill>
                  <a:srgbClr val="FF0066"/>
                </a:solidFill>
              </a:rPr>
              <a:t>Problem: What actions</a:t>
            </a:r>
          </a:p>
          <a:p>
            <a:pPr eaLnBrk="1" hangingPunct="1"/>
            <a:r>
              <a:rPr lang="en-US" sz="2600">
                <a:solidFill>
                  <a:srgbClr val="FF0066"/>
                </a:solidFill>
              </a:rPr>
              <a:t>should an agent choose</a:t>
            </a:r>
          </a:p>
          <a:p>
            <a:pPr eaLnBrk="1" hangingPunct="1"/>
            <a:r>
              <a:rPr lang="en-US" sz="2600">
                <a:solidFill>
                  <a:srgbClr val="FF0066"/>
                </a:solidFill>
              </a:rPr>
              <a:t>to maximize its rewards</a:t>
            </a:r>
            <a:r>
              <a:rPr lang="en-US" sz="2800">
                <a:solidFill>
                  <a:srgbClr val="FF0066"/>
                </a:solidFill>
              </a:rPr>
              <a:t>?</a:t>
            </a:r>
          </a:p>
        </p:txBody>
      </p:sp>
      <p:sp>
        <p:nvSpPr>
          <p:cNvPr id="6187" name="Line 52"/>
          <p:cNvSpPr>
            <a:spLocks noChangeShapeType="1"/>
          </p:cNvSpPr>
          <p:nvPr/>
        </p:nvSpPr>
        <p:spPr bwMode="auto">
          <a:xfrm flipV="1">
            <a:off x="5257800" y="3886200"/>
            <a:ext cx="1066800" cy="838200"/>
          </a:xfrm>
          <a:prstGeom prst="line">
            <a:avLst/>
          </a:prstGeom>
          <a:noFill/>
          <a:ln w="158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188" name="Text Box 53"/>
          <p:cNvSpPr txBox="1">
            <a:spLocks noChangeArrowheads="1"/>
          </p:cNvSpPr>
          <p:nvPr/>
        </p:nvSpPr>
        <p:spPr bwMode="auto">
          <a:xfrm>
            <a:off x="5486400" y="3810000"/>
            <a:ext cx="5191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800"/>
              <a:t>ne</a:t>
            </a:r>
          </a:p>
        </p:txBody>
      </p:sp>
      <p:sp>
        <p:nvSpPr>
          <p:cNvPr id="6189" name="Text Box 54"/>
          <p:cNvSpPr txBox="1">
            <a:spLocks noChangeArrowheads="1"/>
          </p:cNvSpPr>
          <p:nvPr/>
        </p:nvSpPr>
        <p:spPr bwMode="auto">
          <a:xfrm>
            <a:off x="990600" y="1600200"/>
            <a:ext cx="34940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800">
                <a:solidFill>
                  <a:srgbClr val="0000FF"/>
                </a:solidFill>
              </a:rPr>
              <a:t>Example: XYZ-World</a:t>
            </a:r>
            <a:r>
              <a:rPr lang="en-US" sz="3200"/>
              <a:t> </a:t>
            </a:r>
          </a:p>
        </p:txBody>
      </p:sp>
      <p:sp>
        <p:nvSpPr>
          <p:cNvPr id="6190" name="Text Box 55"/>
          <p:cNvSpPr txBox="1">
            <a:spLocks noChangeArrowheads="1"/>
          </p:cNvSpPr>
          <p:nvPr/>
        </p:nvSpPr>
        <p:spPr bwMode="auto">
          <a:xfrm>
            <a:off x="7086600" y="1524000"/>
            <a:ext cx="1736725"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100"/>
              <a:t>Remark: no </a:t>
            </a:r>
          </a:p>
          <a:p>
            <a:pPr eaLnBrk="1" hangingPunct="1"/>
            <a:r>
              <a:rPr lang="en-US" sz="2100"/>
              <a:t>terminal states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rgbClr val="FFFF00"/>
        </a:solidFill>
        <a:effectLst/>
      </p:bgPr>
    </p:bg>
    <p:spTree>
      <p:nvGrpSpPr>
        <p:cNvPr id="1" name=""/>
        <p:cNvGrpSpPr/>
        <p:nvPr/>
      </p:nvGrpSpPr>
      <p:grpSpPr>
        <a:xfrm>
          <a:off x="0" y="0"/>
          <a:ext cx="0" cy="0"/>
          <a:chOff x="0" y="0"/>
          <a:chExt cx="0" cy="0"/>
        </a:xfrm>
      </p:grpSpPr>
      <p:sp>
        <p:nvSpPr>
          <p:cNvPr id="7170" name="Oval 3"/>
          <p:cNvSpPr>
            <a:spLocks noChangeArrowheads="1"/>
          </p:cNvSpPr>
          <p:nvPr/>
        </p:nvSpPr>
        <p:spPr bwMode="auto">
          <a:xfrm>
            <a:off x="2133600" y="762000"/>
            <a:ext cx="1371600" cy="685800"/>
          </a:xfrm>
          <a:prstGeom prst="ellipse">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3200"/>
              <a:t>1</a:t>
            </a:r>
          </a:p>
        </p:txBody>
      </p:sp>
      <p:sp>
        <p:nvSpPr>
          <p:cNvPr id="7171" name="Oval 4"/>
          <p:cNvSpPr>
            <a:spLocks noChangeArrowheads="1"/>
          </p:cNvSpPr>
          <p:nvPr/>
        </p:nvSpPr>
        <p:spPr bwMode="auto">
          <a:xfrm>
            <a:off x="3962400" y="762000"/>
            <a:ext cx="1371600" cy="685800"/>
          </a:xfrm>
          <a:prstGeom prst="ellipse">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3200"/>
              <a:t>2</a:t>
            </a:r>
          </a:p>
        </p:txBody>
      </p:sp>
      <p:sp>
        <p:nvSpPr>
          <p:cNvPr id="7172" name="Oval 5"/>
          <p:cNvSpPr>
            <a:spLocks noChangeArrowheads="1"/>
          </p:cNvSpPr>
          <p:nvPr/>
        </p:nvSpPr>
        <p:spPr bwMode="auto">
          <a:xfrm>
            <a:off x="6096000" y="762000"/>
            <a:ext cx="1371600" cy="685800"/>
          </a:xfrm>
          <a:prstGeom prst="ellipse">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3200"/>
              <a:t>3 </a:t>
            </a:r>
            <a:r>
              <a:rPr lang="en-US">
                <a:solidFill>
                  <a:srgbClr val="FF0066"/>
                </a:solidFill>
              </a:rPr>
              <a:t>R=+5</a:t>
            </a:r>
            <a:endParaRPr lang="en-US" sz="3200">
              <a:solidFill>
                <a:srgbClr val="FF0066"/>
              </a:solidFill>
            </a:endParaRPr>
          </a:p>
        </p:txBody>
      </p:sp>
      <p:sp>
        <p:nvSpPr>
          <p:cNvPr id="7173" name="Oval 6"/>
          <p:cNvSpPr>
            <a:spLocks noChangeArrowheads="1"/>
          </p:cNvSpPr>
          <p:nvPr/>
        </p:nvSpPr>
        <p:spPr bwMode="auto">
          <a:xfrm>
            <a:off x="6248400" y="1905000"/>
            <a:ext cx="1371600" cy="685800"/>
          </a:xfrm>
          <a:prstGeom prst="ellipse">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3200"/>
              <a:t>6 </a:t>
            </a:r>
            <a:r>
              <a:rPr lang="en-US">
                <a:solidFill>
                  <a:srgbClr val="FF0066"/>
                </a:solidFill>
              </a:rPr>
              <a:t>R=</a:t>
            </a:r>
            <a:r>
              <a:rPr lang="en-US">
                <a:solidFill>
                  <a:srgbClr val="FF0066"/>
                </a:solidFill>
                <a:latin typeface="Symbol" pitchFamily="18" charset="2"/>
              </a:rPr>
              <a:t>-</a:t>
            </a:r>
            <a:r>
              <a:rPr lang="en-US">
                <a:solidFill>
                  <a:srgbClr val="FF0066"/>
                </a:solidFill>
              </a:rPr>
              <a:t>9</a:t>
            </a:r>
          </a:p>
        </p:txBody>
      </p:sp>
      <p:sp>
        <p:nvSpPr>
          <p:cNvPr id="7174" name="Oval 7"/>
          <p:cNvSpPr>
            <a:spLocks noChangeArrowheads="1"/>
          </p:cNvSpPr>
          <p:nvPr/>
        </p:nvSpPr>
        <p:spPr bwMode="auto">
          <a:xfrm>
            <a:off x="6324600" y="3200400"/>
            <a:ext cx="1371600" cy="685800"/>
          </a:xfrm>
          <a:prstGeom prst="ellipse">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3200"/>
              <a:t>9 </a:t>
            </a:r>
            <a:r>
              <a:rPr lang="en-US">
                <a:solidFill>
                  <a:srgbClr val="FF0066"/>
                </a:solidFill>
              </a:rPr>
              <a:t>R=</a:t>
            </a:r>
            <a:r>
              <a:rPr lang="en-US">
                <a:solidFill>
                  <a:srgbClr val="FF0066"/>
                </a:solidFill>
                <a:latin typeface="Symbol" pitchFamily="18" charset="2"/>
              </a:rPr>
              <a:t>-</a:t>
            </a:r>
            <a:r>
              <a:rPr lang="en-US">
                <a:solidFill>
                  <a:srgbClr val="FF0066"/>
                </a:solidFill>
              </a:rPr>
              <a:t>6</a:t>
            </a:r>
          </a:p>
        </p:txBody>
      </p:sp>
      <p:sp>
        <p:nvSpPr>
          <p:cNvPr id="7175" name="Oval 8"/>
          <p:cNvSpPr>
            <a:spLocks noChangeArrowheads="1"/>
          </p:cNvSpPr>
          <p:nvPr/>
        </p:nvSpPr>
        <p:spPr bwMode="auto">
          <a:xfrm>
            <a:off x="6400800" y="4419600"/>
            <a:ext cx="1371600" cy="685800"/>
          </a:xfrm>
          <a:prstGeom prst="ellipse">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3200"/>
              <a:t>10</a:t>
            </a:r>
          </a:p>
        </p:txBody>
      </p:sp>
      <p:sp>
        <p:nvSpPr>
          <p:cNvPr id="7176" name="Oval 9"/>
          <p:cNvSpPr>
            <a:spLocks noChangeArrowheads="1"/>
          </p:cNvSpPr>
          <p:nvPr/>
        </p:nvSpPr>
        <p:spPr bwMode="auto">
          <a:xfrm>
            <a:off x="4191000" y="3200400"/>
            <a:ext cx="1371600" cy="685800"/>
          </a:xfrm>
          <a:prstGeom prst="ellipse">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3200"/>
              <a:t>8 </a:t>
            </a:r>
            <a:r>
              <a:rPr lang="en-US">
                <a:solidFill>
                  <a:srgbClr val="FF0066"/>
                </a:solidFill>
              </a:rPr>
              <a:t>R=+4</a:t>
            </a:r>
          </a:p>
        </p:txBody>
      </p:sp>
      <p:sp>
        <p:nvSpPr>
          <p:cNvPr id="7177" name="Oval 10"/>
          <p:cNvSpPr>
            <a:spLocks noChangeArrowheads="1"/>
          </p:cNvSpPr>
          <p:nvPr/>
        </p:nvSpPr>
        <p:spPr bwMode="auto">
          <a:xfrm>
            <a:off x="4191000" y="1981200"/>
            <a:ext cx="1371600" cy="685800"/>
          </a:xfrm>
          <a:prstGeom prst="ellipse">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3200"/>
              <a:t>5 </a:t>
            </a:r>
            <a:r>
              <a:rPr lang="en-US">
                <a:solidFill>
                  <a:srgbClr val="FF0066"/>
                </a:solidFill>
              </a:rPr>
              <a:t>R=+3</a:t>
            </a:r>
          </a:p>
        </p:txBody>
      </p:sp>
      <p:sp>
        <p:nvSpPr>
          <p:cNvPr id="7178" name="Oval 11"/>
          <p:cNvSpPr>
            <a:spLocks noChangeArrowheads="1"/>
          </p:cNvSpPr>
          <p:nvPr/>
        </p:nvSpPr>
        <p:spPr bwMode="auto">
          <a:xfrm>
            <a:off x="2209800" y="1981200"/>
            <a:ext cx="1371600" cy="685800"/>
          </a:xfrm>
          <a:prstGeom prst="ellipse">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3200"/>
              <a:t>4</a:t>
            </a:r>
          </a:p>
        </p:txBody>
      </p:sp>
      <p:sp>
        <p:nvSpPr>
          <p:cNvPr id="7179" name="Oval 12"/>
          <p:cNvSpPr>
            <a:spLocks noChangeArrowheads="1"/>
          </p:cNvSpPr>
          <p:nvPr/>
        </p:nvSpPr>
        <p:spPr bwMode="auto">
          <a:xfrm>
            <a:off x="2133600" y="3276600"/>
            <a:ext cx="1371600" cy="685800"/>
          </a:xfrm>
          <a:prstGeom prst="ellipse">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3200"/>
              <a:t>7</a:t>
            </a:r>
          </a:p>
        </p:txBody>
      </p:sp>
      <p:sp>
        <p:nvSpPr>
          <p:cNvPr id="7180" name="Line 13"/>
          <p:cNvSpPr>
            <a:spLocks noChangeShapeType="1"/>
          </p:cNvSpPr>
          <p:nvPr/>
        </p:nvSpPr>
        <p:spPr bwMode="auto">
          <a:xfrm>
            <a:off x="3505200" y="1066800"/>
            <a:ext cx="457200" cy="0"/>
          </a:xfrm>
          <a:prstGeom prst="line">
            <a:avLst/>
          </a:prstGeom>
          <a:noFill/>
          <a:ln w="222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181" name="Line 14"/>
          <p:cNvSpPr>
            <a:spLocks noChangeShapeType="1"/>
          </p:cNvSpPr>
          <p:nvPr/>
        </p:nvSpPr>
        <p:spPr bwMode="auto">
          <a:xfrm>
            <a:off x="5334000" y="1066800"/>
            <a:ext cx="762000" cy="0"/>
          </a:xfrm>
          <a:prstGeom prst="line">
            <a:avLst/>
          </a:prstGeom>
          <a:noFill/>
          <a:ln w="158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182" name="Line 15"/>
          <p:cNvSpPr>
            <a:spLocks noChangeShapeType="1"/>
          </p:cNvSpPr>
          <p:nvPr/>
        </p:nvSpPr>
        <p:spPr bwMode="auto">
          <a:xfrm>
            <a:off x="6781800" y="1447800"/>
            <a:ext cx="0" cy="533400"/>
          </a:xfrm>
          <a:prstGeom prst="line">
            <a:avLst/>
          </a:prstGeom>
          <a:noFill/>
          <a:ln w="158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183" name="Line 16"/>
          <p:cNvSpPr>
            <a:spLocks noChangeShapeType="1"/>
          </p:cNvSpPr>
          <p:nvPr/>
        </p:nvSpPr>
        <p:spPr bwMode="auto">
          <a:xfrm>
            <a:off x="6934200" y="2590800"/>
            <a:ext cx="0" cy="609600"/>
          </a:xfrm>
          <a:prstGeom prst="line">
            <a:avLst/>
          </a:prstGeom>
          <a:noFill/>
          <a:ln w="158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184" name="Line 17"/>
          <p:cNvSpPr>
            <a:spLocks noChangeShapeType="1"/>
          </p:cNvSpPr>
          <p:nvPr/>
        </p:nvSpPr>
        <p:spPr bwMode="auto">
          <a:xfrm>
            <a:off x="7010400" y="3886200"/>
            <a:ext cx="0" cy="609600"/>
          </a:xfrm>
          <a:prstGeom prst="line">
            <a:avLst/>
          </a:prstGeom>
          <a:noFill/>
          <a:ln w="158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185" name="Line 18"/>
          <p:cNvSpPr>
            <a:spLocks noChangeShapeType="1"/>
          </p:cNvSpPr>
          <p:nvPr/>
        </p:nvSpPr>
        <p:spPr bwMode="auto">
          <a:xfrm flipH="1">
            <a:off x="5562600" y="2362200"/>
            <a:ext cx="762000" cy="0"/>
          </a:xfrm>
          <a:prstGeom prst="line">
            <a:avLst/>
          </a:prstGeom>
          <a:noFill/>
          <a:ln w="158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186" name="Line 19"/>
          <p:cNvSpPr>
            <a:spLocks noChangeShapeType="1"/>
          </p:cNvSpPr>
          <p:nvPr/>
        </p:nvSpPr>
        <p:spPr bwMode="auto">
          <a:xfrm flipH="1" flipV="1">
            <a:off x="5486400" y="3581400"/>
            <a:ext cx="1143000" cy="990600"/>
          </a:xfrm>
          <a:prstGeom prst="line">
            <a:avLst/>
          </a:prstGeom>
          <a:noFill/>
          <a:ln w="158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187" name="Line 20"/>
          <p:cNvSpPr>
            <a:spLocks noChangeShapeType="1"/>
          </p:cNvSpPr>
          <p:nvPr/>
        </p:nvSpPr>
        <p:spPr bwMode="auto">
          <a:xfrm>
            <a:off x="4648200" y="1447800"/>
            <a:ext cx="0" cy="533400"/>
          </a:xfrm>
          <a:prstGeom prst="line">
            <a:avLst/>
          </a:prstGeom>
          <a:noFill/>
          <a:ln w="158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188" name="Line 21"/>
          <p:cNvSpPr>
            <a:spLocks noChangeShapeType="1"/>
          </p:cNvSpPr>
          <p:nvPr/>
        </p:nvSpPr>
        <p:spPr bwMode="auto">
          <a:xfrm>
            <a:off x="4800600" y="2667000"/>
            <a:ext cx="0" cy="533400"/>
          </a:xfrm>
          <a:prstGeom prst="line">
            <a:avLst/>
          </a:prstGeom>
          <a:noFill/>
          <a:ln w="158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189" name="Line 22"/>
          <p:cNvSpPr>
            <a:spLocks noChangeShapeType="1"/>
          </p:cNvSpPr>
          <p:nvPr/>
        </p:nvSpPr>
        <p:spPr bwMode="auto">
          <a:xfrm flipV="1">
            <a:off x="2895600" y="1447800"/>
            <a:ext cx="0" cy="609600"/>
          </a:xfrm>
          <a:prstGeom prst="line">
            <a:avLst/>
          </a:prstGeom>
          <a:noFill/>
          <a:ln w="158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190" name="Line 23"/>
          <p:cNvSpPr>
            <a:spLocks noChangeShapeType="1"/>
          </p:cNvSpPr>
          <p:nvPr/>
        </p:nvSpPr>
        <p:spPr bwMode="auto">
          <a:xfrm flipV="1">
            <a:off x="2895600" y="2590800"/>
            <a:ext cx="0" cy="685800"/>
          </a:xfrm>
          <a:prstGeom prst="line">
            <a:avLst/>
          </a:prstGeom>
          <a:noFill/>
          <a:ln w="158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191" name="Line 24"/>
          <p:cNvSpPr>
            <a:spLocks noChangeShapeType="1"/>
          </p:cNvSpPr>
          <p:nvPr/>
        </p:nvSpPr>
        <p:spPr bwMode="auto">
          <a:xfrm flipH="1">
            <a:off x="2971800" y="2667000"/>
            <a:ext cx="1828800" cy="533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miter lim="800000"/>
                <a:headEnd/>
                <a:tailEnd type="triangle" w="med" len="med"/>
              </a14:hiddenLine>
            </a:ext>
          </a:extLst>
        </p:spPr>
        <p:txBody>
          <a:bodyPr wrap="none"/>
          <a:lstStyle/>
          <a:p>
            <a:endParaRPr lang="en-US"/>
          </a:p>
        </p:txBody>
      </p:sp>
      <p:sp>
        <p:nvSpPr>
          <p:cNvPr id="7192" name="Line 25"/>
          <p:cNvSpPr>
            <a:spLocks noChangeShapeType="1"/>
          </p:cNvSpPr>
          <p:nvPr/>
        </p:nvSpPr>
        <p:spPr bwMode="auto">
          <a:xfrm flipH="1">
            <a:off x="3505200" y="3581400"/>
            <a:ext cx="685800" cy="0"/>
          </a:xfrm>
          <a:prstGeom prst="line">
            <a:avLst/>
          </a:prstGeom>
          <a:noFill/>
          <a:ln w="158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193" name="Line 26"/>
          <p:cNvSpPr>
            <a:spLocks noChangeShapeType="1"/>
          </p:cNvSpPr>
          <p:nvPr/>
        </p:nvSpPr>
        <p:spPr bwMode="auto">
          <a:xfrm flipH="1">
            <a:off x="3200400" y="2514600"/>
            <a:ext cx="1066800" cy="838200"/>
          </a:xfrm>
          <a:prstGeom prst="line">
            <a:avLst/>
          </a:prstGeom>
          <a:noFill/>
          <a:ln w="158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194" name="Line 27"/>
          <p:cNvSpPr>
            <a:spLocks noChangeShapeType="1"/>
          </p:cNvSpPr>
          <p:nvPr/>
        </p:nvSpPr>
        <p:spPr bwMode="auto">
          <a:xfrm flipV="1">
            <a:off x="5486400" y="3505200"/>
            <a:ext cx="838200" cy="0"/>
          </a:xfrm>
          <a:prstGeom prst="line">
            <a:avLst/>
          </a:prstGeom>
          <a:noFill/>
          <a:ln w="158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195" name="Text Box 28"/>
          <p:cNvSpPr txBox="1">
            <a:spLocks noChangeArrowheads="1"/>
          </p:cNvSpPr>
          <p:nvPr/>
        </p:nvSpPr>
        <p:spPr bwMode="auto">
          <a:xfrm>
            <a:off x="3565525" y="55245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a:t>e</a:t>
            </a:r>
          </a:p>
        </p:txBody>
      </p:sp>
      <p:sp>
        <p:nvSpPr>
          <p:cNvPr id="7196" name="Text Box 29"/>
          <p:cNvSpPr txBox="1">
            <a:spLocks noChangeArrowheads="1"/>
          </p:cNvSpPr>
          <p:nvPr/>
        </p:nvSpPr>
        <p:spPr bwMode="auto">
          <a:xfrm>
            <a:off x="5638800" y="53340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a:t>e</a:t>
            </a:r>
          </a:p>
        </p:txBody>
      </p:sp>
      <p:sp>
        <p:nvSpPr>
          <p:cNvPr id="7197" name="Text Box 30"/>
          <p:cNvSpPr txBox="1">
            <a:spLocks noChangeArrowheads="1"/>
          </p:cNvSpPr>
          <p:nvPr/>
        </p:nvSpPr>
        <p:spPr bwMode="auto">
          <a:xfrm>
            <a:off x="6705600" y="1371600"/>
            <a:ext cx="3429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a:t>s</a:t>
            </a:r>
          </a:p>
        </p:txBody>
      </p:sp>
      <p:sp>
        <p:nvSpPr>
          <p:cNvPr id="7198" name="Text Box 31"/>
          <p:cNvSpPr txBox="1">
            <a:spLocks noChangeArrowheads="1"/>
          </p:cNvSpPr>
          <p:nvPr/>
        </p:nvSpPr>
        <p:spPr bwMode="auto">
          <a:xfrm>
            <a:off x="6934200" y="2590800"/>
            <a:ext cx="3429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a:t>s</a:t>
            </a:r>
          </a:p>
        </p:txBody>
      </p:sp>
      <p:sp>
        <p:nvSpPr>
          <p:cNvPr id="7199" name="Text Box 32"/>
          <p:cNvSpPr txBox="1">
            <a:spLocks noChangeArrowheads="1"/>
          </p:cNvSpPr>
          <p:nvPr/>
        </p:nvSpPr>
        <p:spPr bwMode="auto">
          <a:xfrm>
            <a:off x="6934200" y="3886200"/>
            <a:ext cx="3429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a:t>s</a:t>
            </a:r>
          </a:p>
        </p:txBody>
      </p:sp>
      <p:sp>
        <p:nvSpPr>
          <p:cNvPr id="7200" name="Text Box 33"/>
          <p:cNvSpPr txBox="1">
            <a:spLocks noChangeArrowheads="1"/>
          </p:cNvSpPr>
          <p:nvPr/>
        </p:nvSpPr>
        <p:spPr bwMode="auto">
          <a:xfrm>
            <a:off x="6019800" y="3733800"/>
            <a:ext cx="6810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a:t>nw</a:t>
            </a:r>
          </a:p>
        </p:txBody>
      </p:sp>
      <p:sp>
        <p:nvSpPr>
          <p:cNvPr id="7201" name="Text Box 34"/>
          <p:cNvSpPr txBox="1">
            <a:spLocks noChangeArrowheads="1"/>
          </p:cNvSpPr>
          <p:nvPr/>
        </p:nvSpPr>
        <p:spPr bwMode="auto">
          <a:xfrm>
            <a:off x="5486400" y="3124200"/>
            <a:ext cx="801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x/0.7</a:t>
            </a:r>
          </a:p>
        </p:txBody>
      </p:sp>
      <p:sp>
        <p:nvSpPr>
          <p:cNvPr id="7202" name="Text Box 35"/>
          <p:cNvSpPr txBox="1">
            <a:spLocks noChangeArrowheads="1"/>
          </p:cNvSpPr>
          <p:nvPr/>
        </p:nvSpPr>
        <p:spPr bwMode="auto">
          <a:xfrm>
            <a:off x="5715000" y="1905000"/>
            <a:ext cx="4778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a:t>w</a:t>
            </a:r>
          </a:p>
        </p:txBody>
      </p:sp>
      <p:sp>
        <p:nvSpPr>
          <p:cNvPr id="7203" name="Text Box 36"/>
          <p:cNvSpPr txBox="1">
            <a:spLocks noChangeArrowheads="1"/>
          </p:cNvSpPr>
          <p:nvPr/>
        </p:nvSpPr>
        <p:spPr bwMode="auto">
          <a:xfrm>
            <a:off x="2895600" y="1447800"/>
            <a:ext cx="228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a:t>n</a:t>
            </a:r>
          </a:p>
        </p:txBody>
      </p:sp>
      <p:sp>
        <p:nvSpPr>
          <p:cNvPr id="7204" name="Text Box 37"/>
          <p:cNvSpPr txBox="1">
            <a:spLocks noChangeArrowheads="1"/>
          </p:cNvSpPr>
          <p:nvPr/>
        </p:nvSpPr>
        <p:spPr bwMode="auto">
          <a:xfrm>
            <a:off x="3429000" y="2286000"/>
            <a:ext cx="6365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a:t>sw</a:t>
            </a:r>
          </a:p>
        </p:txBody>
      </p:sp>
      <p:sp>
        <p:nvSpPr>
          <p:cNvPr id="7205" name="Text Box 38"/>
          <p:cNvSpPr txBox="1">
            <a:spLocks noChangeArrowheads="1"/>
          </p:cNvSpPr>
          <p:nvPr/>
        </p:nvSpPr>
        <p:spPr bwMode="auto">
          <a:xfrm>
            <a:off x="3505200" y="3200400"/>
            <a:ext cx="801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x/0.3</a:t>
            </a:r>
          </a:p>
        </p:txBody>
      </p:sp>
      <p:sp>
        <p:nvSpPr>
          <p:cNvPr id="7206" name="Text Box 39"/>
          <p:cNvSpPr txBox="1">
            <a:spLocks noChangeArrowheads="1"/>
          </p:cNvSpPr>
          <p:nvPr/>
        </p:nvSpPr>
        <p:spPr bwMode="auto">
          <a:xfrm>
            <a:off x="2819400" y="2743200"/>
            <a:ext cx="228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a:t>n</a:t>
            </a:r>
          </a:p>
        </p:txBody>
      </p:sp>
      <p:sp>
        <p:nvSpPr>
          <p:cNvPr id="7207" name="Text Box 40"/>
          <p:cNvSpPr txBox="1">
            <a:spLocks noChangeArrowheads="1"/>
          </p:cNvSpPr>
          <p:nvPr/>
        </p:nvSpPr>
        <p:spPr bwMode="auto">
          <a:xfrm>
            <a:off x="4724400" y="2667000"/>
            <a:ext cx="3429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a:t>s</a:t>
            </a:r>
          </a:p>
        </p:txBody>
      </p:sp>
      <p:sp>
        <p:nvSpPr>
          <p:cNvPr id="7208" name="Text Box 41"/>
          <p:cNvSpPr txBox="1">
            <a:spLocks noChangeArrowheads="1"/>
          </p:cNvSpPr>
          <p:nvPr/>
        </p:nvSpPr>
        <p:spPr bwMode="auto">
          <a:xfrm>
            <a:off x="4648200" y="1371600"/>
            <a:ext cx="3429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a:t>s</a:t>
            </a:r>
          </a:p>
        </p:txBody>
      </p:sp>
      <p:sp>
        <p:nvSpPr>
          <p:cNvPr id="7209" name="Line 43"/>
          <p:cNvSpPr>
            <a:spLocks noChangeShapeType="1"/>
          </p:cNvSpPr>
          <p:nvPr/>
        </p:nvSpPr>
        <p:spPr bwMode="auto">
          <a:xfrm flipV="1">
            <a:off x="5334000" y="2514600"/>
            <a:ext cx="1066800" cy="838200"/>
          </a:xfrm>
          <a:prstGeom prst="line">
            <a:avLst/>
          </a:prstGeom>
          <a:noFill/>
          <a:ln w="158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210" name="Text Box 44"/>
          <p:cNvSpPr txBox="1">
            <a:spLocks noChangeArrowheads="1"/>
          </p:cNvSpPr>
          <p:nvPr/>
        </p:nvSpPr>
        <p:spPr bwMode="auto">
          <a:xfrm>
            <a:off x="5562600" y="2438400"/>
            <a:ext cx="5191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800"/>
              <a:t>ne</a:t>
            </a:r>
          </a:p>
        </p:txBody>
      </p:sp>
      <p:sp>
        <p:nvSpPr>
          <p:cNvPr id="7211" name="Text Box 45"/>
          <p:cNvSpPr txBox="1">
            <a:spLocks noChangeArrowheads="1"/>
          </p:cNvSpPr>
          <p:nvPr/>
        </p:nvSpPr>
        <p:spPr bwMode="auto">
          <a:xfrm>
            <a:off x="304800" y="152400"/>
            <a:ext cx="55292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800">
                <a:solidFill>
                  <a:srgbClr val="0000FF"/>
                </a:solidFill>
              </a:rPr>
              <a:t>XYZ-World: Discussion Problem 12</a:t>
            </a:r>
            <a:r>
              <a:rPr lang="en-US" sz="3200"/>
              <a:t> </a:t>
            </a:r>
          </a:p>
        </p:txBody>
      </p:sp>
      <p:sp>
        <p:nvSpPr>
          <p:cNvPr id="7212" name="Text Box 48"/>
          <p:cNvSpPr txBox="1">
            <a:spLocks noChangeArrowheads="1"/>
          </p:cNvSpPr>
          <p:nvPr/>
        </p:nvSpPr>
        <p:spPr bwMode="auto">
          <a:xfrm>
            <a:off x="6400800" y="685800"/>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b="1"/>
              <a:t>(</a:t>
            </a:r>
            <a:r>
              <a:rPr lang="en-US" sz="1600" b="1">
                <a:solidFill>
                  <a:srgbClr val="009900"/>
                </a:solidFill>
              </a:rPr>
              <a:t>3.3, 0.5)</a:t>
            </a:r>
          </a:p>
        </p:txBody>
      </p:sp>
      <p:sp>
        <p:nvSpPr>
          <p:cNvPr id="7213" name="Text Box 49"/>
          <p:cNvSpPr txBox="1">
            <a:spLocks noChangeArrowheads="1"/>
          </p:cNvSpPr>
          <p:nvPr/>
        </p:nvSpPr>
        <p:spPr bwMode="auto">
          <a:xfrm>
            <a:off x="4495800" y="3124200"/>
            <a:ext cx="998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b="1"/>
              <a:t>(</a:t>
            </a:r>
            <a:r>
              <a:rPr lang="en-US" sz="1600" b="1">
                <a:solidFill>
                  <a:srgbClr val="009900"/>
                </a:solidFill>
              </a:rPr>
              <a:t>3.2, -0.5)</a:t>
            </a:r>
          </a:p>
        </p:txBody>
      </p:sp>
      <p:sp>
        <p:nvSpPr>
          <p:cNvPr id="7214" name="Text Box 50"/>
          <p:cNvSpPr txBox="1">
            <a:spLocks noChangeArrowheads="1"/>
          </p:cNvSpPr>
          <p:nvPr/>
        </p:nvSpPr>
        <p:spPr bwMode="auto">
          <a:xfrm>
            <a:off x="6781800" y="4343400"/>
            <a:ext cx="998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b="1"/>
              <a:t>(</a:t>
            </a:r>
            <a:r>
              <a:rPr lang="en-US" sz="1600" b="1">
                <a:solidFill>
                  <a:srgbClr val="009900"/>
                </a:solidFill>
              </a:rPr>
              <a:t>0.6, -0.2)</a:t>
            </a:r>
          </a:p>
        </p:txBody>
      </p:sp>
      <p:sp>
        <p:nvSpPr>
          <p:cNvPr id="7215" name="Line 51"/>
          <p:cNvSpPr>
            <a:spLocks noChangeShapeType="1"/>
          </p:cNvSpPr>
          <p:nvPr/>
        </p:nvSpPr>
        <p:spPr bwMode="auto">
          <a:xfrm flipH="1" flipV="1">
            <a:off x="6324600" y="533400"/>
            <a:ext cx="304800" cy="304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7216" name="Line 52"/>
          <p:cNvSpPr>
            <a:spLocks noChangeShapeType="1"/>
          </p:cNvSpPr>
          <p:nvPr/>
        </p:nvSpPr>
        <p:spPr bwMode="auto">
          <a:xfrm flipV="1">
            <a:off x="7010400" y="457200"/>
            <a:ext cx="609600" cy="381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7217" name="Text Box 53"/>
          <p:cNvSpPr txBox="1">
            <a:spLocks noChangeArrowheads="1"/>
          </p:cNvSpPr>
          <p:nvPr/>
        </p:nvSpPr>
        <p:spPr bwMode="auto">
          <a:xfrm>
            <a:off x="5791200" y="228600"/>
            <a:ext cx="8747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t>Bellman</a:t>
            </a:r>
          </a:p>
        </p:txBody>
      </p:sp>
      <p:sp>
        <p:nvSpPr>
          <p:cNvPr id="7218" name="Text Box 54"/>
          <p:cNvSpPr txBox="1">
            <a:spLocks noChangeArrowheads="1"/>
          </p:cNvSpPr>
          <p:nvPr/>
        </p:nvSpPr>
        <p:spPr bwMode="auto">
          <a:xfrm>
            <a:off x="7315200" y="152400"/>
            <a:ext cx="617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t>TD P</a:t>
            </a:r>
          </a:p>
        </p:txBody>
      </p:sp>
      <p:sp>
        <p:nvSpPr>
          <p:cNvPr id="7219" name="Text Box 55"/>
          <p:cNvSpPr txBox="1">
            <a:spLocks noChangeArrowheads="1"/>
          </p:cNvSpPr>
          <p:nvPr/>
        </p:nvSpPr>
        <p:spPr bwMode="auto">
          <a:xfrm>
            <a:off x="4730750" y="6400800"/>
            <a:ext cx="4413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t>P</a:t>
            </a:r>
            <a:r>
              <a:rPr lang="en-US" sz="1600"/>
              <a:t>: </a:t>
            </a:r>
            <a:r>
              <a:rPr lang="en-US" sz="1800"/>
              <a:t>1-2-3-6-5-8-6-9-10-8-6-5-7-4-1-2-5-7-4-1.</a:t>
            </a:r>
            <a:r>
              <a:rPr lang="en-US"/>
              <a:t> </a:t>
            </a:r>
          </a:p>
        </p:txBody>
      </p:sp>
      <p:sp>
        <p:nvSpPr>
          <p:cNvPr id="7220" name="Text Box 56"/>
          <p:cNvSpPr txBox="1">
            <a:spLocks noChangeArrowheads="1"/>
          </p:cNvSpPr>
          <p:nvPr/>
        </p:nvSpPr>
        <p:spPr bwMode="auto">
          <a:xfrm>
            <a:off x="0" y="4572000"/>
            <a:ext cx="6324600" cy="190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700" b="1"/>
              <a:t>Explanation of discrepancies TD for P/Bellman:</a:t>
            </a:r>
          </a:p>
          <a:p>
            <a:pPr eaLnBrk="1" hangingPunct="1">
              <a:buFontTx/>
              <a:buChar char="•"/>
            </a:pPr>
            <a:r>
              <a:rPr lang="en-US" sz="1700"/>
              <a:t> Most significant discrepancies in states 3 and 8; minor in state 10 </a:t>
            </a:r>
          </a:p>
          <a:p>
            <a:pPr eaLnBrk="1" hangingPunct="1">
              <a:buFontTx/>
              <a:buChar char="•"/>
            </a:pPr>
            <a:r>
              <a:rPr lang="en-US" sz="1700"/>
              <a:t> P chooses worst successor of 8; should apply operator x instead</a:t>
            </a:r>
          </a:p>
          <a:p>
            <a:pPr eaLnBrk="1" hangingPunct="1">
              <a:buFontTx/>
              <a:buChar char="•"/>
            </a:pPr>
            <a:r>
              <a:rPr lang="en-US" sz="1700"/>
              <a:t> P should apply w in state 6, but only does it only in 2/3 of the cases; which affects the utility of state 3</a:t>
            </a:r>
          </a:p>
          <a:p>
            <a:pPr eaLnBrk="1" hangingPunct="1">
              <a:buFontTx/>
              <a:buChar char="•"/>
            </a:pPr>
            <a:r>
              <a:rPr lang="en-US" sz="1700"/>
              <a:t> The low utility value of state 8 in TD seems to lower the utility value of state 10 </a:t>
            </a:r>
            <a:r>
              <a:rPr lang="en-US" sz="1700">
                <a:sym typeface="Wingdings" pitchFamily="2" charset="2"/>
              </a:rPr>
              <a:t> only a minor discrepancy</a:t>
            </a:r>
            <a:endParaRPr lang="en-US" sz="1700"/>
          </a:p>
        </p:txBody>
      </p:sp>
      <p:sp>
        <p:nvSpPr>
          <p:cNvPr id="7221" name="Text Box 58"/>
          <p:cNvSpPr txBox="1">
            <a:spLocks noChangeArrowheads="1"/>
          </p:cNvSpPr>
          <p:nvPr/>
        </p:nvSpPr>
        <p:spPr bwMode="auto">
          <a:xfrm>
            <a:off x="0" y="1752600"/>
            <a:ext cx="22860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b="1">
                <a:solidFill>
                  <a:srgbClr val="FF0066"/>
                </a:solidFill>
              </a:rPr>
              <a:t>I tried hard but: any better</a:t>
            </a:r>
          </a:p>
          <a:p>
            <a:pPr eaLnBrk="1" hangingPunct="1"/>
            <a:r>
              <a:rPr lang="en-US" b="1">
                <a:solidFill>
                  <a:srgbClr val="FF0066"/>
                </a:solidFill>
              </a:rPr>
              <a:t>explanations?</a:t>
            </a:r>
          </a:p>
        </p:txBody>
      </p:sp>
      <p:sp>
        <p:nvSpPr>
          <p:cNvPr id="7222" name="Line 59"/>
          <p:cNvSpPr>
            <a:spLocks noChangeShapeType="1"/>
          </p:cNvSpPr>
          <p:nvPr/>
        </p:nvSpPr>
        <p:spPr bwMode="auto">
          <a:xfrm>
            <a:off x="1066800" y="2819400"/>
            <a:ext cx="533400" cy="1905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rgbClr val="FFFF00"/>
        </a:solidFill>
        <a:effectLst/>
      </p:bgPr>
    </p:bg>
    <p:spTree>
      <p:nvGrpSpPr>
        <p:cNvPr id="1" name=""/>
        <p:cNvGrpSpPr/>
        <p:nvPr/>
      </p:nvGrpSpPr>
      <p:grpSpPr>
        <a:xfrm>
          <a:off x="0" y="0"/>
          <a:ext cx="0" cy="0"/>
          <a:chOff x="0" y="0"/>
          <a:chExt cx="0" cy="0"/>
        </a:xfrm>
      </p:grpSpPr>
      <p:sp>
        <p:nvSpPr>
          <p:cNvPr id="8194" name="Oval 2"/>
          <p:cNvSpPr>
            <a:spLocks noChangeArrowheads="1"/>
          </p:cNvSpPr>
          <p:nvPr/>
        </p:nvSpPr>
        <p:spPr bwMode="auto">
          <a:xfrm>
            <a:off x="2133600" y="762000"/>
            <a:ext cx="1371600" cy="685800"/>
          </a:xfrm>
          <a:prstGeom prst="ellipse">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3200"/>
              <a:t>1</a:t>
            </a:r>
            <a:r>
              <a:rPr lang="en-US" sz="1400">
                <a:solidFill>
                  <a:srgbClr val="009900"/>
                </a:solidFill>
              </a:rPr>
              <a:t>0.145</a:t>
            </a:r>
            <a:endParaRPr lang="en-US" sz="3200"/>
          </a:p>
        </p:txBody>
      </p:sp>
      <p:sp>
        <p:nvSpPr>
          <p:cNvPr id="8195" name="Oval 3"/>
          <p:cNvSpPr>
            <a:spLocks noChangeArrowheads="1"/>
          </p:cNvSpPr>
          <p:nvPr/>
        </p:nvSpPr>
        <p:spPr bwMode="auto">
          <a:xfrm>
            <a:off x="3962400" y="762000"/>
            <a:ext cx="1371600" cy="685800"/>
          </a:xfrm>
          <a:prstGeom prst="ellipse">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3200"/>
              <a:t>2</a:t>
            </a:r>
            <a:r>
              <a:rPr lang="en-US" sz="1400">
                <a:solidFill>
                  <a:srgbClr val="009900"/>
                </a:solidFill>
              </a:rPr>
              <a:t>0.72</a:t>
            </a:r>
          </a:p>
        </p:txBody>
      </p:sp>
      <p:sp>
        <p:nvSpPr>
          <p:cNvPr id="8196" name="Oval 4"/>
          <p:cNvSpPr>
            <a:spLocks noChangeArrowheads="1"/>
          </p:cNvSpPr>
          <p:nvPr/>
        </p:nvSpPr>
        <p:spPr bwMode="auto">
          <a:xfrm>
            <a:off x="6096000" y="762000"/>
            <a:ext cx="1371600" cy="685800"/>
          </a:xfrm>
          <a:prstGeom prst="ellipse">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3200"/>
              <a:t>3</a:t>
            </a:r>
            <a:r>
              <a:rPr lang="en-US" sz="1400">
                <a:solidFill>
                  <a:srgbClr val="009900"/>
                </a:solidFill>
              </a:rPr>
              <a:t>0.58</a:t>
            </a:r>
            <a:r>
              <a:rPr lang="en-US" sz="3200"/>
              <a:t> </a:t>
            </a:r>
            <a:r>
              <a:rPr lang="en-US">
                <a:solidFill>
                  <a:srgbClr val="FF0066"/>
                </a:solidFill>
              </a:rPr>
              <a:t>R=+5</a:t>
            </a:r>
          </a:p>
        </p:txBody>
      </p:sp>
      <p:sp>
        <p:nvSpPr>
          <p:cNvPr id="8197" name="Oval 5"/>
          <p:cNvSpPr>
            <a:spLocks noChangeArrowheads="1"/>
          </p:cNvSpPr>
          <p:nvPr/>
        </p:nvSpPr>
        <p:spPr bwMode="auto">
          <a:xfrm>
            <a:off x="6248400" y="1905000"/>
            <a:ext cx="1371600" cy="685800"/>
          </a:xfrm>
          <a:prstGeom prst="ellipse">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3200"/>
              <a:t>6</a:t>
            </a:r>
            <a:r>
              <a:rPr lang="en-US" sz="1400">
                <a:solidFill>
                  <a:srgbClr val="009900"/>
                </a:solidFill>
              </a:rPr>
              <a:t>-8.27</a:t>
            </a:r>
            <a:r>
              <a:rPr lang="en-US" sz="3200"/>
              <a:t> </a:t>
            </a:r>
            <a:r>
              <a:rPr lang="en-US">
                <a:solidFill>
                  <a:srgbClr val="FF0066"/>
                </a:solidFill>
              </a:rPr>
              <a:t>R=</a:t>
            </a:r>
            <a:r>
              <a:rPr lang="en-US">
                <a:solidFill>
                  <a:srgbClr val="FF0066"/>
                </a:solidFill>
                <a:latin typeface="Symbol" pitchFamily="18" charset="2"/>
              </a:rPr>
              <a:t>-</a:t>
            </a:r>
            <a:r>
              <a:rPr lang="en-US">
                <a:solidFill>
                  <a:srgbClr val="FF0066"/>
                </a:solidFill>
              </a:rPr>
              <a:t>9</a:t>
            </a:r>
          </a:p>
        </p:txBody>
      </p:sp>
      <p:sp>
        <p:nvSpPr>
          <p:cNvPr id="8198" name="Oval 6"/>
          <p:cNvSpPr>
            <a:spLocks noChangeArrowheads="1"/>
          </p:cNvSpPr>
          <p:nvPr/>
        </p:nvSpPr>
        <p:spPr bwMode="auto">
          <a:xfrm>
            <a:off x="6324600" y="3200400"/>
            <a:ext cx="1371600" cy="685800"/>
          </a:xfrm>
          <a:prstGeom prst="ellipse">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3200"/>
              <a:t>9</a:t>
            </a:r>
            <a:r>
              <a:rPr lang="en-US" sz="1400">
                <a:solidFill>
                  <a:srgbClr val="009900"/>
                </a:solidFill>
              </a:rPr>
              <a:t>-5.98</a:t>
            </a:r>
            <a:r>
              <a:rPr lang="en-US" sz="3200"/>
              <a:t> </a:t>
            </a:r>
            <a:r>
              <a:rPr lang="en-US">
                <a:solidFill>
                  <a:srgbClr val="FF0066"/>
                </a:solidFill>
              </a:rPr>
              <a:t>R=</a:t>
            </a:r>
            <a:r>
              <a:rPr lang="en-US">
                <a:solidFill>
                  <a:srgbClr val="FF0066"/>
                </a:solidFill>
                <a:latin typeface="Symbol" pitchFamily="18" charset="2"/>
              </a:rPr>
              <a:t>-</a:t>
            </a:r>
            <a:r>
              <a:rPr lang="en-US">
                <a:solidFill>
                  <a:srgbClr val="FF0066"/>
                </a:solidFill>
              </a:rPr>
              <a:t>6</a:t>
            </a:r>
          </a:p>
        </p:txBody>
      </p:sp>
      <p:sp>
        <p:nvSpPr>
          <p:cNvPr id="8199" name="Oval 7"/>
          <p:cNvSpPr>
            <a:spLocks noChangeArrowheads="1"/>
          </p:cNvSpPr>
          <p:nvPr/>
        </p:nvSpPr>
        <p:spPr bwMode="auto">
          <a:xfrm>
            <a:off x="6400800" y="4419600"/>
            <a:ext cx="1371600" cy="685800"/>
          </a:xfrm>
          <a:prstGeom prst="ellipse">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3200"/>
              <a:t>10</a:t>
            </a:r>
            <a:r>
              <a:rPr lang="en-US" sz="1400">
                <a:solidFill>
                  <a:srgbClr val="009900"/>
                </a:solidFill>
              </a:rPr>
              <a:t>0.63</a:t>
            </a:r>
          </a:p>
        </p:txBody>
      </p:sp>
      <p:sp>
        <p:nvSpPr>
          <p:cNvPr id="8200" name="Oval 8"/>
          <p:cNvSpPr>
            <a:spLocks noChangeArrowheads="1"/>
          </p:cNvSpPr>
          <p:nvPr/>
        </p:nvSpPr>
        <p:spPr bwMode="auto">
          <a:xfrm>
            <a:off x="4191000" y="3200400"/>
            <a:ext cx="1371600" cy="685800"/>
          </a:xfrm>
          <a:prstGeom prst="ellipse">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3200"/>
              <a:t>8</a:t>
            </a:r>
            <a:r>
              <a:rPr lang="en-US" sz="1400">
                <a:solidFill>
                  <a:srgbClr val="009900"/>
                </a:solidFill>
              </a:rPr>
              <a:t>3.17</a:t>
            </a:r>
            <a:r>
              <a:rPr lang="en-US" sz="3200"/>
              <a:t> </a:t>
            </a:r>
            <a:r>
              <a:rPr lang="en-US">
                <a:solidFill>
                  <a:srgbClr val="FF0066"/>
                </a:solidFill>
              </a:rPr>
              <a:t>R=+4</a:t>
            </a:r>
          </a:p>
        </p:txBody>
      </p:sp>
      <p:sp>
        <p:nvSpPr>
          <p:cNvPr id="8201" name="Oval 9"/>
          <p:cNvSpPr>
            <a:spLocks noChangeArrowheads="1"/>
          </p:cNvSpPr>
          <p:nvPr/>
        </p:nvSpPr>
        <p:spPr bwMode="auto">
          <a:xfrm>
            <a:off x="4191000" y="1981200"/>
            <a:ext cx="1371600" cy="685800"/>
          </a:xfrm>
          <a:prstGeom prst="ellipse">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3200"/>
              <a:t>5</a:t>
            </a:r>
            <a:r>
              <a:rPr lang="en-US" sz="1400">
                <a:solidFill>
                  <a:srgbClr val="009900"/>
                </a:solidFill>
              </a:rPr>
              <a:t>3.63</a:t>
            </a:r>
            <a:r>
              <a:rPr lang="en-US" sz="3200"/>
              <a:t> </a:t>
            </a:r>
            <a:r>
              <a:rPr lang="en-US">
                <a:solidFill>
                  <a:srgbClr val="FF0066"/>
                </a:solidFill>
              </a:rPr>
              <a:t>R=+3</a:t>
            </a:r>
          </a:p>
        </p:txBody>
      </p:sp>
      <p:sp>
        <p:nvSpPr>
          <p:cNvPr id="8202" name="Oval 10"/>
          <p:cNvSpPr>
            <a:spLocks noChangeArrowheads="1"/>
          </p:cNvSpPr>
          <p:nvPr/>
        </p:nvSpPr>
        <p:spPr bwMode="auto">
          <a:xfrm>
            <a:off x="2209800" y="1981200"/>
            <a:ext cx="1371600" cy="685800"/>
          </a:xfrm>
          <a:prstGeom prst="ellipse">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3200"/>
              <a:t>4</a:t>
            </a:r>
            <a:r>
              <a:rPr lang="en-US" sz="1400">
                <a:solidFill>
                  <a:srgbClr val="009900"/>
                </a:solidFill>
              </a:rPr>
              <a:t>0.03</a:t>
            </a:r>
          </a:p>
        </p:txBody>
      </p:sp>
      <p:sp>
        <p:nvSpPr>
          <p:cNvPr id="8203" name="Oval 11"/>
          <p:cNvSpPr>
            <a:spLocks noChangeArrowheads="1"/>
          </p:cNvSpPr>
          <p:nvPr/>
        </p:nvSpPr>
        <p:spPr bwMode="auto">
          <a:xfrm>
            <a:off x="2133600" y="3276600"/>
            <a:ext cx="1371600" cy="685800"/>
          </a:xfrm>
          <a:prstGeom prst="ellipse">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3200"/>
              <a:t>7</a:t>
            </a:r>
            <a:r>
              <a:rPr lang="en-US" sz="1400">
                <a:solidFill>
                  <a:srgbClr val="009900"/>
                </a:solidFill>
              </a:rPr>
              <a:t>0.001</a:t>
            </a:r>
          </a:p>
        </p:txBody>
      </p:sp>
      <p:sp>
        <p:nvSpPr>
          <p:cNvPr id="8204" name="Line 12"/>
          <p:cNvSpPr>
            <a:spLocks noChangeShapeType="1"/>
          </p:cNvSpPr>
          <p:nvPr/>
        </p:nvSpPr>
        <p:spPr bwMode="auto">
          <a:xfrm>
            <a:off x="3505200" y="1066800"/>
            <a:ext cx="457200" cy="0"/>
          </a:xfrm>
          <a:prstGeom prst="line">
            <a:avLst/>
          </a:prstGeom>
          <a:noFill/>
          <a:ln w="222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205" name="Line 13"/>
          <p:cNvSpPr>
            <a:spLocks noChangeShapeType="1"/>
          </p:cNvSpPr>
          <p:nvPr/>
        </p:nvSpPr>
        <p:spPr bwMode="auto">
          <a:xfrm>
            <a:off x="5334000" y="1066800"/>
            <a:ext cx="762000" cy="0"/>
          </a:xfrm>
          <a:prstGeom prst="line">
            <a:avLst/>
          </a:prstGeom>
          <a:noFill/>
          <a:ln w="158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206" name="Line 14"/>
          <p:cNvSpPr>
            <a:spLocks noChangeShapeType="1"/>
          </p:cNvSpPr>
          <p:nvPr/>
        </p:nvSpPr>
        <p:spPr bwMode="auto">
          <a:xfrm>
            <a:off x="6781800" y="1447800"/>
            <a:ext cx="0" cy="533400"/>
          </a:xfrm>
          <a:prstGeom prst="line">
            <a:avLst/>
          </a:prstGeom>
          <a:noFill/>
          <a:ln w="158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207" name="Line 15"/>
          <p:cNvSpPr>
            <a:spLocks noChangeShapeType="1"/>
          </p:cNvSpPr>
          <p:nvPr/>
        </p:nvSpPr>
        <p:spPr bwMode="auto">
          <a:xfrm>
            <a:off x="6934200" y="2590800"/>
            <a:ext cx="0" cy="609600"/>
          </a:xfrm>
          <a:prstGeom prst="line">
            <a:avLst/>
          </a:prstGeom>
          <a:noFill/>
          <a:ln w="158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208" name="Line 16"/>
          <p:cNvSpPr>
            <a:spLocks noChangeShapeType="1"/>
          </p:cNvSpPr>
          <p:nvPr/>
        </p:nvSpPr>
        <p:spPr bwMode="auto">
          <a:xfrm>
            <a:off x="7010400" y="3886200"/>
            <a:ext cx="0" cy="609600"/>
          </a:xfrm>
          <a:prstGeom prst="line">
            <a:avLst/>
          </a:prstGeom>
          <a:noFill/>
          <a:ln w="158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209" name="Line 17"/>
          <p:cNvSpPr>
            <a:spLocks noChangeShapeType="1"/>
          </p:cNvSpPr>
          <p:nvPr/>
        </p:nvSpPr>
        <p:spPr bwMode="auto">
          <a:xfrm flipH="1">
            <a:off x="5562600" y="2362200"/>
            <a:ext cx="762000" cy="0"/>
          </a:xfrm>
          <a:prstGeom prst="line">
            <a:avLst/>
          </a:prstGeom>
          <a:noFill/>
          <a:ln w="158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210" name="Line 18"/>
          <p:cNvSpPr>
            <a:spLocks noChangeShapeType="1"/>
          </p:cNvSpPr>
          <p:nvPr/>
        </p:nvSpPr>
        <p:spPr bwMode="auto">
          <a:xfrm flipH="1" flipV="1">
            <a:off x="5486400" y="3581400"/>
            <a:ext cx="1143000" cy="990600"/>
          </a:xfrm>
          <a:prstGeom prst="line">
            <a:avLst/>
          </a:prstGeom>
          <a:noFill/>
          <a:ln w="158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211" name="Line 19"/>
          <p:cNvSpPr>
            <a:spLocks noChangeShapeType="1"/>
          </p:cNvSpPr>
          <p:nvPr/>
        </p:nvSpPr>
        <p:spPr bwMode="auto">
          <a:xfrm>
            <a:off x="4648200" y="1447800"/>
            <a:ext cx="0" cy="533400"/>
          </a:xfrm>
          <a:prstGeom prst="line">
            <a:avLst/>
          </a:prstGeom>
          <a:noFill/>
          <a:ln w="158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212" name="Line 20"/>
          <p:cNvSpPr>
            <a:spLocks noChangeShapeType="1"/>
          </p:cNvSpPr>
          <p:nvPr/>
        </p:nvSpPr>
        <p:spPr bwMode="auto">
          <a:xfrm>
            <a:off x="4800600" y="2667000"/>
            <a:ext cx="0" cy="533400"/>
          </a:xfrm>
          <a:prstGeom prst="line">
            <a:avLst/>
          </a:prstGeom>
          <a:noFill/>
          <a:ln w="158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213" name="Line 21"/>
          <p:cNvSpPr>
            <a:spLocks noChangeShapeType="1"/>
          </p:cNvSpPr>
          <p:nvPr/>
        </p:nvSpPr>
        <p:spPr bwMode="auto">
          <a:xfrm flipV="1">
            <a:off x="2895600" y="1447800"/>
            <a:ext cx="0" cy="609600"/>
          </a:xfrm>
          <a:prstGeom prst="line">
            <a:avLst/>
          </a:prstGeom>
          <a:noFill/>
          <a:ln w="158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214" name="Line 22"/>
          <p:cNvSpPr>
            <a:spLocks noChangeShapeType="1"/>
          </p:cNvSpPr>
          <p:nvPr/>
        </p:nvSpPr>
        <p:spPr bwMode="auto">
          <a:xfrm flipV="1">
            <a:off x="2895600" y="2590800"/>
            <a:ext cx="0" cy="685800"/>
          </a:xfrm>
          <a:prstGeom prst="line">
            <a:avLst/>
          </a:prstGeom>
          <a:noFill/>
          <a:ln w="158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215" name="Line 23"/>
          <p:cNvSpPr>
            <a:spLocks noChangeShapeType="1"/>
          </p:cNvSpPr>
          <p:nvPr/>
        </p:nvSpPr>
        <p:spPr bwMode="auto">
          <a:xfrm flipH="1">
            <a:off x="2971800" y="2667000"/>
            <a:ext cx="1828800" cy="533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miter lim="800000"/>
                <a:headEnd/>
                <a:tailEnd type="triangle" w="med" len="med"/>
              </a14:hiddenLine>
            </a:ext>
          </a:extLst>
        </p:spPr>
        <p:txBody>
          <a:bodyPr wrap="none"/>
          <a:lstStyle/>
          <a:p>
            <a:endParaRPr lang="en-US"/>
          </a:p>
        </p:txBody>
      </p:sp>
      <p:sp>
        <p:nvSpPr>
          <p:cNvPr id="8216" name="Line 24"/>
          <p:cNvSpPr>
            <a:spLocks noChangeShapeType="1"/>
          </p:cNvSpPr>
          <p:nvPr/>
        </p:nvSpPr>
        <p:spPr bwMode="auto">
          <a:xfrm flipH="1">
            <a:off x="3505200" y="3581400"/>
            <a:ext cx="685800" cy="0"/>
          </a:xfrm>
          <a:prstGeom prst="line">
            <a:avLst/>
          </a:prstGeom>
          <a:noFill/>
          <a:ln w="158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217" name="Line 25"/>
          <p:cNvSpPr>
            <a:spLocks noChangeShapeType="1"/>
          </p:cNvSpPr>
          <p:nvPr/>
        </p:nvSpPr>
        <p:spPr bwMode="auto">
          <a:xfrm flipH="1">
            <a:off x="3200400" y="2514600"/>
            <a:ext cx="1066800" cy="838200"/>
          </a:xfrm>
          <a:prstGeom prst="line">
            <a:avLst/>
          </a:prstGeom>
          <a:noFill/>
          <a:ln w="158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218" name="Line 26"/>
          <p:cNvSpPr>
            <a:spLocks noChangeShapeType="1"/>
          </p:cNvSpPr>
          <p:nvPr/>
        </p:nvSpPr>
        <p:spPr bwMode="auto">
          <a:xfrm flipV="1">
            <a:off x="5486400" y="3505200"/>
            <a:ext cx="838200" cy="0"/>
          </a:xfrm>
          <a:prstGeom prst="line">
            <a:avLst/>
          </a:prstGeom>
          <a:noFill/>
          <a:ln w="158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219" name="Text Box 27"/>
          <p:cNvSpPr txBox="1">
            <a:spLocks noChangeArrowheads="1"/>
          </p:cNvSpPr>
          <p:nvPr/>
        </p:nvSpPr>
        <p:spPr bwMode="auto">
          <a:xfrm>
            <a:off x="3565525" y="55245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a:t>e</a:t>
            </a:r>
          </a:p>
        </p:txBody>
      </p:sp>
      <p:sp>
        <p:nvSpPr>
          <p:cNvPr id="8220" name="Text Box 28"/>
          <p:cNvSpPr txBox="1">
            <a:spLocks noChangeArrowheads="1"/>
          </p:cNvSpPr>
          <p:nvPr/>
        </p:nvSpPr>
        <p:spPr bwMode="auto">
          <a:xfrm>
            <a:off x="5638800" y="53340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a:t>e</a:t>
            </a:r>
          </a:p>
        </p:txBody>
      </p:sp>
      <p:sp>
        <p:nvSpPr>
          <p:cNvPr id="8221" name="Text Box 29"/>
          <p:cNvSpPr txBox="1">
            <a:spLocks noChangeArrowheads="1"/>
          </p:cNvSpPr>
          <p:nvPr/>
        </p:nvSpPr>
        <p:spPr bwMode="auto">
          <a:xfrm>
            <a:off x="6705600" y="1371600"/>
            <a:ext cx="3429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a:t>s</a:t>
            </a:r>
          </a:p>
        </p:txBody>
      </p:sp>
      <p:sp>
        <p:nvSpPr>
          <p:cNvPr id="8222" name="Text Box 30"/>
          <p:cNvSpPr txBox="1">
            <a:spLocks noChangeArrowheads="1"/>
          </p:cNvSpPr>
          <p:nvPr/>
        </p:nvSpPr>
        <p:spPr bwMode="auto">
          <a:xfrm>
            <a:off x="6934200" y="2590800"/>
            <a:ext cx="3429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a:t>s</a:t>
            </a:r>
          </a:p>
        </p:txBody>
      </p:sp>
      <p:sp>
        <p:nvSpPr>
          <p:cNvPr id="8223" name="Text Box 31"/>
          <p:cNvSpPr txBox="1">
            <a:spLocks noChangeArrowheads="1"/>
          </p:cNvSpPr>
          <p:nvPr/>
        </p:nvSpPr>
        <p:spPr bwMode="auto">
          <a:xfrm>
            <a:off x="6934200" y="3886200"/>
            <a:ext cx="3429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a:t>s</a:t>
            </a:r>
          </a:p>
        </p:txBody>
      </p:sp>
      <p:sp>
        <p:nvSpPr>
          <p:cNvPr id="8224" name="Text Box 32"/>
          <p:cNvSpPr txBox="1">
            <a:spLocks noChangeArrowheads="1"/>
          </p:cNvSpPr>
          <p:nvPr/>
        </p:nvSpPr>
        <p:spPr bwMode="auto">
          <a:xfrm>
            <a:off x="6019800" y="3733800"/>
            <a:ext cx="6810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a:t>nw</a:t>
            </a:r>
          </a:p>
        </p:txBody>
      </p:sp>
      <p:sp>
        <p:nvSpPr>
          <p:cNvPr id="8225" name="Text Box 33"/>
          <p:cNvSpPr txBox="1">
            <a:spLocks noChangeArrowheads="1"/>
          </p:cNvSpPr>
          <p:nvPr/>
        </p:nvSpPr>
        <p:spPr bwMode="auto">
          <a:xfrm>
            <a:off x="5486400" y="3124200"/>
            <a:ext cx="801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x/0.7</a:t>
            </a:r>
          </a:p>
        </p:txBody>
      </p:sp>
      <p:sp>
        <p:nvSpPr>
          <p:cNvPr id="8226" name="Text Box 34"/>
          <p:cNvSpPr txBox="1">
            <a:spLocks noChangeArrowheads="1"/>
          </p:cNvSpPr>
          <p:nvPr/>
        </p:nvSpPr>
        <p:spPr bwMode="auto">
          <a:xfrm>
            <a:off x="5715000" y="1905000"/>
            <a:ext cx="4778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a:t>w</a:t>
            </a:r>
          </a:p>
        </p:txBody>
      </p:sp>
      <p:sp>
        <p:nvSpPr>
          <p:cNvPr id="8227" name="Text Box 35"/>
          <p:cNvSpPr txBox="1">
            <a:spLocks noChangeArrowheads="1"/>
          </p:cNvSpPr>
          <p:nvPr/>
        </p:nvSpPr>
        <p:spPr bwMode="auto">
          <a:xfrm>
            <a:off x="2895600" y="1447800"/>
            <a:ext cx="228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a:t>n</a:t>
            </a:r>
          </a:p>
        </p:txBody>
      </p:sp>
      <p:sp>
        <p:nvSpPr>
          <p:cNvPr id="8228" name="Text Box 36"/>
          <p:cNvSpPr txBox="1">
            <a:spLocks noChangeArrowheads="1"/>
          </p:cNvSpPr>
          <p:nvPr/>
        </p:nvSpPr>
        <p:spPr bwMode="auto">
          <a:xfrm>
            <a:off x="3429000" y="2286000"/>
            <a:ext cx="6365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a:t>sw</a:t>
            </a:r>
          </a:p>
        </p:txBody>
      </p:sp>
      <p:sp>
        <p:nvSpPr>
          <p:cNvPr id="8229" name="Text Box 37"/>
          <p:cNvSpPr txBox="1">
            <a:spLocks noChangeArrowheads="1"/>
          </p:cNvSpPr>
          <p:nvPr/>
        </p:nvSpPr>
        <p:spPr bwMode="auto">
          <a:xfrm>
            <a:off x="3505200" y="3200400"/>
            <a:ext cx="801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x/0.3</a:t>
            </a:r>
          </a:p>
        </p:txBody>
      </p:sp>
      <p:sp>
        <p:nvSpPr>
          <p:cNvPr id="8230" name="Text Box 38"/>
          <p:cNvSpPr txBox="1">
            <a:spLocks noChangeArrowheads="1"/>
          </p:cNvSpPr>
          <p:nvPr/>
        </p:nvSpPr>
        <p:spPr bwMode="auto">
          <a:xfrm>
            <a:off x="2819400" y="2743200"/>
            <a:ext cx="228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a:t>n</a:t>
            </a:r>
          </a:p>
        </p:txBody>
      </p:sp>
      <p:sp>
        <p:nvSpPr>
          <p:cNvPr id="8231" name="Text Box 39"/>
          <p:cNvSpPr txBox="1">
            <a:spLocks noChangeArrowheads="1"/>
          </p:cNvSpPr>
          <p:nvPr/>
        </p:nvSpPr>
        <p:spPr bwMode="auto">
          <a:xfrm>
            <a:off x="4724400" y="2667000"/>
            <a:ext cx="3429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a:t>s</a:t>
            </a:r>
          </a:p>
        </p:txBody>
      </p:sp>
      <p:sp>
        <p:nvSpPr>
          <p:cNvPr id="8232" name="Text Box 40"/>
          <p:cNvSpPr txBox="1">
            <a:spLocks noChangeArrowheads="1"/>
          </p:cNvSpPr>
          <p:nvPr/>
        </p:nvSpPr>
        <p:spPr bwMode="auto">
          <a:xfrm>
            <a:off x="4648200" y="1371600"/>
            <a:ext cx="3429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a:t>s</a:t>
            </a:r>
          </a:p>
        </p:txBody>
      </p:sp>
      <p:sp>
        <p:nvSpPr>
          <p:cNvPr id="8233" name="Line 41"/>
          <p:cNvSpPr>
            <a:spLocks noChangeShapeType="1"/>
          </p:cNvSpPr>
          <p:nvPr/>
        </p:nvSpPr>
        <p:spPr bwMode="auto">
          <a:xfrm flipV="1">
            <a:off x="5334000" y="2514600"/>
            <a:ext cx="1066800" cy="838200"/>
          </a:xfrm>
          <a:prstGeom prst="line">
            <a:avLst/>
          </a:prstGeom>
          <a:noFill/>
          <a:ln w="158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234" name="Text Box 42"/>
          <p:cNvSpPr txBox="1">
            <a:spLocks noChangeArrowheads="1"/>
          </p:cNvSpPr>
          <p:nvPr/>
        </p:nvSpPr>
        <p:spPr bwMode="auto">
          <a:xfrm>
            <a:off x="5562600" y="2438400"/>
            <a:ext cx="5191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800"/>
              <a:t>ne</a:t>
            </a:r>
          </a:p>
        </p:txBody>
      </p:sp>
      <p:sp>
        <p:nvSpPr>
          <p:cNvPr id="8235" name="Text Box 43"/>
          <p:cNvSpPr txBox="1">
            <a:spLocks noChangeArrowheads="1"/>
          </p:cNvSpPr>
          <p:nvPr/>
        </p:nvSpPr>
        <p:spPr bwMode="auto">
          <a:xfrm>
            <a:off x="304800" y="152400"/>
            <a:ext cx="55292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800">
                <a:solidFill>
                  <a:srgbClr val="0000FF"/>
                </a:solidFill>
              </a:rPr>
              <a:t>XYZ-World: Discussion Problem 12</a:t>
            </a:r>
            <a:r>
              <a:rPr lang="en-US" sz="3200"/>
              <a:t> </a:t>
            </a:r>
          </a:p>
        </p:txBody>
      </p:sp>
      <p:sp>
        <p:nvSpPr>
          <p:cNvPr id="8236" name="Line 47"/>
          <p:cNvSpPr>
            <a:spLocks noChangeShapeType="1"/>
          </p:cNvSpPr>
          <p:nvPr/>
        </p:nvSpPr>
        <p:spPr bwMode="auto">
          <a:xfrm flipH="1" flipV="1">
            <a:off x="6477000" y="685800"/>
            <a:ext cx="0" cy="457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8237" name="Text Box 49"/>
          <p:cNvSpPr txBox="1">
            <a:spLocks noChangeArrowheads="1"/>
          </p:cNvSpPr>
          <p:nvPr/>
        </p:nvSpPr>
        <p:spPr bwMode="auto">
          <a:xfrm>
            <a:off x="5715000" y="381000"/>
            <a:ext cx="2468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Bellman Update </a:t>
            </a:r>
            <a:r>
              <a:rPr lang="en-US" sz="2000">
                <a:latin typeface="Symbol" pitchFamily="18" charset="2"/>
              </a:rPr>
              <a:t>g</a:t>
            </a:r>
            <a:r>
              <a:rPr lang="en-US" sz="2000"/>
              <a:t>=0.2</a:t>
            </a:r>
          </a:p>
        </p:txBody>
      </p:sp>
      <p:sp>
        <p:nvSpPr>
          <p:cNvPr id="8238" name="Text Box 52"/>
          <p:cNvSpPr txBox="1">
            <a:spLocks noChangeArrowheads="1"/>
          </p:cNvSpPr>
          <p:nvPr/>
        </p:nvSpPr>
        <p:spPr bwMode="auto">
          <a:xfrm>
            <a:off x="0" y="4572000"/>
            <a:ext cx="6324600" cy="190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700" b="1"/>
              <a:t>Discussion on using Bellman Update for Problem 12:</a:t>
            </a:r>
          </a:p>
          <a:p>
            <a:pPr eaLnBrk="1" hangingPunct="1">
              <a:buFontTx/>
              <a:buChar char="•"/>
            </a:pPr>
            <a:r>
              <a:rPr lang="en-US" sz="1700"/>
              <a:t> No convergence for </a:t>
            </a:r>
            <a:r>
              <a:rPr lang="en-US" sz="1700">
                <a:latin typeface="Symbol" pitchFamily="18" charset="2"/>
              </a:rPr>
              <a:t>g</a:t>
            </a:r>
            <a:r>
              <a:rPr lang="en-US" sz="1700"/>
              <a:t>=1.0; utility values seem to run away!</a:t>
            </a:r>
          </a:p>
          <a:p>
            <a:pPr eaLnBrk="1" hangingPunct="1">
              <a:buFontTx/>
              <a:buChar char="•"/>
            </a:pPr>
            <a:r>
              <a:rPr lang="en-US" sz="1700"/>
              <a:t> State 3 has utility 0.58 although it gives a reward of +5 due to the immediate penalty that follows; we were able to detect that.</a:t>
            </a:r>
          </a:p>
          <a:p>
            <a:pPr eaLnBrk="1" hangingPunct="1">
              <a:buFontTx/>
              <a:buChar char="•"/>
            </a:pPr>
            <a:r>
              <a:rPr lang="en-US" sz="1700"/>
              <a:t> Did anybody run the algorithm for other </a:t>
            </a:r>
            <a:r>
              <a:rPr lang="en-US" sz="1700">
                <a:latin typeface="Symbol" pitchFamily="18" charset="2"/>
              </a:rPr>
              <a:t>g</a:t>
            </a:r>
            <a:r>
              <a:rPr lang="en-US" sz="1700"/>
              <a:t> e.g. 0.4 or 0.6 values; if yes, did it converge to the same values?</a:t>
            </a:r>
          </a:p>
          <a:p>
            <a:pPr eaLnBrk="1" hangingPunct="1">
              <a:buFontTx/>
              <a:buChar char="•"/>
            </a:pPr>
            <a:r>
              <a:rPr lang="en-US" sz="1700"/>
              <a:t> Speed of convergence seems to depend on the value of </a:t>
            </a:r>
            <a:r>
              <a:rPr lang="en-US" sz="1700">
                <a:latin typeface="Symbol" pitchFamily="18" charset="2"/>
              </a:rPr>
              <a:t>g</a:t>
            </a:r>
            <a:r>
              <a:rPr lang="en-US" sz="1700"/>
              <a:t>.</a:t>
            </a:r>
          </a:p>
        </p:txBody>
      </p:sp>
    </p:spTree>
  </p:cSld>
  <p:clrMapOvr>
    <a:masterClrMapping/>
  </p:clrMapOvr>
</p:sld>
</file>

<file path=ppt/theme/theme1.xml><?xml version="1.0" encoding="utf-8"?>
<a:theme xmlns:a="http://schemas.openxmlformats.org/drawingml/2006/main" name="Notebook">
  <a:themeElements>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fontScheme name="Noteboo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miter lim="800000"/>
          <a:headEnd type="none" w="med" len="med"/>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miter lim="800000"/>
          <a:headEnd type="none" w="med" len="med"/>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2">
        <a:dk1>
          <a:srgbClr val="000000"/>
        </a:dk1>
        <a:lt1>
          <a:srgbClr val="FFFFFF"/>
        </a:lt1>
        <a:dk2>
          <a:srgbClr val="221304"/>
        </a:dk2>
        <a:lt2>
          <a:srgbClr val="CBBD83"/>
        </a:lt2>
        <a:accent1>
          <a:srgbClr val="A1BD69"/>
        </a:accent1>
        <a:accent2>
          <a:srgbClr val="3694B6"/>
        </a:accent2>
        <a:accent3>
          <a:srgbClr val="FFFFF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3">
        <a:dk1>
          <a:srgbClr val="000000"/>
        </a:dk1>
        <a:lt1>
          <a:srgbClr val="FFFFFF"/>
        </a:lt1>
        <a:dk2>
          <a:srgbClr val="000000"/>
        </a:dk2>
        <a:lt2>
          <a:srgbClr val="DDDDDD"/>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Designs\Notebook.pot</Template>
  <TotalTime>13170</TotalTime>
  <Words>4678</Words>
  <Application>Microsoft Office PowerPoint</Application>
  <PresentationFormat>On-screen Show (4:3)</PresentationFormat>
  <Paragraphs>595</Paragraphs>
  <Slides>45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Symbol</vt:lpstr>
      <vt:lpstr>Times New Roman</vt:lpstr>
      <vt:lpstr>Trebuchet MS</vt:lpstr>
      <vt:lpstr>Wingdings</vt:lpstr>
      <vt:lpstr>Notebook</vt:lpstr>
      <vt:lpstr>Machine Learning in COSC 4368</vt:lpstr>
      <vt:lpstr>Reinforcement Learning</vt:lpstr>
      <vt:lpstr>1. Introduction</vt:lpstr>
      <vt:lpstr>Examples</vt:lpstr>
      <vt:lpstr>News and Preview Lecture Feb. 24, 2021</vt:lpstr>
      <vt:lpstr>Teaching Style COSC 6368</vt:lpstr>
      <vt:lpstr>Framework: Agent in State Space</vt:lpstr>
      <vt:lpstr>PowerPoint Presentation</vt:lpstr>
      <vt:lpstr>PowerPoint Presentation</vt:lpstr>
      <vt:lpstr>PowerPoint Presentation</vt:lpstr>
      <vt:lpstr>XYZ-World --- Other Considerations</vt:lpstr>
      <vt:lpstr>Basic Notations</vt:lpstr>
      <vt:lpstr>Reinforcement Learning</vt:lpstr>
      <vt:lpstr>2. Bellman Equation</vt:lpstr>
      <vt:lpstr>Bellman Update </vt:lpstr>
      <vt:lpstr>PowerPoint Presentation</vt:lpstr>
      <vt:lpstr>Reinforcement Learning</vt:lpstr>
      <vt:lpstr>3. Temporal Difference Learning</vt:lpstr>
      <vt:lpstr>Updating Estimations Based on Observations:</vt:lpstr>
      <vt:lpstr>Updating Estimations Based on Observations:</vt:lpstr>
      <vt:lpstr>Propagation in Attractive Paths</vt:lpstr>
      <vt:lpstr>Temporal Difference Learning</vt:lpstr>
      <vt:lpstr>News and Preview Lecture March 1, 2021</vt:lpstr>
      <vt:lpstr>Q-Learning</vt:lpstr>
      <vt:lpstr>SARSA</vt:lpstr>
      <vt:lpstr>SARSA Pseudo-Code</vt:lpstr>
      <vt:lpstr>EXPECTED SARSA</vt:lpstr>
      <vt:lpstr>Differences Between the 3 Methods</vt:lpstr>
      <vt:lpstr>‘Off-Policy’ vs. ‘On-Policy’ RL Approaches</vt:lpstr>
      <vt:lpstr>Propagation in Attractive Paths</vt:lpstr>
      <vt:lpstr>Example: Simplified PD World</vt:lpstr>
      <vt:lpstr>Q-Learning Solution Sketch for Simplified PD World</vt:lpstr>
      <vt:lpstr>Example: Simplified PD World</vt:lpstr>
      <vt:lpstr>SARSA Solution Sketch for Simplified PD World</vt:lpstr>
      <vt:lpstr>Initial Q-Table Simplified PD World</vt:lpstr>
      <vt:lpstr>Reinforcement Learning</vt:lpstr>
      <vt:lpstr>4. Policy Selection in RL</vt:lpstr>
      <vt:lpstr>Is selecting the previous best action always a good policy?</vt:lpstr>
      <vt:lpstr>Explore vs Exploit</vt:lpstr>
      <vt:lpstr>Simple Solution to the Exploitation/Exploration Problem</vt:lpstr>
      <vt:lpstr>Reinforcement Learning</vt:lpstr>
      <vt:lpstr>5. Applications</vt:lpstr>
      <vt:lpstr>Applications 2</vt:lpstr>
      <vt:lpstr>6. Summary RL</vt:lpstr>
      <vt:lpstr>Sutton ICML 2009 Video on  4 Key Ideas of RL</vt:lpstr>
    </vt:vector>
  </TitlesOfParts>
  <Company>University of Houston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Ricardo Vilalta</dc:creator>
  <cp:lastModifiedBy>Jonathan Hirsch</cp:lastModifiedBy>
  <cp:revision>839</cp:revision>
  <cp:lastPrinted>2017-10-24T20:17:53Z</cp:lastPrinted>
  <dcterms:created xsi:type="dcterms:W3CDTF">2003-08-27T16:21:00Z</dcterms:created>
  <dcterms:modified xsi:type="dcterms:W3CDTF">2021-03-02T22:34:41Z</dcterms:modified>
</cp:coreProperties>
</file>