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35"/>
  </p:handoutMasterIdLst>
  <p:sldIdLst>
    <p:sldId id="256" r:id="rId2"/>
    <p:sldId id="257" r:id="rId3"/>
    <p:sldId id="288" r:id="rId4"/>
    <p:sldId id="290" r:id="rId5"/>
    <p:sldId id="292" r:id="rId6"/>
    <p:sldId id="293" r:id="rId7"/>
    <p:sldId id="295" r:id="rId8"/>
    <p:sldId id="297" r:id="rId9"/>
    <p:sldId id="294" r:id="rId10"/>
    <p:sldId id="298" r:id="rId11"/>
    <p:sldId id="299" r:id="rId12"/>
    <p:sldId id="301" r:id="rId13"/>
    <p:sldId id="300" r:id="rId14"/>
    <p:sldId id="302" r:id="rId15"/>
    <p:sldId id="303" r:id="rId16"/>
    <p:sldId id="304" r:id="rId17"/>
    <p:sldId id="306" r:id="rId18"/>
    <p:sldId id="305" r:id="rId19"/>
    <p:sldId id="307" r:id="rId20"/>
    <p:sldId id="308" r:id="rId21"/>
    <p:sldId id="325" r:id="rId22"/>
    <p:sldId id="309" r:id="rId23"/>
    <p:sldId id="310" r:id="rId24"/>
    <p:sldId id="311" r:id="rId25"/>
    <p:sldId id="315" r:id="rId26"/>
    <p:sldId id="318" r:id="rId27"/>
    <p:sldId id="316" r:id="rId28"/>
    <p:sldId id="320" r:id="rId29"/>
    <p:sldId id="324" r:id="rId30"/>
    <p:sldId id="321" r:id="rId31"/>
    <p:sldId id="317" r:id="rId32"/>
    <p:sldId id="322" r:id="rId33"/>
    <p:sldId id="323" r:id="rId3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25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9" autoAdjust="0"/>
    <p:restoredTop sz="94581" autoAdjust="0"/>
  </p:normalViewPr>
  <p:slideViewPr>
    <p:cSldViewPr>
      <p:cViewPr varScale="1">
        <p:scale>
          <a:sx n="75" d="100"/>
          <a:sy n="75" d="100"/>
        </p:scale>
        <p:origin x="936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543AF2-D07D-453B-A51A-5326DEF4AE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94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C2344DA-0EB5-4315-A140-4EA26B5C9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ABF22-707A-4D27-B39B-C9CB9E9633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8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401EC-2BD9-49D2-B08D-65403F524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97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687F7-81BF-4650-A7C3-482F0828C9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2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5CA83-9E2B-4089-8306-7918DF3D2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7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FEE94-4A7C-4648-A43C-213F0C76D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83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A1C72-ECC3-489F-8578-6EB6C82B7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4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7A9ED-A4C6-4246-982E-71A56E2FF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9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63223-1447-4F3E-84D1-51D25DD47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9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1A04C-0207-430C-A6F9-B3938C9984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65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95BCB-A064-48B7-857C-4795B4C8F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77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890D4E02-D531-4DF3-A1F3-15A0C4E6C97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0971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40972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4" name="Text Box 14"/>
          <p:cNvSpPr txBox="1">
            <a:spLocks noChangeArrowheads="1"/>
          </p:cNvSpPr>
          <p:nvPr userDrawn="1"/>
        </p:nvSpPr>
        <p:spPr bwMode="auto">
          <a:xfrm>
            <a:off x="7245350" y="0"/>
            <a:ext cx="1898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Vilalta&amp;Eick:Uninformed Search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Solving By Searching 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614764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400" dirty="0">
                <a:latin typeface="Tahoma" pitchFamily="34" charset="0"/>
              </a:rPr>
              <a:t> </a:t>
            </a:r>
            <a:r>
              <a:rPr lang="en-US" altLang="en-US" b="1" i="1" dirty="0"/>
              <a:t>Problem Solving Agents </a:t>
            </a:r>
          </a:p>
          <a:p>
            <a:pPr>
              <a:buFontTx/>
              <a:buChar char="•"/>
            </a:pPr>
            <a:r>
              <a:rPr lang="en-US" altLang="en-US" dirty="0"/>
              <a:t> Solutions and Performance</a:t>
            </a:r>
          </a:p>
          <a:p>
            <a:pPr>
              <a:buFontTx/>
              <a:buChar char="•"/>
            </a:pPr>
            <a:r>
              <a:rPr lang="en-US" altLang="en-US" dirty="0"/>
              <a:t> Uninformed Search Strategies</a:t>
            </a:r>
          </a:p>
          <a:p>
            <a:pPr>
              <a:buFontTx/>
              <a:buChar char="•"/>
            </a:pPr>
            <a:r>
              <a:rPr lang="en-US" altLang="en-US" dirty="0"/>
              <a:t> Avoiding Repeated States/Looping</a:t>
            </a:r>
          </a:p>
          <a:p>
            <a:pPr>
              <a:buFontTx/>
              <a:buChar char="•"/>
            </a:pPr>
            <a:r>
              <a:rPr lang="en-US" altLang="en-US" dirty="0"/>
              <a:t> Partial Information</a:t>
            </a:r>
          </a:p>
          <a:p>
            <a:pPr>
              <a:buFontTx/>
              <a:buChar char="•"/>
            </a:pPr>
            <a:r>
              <a:rPr lang="en-US" altLang="en-US" dirty="0"/>
              <a:t>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Solving By Searching 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532765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400">
                <a:latin typeface="Tahoma" pitchFamily="34" charset="0"/>
              </a:rPr>
              <a:t> </a:t>
            </a:r>
            <a:r>
              <a:rPr lang="en-US" altLang="en-US"/>
              <a:t>Introduction</a:t>
            </a:r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b="1" i="1"/>
              <a:t>Solutions and Performance</a:t>
            </a:r>
          </a:p>
          <a:p>
            <a:pPr>
              <a:buFontTx/>
              <a:buChar char="•"/>
            </a:pPr>
            <a:r>
              <a:rPr lang="en-US" altLang="en-US"/>
              <a:t> Uninformed Search Strategies</a:t>
            </a:r>
          </a:p>
          <a:p>
            <a:pPr>
              <a:buFontTx/>
              <a:buChar char="•"/>
            </a:pPr>
            <a:r>
              <a:rPr lang="en-US" altLang="en-US"/>
              <a:t> Avoiding Repeated States</a:t>
            </a:r>
          </a:p>
          <a:p>
            <a:pPr>
              <a:buFontTx/>
              <a:buChar char="•"/>
            </a:pPr>
            <a:r>
              <a:rPr lang="en-US" altLang="en-US"/>
              <a:t> Partial Information</a:t>
            </a:r>
          </a:p>
          <a:p>
            <a:pPr>
              <a:buFontTx/>
              <a:buChar char="•"/>
            </a:pPr>
            <a:r>
              <a:rPr lang="en-US" altLang="en-US"/>
              <a:t> 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43000" y="2286000"/>
            <a:ext cx="678878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We search through a search tree</a:t>
            </a:r>
          </a:p>
          <a:p>
            <a:pPr>
              <a:buFontTx/>
              <a:buChar char="•"/>
            </a:pPr>
            <a:r>
              <a:rPr lang="en-US" altLang="en-US" dirty="0"/>
              <a:t> We expand new nodes to grow the tree</a:t>
            </a:r>
          </a:p>
          <a:p>
            <a:pPr>
              <a:buFontTx/>
              <a:buChar char="•"/>
            </a:pPr>
            <a:r>
              <a:rPr lang="en-US" altLang="en-US" dirty="0"/>
              <a:t>  There are different search strategies</a:t>
            </a:r>
          </a:p>
          <a:p>
            <a:pPr>
              <a:buFontTx/>
              <a:buChar char="•"/>
            </a:pPr>
            <a:r>
              <a:rPr lang="en-US" altLang="en-US" dirty="0"/>
              <a:t>  Nodes contain the following: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dirty="0"/>
              <a:t> state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dirty="0"/>
              <a:t> parent node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dirty="0"/>
              <a:t> action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dirty="0"/>
              <a:t> </a:t>
            </a:r>
            <a:r>
              <a:rPr lang="en-US" altLang="en-US" i="1" dirty="0"/>
              <a:t>frequently </a:t>
            </a:r>
            <a:r>
              <a:rPr lang="en-US" altLang="en-US" dirty="0"/>
              <a:t>path cost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dirty="0"/>
              <a:t> </a:t>
            </a:r>
            <a:r>
              <a:rPr lang="en-US" altLang="en-US" i="1" dirty="0"/>
              <a:t>maybe </a:t>
            </a:r>
            <a:r>
              <a:rPr lang="en-US" altLang="en-US" dirty="0"/>
              <a:t>depth</a:t>
            </a:r>
          </a:p>
          <a:p>
            <a:pPr lvl="1"/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Tree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114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22860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4114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2667000" y="31242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42672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4419600" y="3124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1295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2098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0480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>
            <a:off x="1524000" y="43434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24384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2438400" y="43434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4784725" y="2533650"/>
            <a:ext cx="2001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Initial state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5867400" y="5105400"/>
            <a:ext cx="286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Expanded nodes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55725" y="2533650"/>
            <a:ext cx="628808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Four elements of performance: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Completeness </a:t>
            </a:r>
            <a:r>
              <a:rPr lang="en-US" altLang="en-US" sz="2400"/>
              <a:t>(guaranteed to find solution)</a:t>
            </a:r>
          </a:p>
          <a:p>
            <a:pPr>
              <a:buFontTx/>
              <a:buChar char="•"/>
            </a:pPr>
            <a:r>
              <a:rPr lang="en-US" altLang="en-US"/>
              <a:t> Optimality </a:t>
            </a:r>
            <a:r>
              <a:rPr lang="en-US" altLang="en-US" sz="2400"/>
              <a:t>(optimal solution?)</a:t>
            </a:r>
          </a:p>
          <a:p>
            <a:pPr>
              <a:buFontTx/>
              <a:buChar char="•"/>
            </a:pPr>
            <a:r>
              <a:rPr lang="en-US" altLang="en-US" sz="2400"/>
              <a:t>  </a:t>
            </a:r>
            <a:r>
              <a:rPr lang="en-US" altLang="en-US"/>
              <a:t>Time Complexity </a:t>
            </a:r>
          </a:p>
          <a:p>
            <a:pPr>
              <a:buFontTx/>
              <a:buChar char="•"/>
            </a:pPr>
            <a:r>
              <a:rPr lang="en-US" altLang="en-US"/>
              <a:t> Space Complexity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355725" y="2533650"/>
            <a:ext cx="776045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/>
              <a:t>Complexity requires three elements:</a:t>
            </a:r>
          </a:p>
          <a:p>
            <a:endParaRPr lang="en-US" altLang="en-US" sz="3200" dirty="0"/>
          </a:p>
          <a:p>
            <a:pPr>
              <a:buFontTx/>
              <a:buAutoNum type="alphaLcPeriod"/>
            </a:pPr>
            <a:r>
              <a:rPr lang="en-US" altLang="en-US" sz="3200" dirty="0"/>
              <a:t>Branching factor </a:t>
            </a:r>
            <a:r>
              <a:rPr lang="en-US" altLang="en-US" sz="3200" b="1" dirty="0"/>
              <a:t>b</a:t>
            </a:r>
          </a:p>
          <a:p>
            <a:pPr>
              <a:buFontTx/>
              <a:buAutoNum type="alphaLcPeriod"/>
            </a:pPr>
            <a:r>
              <a:rPr lang="en-US" altLang="en-US" sz="3200" dirty="0"/>
              <a:t>Depth of the shallowest goal node </a:t>
            </a:r>
            <a:r>
              <a:rPr lang="en-US" altLang="en-US" sz="3200" b="1" dirty="0"/>
              <a:t>d</a:t>
            </a:r>
          </a:p>
          <a:p>
            <a:pPr>
              <a:buFontTx/>
              <a:buAutoNum type="alphaLcPeriod"/>
            </a:pPr>
            <a:r>
              <a:rPr lang="en-US" altLang="en-US" sz="3200" dirty="0"/>
              <a:t>Maximum length of any path </a:t>
            </a:r>
            <a:r>
              <a:rPr lang="en-US" altLang="en-US" sz="3200" b="1" dirty="0"/>
              <a:t>m </a:t>
            </a:r>
            <a:r>
              <a:rPr lang="en-US" altLang="en-US" sz="3200" dirty="0"/>
              <a:t>in the state</a:t>
            </a:r>
          </a:p>
          <a:p>
            <a:pPr marL="0" indent="0"/>
            <a:r>
              <a:rPr lang="en-US" altLang="en-US" sz="3200" b="1" dirty="0"/>
              <a:t>     </a:t>
            </a:r>
            <a:r>
              <a:rPr lang="en-US" altLang="en-US" sz="3200" dirty="0"/>
              <a:t>space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Solving By Searching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5510213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400">
                <a:latin typeface="Tahoma" pitchFamily="34" charset="0"/>
              </a:rPr>
              <a:t> </a:t>
            </a:r>
            <a:r>
              <a:rPr lang="en-US" altLang="en-US"/>
              <a:t>Introduction</a:t>
            </a:r>
          </a:p>
          <a:p>
            <a:pPr>
              <a:buFontTx/>
              <a:buChar char="•"/>
            </a:pPr>
            <a:r>
              <a:rPr lang="en-US" altLang="en-US"/>
              <a:t> Solutions and Performance</a:t>
            </a:r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b="1" i="1"/>
              <a:t>Uninformed Search Strategies</a:t>
            </a:r>
          </a:p>
          <a:p>
            <a:pPr>
              <a:buFontTx/>
              <a:buChar char="•"/>
            </a:pPr>
            <a:r>
              <a:rPr lang="en-US" altLang="en-US"/>
              <a:t> Avoiding Repeated States</a:t>
            </a:r>
          </a:p>
          <a:p>
            <a:pPr>
              <a:buFontTx/>
              <a:buChar char="•"/>
            </a:pPr>
            <a:r>
              <a:rPr lang="en-US" altLang="en-US"/>
              <a:t> Partial Information</a:t>
            </a:r>
          </a:p>
          <a:p>
            <a:pPr>
              <a:buFontTx/>
              <a:buChar char="•"/>
            </a:pPr>
            <a:r>
              <a:rPr lang="en-US" altLang="en-US"/>
              <a:t> Summary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19200" y="2438400"/>
            <a:ext cx="765305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 Root is expanded first</a:t>
            </a:r>
          </a:p>
          <a:p>
            <a:pPr>
              <a:buFontTx/>
              <a:buChar char="•"/>
            </a:pPr>
            <a:r>
              <a:rPr lang="en-US" altLang="en-US" dirty="0"/>
              <a:t>  Then all successors at level 2.</a:t>
            </a:r>
          </a:p>
          <a:p>
            <a:pPr>
              <a:buFontTx/>
              <a:buChar char="•"/>
            </a:pPr>
            <a:r>
              <a:rPr lang="en-US" altLang="en-US" dirty="0"/>
              <a:t>  Then all successors at level 3, etc.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r>
              <a:rPr lang="en-US" altLang="en-US" dirty="0"/>
              <a:t>Properties: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dirty="0"/>
              <a:t> Complete (if b and d are finite)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dirty="0"/>
              <a:t> Optimal (if path cost increases with depth)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dirty="0"/>
              <a:t> Cost  is  O(b</a:t>
            </a:r>
            <a:r>
              <a:rPr lang="en-US" altLang="en-US" baseline="30000" dirty="0"/>
              <a:t>d+1</a:t>
            </a:r>
            <a:r>
              <a:rPr lang="en-US" altLang="en-US" dirty="0"/>
              <a:t>)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dirty="0"/>
              <a:t> Storage Let n=b</a:t>
            </a:r>
            <a:r>
              <a:rPr lang="en-US" altLang="en-US" baseline="30000" dirty="0"/>
              <a:t>d+1</a:t>
            </a:r>
            <a:r>
              <a:rPr lang="en-US" altLang="en-US" dirty="0"/>
              <a:t>: O(n)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600200" y="2743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4114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22860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4114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 flipH="1">
            <a:off x="2667000" y="31242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42672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4419600" y="3124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1295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22098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30480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 flipH="1">
            <a:off x="1524000" y="43434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24384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2438400" y="43434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>
            <a:off x="1828800" y="28194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AutoShape 23"/>
          <p:cNvSpPr>
            <a:spLocks noChangeArrowheads="1"/>
          </p:cNvSpPr>
          <p:nvPr/>
        </p:nvSpPr>
        <p:spPr bwMode="auto">
          <a:xfrm>
            <a:off x="1524000" y="3581400"/>
            <a:ext cx="4572000" cy="152400"/>
          </a:xfrm>
          <a:prstGeom prst="rightArrow">
            <a:avLst>
              <a:gd name="adj1" fmla="val 50000"/>
              <a:gd name="adj2" fmla="val 7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AutoShape 24"/>
          <p:cNvSpPr>
            <a:spLocks noChangeArrowheads="1"/>
          </p:cNvSpPr>
          <p:nvPr/>
        </p:nvSpPr>
        <p:spPr bwMode="auto">
          <a:xfrm>
            <a:off x="1447800" y="48768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Uniform-Cost Search 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066800" y="2286000"/>
            <a:ext cx="75438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Expansion Approach---expands nodes completely</a:t>
            </a:r>
          </a:p>
          <a:p>
            <a:pPr>
              <a:buFontTx/>
              <a:buChar char="•"/>
            </a:pPr>
            <a:r>
              <a:rPr lang="en-US" altLang="en-US" sz="2800" dirty="0"/>
              <a:t> Strategy: Expand node with lowest path cost.</a:t>
            </a:r>
          </a:p>
          <a:p>
            <a:pPr>
              <a:buFontTx/>
              <a:buChar char="•"/>
            </a:pPr>
            <a:endParaRPr lang="en-US" altLang="en-US" sz="2800" dirty="0"/>
          </a:p>
          <a:p>
            <a:r>
              <a:rPr lang="en-US" altLang="en-US" sz="2800" dirty="0"/>
              <a:t>Properties: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2800" dirty="0"/>
              <a:t> Complete (if b and d are finite)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2800" dirty="0"/>
              <a:t> Optimal (if path cost increases with depth)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2800" dirty="0"/>
              <a:t> Cost: Similar to Breadth-first Search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2800" dirty="0"/>
              <a:t> Could be worse than breadth first search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4114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22860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4114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2667000" y="31242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2672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4419600" y="3124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1295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22098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30480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H="1">
            <a:off x="1524000" y="43434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24384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2438400" y="43434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0" name="Oval 20"/>
          <p:cNvSpPr>
            <a:spLocks noChangeArrowheads="1"/>
          </p:cNvSpPr>
          <p:nvPr/>
        </p:nvSpPr>
        <p:spPr bwMode="auto">
          <a:xfrm>
            <a:off x="2667000" y="624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Oval 21"/>
          <p:cNvSpPr>
            <a:spLocks noChangeArrowheads="1"/>
          </p:cNvSpPr>
          <p:nvPr/>
        </p:nvSpPr>
        <p:spPr bwMode="auto">
          <a:xfrm>
            <a:off x="3352800" y="6248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2971800" y="5867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33528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Solving Agent 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2379663"/>
            <a:ext cx="8077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Problem-solving agents</a:t>
            </a:r>
            <a:r>
              <a:rPr lang="en-US" dirty="0"/>
              <a:t>: find sequence of actions that achieve goals. </a:t>
            </a:r>
          </a:p>
          <a:p>
            <a:endParaRPr lang="en-US" dirty="0"/>
          </a:p>
          <a:p>
            <a:r>
              <a:rPr lang="en-US" b="1" dirty="0"/>
              <a:t>Problem-Solving Steps</a:t>
            </a:r>
            <a:r>
              <a:rPr lang="en-US" dirty="0"/>
              <a:t>: 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Goal Formulation</a:t>
            </a:r>
            <a:r>
              <a:rPr lang="en-US" dirty="0"/>
              <a:t>: where a goal is set of acceptable states. 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Problem Formulation: </a:t>
            </a:r>
            <a:r>
              <a:rPr lang="en-US" dirty="0"/>
              <a:t>choose the operators and state space. 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Search</a:t>
            </a:r>
            <a:r>
              <a:rPr lang="en-US" dirty="0"/>
              <a:t> 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Execute Found Solution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 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689644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Expand the deepest node at the bottom </a:t>
            </a:r>
          </a:p>
          <a:p>
            <a:r>
              <a:rPr lang="en-US" altLang="en-US" dirty="0"/>
              <a:t>   of the tree. </a:t>
            </a:r>
          </a:p>
          <a:p>
            <a:endParaRPr lang="en-US" altLang="en-US" dirty="0"/>
          </a:p>
          <a:p>
            <a:r>
              <a:rPr lang="en-US" altLang="en-US" dirty="0"/>
              <a:t>Properties: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dirty="0"/>
              <a:t> Incomplete 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dirty="0"/>
              <a:t> suboptimal 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dirty="0"/>
              <a:t> Space complexity is  only O(</a:t>
            </a:r>
            <a:r>
              <a:rPr lang="en-US" altLang="en-US" b="1" dirty="0" err="1"/>
              <a:t>bd</a:t>
            </a:r>
            <a:r>
              <a:rPr lang="en-US" altLang="en-US" dirty="0"/>
              <a:t>)</a:t>
            </a: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 flipH="1" flipV="1">
            <a:off x="6477000" y="5257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953000" y="4343400"/>
            <a:ext cx="334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66"/>
                </a:solidFill>
              </a:rPr>
              <a:t>Only store the nodes on</a:t>
            </a:r>
          </a:p>
          <a:p>
            <a:r>
              <a:rPr lang="en-US" altLang="en-US" sz="2000">
                <a:solidFill>
                  <a:srgbClr val="FF0066"/>
                </a:solidFill>
              </a:rPr>
              <a:t>the current path including</a:t>
            </a:r>
          </a:p>
          <a:p>
            <a:r>
              <a:rPr lang="en-US" altLang="en-US" sz="2000">
                <a:solidFill>
                  <a:srgbClr val="FF0066"/>
                </a:solidFill>
              </a:rPr>
              <a:t>their unexpanded sibling nodes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V="1">
            <a:off x="6400800" y="3886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535738" y="3276600"/>
            <a:ext cx="2608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FF0066"/>
                </a:solidFill>
              </a:rPr>
              <a:t>Backtracking even does</a:t>
            </a:r>
          </a:p>
          <a:p>
            <a:r>
              <a:rPr lang="en-US" altLang="en-US" sz="2000" dirty="0">
                <a:solidFill>
                  <a:srgbClr val="FF0066"/>
                </a:solidFill>
              </a:rPr>
              <a:t>better space-wise: </a:t>
            </a:r>
            <a:r>
              <a:rPr lang="en-US" altLang="en-US" sz="2000" b="1" dirty="0">
                <a:solidFill>
                  <a:srgbClr val="FF0066"/>
                </a:solidFill>
              </a:rPr>
              <a:t>O(d)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435880"/>
          </a:xfrm>
        </p:spPr>
        <p:txBody>
          <a:bodyPr/>
          <a:lstStyle/>
          <a:p>
            <a:pPr algn="ctr"/>
            <a:r>
              <a:rPr lang="en-US" sz="2400" dirty="0"/>
              <a:t>Tree Depth First Search with Depth Bound L </a:t>
            </a:r>
          </a:p>
        </p:txBody>
      </p:sp>
      <p:pic>
        <p:nvPicPr>
          <p:cNvPr id="2050" name="Picture 2" descr="http://www.cse.buffalo.edu/~rapaport/572/S02/Graph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8322"/>
            <a:ext cx="9192896" cy="583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914400"/>
            <a:ext cx="580383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Space Complexity Backtracking: O(d)</a:t>
            </a:r>
          </a:p>
          <a:p>
            <a:r>
              <a:rPr lang="en-US" sz="1800" b="1" dirty="0"/>
              <a:t>Space Complexity Expansion Depth-first Search: O(b*d</a:t>
            </a:r>
            <a:r>
              <a:rPr lang="en-US" sz="2400" b="1" dirty="0"/>
              <a:t>)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577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4114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22860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114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2667000" y="31242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42672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4419600" y="3124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1295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22098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30480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H="1">
            <a:off x="1524000" y="43434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24384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2438400" y="43434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10" name="AutoShape 22"/>
          <p:cNvSpPr>
            <a:spLocks noChangeArrowheads="1"/>
          </p:cNvSpPr>
          <p:nvPr/>
        </p:nvSpPr>
        <p:spPr bwMode="auto">
          <a:xfrm rot="3460904">
            <a:off x="3302000" y="2473325"/>
            <a:ext cx="228600" cy="1676400"/>
          </a:xfrm>
          <a:prstGeom prst="downArrow">
            <a:avLst>
              <a:gd name="adj1" fmla="val 50000"/>
              <a:gd name="adj2" fmla="val 18333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AutoShape 23"/>
          <p:cNvSpPr>
            <a:spLocks noChangeArrowheads="1"/>
          </p:cNvSpPr>
          <p:nvPr/>
        </p:nvSpPr>
        <p:spPr bwMode="auto">
          <a:xfrm rot="2430859">
            <a:off x="1409700" y="3924300"/>
            <a:ext cx="228600" cy="1676400"/>
          </a:xfrm>
          <a:prstGeom prst="downArrow">
            <a:avLst>
              <a:gd name="adj1" fmla="val 50000"/>
              <a:gd name="adj2" fmla="val 18333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AutoShape 24"/>
          <p:cNvSpPr>
            <a:spLocks noChangeArrowheads="1"/>
          </p:cNvSpPr>
          <p:nvPr/>
        </p:nvSpPr>
        <p:spPr bwMode="auto">
          <a:xfrm rot="-63653">
            <a:off x="2133600" y="4343400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56546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Like depth-first search but with </a:t>
            </a:r>
          </a:p>
          <a:p>
            <a:r>
              <a:rPr lang="en-US" altLang="en-US"/>
              <a:t>  depth limit </a:t>
            </a:r>
            <a:r>
              <a:rPr lang="en-US" altLang="en-US" b="1"/>
              <a:t>L</a:t>
            </a:r>
            <a:r>
              <a:rPr lang="en-US" altLang="en-US"/>
              <a:t>. </a:t>
            </a:r>
          </a:p>
          <a:p>
            <a:endParaRPr lang="en-US" altLang="en-US"/>
          </a:p>
          <a:p>
            <a:r>
              <a:rPr lang="en-US" altLang="en-US"/>
              <a:t>Properties: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/>
              <a:t> Incomplete (if </a:t>
            </a:r>
            <a:r>
              <a:rPr lang="en-US" altLang="en-US" b="1"/>
              <a:t>L</a:t>
            </a:r>
            <a:r>
              <a:rPr lang="en-US" altLang="en-US"/>
              <a:t> &lt; </a:t>
            </a:r>
            <a:r>
              <a:rPr lang="en-US" altLang="en-US" b="1"/>
              <a:t>d</a:t>
            </a:r>
            <a:r>
              <a:rPr lang="en-US" altLang="en-US"/>
              <a:t>)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/>
              <a:t> nonoptimal (if </a:t>
            </a:r>
            <a:r>
              <a:rPr lang="en-US" altLang="en-US" b="1"/>
              <a:t>L</a:t>
            </a:r>
            <a:r>
              <a:rPr lang="en-US" altLang="en-US"/>
              <a:t> &gt; </a:t>
            </a:r>
            <a:r>
              <a:rPr lang="en-US" altLang="en-US" b="1"/>
              <a:t>d</a:t>
            </a:r>
            <a:r>
              <a:rPr lang="en-US" altLang="en-US"/>
              <a:t>) 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/>
              <a:t> Time complexity is O(</a:t>
            </a:r>
            <a:r>
              <a:rPr lang="en-US" altLang="en-US" b="1"/>
              <a:t>b</a:t>
            </a:r>
            <a:r>
              <a:rPr lang="en-US" altLang="en-US" b="1" baseline="30000"/>
              <a:t>L</a:t>
            </a:r>
            <a:r>
              <a:rPr lang="en-US" altLang="en-US"/>
              <a:t>)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/>
              <a:t> Space complexity is O(</a:t>
            </a:r>
            <a:r>
              <a:rPr lang="en-US" altLang="en-US" b="1"/>
              <a:t>bL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Deepening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731043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A combination of depth and breadth-first </a:t>
            </a:r>
          </a:p>
          <a:p>
            <a:r>
              <a:rPr lang="en-US" altLang="en-US"/>
              <a:t>  search. </a:t>
            </a:r>
          </a:p>
          <a:p>
            <a:pPr>
              <a:buFontTx/>
              <a:buChar char="•"/>
            </a:pPr>
            <a:r>
              <a:rPr lang="en-US" altLang="en-US"/>
              <a:t> Gradually increases the limit </a:t>
            </a:r>
            <a:r>
              <a:rPr lang="en-US" altLang="en-US" b="1"/>
              <a:t>L</a:t>
            </a:r>
            <a:r>
              <a:rPr lang="en-US" altLang="en-US"/>
              <a:t> </a:t>
            </a:r>
          </a:p>
          <a:p>
            <a:endParaRPr lang="en-US" altLang="en-US"/>
          </a:p>
          <a:p>
            <a:r>
              <a:rPr lang="en-US" altLang="en-US"/>
              <a:t>Properties: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/>
              <a:t> Complete (if b and d are finite)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/>
              <a:t> Optimal if path cost increases with depth</a:t>
            </a:r>
          </a:p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/>
              <a:t> Time complexity is O(</a:t>
            </a:r>
            <a:r>
              <a:rPr lang="en-US" altLang="en-US" b="1"/>
              <a:t>b</a:t>
            </a:r>
            <a:r>
              <a:rPr lang="en-US" altLang="en-US" b="1" baseline="30000"/>
              <a:t>d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Solving By Searching 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618648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400">
                <a:latin typeface="Tahoma" pitchFamily="34" charset="0"/>
              </a:rPr>
              <a:t> </a:t>
            </a:r>
            <a:r>
              <a:rPr lang="en-US" altLang="en-US"/>
              <a:t>Introduction</a:t>
            </a:r>
          </a:p>
          <a:p>
            <a:pPr>
              <a:buFontTx/>
              <a:buChar char="•"/>
            </a:pPr>
            <a:r>
              <a:rPr lang="en-US" altLang="en-US"/>
              <a:t> Solutions and Performance</a:t>
            </a:r>
          </a:p>
          <a:p>
            <a:pPr>
              <a:buFontTx/>
              <a:buChar char="•"/>
            </a:pPr>
            <a:r>
              <a:rPr lang="en-US" altLang="en-US"/>
              <a:t> Uninformed Search Strategies</a:t>
            </a:r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b="1" i="1"/>
              <a:t>Avoiding Repeated States/Looping</a:t>
            </a:r>
          </a:p>
          <a:p>
            <a:pPr>
              <a:buFontTx/>
              <a:buChar char="•"/>
            </a:pPr>
            <a:r>
              <a:rPr lang="en-US" altLang="en-US"/>
              <a:t> Partial Information</a:t>
            </a:r>
          </a:p>
          <a:p>
            <a:pPr>
              <a:buFontTx/>
              <a:buChar char="•"/>
            </a:pPr>
            <a:r>
              <a:rPr lang="en-US" altLang="en-US"/>
              <a:t> Summary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/>
          <a:lstStyle/>
          <a:p>
            <a:r>
              <a:rPr lang="en-US" altLang="en-US" dirty="0"/>
              <a:t>Avoiding Looping &amp; Repeated States (relates to expansion search)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914401" y="2362200"/>
            <a:ext cx="807561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 Use a list of expanded states; non-expanded  </a:t>
            </a:r>
          </a:p>
          <a:p>
            <a:r>
              <a:rPr lang="en-US" altLang="en-US" sz="2800" dirty="0"/>
              <a:t>   states (</a:t>
            </a:r>
            <a:r>
              <a:rPr lang="en-US" altLang="en-US" sz="2800" i="1" dirty="0"/>
              <a:t>open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close list</a:t>
            </a:r>
            <a:r>
              <a:rPr lang="en-US" altLang="en-US" sz="2800" dirty="0"/>
              <a:t>)</a:t>
            </a:r>
          </a:p>
          <a:p>
            <a:pPr>
              <a:buFontTx/>
              <a:buChar char="•"/>
            </a:pPr>
            <a:r>
              <a:rPr lang="en-US" altLang="en-US" sz="2800" dirty="0"/>
              <a:t> Use domain specific knowledge</a:t>
            </a:r>
          </a:p>
          <a:p>
            <a:pPr>
              <a:buFontTx/>
              <a:buChar char="•"/>
            </a:pPr>
            <a:r>
              <a:rPr lang="en-US" altLang="en-US" sz="2800" dirty="0"/>
              <a:t> Use sophisticated data structures to find </a:t>
            </a:r>
          </a:p>
          <a:p>
            <a:r>
              <a:rPr lang="en-US" altLang="en-US" sz="2800" dirty="0"/>
              <a:t>   already visited states more quickly.</a:t>
            </a:r>
          </a:p>
          <a:p>
            <a:pPr>
              <a:buFontTx/>
              <a:buChar char="•"/>
            </a:pPr>
            <a:r>
              <a:rPr lang="en-US" altLang="en-US" sz="2800" dirty="0"/>
              <a:t> Checking for repeated states can be quite </a:t>
            </a:r>
          </a:p>
          <a:p>
            <a:r>
              <a:rPr lang="en-US" altLang="en-US" sz="2800" dirty="0"/>
              <a:t>   expensive and slow down the search alg.</a:t>
            </a:r>
          </a:p>
          <a:p>
            <a:r>
              <a:rPr lang="en-US" altLang="en-US" sz="2800" dirty="0"/>
              <a:t>Remark: Non-expansion search strategies have to keep track of what operators have already been applied</a:t>
            </a:r>
            <a:r>
              <a:rPr lang="en-US" altLang="en-US" dirty="0"/>
              <a:t> to avoid looping.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Solving By Searching 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532765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400">
                <a:latin typeface="Tahoma" pitchFamily="34" charset="0"/>
              </a:rPr>
              <a:t> </a:t>
            </a:r>
            <a:r>
              <a:rPr lang="en-US" altLang="en-US"/>
              <a:t>Introduction</a:t>
            </a:r>
          </a:p>
          <a:p>
            <a:pPr>
              <a:buFontTx/>
              <a:buChar char="•"/>
            </a:pPr>
            <a:r>
              <a:rPr lang="en-US" altLang="en-US"/>
              <a:t> Solutions and Performance</a:t>
            </a:r>
          </a:p>
          <a:p>
            <a:pPr>
              <a:buFontTx/>
              <a:buChar char="•"/>
            </a:pPr>
            <a:r>
              <a:rPr lang="en-US" altLang="en-US"/>
              <a:t> Uninformed Search Strategies</a:t>
            </a:r>
          </a:p>
          <a:p>
            <a:pPr>
              <a:buFontTx/>
              <a:buChar char="•"/>
            </a:pPr>
            <a:r>
              <a:rPr lang="en-US" altLang="en-US"/>
              <a:t> Avoiding Repeated States</a:t>
            </a:r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b="1" i="1"/>
              <a:t>Partial Information</a:t>
            </a:r>
          </a:p>
          <a:p>
            <a:pPr>
              <a:buFontTx/>
              <a:buChar char="•"/>
            </a:pPr>
            <a:r>
              <a:rPr lang="en-US" altLang="en-US"/>
              <a:t> Summary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 Information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143000" y="2971800"/>
            <a:ext cx="28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1431925" y="3067050"/>
            <a:ext cx="75819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Knowledge of states or actions is incomplete.</a:t>
            </a:r>
          </a:p>
          <a:p>
            <a:endParaRPr lang="en-US" altLang="en-US" sz="3200"/>
          </a:p>
          <a:p>
            <a:pPr>
              <a:buFontTx/>
              <a:buAutoNum type="alphaLcPeriod"/>
            </a:pPr>
            <a:r>
              <a:rPr lang="en-US" altLang="en-US" sz="3200"/>
              <a:t>Sensorless problems</a:t>
            </a:r>
          </a:p>
          <a:p>
            <a:pPr>
              <a:buFontTx/>
              <a:buAutoNum type="alphaLcPeriod"/>
            </a:pPr>
            <a:r>
              <a:rPr lang="en-US" altLang="en-US" sz="3200"/>
              <a:t>Contingency Problems</a:t>
            </a:r>
          </a:p>
          <a:p>
            <a:pPr>
              <a:buFontTx/>
              <a:buAutoNum type="alphaLcPeriod"/>
            </a:pPr>
            <a:r>
              <a:rPr lang="en-US" altLang="en-US" sz="3200"/>
              <a:t>Exploration Problems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685800"/>
            <a:ext cx="1097280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Preliminaries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371600" y="2743200"/>
            <a:ext cx="517525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 We need to define two things:</a:t>
            </a:r>
          </a:p>
          <a:p>
            <a:endParaRPr lang="en-US" altLang="en-US" sz="3200"/>
          </a:p>
          <a:p>
            <a:pPr>
              <a:buFontTx/>
              <a:buChar char="•"/>
            </a:pPr>
            <a:r>
              <a:rPr lang="en-US" altLang="en-US" sz="3200"/>
              <a:t>Goal Formulation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sz="3200"/>
              <a:t>Define objectives</a:t>
            </a:r>
          </a:p>
          <a:p>
            <a:pPr lvl="1"/>
            <a:endParaRPr lang="en-US" altLang="en-US" sz="3200"/>
          </a:p>
          <a:p>
            <a:pPr>
              <a:buFontTx/>
              <a:buChar char="•"/>
            </a:pPr>
            <a:r>
              <a:rPr lang="en-US" altLang="en-US" sz="3200"/>
              <a:t>Problem Formulation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sz="3200"/>
              <a:t>Define actions and states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3.21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143000" y="2971800"/>
            <a:ext cx="28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-1295400"/>
            <a:ext cx="12192000" cy="97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743200" y="57912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rgbClr val="FF0066"/>
                </a:solidFill>
              </a:rPr>
              <a:t>Goal State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257800" y="57912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rgbClr val="FF0066"/>
                </a:solidFill>
              </a:rPr>
              <a:t>Goal State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Solving By Searching 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00200" y="2743200"/>
            <a:ext cx="532765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400">
                <a:latin typeface="Tahoma" pitchFamily="34" charset="0"/>
              </a:rPr>
              <a:t> </a:t>
            </a:r>
            <a:r>
              <a:rPr lang="en-US" altLang="en-US"/>
              <a:t>Introduction</a:t>
            </a:r>
          </a:p>
          <a:p>
            <a:pPr>
              <a:buFontTx/>
              <a:buChar char="•"/>
            </a:pPr>
            <a:r>
              <a:rPr lang="en-US" altLang="en-US"/>
              <a:t> Solutions and Performance</a:t>
            </a:r>
          </a:p>
          <a:p>
            <a:pPr>
              <a:buFontTx/>
              <a:buChar char="•"/>
            </a:pPr>
            <a:r>
              <a:rPr lang="en-US" altLang="en-US"/>
              <a:t> Uninformed Search Strategies</a:t>
            </a:r>
          </a:p>
          <a:p>
            <a:pPr>
              <a:buFontTx/>
              <a:buChar char="•"/>
            </a:pPr>
            <a:r>
              <a:rPr lang="en-US" altLang="en-US"/>
              <a:t> Avoiding Repeated States</a:t>
            </a:r>
          </a:p>
          <a:p>
            <a:pPr>
              <a:buFontTx/>
              <a:buChar char="•"/>
            </a:pPr>
            <a:r>
              <a:rPr lang="en-US" altLang="en-US"/>
              <a:t> Partial Information</a:t>
            </a:r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b="1" i="1"/>
              <a:t>Summary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143000" y="2971800"/>
            <a:ext cx="28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77470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To search we need goal and problem </a:t>
            </a:r>
          </a:p>
          <a:p>
            <a:r>
              <a:rPr lang="en-US" altLang="en-US"/>
              <a:t>   formulation.</a:t>
            </a:r>
          </a:p>
          <a:p>
            <a:pPr>
              <a:buFontTx/>
              <a:buChar char="•"/>
            </a:pPr>
            <a:r>
              <a:rPr lang="en-US" altLang="en-US"/>
              <a:t> A problem has initial state, actions, goal test,</a:t>
            </a:r>
          </a:p>
          <a:p>
            <a:r>
              <a:rPr lang="en-US" altLang="en-US"/>
              <a:t>   and path function.</a:t>
            </a:r>
          </a:p>
          <a:p>
            <a:pPr>
              <a:buFontTx/>
              <a:buChar char="•"/>
            </a:pPr>
            <a:r>
              <a:rPr lang="en-US" altLang="en-US"/>
              <a:t> Performance measures: completeness, </a:t>
            </a:r>
          </a:p>
          <a:p>
            <a:r>
              <a:rPr lang="en-US" altLang="en-US"/>
              <a:t>   optimality, time and space complexity.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143000" y="2971800"/>
            <a:ext cx="28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90600" y="2590800"/>
            <a:ext cx="81534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Uninformed search has no additional </a:t>
            </a:r>
          </a:p>
          <a:p>
            <a:r>
              <a:rPr lang="en-US" altLang="en-US" dirty="0"/>
              <a:t>   domain specific knowledge: breadth and  depth-first </a:t>
            </a:r>
          </a:p>
          <a:p>
            <a:r>
              <a:rPr lang="en-US" altLang="en-US" dirty="0"/>
              <a:t>   search, depth-limited, iterative deepening,</a:t>
            </a:r>
          </a:p>
          <a:p>
            <a:r>
              <a:rPr lang="en-US" altLang="en-US" dirty="0"/>
              <a:t>   bidirectional search. </a:t>
            </a:r>
          </a:p>
          <a:p>
            <a:pPr>
              <a:buFontTx/>
              <a:buChar char="•"/>
            </a:pPr>
            <a:r>
              <a:rPr lang="en-US" altLang="en-US" dirty="0"/>
              <a:t> In partially observable environments, one</a:t>
            </a:r>
          </a:p>
          <a:p>
            <a:r>
              <a:rPr lang="en-US" altLang="en-US" dirty="0"/>
              <a:t>  must deal with uncertainty and incomplete </a:t>
            </a:r>
          </a:p>
          <a:p>
            <a:r>
              <a:rPr lang="en-US" altLang="en-US" dirty="0"/>
              <a:t>  knowledge.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Problem Formulation State Space Search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143000" y="2514600"/>
            <a:ext cx="53447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/>
              <a:t> Four components:</a:t>
            </a:r>
          </a:p>
          <a:p>
            <a:endParaRPr lang="en-US" altLang="en-US" sz="3200" dirty="0"/>
          </a:p>
          <a:p>
            <a:pPr>
              <a:buFontTx/>
              <a:buAutoNum type="arabicPeriod"/>
            </a:pPr>
            <a:r>
              <a:rPr lang="en-US" altLang="en-US" sz="3200" dirty="0"/>
              <a:t>State Space and Initial state</a:t>
            </a:r>
          </a:p>
          <a:p>
            <a:pPr>
              <a:buFontTx/>
              <a:buAutoNum type="arabicPeriod"/>
            </a:pPr>
            <a:r>
              <a:rPr lang="en-US" altLang="en-US" sz="3200" dirty="0"/>
              <a:t>Actions (successor function)</a:t>
            </a:r>
          </a:p>
          <a:p>
            <a:pPr>
              <a:buFontTx/>
              <a:buAutoNum type="arabicPeriod"/>
            </a:pPr>
            <a:r>
              <a:rPr lang="en-US" altLang="en-US" sz="3200" dirty="0"/>
              <a:t>Goal test</a:t>
            </a:r>
          </a:p>
          <a:p>
            <a:pPr>
              <a:buFontTx/>
              <a:buAutoNum type="arabicPeriod"/>
            </a:pPr>
            <a:r>
              <a:rPr lang="en-US" altLang="en-US" sz="3200" dirty="0"/>
              <a:t>Path Cost</a:t>
            </a:r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1371600"/>
            <a:ext cx="12192000" cy="97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Examples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371600" y="2819400"/>
            <a:ext cx="412432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Toy Problems:</a:t>
            </a:r>
          </a:p>
          <a:p>
            <a:endParaRPr lang="en-US" altLang="en-US" sz="3200"/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sz="3200"/>
              <a:t>Vacuum World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sz="3200"/>
              <a:t> 8-puzzle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sz="3200"/>
              <a:t> 8-queens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3.3</a:t>
            </a: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-1066800"/>
            <a:ext cx="12192000" cy="97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3.5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-1219200"/>
            <a:ext cx="12192000" cy="97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Examples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143000" y="2379663"/>
            <a:ext cx="664368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1"/>
              </a:buClr>
            </a:pPr>
            <a:endParaRPr lang="en-US" altLang="en-US" sz="3200"/>
          </a:p>
          <a:p>
            <a:pPr>
              <a:buClr>
                <a:schemeClr val="tx1"/>
              </a:buClr>
            </a:pPr>
            <a:r>
              <a:rPr lang="en-US" altLang="en-US" sz="3200"/>
              <a:t>Real Problems</a:t>
            </a:r>
          </a:p>
          <a:p>
            <a:pPr>
              <a:buClr>
                <a:schemeClr val="tx1"/>
              </a:buClr>
            </a:pPr>
            <a:endParaRPr lang="en-US" altLang="en-US" sz="3200"/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sz="3200"/>
              <a:t> Route-Finding Problem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sz="3200"/>
              <a:t> Robot Navigation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sz="3200"/>
              <a:t> Automatic Assembly Sequencing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sz="3200"/>
              <a:t> Protein Design</a:t>
            </a:r>
          </a:p>
          <a:p>
            <a:pPr lvl="1">
              <a:buClr>
                <a:srgbClr val="C2540A"/>
              </a:buClr>
              <a:buFont typeface="Wingdings" pitchFamily="2" charset="2"/>
              <a:buChar char="ü"/>
            </a:pPr>
            <a:r>
              <a:rPr lang="en-US" altLang="en-US" sz="3200"/>
              <a:t> Internet Searching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A7B7C3BA38BA4CA36FC7E27BE3DF6C" ma:contentTypeVersion="8" ma:contentTypeDescription="Create a new document." ma:contentTypeScope="" ma:versionID="4589baf95a6bf455ded5ca0ec8e6241c">
  <xsd:schema xmlns:xsd="http://www.w3.org/2001/XMLSchema" xmlns:xs="http://www.w3.org/2001/XMLSchema" xmlns:p="http://schemas.microsoft.com/office/2006/metadata/properties" xmlns:ns2="8384609b-5394-4937-84c4-2e6f9c3b7d38" targetNamespace="http://schemas.microsoft.com/office/2006/metadata/properties" ma:root="true" ma:fieldsID="24f313afc229563c5393e6b8d37244e1" ns2:_="">
    <xsd:import namespace="8384609b-5394-4937-84c4-2e6f9c3b7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4609b-5394-4937-84c4-2e6f9c3b7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2F6555-BC92-47E0-BF81-C15498B2B078}"/>
</file>

<file path=customXml/itemProps2.xml><?xml version="1.0" encoding="utf-8"?>
<ds:datastoreItem xmlns:ds="http://schemas.openxmlformats.org/officeDocument/2006/customXml" ds:itemID="{16AECB97-1B8C-4014-9491-5FD727A5C8E6}"/>
</file>

<file path=customXml/itemProps3.xml><?xml version="1.0" encoding="utf-8"?>
<ds:datastoreItem xmlns:ds="http://schemas.openxmlformats.org/officeDocument/2006/customXml" ds:itemID="{8DD01ED1-3D68-4738-ABEB-552D246E3C97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1004</TotalTime>
  <Words>866</Words>
  <Application>Microsoft Office PowerPoint</Application>
  <PresentationFormat>On-screen Show (4:3)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Tahoma</vt:lpstr>
      <vt:lpstr>Times New Roman</vt:lpstr>
      <vt:lpstr>Wingdings</vt:lpstr>
      <vt:lpstr>Capsules</vt:lpstr>
      <vt:lpstr>Problem Solving By Searching </vt:lpstr>
      <vt:lpstr>Problem Solving Agent </vt:lpstr>
      <vt:lpstr>Preliminaries</vt:lpstr>
      <vt:lpstr>Problem Formulation State Space Search</vt:lpstr>
      <vt:lpstr>Example</vt:lpstr>
      <vt:lpstr>Other Examples</vt:lpstr>
      <vt:lpstr>Figure 3.3</vt:lpstr>
      <vt:lpstr>Figure 3.5</vt:lpstr>
      <vt:lpstr>Other Examples</vt:lpstr>
      <vt:lpstr>Problem Solving By Searching </vt:lpstr>
      <vt:lpstr>Solutions </vt:lpstr>
      <vt:lpstr>Search Tree</vt:lpstr>
      <vt:lpstr>Performance</vt:lpstr>
      <vt:lpstr>Performance</vt:lpstr>
      <vt:lpstr>Problem Solving By Searching </vt:lpstr>
      <vt:lpstr>Breadth-First Search </vt:lpstr>
      <vt:lpstr>Search </vt:lpstr>
      <vt:lpstr>Uniform-Cost Search </vt:lpstr>
      <vt:lpstr>Search </vt:lpstr>
      <vt:lpstr>Depth-First Search </vt:lpstr>
      <vt:lpstr>Tree Depth First Search with Depth Bound L </vt:lpstr>
      <vt:lpstr>Search </vt:lpstr>
      <vt:lpstr>Depth-Limited </vt:lpstr>
      <vt:lpstr>Iterative Deepening</vt:lpstr>
      <vt:lpstr>Problem Solving By Searching </vt:lpstr>
      <vt:lpstr>Avoiding Looping &amp; Repeated States (relates to expansion search)</vt:lpstr>
      <vt:lpstr>Problem Solving By Searching </vt:lpstr>
      <vt:lpstr>Partial Information</vt:lpstr>
      <vt:lpstr>PowerPoint Presentation</vt:lpstr>
      <vt:lpstr>Figure 3.21</vt:lpstr>
      <vt:lpstr>Problem Solving By Searching </vt:lpstr>
      <vt:lpstr>Summary</vt:lpstr>
      <vt:lpstr>Summary</vt:lpstr>
    </vt:vector>
  </TitlesOfParts>
  <Company>University of Houston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Vilalta</dc:creator>
  <cp:lastModifiedBy>Eick, Christoph F</cp:lastModifiedBy>
  <cp:revision>121</cp:revision>
  <dcterms:created xsi:type="dcterms:W3CDTF">2003-08-27T16:21:00Z</dcterms:created>
  <dcterms:modified xsi:type="dcterms:W3CDTF">2021-01-27T15:28:23Z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0x01010099A7B7C3BA38BA4CA36FC7E27BE3DF6C</vt:lpwstr>
  </property>
</Properties>
</file>