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5"/>
  </p:notesMasterIdLst>
  <p:handoutMasterIdLst>
    <p:handoutMasterId r:id="rId36"/>
  </p:handoutMasterIdLst>
  <p:sldIdLst>
    <p:sldId id="312" r:id="rId2"/>
    <p:sldId id="256" r:id="rId3"/>
    <p:sldId id="257" r:id="rId4"/>
    <p:sldId id="258" r:id="rId5"/>
    <p:sldId id="260" r:id="rId6"/>
    <p:sldId id="259" r:id="rId7"/>
    <p:sldId id="309" r:id="rId8"/>
    <p:sldId id="307" r:id="rId9"/>
    <p:sldId id="261" r:id="rId10"/>
    <p:sldId id="266" r:id="rId11"/>
    <p:sldId id="262" r:id="rId12"/>
    <p:sldId id="263" r:id="rId13"/>
    <p:sldId id="264" r:id="rId14"/>
    <p:sldId id="265" r:id="rId15"/>
    <p:sldId id="310" r:id="rId16"/>
    <p:sldId id="306" r:id="rId17"/>
    <p:sldId id="305" r:id="rId18"/>
    <p:sldId id="298" r:id="rId19"/>
    <p:sldId id="272" r:id="rId20"/>
    <p:sldId id="271" r:id="rId21"/>
    <p:sldId id="289" r:id="rId22"/>
    <p:sldId id="301" r:id="rId23"/>
    <p:sldId id="311" r:id="rId24"/>
    <p:sldId id="293" r:id="rId25"/>
    <p:sldId id="294" r:id="rId26"/>
    <p:sldId id="299" r:id="rId27"/>
    <p:sldId id="295" r:id="rId28"/>
    <p:sldId id="296" r:id="rId29"/>
    <p:sldId id="300" r:id="rId30"/>
    <p:sldId id="297" r:id="rId31"/>
    <p:sldId id="302" r:id="rId32"/>
    <p:sldId id="304" r:id="rId33"/>
    <p:sldId id="303" r:id="rId34"/>
  </p:sldIdLst>
  <p:sldSz cx="9144000" cy="6858000" type="screen4x3"/>
  <p:notesSz cx="6858000" cy="92964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5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65" autoAdjust="0"/>
    <p:restoredTop sz="94581" autoAdjust="0"/>
  </p:normalViewPr>
  <p:slideViewPr>
    <p:cSldViewPr>
      <p:cViewPr varScale="1">
        <p:scale>
          <a:sx n="75" d="100"/>
          <a:sy n="75" d="100"/>
        </p:scale>
        <p:origin x="87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8915" name="Rectangle 3"/>
          <p:cNvSpPr>
            <a:spLocks noGrp="1" noChangeArrowheads="1"/>
          </p:cNvSpPr>
          <p:nvPr>
            <p:ph type="dt" sz="quarter"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8916" name="Rectangle 4"/>
          <p:cNvSpPr>
            <a:spLocks noGrp="1" noChangeArrowheads="1"/>
          </p:cNvSpPr>
          <p:nvPr>
            <p:ph type="ftr" sz="quarter" idx="2"/>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8917" name="Rectangle 5"/>
          <p:cNvSpPr>
            <a:spLocks noGrp="1" noChangeArrowheads="1"/>
          </p:cNvSpPr>
          <p:nvPr>
            <p:ph type="sldNum" sz="quarter" idx="3"/>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27A7E52-996D-4E4C-AA56-E21063DE3619}" type="slidenum">
              <a:rPr lang="en-US" altLang="en-US"/>
              <a:pPr/>
              <a:t>‹#›</a:t>
            </a:fld>
            <a:endParaRPr lang="en-US" altLang="en-US"/>
          </a:p>
        </p:txBody>
      </p:sp>
    </p:spTree>
    <p:extLst>
      <p:ext uri="{BB962C8B-B14F-4D97-AF65-F5344CB8AC3E}">
        <p14:creationId xmlns:p14="http://schemas.microsoft.com/office/powerpoint/2010/main" val="3861398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0240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02404" name="Rectangle 4"/>
          <p:cNvSpPr>
            <a:spLocks noGrp="1" noRot="1" noChangeAspect="1" noChangeArrowheads="1" noTextEdit="1"/>
          </p:cNvSpPr>
          <p:nvPr>
            <p:ph type="sldImg" idx="2"/>
          </p:nvPr>
        </p:nvSpPr>
        <p:spPr bwMode="auto">
          <a:xfrm>
            <a:off x="1092200" y="685800"/>
            <a:ext cx="4673600" cy="35052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05" name="Rectangle 5"/>
          <p:cNvSpPr>
            <a:spLocks noGrp="1" noChangeArrowheads="1"/>
          </p:cNvSpPr>
          <p:nvPr>
            <p:ph type="body" sz="quarter" idx="3"/>
          </p:nvPr>
        </p:nvSpPr>
        <p:spPr bwMode="auto">
          <a:xfrm>
            <a:off x="914400" y="4419600"/>
            <a:ext cx="5029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06" name="Rectangle 6"/>
          <p:cNvSpPr>
            <a:spLocks noGrp="1" noChangeArrowheads="1"/>
          </p:cNvSpPr>
          <p:nvPr>
            <p:ph type="ftr" sz="quarter" idx="4"/>
          </p:nvPr>
        </p:nvSpPr>
        <p:spPr bwMode="auto">
          <a:xfrm>
            <a:off x="0" y="88392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02407" name="Rectangle 7"/>
          <p:cNvSpPr>
            <a:spLocks noGrp="1" noChangeArrowheads="1"/>
          </p:cNvSpPr>
          <p:nvPr>
            <p:ph type="sldNum" sz="quarter" idx="5"/>
          </p:nvPr>
        </p:nvSpPr>
        <p:spPr bwMode="auto">
          <a:xfrm>
            <a:off x="3886200" y="88392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4F4BA61-F03F-4FEA-9E38-90B9F92173BF}" type="slidenum">
              <a:rPr lang="en-US" altLang="en-US"/>
              <a:pPr/>
              <a:t>‹#›</a:t>
            </a:fld>
            <a:endParaRPr lang="en-US" altLang="en-US"/>
          </a:p>
        </p:txBody>
      </p:sp>
    </p:spTree>
    <p:extLst>
      <p:ext uri="{BB962C8B-B14F-4D97-AF65-F5344CB8AC3E}">
        <p14:creationId xmlns:p14="http://schemas.microsoft.com/office/powerpoint/2010/main" val="14826348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F4BA61-F03F-4FEA-9E38-90B9F92173BF}" type="slidenum">
              <a:rPr lang="en-US" altLang="en-US" smtClean="0"/>
              <a:pPr/>
              <a:t>1</a:t>
            </a:fld>
            <a:endParaRPr lang="en-US" altLang="en-US"/>
          </a:p>
        </p:txBody>
      </p:sp>
    </p:spTree>
    <p:extLst>
      <p:ext uri="{BB962C8B-B14F-4D97-AF65-F5344CB8AC3E}">
        <p14:creationId xmlns:p14="http://schemas.microsoft.com/office/powerpoint/2010/main" val="2986543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F4BA61-F03F-4FEA-9E38-90B9F92173BF}" type="slidenum">
              <a:rPr lang="en-US" altLang="en-US" smtClean="0"/>
              <a:pPr/>
              <a:t>7</a:t>
            </a:fld>
            <a:endParaRPr lang="en-US" altLang="en-US"/>
          </a:p>
        </p:txBody>
      </p:sp>
    </p:spTree>
    <p:extLst>
      <p:ext uri="{BB962C8B-B14F-4D97-AF65-F5344CB8AC3E}">
        <p14:creationId xmlns:p14="http://schemas.microsoft.com/office/powerpoint/2010/main" val="575476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97624F-FC90-2C4F-A1CA-E608E374ECCA}"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525547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0EBEB-3F80-4911-A49B-703FA26A3EB3}" type="slidenum">
              <a:rPr lang="en-US" altLang="en-US"/>
              <a:pPr/>
              <a:t>22</a:t>
            </a:fld>
            <a:endParaRPr lang="en-US" altLang="en-US"/>
          </a:p>
        </p:txBody>
      </p:sp>
      <p:sp>
        <p:nvSpPr>
          <p:cNvPr id="140290" name="Rectangle 2"/>
          <p:cNvSpPr>
            <a:spLocks noGrp="1" noRot="1" noChangeAspect="1" noChangeArrowheads="1" noTextEdit="1"/>
          </p:cNvSpPr>
          <p:nvPr>
            <p:ph type="sldImg"/>
          </p:nvPr>
        </p:nvSpPr>
        <p:spPr>
          <a:xfrm>
            <a:off x="1066800" y="676275"/>
            <a:ext cx="4729163" cy="3546475"/>
          </a:xfrm>
          <a:ln/>
        </p:spPr>
      </p:sp>
      <p:sp>
        <p:nvSpPr>
          <p:cNvPr id="140291" name="Rectangle 3"/>
          <p:cNvSpPr>
            <a:spLocks noGrp="1" noChangeArrowheads="1"/>
          </p:cNvSpPr>
          <p:nvPr>
            <p:ph type="body" idx="1"/>
          </p:nvPr>
        </p:nvSpPr>
        <p:spPr>
          <a:xfrm>
            <a:off x="904875" y="4448175"/>
            <a:ext cx="5048250" cy="4144963"/>
          </a:xfrm>
        </p:spPr>
        <p:txBody>
          <a:bodyPr/>
          <a:lstStyle/>
          <a:p>
            <a:r>
              <a:rPr lang="en-US" altLang="en-US" sz="2000"/>
              <a:t>The last technology I like to introduce in today’s presentation are shared ontologies. Shared ontologies are important to standardize communication, and for gathering information from different information sources. Ontologies play an important role for agent-based systems.</a:t>
            </a:r>
          </a:p>
          <a:p>
            <a:endParaRPr lang="en-US" altLang="en-US" sz="2000"/>
          </a:p>
          <a:p>
            <a:r>
              <a:rPr lang="en-US" altLang="en-US" sz="2000"/>
              <a:t>Ontologies basically describe...</a:t>
            </a:r>
          </a:p>
        </p:txBody>
      </p:sp>
    </p:spTree>
    <p:extLst>
      <p:ext uri="{BB962C8B-B14F-4D97-AF65-F5344CB8AC3E}">
        <p14:creationId xmlns:p14="http://schemas.microsoft.com/office/powerpoint/2010/main" val="2198819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0EBEB-3F80-4911-A49B-703FA26A3EB3}" type="slidenum">
              <a:rPr lang="en-US" altLang="en-US"/>
              <a:pPr/>
              <a:t>23</a:t>
            </a:fld>
            <a:endParaRPr lang="en-US" altLang="en-US"/>
          </a:p>
        </p:txBody>
      </p:sp>
      <p:sp>
        <p:nvSpPr>
          <p:cNvPr id="140290" name="Rectangle 2"/>
          <p:cNvSpPr>
            <a:spLocks noGrp="1" noRot="1" noChangeAspect="1" noChangeArrowheads="1" noTextEdit="1"/>
          </p:cNvSpPr>
          <p:nvPr>
            <p:ph type="sldImg"/>
          </p:nvPr>
        </p:nvSpPr>
        <p:spPr>
          <a:xfrm>
            <a:off x="1066800" y="676275"/>
            <a:ext cx="4729163" cy="3546475"/>
          </a:xfrm>
          <a:ln/>
        </p:spPr>
      </p:sp>
      <p:sp>
        <p:nvSpPr>
          <p:cNvPr id="140291" name="Rectangle 3"/>
          <p:cNvSpPr>
            <a:spLocks noGrp="1" noChangeArrowheads="1"/>
          </p:cNvSpPr>
          <p:nvPr>
            <p:ph type="body" idx="1"/>
          </p:nvPr>
        </p:nvSpPr>
        <p:spPr>
          <a:xfrm>
            <a:off x="904875" y="4448175"/>
            <a:ext cx="5048250" cy="4144963"/>
          </a:xfrm>
        </p:spPr>
        <p:txBody>
          <a:bodyPr/>
          <a:lstStyle/>
          <a:p>
            <a:r>
              <a:rPr lang="en-US" altLang="en-US" sz="2000"/>
              <a:t>The last technology I like to introduce in today’s presentation are shared ontologies. Shared ontologies are important to standardize communication, and for gathering information from different information sources. Ontologies play an important role for agent-based systems.</a:t>
            </a:r>
          </a:p>
          <a:p>
            <a:endParaRPr lang="en-US" altLang="en-US" sz="2000"/>
          </a:p>
          <a:p>
            <a:r>
              <a:rPr lang="en-US" altLang="en-US" sz="2000"/>
              <a:t>Ontologies basically describe...</a:t>
            </a:r>
          </a:p>
        </p:txBody>
      </p:sp>
    </p:spTree>
    <p:extLst>
      <p:ext uri="{BB962C8B-B14F-4D97-AF65-F5344CB8AC3E}">
        <p14:creationId xmlns:p14="http://schemas.microsoft.com/office/powerpoint/2010/main" val="2179850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9874" name="Group 2"/>
          <p:cNvGrpSpPr>
            <a:grpSpLocks/>
          </p:cNvGrpSpPr>
          <p:nvPr/>
        </p:nvGrpSpPr>
        <p:grpSpPr bwMode="auto">
          <a:xfrm>
            <a:off x="-3175" y="0"/>
            <a:ext cx="9147175" cy="6867525"/>
            <a:chOff x="-2" y="0"/>
            <a:chExt cx="5762" cy="4326"/>
          </a:xfrm>
        </p:grpSpPr>
        <p:grpSp>
          <p:nvGrpSpPr>
            <p:cNvPr id="79875" name="Group 3"/>
            <p:cNvGrpSpPr>
              <a:grpSpLocks/>
            </p:cNvGrpSpPr>
            <p:nvPr userDrawn="1"/>
          </p:nvGrpSpPr>
          <p:grpSpPr bwMode="auto">
            <a:xfrm>
              <a:off x="-2" y="0"/>
              <a:ext cx="5712" cy="4326"/>
              <a:chOff x="-2" y="0"/>
              <a:chExt cx="5712" cy="4326"/>
            </a:xfrm>
          </p:grpSpPr>
          <p:sp>
            <p:nvSpPr>
              <p:cNvPr id="79876" name="Rectangle 4"/>
              <p:cNvSpPr>
                <a:spLocks noChangeArrowheads="1"/>
              </p:cNvSpPr>
              <p:nvPr/>
            </p:nvSpPr>
            <p:spPr bwMode="auto">
              <a:xfrm>
                <a:off x="-2" y="0"/>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77" name="Rectangle 5"/>
              <p:cNvSpPr>
                <a:spLocks noChangeArrowheads="1"/>
              </p:cNvSpPr>
              <p:nvPr/>
            </p:nvSpPr>
            <p:spPr bwMode="auto">
              <a:xfrm>
                <a:off x="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78" name="Rectangle 6"/>
              <p:cNvSpPr>
                <a:spLocks noChangeArrowheads="1"/>
              </p:cNvSpPr>
              <p:nvPr/>
            </p:nvSpPr>
            <p:spPr bwMode="auto">
              <a:xfrm>
                <a:off x="1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79" name="Rectangle 7"/>
              <p:cNvSpPr>
                <a:spLocks noChangeArrowheads="1"/>
              </p:cNvSpPr>
              <p:nvPr/>
            </p:nvSpPr>
            <p:spPr bwMode="auto">
              <a:xfrm>
                <a:off x="2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0" name="Rectangle 8"/>
              <p:cNvSpPr>
                <a:spLocks noChangeArrowheads="1"/>
              </p:cNvSpPr>
              <p:nvPr/>
            </p:nvSpPr>
            <p:spPr bwMode="auto">
              <a:xfrm>
                <a:off x="3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1" name="Rectangle 9"/>
              <p:cNvSpPr>
                <a:spLocks noChangeArrowheads="1"/>
              </p:cNvSpPr>
              <p:nvPr/>
            </p:nvSpPr>
            <p:spPr bwMode="auto">
              <a:xfrm>
                <a:off x="4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2" name="Rectangle 10"/>
              <p:cNvSpPr>
                <a:spLocks noChangeArrowheads="1"/>
              </p:cNvSpPr>
              <p:nvPr/>
            </p:nvSpPr>
            <p:spPr bwMode="auto">
              <a:xfrm>
                <a:off x="5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3" name="Rectangle 11"/>
              <p:cNvSpPr>
                <a:spLocks noChangeArrowheads="1"/>
              </p:cNvSpPr>
              <p:nvPr/>
            </p:nvSpPr>
            <p:spPr bwMode="auto">
              <a:xfrm>
                <a:off x="6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4" name="Rectangle 12"/>
              <p:cNvSpPr>
                <a:spLocks noChangeArrowheads="1"/>
              </p:cNvSpPr>
              <p:nvPr/>
            </p:nvSpPr>
            <p:spPr bwMode="auto">
              <a:xfrm>
                <a:off x="7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5" name="Rectangle 13"/>
              <p:cNvSpPr>
                <a:spLocks noChangeArrowheads="1"/>
              </p:cNvSpPr>
              <p:nvPr/>
            </p:nvSpPr>
            <p:spPr bwMode="auto">
              <a:xfrm>
                <a:off x="8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6" name="Rectangle 14"/>
              <p:cNvSpPr>
                <a:spLocks noChangeArrowheads="1"/>
              </p:cNvSpPr>
              <p:nvPr/>
            </p:nvSpPr>
            <p:spPr bwMode="auto">
              <a:xfrm>
                <a:off x="95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7" name="Rectangle 15"/>
              <p:cNvSpPr>
                <a:spLocks noChangeArrowheads="1"/>
              </p:cNvSpPr>
              <p:nvPr/>
            </p:nvSpPr>
            <p:spPr bwMode="auto">
              <a:xfrm>
                <a:off x="105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8" name="Rectangle 16"/>
              <p:cNvSpPr>
                <a:spLocks noChangeArrowheads="1"/>
              </p:cNvSpPr>
              <p:nvPr/>
            </p:nvSpPr>
            <p:spPr bwMode="auto">
              <a:xfrm>
                <a:off x="115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9" name="Rectangle 17"/>
              <p:cNvSpPr>
                <a:spLocks noChangeArrowheads="1"/>
              </p:cNvSpPr>
              <p:nvPr/>
            </p:nvSpPr>
            <p:spPr bwMode="auto">
              <a:xfrm>
                <a:off x="124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0" name="Rectangle 18"/>
              <p:cNvSpPr>
                <a:spLocks noChangeArrowheads="1"/>
              </p:cNvSpPr>
              <p:nvPr/>
            </p:nvSpPr>
            <p:spPr bwMode="auto">
              <a:xfrm>
                <a:off x="134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1" name="Rectangle 19"/>
              <p:cNvSpPr>
                <a:spLocks noChangeArrowheads="1"/>
              </p:cNvSpPr>
              <p:nvPr/>
            </p:nvSpPr>
            <p:spPr bwMode="auto">
              <a:xfrm>
                <a:off x="143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2" name="Rectangle 20"/>
              <p:cNvSpPr>
                <a:spLocks noChangeArrowheads="1"/>
              </p:cNvSpPr>
              <p:nvPr/>
            </p:nvSpPr>
            <p:spPr bwMode="auto">
              <a:xfrm>
                <a:off x="153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3" name="Rectangle 21"/>
              <p:cNvSpPr>
                <a:spLocks noChangeArrowheads="1"/>
              </p:cNvSpPr>
              <p:nvPr/>
            </p:nvSpPr>
            <p:spPr bwMode="auto">
              <a:xfrm>
                <a:off x="163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4" name="Rectangle 22"/>
              <p:cNvSpPr>
                <a:spLocks noChangeArrowheads="1"/>
              </p:cNvSpPr>
              <p:nvPr/>
            </p:nvSpPr>
            <p:spPr bwMode="auto">
              <a:xfrm>
                <a:off x="172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5" name="Rectangle 23"/>
              <p:cNvSpPr>
                <a:spLocks noChangeArrowheads="1"/>
              </p:cNvSpPr>
              <p:nvPr/>
            </p:nvSpPr>
            <p:spPr bwMode="auto">
              <a:xfrm>
                <a:off x="182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6" name="Rectangle 24"/>
              <p:cNvSpPr>
                <a:spLocks noChangeArrowheads="1"/>
              </p:cNvSpPr>
              <p:nvPr/>
            </p:nvSpPr>
            <p:spPr bwMode="auto">
              <a:xfrm>
                <a:off x="191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7" name="Rectangle 25"/>
              <p:cNvSpPr>
                <a:spLocks noChangeArrowheads="1"/>
              </p:cNvSpPr>
              <p:nvPr/>
            </p:nvSpPr>
            <p:spPr bwMode="auto">
              <a:xfrm>
                <a:off x="201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8" name="Rectangle 26"/>
              <p:cNvSpPr>
                <a:spLocks noChangeArrowheads="1"/>
              </p:cNvSpPr>
              <p:nvPr/>
            </p:nvSpPr>
            <p:spPr bwMode="auto">
              <a:xfrm>
                <a:off x="211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9" name="Rectangle 27"/>
              <p:cNvSpPr>
                <a:spLocks noChangeArrowheads="1"/>
              </p:cNvSpPr>
              <p:nvPr/>
            </p:nvSpPr>
            <p:spPr bwMode="auto">
              <a:xfrm>
                <a:off x="220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00" name="Rectangle 28"/>
              <p:cNvSpPr>
                <a:spLocks noChangeArrowheads="1"/>
              </p:cNvSpPr>
              <p:nvPr/>
            </p:nvSpPr>
            <p:spPr bwMode="auto">
              <a:xfrm>
                <a:off x="230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01" name="Rectangle 29"/>
              <p:cNvSpPr>
                <a:spLocks noChangeArrowheads="1"/>
              </p:cNvSpPr>
              <p:nvPr/>
            </p:nvSpPr>
            <p:spPr bwMode="auto">
              <a:xfrm>
                <a:off x="239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02" name="Rectangle 30"/>
              <p:cNvSpPr>
                <a:spLocks noChangeArrowheads="1"/>
              </p:cNvSpPr>
              <p:nvPr/>
            </p:nvSpPr>
            <p:spPr bwMode="auto">
              <a:xfrm>
                <a:off x="24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03" name="Rectangle 31"/>
              <p:cNvSpPr>
                <a:spLocks noChangeArrowheads="1"/>
              </p:cNvSpPr>
              <p:nvPr/>
            </p:nvSpPr>
            <p:spPr bwMode="auto">
              <a:xfrm>
                <a:off x="25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04" name="Rectangle 32"/>
              <p:cNvSpPr>
                <a:spLocks noChangeArrowheads="1"/>
              </p:cNvSpPr>
              <p:nvPr/>
            </p:nvSpPr>
            <p:spPr bwMode="auto">
              <a:xfrm>
                <a:off x="26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05" name="Rectangle 33"/>
              <p:cNvSpPr>
                <a:spLocks noChangeArrowheads="1"/>
              </p:cNvSpPr>
              <p:nvPr/>
            </p:nvSpPr>
            <p:spPr bwMode="auto">
              <a:xfrm>
                <a:off x="27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06" name="Rectangle 34"/>
              <p:cNvSpPr>
                <a:spLocks noChangeArrowheads="1"/>
              </p:cNvSpPr>
              <p:nvPr/>
            </p:nvSpPr>
            <p:spPr bwMode="auto">
              <a:xfrm>
                <a:off x="28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07" name="Rectangle 35"/>
              <p:cNvSpPr>
                <a:spLocks noChangeArrowheads="1"/>
              </p:cNvSpPr>
              <p:nvPr/>
            </p:nvSpPr>
            <p:spPr bwMode="auto">
              <a:xfrm>
                <a:off x="29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08" name="Rectangle 36"/>
              <p:cNvSpPr>
                <a:spLocks noChangeArrowheads="1"/>
              </p:cNvSpPr>
              <p:nvPr/>
            </p:nvSpPr>
            <p:spPr bwMode="auto">
              <a:xfrm>
                <a:off x="30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09" name="Rectangle 37"/>
              <p:cNvSpPr>
                <a:spLocks noChangeArrowheads="1"/>
              </p:cNvSpPr>
              <p:nvPr/>
            </p:nvSpPr>
            <p:spPr bwMode="auto">
              <a:xfrm>
                <a:off x="31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0" name="Rectangle 38"/>
              <p:cNvSpPr>
                <a:spLocks noChangeArrowheads="1"/>
              </p:cNvSpPr>
              <p:nvPr/>
            </p:nvSpPr>
            <p:spPr bwMode="auto">
              <a:xfrm>
                <a:off x="32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1" name="Rectangle 39"/>
              <p:cNvSpPr>
                <a:spLocks noChangeArrowheads="1"/>
              </p:cNvSpPr>
              <p:nvPr/>
            </p:nvSpPr>
            <p:spPr bwMode="auto">
              <a:xfrm>
                <a:off x="335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2" name="Rectangle 40"/>
              <p:cNvSpPr>
                <a:spLocks noChangeArrowheads="1"/>
              </p:cNvSpPr>
              <p:nvPr/>
            </p:nvSpPr>
            <p:spPr bwMode="auto">
              <a:xfrm>
                <a:off x="345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3" name="Rectangle 41"/>
              <p:cNvSpPr>
                <a:spLocks noChangeArrowheads="1"/>
              </p:cNvSpPr>
              <p:nvPr/>
            </p:nvSpPr>
            <p:spPr bwMode="auto">
              <a:xfrm>
                <a:off x="355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4" name="Rectangle 42"/>
              <p:cNvSpPr>
                <a:spLocks noChangeArrowheads="1"/>
              </p:cNvSpPr>
              <p:nvPr/>
            </p:nvSpPr>
            <p:spPr bwMode="auto">
              <a:xfrm>
                <a:off x="364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5" name="Rectangle 43"/>
              <p:cNvSpPr>
                <a:spLocks noChangeArrowheads="1"/>
              </p:cNvSpPr>
              <p:nvPr/>
            </p:nvSpPr>
            <p:spPr bwMode="auto">
              <a:xfrm>
                <a:off x="374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6" name="Rectangle 44"/>
              <p:cNvSpPr>
                <a:spLocks noChangeArrowheads="1"/>
              </p:cNvSpPr>
              <p:nvPr/>
            </p:nvSpPr>
            <p:spPr bwMode="auto">
              <a:xfrm>
                <a:off x="383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7" name="Rectangle 45"/>
              <p:cNvSpPr>
                <a:spLocks noChangeArrowheads="1"/>
              </p:cNvSpPr>
              <p:nvPr/>
            </p:nvSpPr>
            <p:spPr bwMode="auto">
              <a:xfrm>
                <a:off x="393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8" name="Rectangle 46"/>
              <p:cNvSpPr>
                <a:spLocks noChangeArrowheads="1"/>
              </p:cNvSpPr>
              <p:nvPr/>
            </p:nvSpPr>
            <p:spPr bwMode="auto">
              <a:xfrm>
                <a:off x="403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9" name="Rectangle 47"/>
              <p:cNvSpPr>
                <a:spLocks noChangeArrowheads="1"/>
              </p:cNvSpPr>
              <p:nvPr/>
            </p:nvSpPr>
            <p:spPr bwMode="auto">
              <a:xfrm>
                <a:off x="412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20" name="Rectangle 48"/>
              <p:cNvSpPr>
                <a:spLocks noChangeArrowheads="1"/>
              </p:cNvSpPr>
              <p:nvPr/>
            </p:nvSpPr>
            <p:spPr bwMode="auto">
              <a:xfrm>
                <a:off x="422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21" name="Rectangle 49"/>
              <p:cNvSpPr>
                <a:spLocks noChangeArrowheads="1"/>
              </p:cNvSpPr>
              <p:nvPr/>
            </p:nvSpPr>
            <p:spPr bwMode="auto">
              <a:xfrm>
                <a:off x="431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22" name="Rectangle 50"/>
              <p:cNvSpPr>
                <a:spLocks noChangeArrowheads="1"/>
              </p:cNvSpPr>
              <p:nvPr/>
            </p:nvSpPr>
            <p:spPr bwMode="auto">
              <a:xfrm>
                <a:off x="441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23" name="Rectangle 51"/>
              <p:cNvSpPr>
                <a:spLocks noChangeArrowheads="1"/>
              </p:cNvSpPr>
              <p:nvPr/>
            </p:nvSpPr>
            <p:spPr bwMode="auto">
              <a:xfrm>
                <a:off x="451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24" name="Rectangle 52"/>
              <p:cNvSpPr>
                <a:spLocks noChangeArrowheads="1"/>
              </p:cNvSpPr>
              <p:nvPr/>
            </p:nvSpPr>
            <p:spPr bwMode="auto">
              <a:xfrm>
                <a:off x="460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25" name="Rectangle 53"/>
              <p:cNvSpPr>
                <a:spLocks noChangeArrowheads="1"/>
              </p:cNvSpPr>
              <p:nvPr/>
            </p:nvSpPr>
            <p:spPr bwMode="auto">
              <a:xfrm>
                <a:off x="470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26" name="Rectangle 54"/>
              <p:cNvSpPr>
                <a:spLocks noChangeArrowheads="1"/>
              </p:cNvSpPr>
              <p:nvPr/>
            </p:nvSpPr>
            <p:spPr bwMode="auto">
              <a:xfrm>
                <a:off x="479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27" name="Rectangle 55"/>
              <p:cNvSpPr>
                <a:spLocks noChangeArrowheads="1"/>
              </p:cNvSpPr>
              <p:nvPr/>
            </p:nvSpPr>
            <p:spPr bwMode="auto">
              <a:xfrm>
                <a:off x="48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28" name="Rectangle 56"/>
              <p:cNvSpPr>
                <a:spLocks noChangeArrowheads="1"/>
              </p:cNvSpPr>
              <p:nvPr/>
            </p:nvSpPr>
            <p:spPr bwMode="auto">
              <a:xfrm>
                <a:off x="49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29" name="Rectangle 57"/>
              <p:cNvSpPr>
                <a:spLocks noChangeArrowheads="1"/>
              </p:cNvSpPr>
              <p:nvPr/>
            </p:nvSpPr>
            <p:spPr bwMode="auto">
              <a:xfrm>
                <a:off x="50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30" name="Rectangle 58"/>
              <p:cNvSpPr>
                <a:spLocks noChangeArrowheads="1"/>
              </p:cNvSpPr>
              <p:nvPr/>
            </p:nvSpPr>
            <p:spPr bwMode="auto">
              <a:xfrm>
                <a:off x="51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31" name="Rectangle 59"/>
              <p:cNvSpPr>
                <a:spLocks noChangeArrowheads="1"/>
              </p:cNvSpPr>
              <p:nvPr/>
            </p:nvSpPr>
            <p:spPr bwMode="auto">
              <a:xfrm>
                <a:off x="52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32" name="Rectangle 60"/>
              <p:cNvSpPr>
                <a:spLocks noChangeArrowheads="1"/>
              </p:cNvSpPr>
              <p:nvPr/>
            </p:nvSpPr>
            <p:spPr bwMode="auto">
              <a:xfrm>
                <a:off x="53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33" name="Rectangle 61"/>
              <p:cNvSpPr>
                <a:spLocks noChangeArrowheads="1"/>
              </p:cNvSpPr>
              <p:nvPr/>
            </p:nvSpPr>
            <p:spPr bwMode="auto">
              <a:xfrm>
                <a:off x="54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34" name="Rectangle 62"/>
              <p:cNvSpPr>
                <a:spLocks noChangeArrowheads="1"/>
              </p:cNvSpPr>
              <p:nvPr/>
            </p:nvSpPr>
            <p:spPr bwMode="auto">
              <a:xfrm>
                <a:off x="55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35" name="Rectangle 63"/>
              <p:cNvSpPr>
                <a:spLocks noChangeArrowheads="1"/>
              </p:cNvSpPr>
              <p:nvPr/>
            </p:nvSpPr>
            <p:spPr bwMode="auto">
              <a:xfrm>
                <a:off x="56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9936" name="Rectangle 64"/>
            <p:cNvSpPr>
              <a:spLocks noChangeArrowheads="1"/>
            </p:cNvSpPr>
            <p:nvPr userDrawn="1"/>
          </p:nvSpPr>
          <p:spPr bwMode="auto">
            <a:xfrm>
              <a:off x="429" y="0"/>
              <a:ext cx="5331" cy="432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37" name="Rectangle 65"/>
            <p:cNvSpPr>
              <a:spLocks noChangeArrowheads="1"/>
            </p:cNvSpPr>
            <p:nvPr userDrawn="1"/>
          </p:nvSpPr>
          <p:spPr bwMode="auto">
            <a:xfrm>
              <a:off x="0" y="0"/>
              <a:ext cx="5760" cy="321"/>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9938" name="Rectangle 66"/>
          <p:cNvSpPr>
            <a:spLocks noChangeArrowheads="1"/>
          </p:cNvSpPr>
          <p:nvPr/>
        </p:nvSpPr>
        <p:spPr bwMode="auto">
          <a:xfrm>
            <a:off x="3505200" y="2590800"/>
            <a:ext cx="4892675" cy="76200"/>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latin typeface="Verdana" pitchFamily="34" charset="0"/>
            </a:endParaRPr>
          </a:p>
        </p:txBody>
      </p:sp>
      <p:sp>
        <p:nvSpPr>
          <p:cNvPr id="79939" name="Rectangle 67"/>
          <p:cNvSpPr>
            <a:spLocks noGrp="1" noChangeArrowheads="1"/>
          </p:cNvSpPr>
          <p:nvPr>
            <p:ph type="ctrTitle" sz="quarter"/>
          </p:nvPr>
        </p:nvSpPr>
        <p:spPr>
          <a:xfrm>
            <a:off x="779463" y="1096963"/>
            <a:ext cx="7678737" cy="1431925"/>
          </a:xfrm>
        </p:spPr>
        <p:txBody>
          <a:bodyPr/>
          <a:lstStyle>
            <a:lvl1pPr algn="r">
              <a:defRPr/>
            </a:lvl1pPr>
          </a:lstStyle>
          <a:p>
            <a:pPr lvl="0"/>
            <a:r>
              <a:rPr lang="en-US" altLang="en-US" noProof="0"/>
              <a:t>Click to edit Master title style</a:t>
            </a:r>
          </a:p>
        </p:txBody>
      </p:sp>
      <p:sp>
        <p:nvSpPr>
          <p:cNvPr id="79940"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pPr lvl="0"/>
            <a:r>
              <a:rPr lang="en-US" altLang="en-US" noProof="0"/>
              <a:t>Click to edit Master subtitle style</a:t>
            </a:r>
          </a:p>
        </p:txBody>
      </p:sp>
      <p:sp>
        <p:nvSpPr>
          <p:cNvPr id="79941" name="Rectangle 69"/>
          <p:cNvSpPr>
            <a:spLocks noGrp="1" noChangeArrowheads="1"/>
          </p:cNvSpPr>
          <p:nvPr>
            <p:ph type="dt" sz="quarter" idx="2"/>
          </p:nvPr>
        </p:nvSpPr>
        <p:spPr>
          <a:xfrm>
            <a:off x="685800" y="6248400"/>
            <a:ext cx="1905000" cy="457200"/>
          </a:xfrm>
        </p:spPr>
        <p:txBody>
          <a:bodyPr/>
          <a:lstStyle>
            <a:lvl1pPr>
              <a:defRPr/>
            </a:lvl1pPr>
          </a:lstStyle>
          <a:p>
            <a:endParaRPr lang="en-US" altLang="en-US"/>
          </a:p>
        </p:txBody>
      </p:sp>
      <p:sp>
        <p:nvSpPr>
          <p:cNvPr id="79942" name="Rectangle 70"/>
          <p:cNvSpPr>
            <a:spLocks noGrp="1" noChangeArrowheads="1"/>
          </p:cNvSpPr>
          <p:nvPr>
            <p:ph type="ftr" sz="quarter" idx="3"/>
          </p:nvPr>
        </p:nvSpPr>
        <p:spPr>
          <a:xfrm>
            <a:off x="3124200" y="6248400"/>
            <a:ext cx="2895600" cy="457200"/>
          </a:xfrm>
        </p:spPr>
        <p:txBody>
          <a:bodyPr/>
          <a:lstStyle>
            <a:lvl1pPr>
              <a:defRPr/>
            </a:lvl1pPr>
          </a:lstStyle>
          <a:p>
            <a:endParaRPr lang="en-US" altLang="en-US"/>
          </a:p>
        </p:txBody>
      </p:sp>
      <p:sp>
        <p:nvSpPr>
          <p:cNvPr id="79943" name="Rectangle 71"/>
          <p:cNvSpPr>
            <a:spLocks noGrp="1" noChangeArrowheads="1"/>
          </p:cNvSpPr>
          <p:nvPr>
            <p:ph type="sldNum" sz="quarter" idx="4"/>
          </p:nvPr>
        </p:nvSpPr>
        <p:spPr>
          <a:xfrm>
            <a:off x="6553200" y="6248400"/>
            <a:ext cx="1905000" cy="457200"/>
          </a:xfrm>
        </p:spPr>
        <p:txBody>
          <a:bodyPr/>
          <a:lstStyle>
            <a:lvl1pPr>
              <a:defRPr/>
            </a:lvl1pPr>
          </a:lstStyle>
          <a:p>
            <a:fld id="{23BCAE5C-9BAA-4FAA-9D9B-F50B92BDBCB9}"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81BB478-27D3-4E3D-B03B-B929F339A9E7}" type="slidenum">
              <a:rPr lang="en-US" altLang="en-US"/>
              <a:pPr/>
              <a:t>‹#›</a:t>
            </a:fld>
            <a:endParaRPr lang="en-US" altLang="en-US"/>
          </a:p>
        </p:txBody>
      </p:sp>
    </p:spTree>
    <p:extLst>
      <p:ext uri="{BB962C8B-B14F-4D97-AF65-F5344CB8AC3E}">
        <p14:creationId xmlns:p14="http://schemas.microsoft.com/office/powerpoint/2010/main" val="177137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5" y="192088"/>
            <a:ext cx="2039938" cy="5903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1538" y="192088"/>
            <a:ext cx="5970587"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6D769BE-2523-4D9F-AA6D-E77D9B5DC986}" type="slidenum">
              <a:rPr lang="en-US" altLang="en-US"/>
              <a:pPr/>
              <a:t>‹#›</a:t>
            </a:fld>
            <a:endParaRPr lang="en-US" altLang="en-US"/>
          </a:p>
        </p:txBody>
      </p:sp>
    </p:spTree>
    <p:extLst>
      <p:ext uri="{BB962C8B-B14F-4D97-AF65-F5344CB8AC3E}">
        <p14:creationId xmlns:p14="http://schemas.microsoft.com/office/powerpoint/2010/main" val="249184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3818" y="152400"/>
            <a:ext cx="8162925" cy="1431925"/>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9344E2D-F84A-44B5-B40B-2F1728D2DFF9}" type="slidenum">
              <a:rPr lang="en-US" altLang="en-US"/>
              <a:pPr/>
              <a:t>‹#›</a:t>
            </a:fld>
            <a:endParaRPr lang="en-US" altLang="en-US"/>
          </a:p>
        </p:txBody>
      </p:sp>
    </p:spTree>
    <p:extLst>
      <p:ext uri="{BB962C8B-B14F-4D97-AF65-F5344CB8AC3E}">
        <p14:creationId xmlns:p14="http://schemas.microsoft.com/office/powerpoint/2010/main" val="3292736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4BF55B6-1736-4050-8089-5B51367CFE34}" type="slidenum">
              <a:rPr lang="en-US" altLang="en-US"/>
              <a:pPr/>
              <a:t>‹#›</a:t>
            </a:fld>
            <a:endParaRPr lang="en-US" altLang="en-US"/>
          </a:p>
        </p:txBody>
      </p:sp>
    </p:spTree>
    <p:extLst>
      <p:ext uri="{BB962C8B-B14F-4D97-AF65-F5344CB8AC3E}">
        <p14:creationId xmlns:p14="http://schemas.microsoft.com/office/powerpoint/2010/main" val="155822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3D820D0-507E-4BC5-9A73-4CEEF6FE5953}" type="slidenum">
              <a:rPr lang="en-US" altLang="en-US"/>
              <a:pPr/>
              <a:t>‹#›</a:t>
            </a:fld>
            <a:endParaRPr lang="en-US" altLang="en-US"/>
          </a:p>
        </p:txBody>
      </p:sp>
    </p:spTree>
    <p:extLst>
      <p:ext uri="{BB962C8B-B14F-4D97-AF65-F5344CB8AC3E}">
        <p14:creationId xmlns:p14="http://schemas.microsoft.com/office/powerpoint/2010/main" val="3406126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9C76FCFC-6151-4F28-B0FD-6CE9579A02DC}" type="slidenum">
              <a:rPr lang="en-US" altLang="en-US"/>
              <a:pPr/>
              <a:t>‹#›</a:t>
            </a:fld>
            <a:endParaRPr lang="en-US" altLang="en-US"/>
          </a:p>
        </p:txBody>
      </p:sp>
    </p:spTree>
    <p:extLst>
      <p:ext uri="{BB962C8B-B14F-4D97-AF65-F5344CB8AC3E}">
        <p14:creationId xmlns:p14="http://schemas.microsoft.com/office/powerpoint/2010/main" val="344335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44DE6CB4-86ED-4B0F-8EA3-081FA960BFC4}" type="slidenum">
              <a:rPr lang="en-US" altLang="en-US"/>
              <a:pPr/>
              <a:t>‹#›</a:t>
            </a:fld>
            <a:endParaRPr lang="en-US" altLang="en-US"/>
          </a:p>
        </p:txBody>
      </p:sp>
    </p:spTree>
    <p:extLst>
      <p:ext uri="{BB962C8B-B14F-4D97-AF65-F5344CB8AC3E}">
        <p14:creationId xmlns:p14="http://schemas.microsoft.com/office/powerpoint/2010/main" val="401982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D0C62E9-FD8F-4033-82D5-11C2259D4800}" type="slidenum">
              <a:rPr lang="en-US" altLang="en-US"/>
              <a:pPr/>
              <a:t>‹#›</a:t>
            </a:fld>
            <a:endParaRPr lang="en-US" altLang="en-US"/>
          </a:p>
        </p:txBody>
      </p:sp>
    </p:spTree>
    <p:extLst>
      <p:ext uri="{BB962C8B-B14F-4D97-AF65-F5344CB8AC3E}">
        <p14:creationId xmlns:p14="http://schemas.microsoft.com/office/powerpoint/2010/main" val="347646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9A0CD22-A82D-4F27-90CD-E4559E530128}" type="slidenum">
              <a:rPr lang="en-US" altLang="en-US"/>
              <a:pPr/>
              <a:t>‹#›</a:t>
            </a:fld>
            <a:endParaRPr lang="en-US" altLang="en-US"/>
          </a:p>
        </p:txBody>
      </p:sp>
    </p:spTree>
    <p:extLst>
      <p:ext uri="{BB962C8B-B14F-4D97-AF65-F5344CB8AC3E}">
        <p14:creationId xmlns:p14="http://schemas.microsoft.com/office/powerpoint/2010/main" val="156093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5C7C574-0E6C-44A6-BBD9-CEB37EA49064}" type="slidenum">
              <a:rPr lang="en-US" altLang="en-US"/>
              <a:pPr/>
              <a:t>‹#›</a:t>
            </a:fld>
            <a:endParaRPr lang="en-US" altLang="en-US"/>
          </a:p>
        </p:txBody>
      </p:sp>
    </p:spTree>
    <p:extLst>
      <p:ext uri="{BB962C8B-B14F-4D97-AF65-F5344CB8AC3E}">
        <p14:creationId xmlns:p14="http://schemas.microsoft.com/office/powerpoint/2010/main" val="3198928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8850" name="Group 2"/>
          <p:cNvGrpSpPr>
            <a:grpSpLocks/>
          </p:cNvGrpSpPr>
          <p:nvPr/>
        </p:nvGrpSpPr>
        <p:grpSpPr bwMode="auto">
          <a:xfrm>
            <a:off x="286657" y="63046"/>
            <a:ext cx="9147175" cy="6867525"/>
            <a:chOff x="0" y="0"/>
            <a:chExt cx="5762" cy="4326"/>
          </a:xfrm>
        </p:grpSpPr>
        <p:sp>
          <p:nvSpPr>
            <p:cNvPr id="78851" name="Rectangle 3"/>
            <p:cNvSpPr>
              <a:spLocks noChangeArrowheads="1"/>
            </p:cNvSpPr>
            <p:nvPr userDrawn="1"/>
          </p:nvSpPr>
          <p:spPr bwMode="hidden">
            <a:xfrm>
              <a:off x="0" y="0"/>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2" name="Rectangle 4"/>
            <p:cNvSpPr>
              <a:spLocks noChangeArrowheads="1"/>
            </p:cNvSpPr>
            <p:nvPr userDrawn="1"/>
          </p:nvSpPr>
          <p:spPr bwMode="hidden">
            <a:xfrm>
              <a:off x="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3" name="Rectangle 5"/>
            <p:cNvSpPr>
              <a:spLocks noChangeArrowheads="1"/>
            </p:cNvSpPr>
            <p:nvPr userDrawn="1"/>
          </p:nvSpPr>
          <p:spPr bwMode="hidden">
            <a:xfrm>
              <a:off x="1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4" name="Rectangle 6"/>
            <p:cNvSpPr>
              <a:spLocks noChangeArrowheads="1"/>
            </p:cNvSpPr>
            <p:nvPr userDrawn="1"/>
          </p:nvSpPr>
          <p:spPr bwMode="hidden">
            <a:xfrm>
              <a:off x="2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5" name="Rectangle 7"/>
            <p:cNvSpPr>
              <a:spLocks noChangeArrowheads="1"/>
            </p:cNvSpPr>
            <p:nvPr userDrawn="1"/>
          </p:nvSpPr>
          <p:spPr bwMode="hidden">
            <a:xfrm>
              <a:off x="3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6" name="Rectangle 8"/>
            <p:cNvSpPr>
              <a:spLocks noChangeArrowheads="1"/>
            </p:cNvSpPr>
            <p:nvPr userDrawn="1"/>
          </p:nvSpPr>
          <p:spPr bwMode="hidden">
            <a:xfrm>
              <a:off x="4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7" name="Rectangle 9"/>
            <p:cNvSpPr>
              <a:spLocks noChangeArrowheads="1"/>
            </p:cNvSpPr>
            <p:nvPr userDrawn="1"/>
          </p:nvSpPr>
          <p:spPr bwMode="hidden">
            <a:xfrm>
              <a:off x="5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8" name="Rectangle 10"/>
            <p:cNvSpPr>
              <a:spLocks noChangeArrowheads="1"/>
            </p:cNvSpPr>
            <p:nvPr userDrawn="1"/>
          </p:nvSpPr>
          <p:spPr bwMode="hidden">
            <a:xfrm>
              <a:off x="6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9" name="Rectangle 11"/>
            <p:cNvSpPr>
              <a:spLocks noChangeArrowheads="1"/>
            </p:cNvSpPr>
            <p:nvPr userDrawn="1"/>
          </p:nvSpPr>
          <p:spPr bwMode="hidden">
            <a:xfrm>
              <a:off x="7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0" name="Rectangle 12"/>
            <p:cNvSpPr>
              <a:spLocks noChangeArrowheads="1"/>
            </p:cNvSpPr>
            <p:nvPr userDrawn="1"/>
          </p:nvSpPr>
          <p:spPr bwMode="hidden">
            <a:xfrm>
              <a:off x="8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1" name="Rectangle 13"/>
            <p:cNvSpPr>
              <a:spLocks noChangeArrowheads="1"/>
            </p:cNvSpPr>
            <p:nvPr userDrawn="1"/>
          </p:nvSpPr>
          <p:spPr bwMode="hidden">
            <a:xfrm>
              <a:off x="96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2" name="Rectangle 14"/>
            <p:cNvSpPr>
              <a:spLocks noChangeArrowheads="1"/>
            </p:cNvSpPr>
            <p:nvPr userDrawn="1"/>
          </p:nvSpPr>
          <p:spPr bwMode="hidden">
            <a:xfrm>
              <a:off x="105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3" name="Rectangle 15"/>
            <p:cNvSpPr>
              <a:spLocks noChangeArrowheads="1"/>
            </p:cNvSpPr>
            <p:nvPr userDrawn="1"/>
          </p:nvSpPr>
          <p:spPr bwMode="hidden">
            <a:xfrm>
              <a:off x="115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4" name="Rectangle 16"/>
            <p:cNvSpPr>
              <a:spLocks noChangeArrowheads="1"/>
            </p:cNvSpPr>
            <p:nvPr userDrawn="1"/>
          </p:nvSpPr>
          <p:spPr bwMode="hidden">
            <a:xfrm>
              <a:off x="124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5" name="Rectangle 17"/>
            <p:cNvSpPr>
              <a:spLocks noChangeArrowheads="1"/>
            </p:cNvSpPr>
            <p:nvPr userDrawn="1"/>
          </p:nvSpPr>
          <p:spPr bwMode="hidden">
            <a:xfrm>
              <a:off x="134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6" name="Rectangle 18"/>
            <p:cNvSpPr>
              <a:spLocks noChangeArrowheads="1"/>
            </p:cNvSpPr>
            <p:nvPr userDrawn="1"/>
          </p:nvSpPr>
          <p:spPr bwMode="hidden">
            <a:xfrm>
              <a:off x="144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7" name="Rectangle 19"/>
            <p:cNvSpPr>
              <a:spLocks noChangeArrowheads="1"/>
            </p:cNvSpPr>
            <p:nvPr userDrawn="1"/>
          </p:nvSpPr>
          <p:spPr bwMode="hidden">
            <a:xfrm>
              <a:off x="153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8" name="Rectangle 20"/>
            <p:cNvSpPr>
              <a:spLocks noChangeArrowheads="1"/>
            </p:cNvSpPr>
            <p:nvPr userDrawn="1"/>
          </p:nvSpPr>
          <p:spPr bwMode="hidden">
            <a:xfrm>
              <a:off x="163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9" name="Rectangle 21"/>
            <p:cNvSpPr>
              <a:spLocks noChangeArrowheads="1"/>
            </p:cNvSpPr>
            <p:nvPr userDrawn="1"/>
          </p:nvSpPr>
          <p:spPr bwMode="hidden">
            <a:xfrm>
              <a:off x="172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0" name="Rectangle 22"/>
            <p:cNvSpPr>
              <a:spLocks noChangeArrowheads="1"/>
            </p:cNvSpPr>
            <p:nvPr userDrawn="1"/>
          </p:nvSpPr>
          <p:spPr bwMode="hidden">
            <a:xfrm>
              <a:off x="182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1" name="Rectangle 23"/>
            <p:cNvSpPr>
              <a:spLocks noChangeArrowheads="1"/>
            </p:cNvSpPr>
            <p:nvPr userDrawn="1"/>
          </p:nvSpPr>
          <p:spPr bwMode="hidden">
            <a:xfrm>
              <a:off x="192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2" name="Rectangle 24"/>
            <p:cNvSpPr>
              <a:spLocks noChangeArrowheads="1"/>
            </p:cNvSpPr>
            <p:nvPr userDrawn="1"/>
          </p:nvSpPr>
          <p:spPr bwMode="hidden">
            <a:xfrm>
              <a:off x="201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3" name="Rectangle 25"/>
            <p:cNvSpPr>
              <a:spLocks noChangeArrowheads="1"/>
            </p:cNvSpPr>
            <p:nvPr userDrawn="1"/>
          </p:nvSpPr>
          <p:spPr bwMode="hidden">
            <a:xfrm>
              <a:off x="211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4" name="Rectangle 26"/>
            <p:cNvSpPr>
              <a:spLocks noChangeArrowheads="1"/>
            </p:cNvSpPr>
            <p:nvPr userDrawn="1"/>
          </p:nvSpPr>
          <p:spPr bwMode="hidden">
            <a:xfrm>
              <a:off x="220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5" name="Rectangle 27"/>
            <p:cNvSpPr>
              <a:spLocks noChangeArrowheads="1"/>
            </p:cNvSpPr>
            <p:nvPr userDrawn="1"/>
          </p:nvSpPr>
          <p:spPr bwMode="hidden">
            <a:xfrm>
              <a:off x="230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6" name="Rectangle 28"/>
            <p:cNvSpPr>
              <a:spLocks noChangeArrowheads="1"/>
            </p:cNvSpPr>
            <p:nvPr userDrawn="1"/>
          </p:nvSpPr>
          <p:spPr bwMode="hidden">
            <a:xfrm>
              <a:off x="240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7" name="Rectangle 29"/>
            <p:cNvSpPr>
              <a:spLocks noChangeArrowheads="1"/>
            </p:cNvSpPr>
            <p:nvPr userDrawn="1"/>
          </p:nvSpPr>
          <p:spPr bwMode="hidden">
            <a:xfrm>
              <a:off x="24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8" name="Rectangle 30"/>
            <p:cNvSpPr>
              <a:spLocks noChangeArrowheads="1"/>
            </p:cNvSpPr>
            <p:nvPr userDrawn="1"/>
          </p:nvSpPr>
          <p:spPr bwMode="hidden">
            <a:xfrm>
              <a:off x="25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9" name="Rectangle 31"/>
            <p:cNvSpPr>
              <a:spLocks noChangeArrowheads="1"/>
            </p:cNvSpPr>
            <p:nvPr userDrawn="1"/>
          </p:nvSpPr>
          <p:spPr bwMode="hidden">
            <a:xfrm>
              <a:off x="26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0" name="Rectangle 32"/>
            <p:cNvSpPr>
              <a:spLocks noChangeArrowheads="1"/>
            </p:cNvSpPr>
            <p:nvPr userDrawn="1"/>
          </p:nvSpPr>
          <p:spPr bwMode="hidden">
            <a:xfrm>
              <a:off x="27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1" name="Rectangle 33"/>
            <p:cNvSpPr>
              <a:spLocks noChangeArrowheads="1"/>
            </p:cNvSpPr>
            <p:nvPr userDrawn="1"/>
          </p:nvSpPr>
          <p:spPr bwMode="hidden">
            <a:xfrm>
              <a:off x="28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2" name="Rectangle 34"/>
            <p:cNvSpPr>
              <a:spLocks noChangeArrowheads="1"/>
            </p:cNvSpPr>
            <p:nvPr userDrawn="1"/>
          </p:nvSpPr>
          <p:spPr bwMode="hidden">
            <a:xfrm>
              <a:off x="29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3" name="Rectangle 35"/>
            <p:cNvSpPr>
              <a:spLocks noChangeArrowheads="1"/>
            </p:cNvSpPr>
            <p:nvPr userDrawn="1"/>
          </p:nvSpPr>
          <p:spPr bwMode="hidden">
            <a:xfrm>
              <a:off x="30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4" name="Rectangle 36"/>
            <p:cNvSpPr>
              <a:spLocks noChangeArrowheads="1"/>
            </p:cNvSpPr>
            <p:nvPr userDrawn="1"/>
          </p:nvSpPr>
          <p:spPr bwMode="hidden">
            <a:xfrm>
              <a:off x="31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5" name="Rectangle 37"/>
            <p:cNvSpPr>
              <a:spLocks noChangeArrowheads="1"/>
            </p:cNvSpPr>
            <p:nvPr userDrawn="1"/>
          </p:nvSpPr>
          <p:spPr bwMode="hidden">
            <a:xfrm>
              <a:off x="32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6" name="Rectangle 38"/>
            <p:cNvSpPr>
              <a:spLocks noChangeArrowheads="1"/>
            </p:cNvSpPr>
            <p:nvPr userDrawn="1"/>
          </p:nvSpPr>
          <p:spPr bwMode="hidden">
            <a:xfrm>
              <a:off x="336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7" name="Rectangle 39"/>
            <p:cNvSpPr>
              <a:spLocks noChangeArrowheads="1"/>
            </p:cNvSpPr>
            <p:nvPr userDrawn="1"/>
          </p:nvSpPr>
          <p:spPr bwMode="hidden">
            <a:xfrm>
              <a:off x="345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8" name="Rectangle 40"/>
            <p:cNvSpPr>
              <a:spLocks noChangeArrowheads="1"/>
            </p:cNvSpPr>
            <p:nvPr userDrawn="1"/>
          </p:nvSpPr>
          <p:spPr bwMode="hidden">
            <a:xfrm>
              <a:off x="355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9" name="Rectangle 41"/>
            <p:cNvSpPr>
              <a:spLocks noChangeArrowheads="1"/>
            </p:cNvSpPr>
            <p:nvPr userDrawn="1"/>
          </p:nvSpPr>
          <p:spPr bwMode="hidden">
            <a:xfrm>
              <a:off x="364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0" name="Rectangle 42"/>
            <p:cNvSpPr>
              <a:spLocks noChangeArrowheads="1"/>
            </p:cNvSpPr>
            <p:nvPr userDrawn="1"/>
          </p:nvSpPr>
          <p:spPr bwMode="hidden">
            <a:xfrm>
              <a:off x="374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1" name="Rectangle 43"/>
            <p:cNvSpPr>
              <a:spLocks noChangeArrowheads="1"/>
            </p:cNvSpPr>
            <p:nvPr userDrawn="1"/>
          </p:nvSpPr>
          <p:spPr bwMode="hidden">
            <a:xfrm>
              <a:off x="384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2" name="Rectangle 44"/>
            <p:cNvSpPr>
              <a:spLocks noChangeArrowheads="1"/>
            </p:cNvSpPr>
            <p:nvPr userDrawn="1"/>
          </p:nvSpPr>
          <p:spPr bwMode="hidden">
            <a:xfrm>
              <a:off x="393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3" name="Rectangle 45"/>
            <p:cNvSpPr>
              <a:spLocks noChangeArrowheads="1"/>
            </p:cNvSpPr>
            <p:nvPr userDrawn="1"/>
          </p:nvSpPr>
          <p:spPr bwMode="hidden">
            <a:xfrm>
              <a:off x="403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4" name="Rectangle 46"/>
            <p:cNvSpPr>
              <a:spLocks noChangeArrowheads="1"/>
            </p:cNvSpPr>
            <p:nvPr userDrawn="1"/>
          </p:nvSpPr>
          <p:spPr bwMode="hidden">
            <a:xfrm>
              <a:off x="412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5" name="Rectangle 47"/>
            <p:cNvSpPr>
              <a:spLocks noChangeArrowheads="1"/>
            </p:cNvSpPr>
            <p:nvPr userDrawn="1"/>
          </p:nvSpPr>
          <p:spPr bwMode="hidden">
            <a:xfrm>
              <a:off x="422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6" name="Rectangle 48"/>
            <p:cNvSpPr>
              <a:spLocks noChangeArrowheads="1"/>
            </p:cNvSpPr>
            <p:nvPr userDrawn="1"/>
          </p:nvSpPr>
          <p:spPr bwMode="hidden">
            <a:xfrm>
              <a:off x="432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7" name="Rectangle 49"/>
            <p:cNvSpPr>
              <a:spLocks noChangeArrowheads="1"/>
            </p:cNvSpPr>
            <p:nvPr userDrawn="1"/>
          </p:nvSpPr>
          <p:spPr bwMode="hidden">
            <a:xfrm>
              <a:off x="441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8" name="Rectangle 50"/>
            <p:cNvSpPr>
              <a:spLocks noChangeArrowheads="1"/>
            </p:cNvSpPr>
            <p:nvPr userDrawn="1"/>
          </p:nvSpPr>
          <p:spPr bwMode="hidden">
            <a:xfrm>
              <a:off x="451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9" name="Rectangle 51"/>
            <p:cNvSpPr>
              <a:spLocks noChangeArrowheads="1"/>
            </p:cNvSpPr>
            <p:nvPr userDrawn="1"/>
          </p:nvSpPr>
          <p:spPr bwMode="hidden">
            <a:xfrm>
              <a:off x="460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00" name="Rectangle 52"/>
            <p:cNvSpPr>
              <a:spLocks noChangeArrowheads="1"/>
            </p:cNvSpPr>
            <p:nvPr userDrawn="1"/>
          </p:nvSpPr>
          <p:spPr bwMode="hidden">
            <a:xfrm>
              <a:off x="470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01" name="Rectangle 53"/>
            <p:cNvSpPr>
              <a:spLocks noChangeArrowheads="1"/>
            </p:cNvSpPr>
            <p:nvPr userDrawn="1"/>
          </p:nvSpPr>
          <p:spPr bwMode="hidden">
            <a:xfrm>
              <a:off x="480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02" name="Rectangle 54"/>
            <p:cNvSpPr>
              <a:spLocks noChangeArrowheads="1"/>
            </p:cNvSpPr>
            <p:nvPr userDrawn="1"/>
          </p:nvSpPr>
          <p:spPr bwMode="hidden">
            <a:xfrm>
              <a:off x="48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03" name="Rectangle 55"/>
            <p:cNvSpPr>
              <a:spLocks noChangeArrowheads="1"/>
            </p:cNvSpPr>
            <p:nvPr userDrawn="1"/>
          </p:nvSpPr>
          <p:spPr bwMode="hidden">
            <a:xfrm>
              <a:off x="49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04" name="Rectangle 56"/>
            <p:cNvSpPr>
              <a:spLocks noChangeArrowheads="1"/>
            </p:cNvSpPr>
            <p:nvPr userDrawn="1"/>
          </p:nvSpPr>
          <p:spPr bwMode="hidden">
            <a:xfrm>
              <a:off x="50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05" name="Rectangle 57"/>
            <p:cNvSpPr>
              <a:spLocks noChangeArrowheads="1"/>
            </p:cNvSpPr>
            <p:nvPr userDrawn="1"/>
          </p:nvSpPr>
          <p:spPr bwMode="hidden">
            <a:xfrm>
              <a:off x="51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06" name="Rectangle 58"/>
            <p:cNvSpPr>
              <a:spLocks noChangeArrowheads="1"/>
            </p:cNvSpPr>
            <p:nvPr userDrawn="1"/>
          </p:nvSpPr>
          <p:spPr bwMode="hidden">
            <a:xfrm>
              <a:off x="52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07" name="Rectangle 59"/>
            <p:cNvSpPr>
              <a:spLocks noChangeArrowheads="1"/>
            </p:cNvSpPr>
            <p:nvPr userDrawn="1"/>
          </p:nvSpPr>
          <p:spPr bwMode="hidden">
            <a:xfrm>
              <a:off x="53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08" name="Rectangle 60"/>
            <p:cNvSpPr>
              <a:spLocks noChangeArrowheads="1"/>
            </p:cNvSpPr>
            <p:nvPr userDrawn="1"/>
          </p:nvSpPr>
          <p:spPr bwMode="hidden">
            <a:xfrm>
              <a:off x="54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09" name="Rectangle 61"/>
            <p:cNvSpPr>
              <a:spLocks noChangeArrowheads="1"/>
            </p:cNvSpPr>
            <p:nvPr userDrawn="1"/>
          </p:nvSpPr>
          <p:spPr bwMode="hidden">
            <a:xfrm>
              <a:off x="55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10" name="Rectangle 62"/>
            <p:cNvSpPr>
              <a:spLocks noChangeArrowheads="1"/>
            </p:cNvSpPr>
            <p:nvPr userDrawn="1"/>
          </p:nvSpPr>
          <p:spPr bwMode="hidden">
            <a:xfrm>
              <a:off x="56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11" name="Rectangle 63"/>
            <p:cNvSpPr>
              <a:spLocks noChangeArrowheads="1"/>
            </p:cNvSpPr>
            <p:nvPr userDrawn="1"/>
          </p:nvSpPr>
          <p:spPr bwMode="hidden">
            <a:xfrm>
              <a:off x="431" y="0"/>
              <a:ext cx="5331" cy="432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12" name="Rectangle 64"/>
            <p:cNvSpPr>
              <a:spLocks noChangeArrowheads="1"/>
            </p:cNvSpPr>
            <p:nvPr userDrawn="1"/>
          </p:nvSpPr>
          <p:spPr bwMode="blackGray">
            <a:xfrm>
              <a:off x="0" y="1081"/>
              <a:ext cx="4378" cy="47"/>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913" name="Rectangle 65"/>
          <p:cNvSpPr>
            <a:spLocks noGrp="1" noChangeArrowheads="1"/>
          </p:cNvSpPr>
          <p:nvPr>
            <p:ph type="title"/>
          </p:nvPr>
        </p:nvSpPr>
        <p:spPr bwMode="auto">
          <a:xfrm>
            <a:off x="871538" y="192088"/>
            <a:ext cx="816292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78914" name="Rectangle 66"/>
          <p:cNvSpPr>
            <a:spLocks noGrp="1" noChangeArrowheads="1"/>
          </p:cNvSpPr>
          <p:nvPr>
            <p:ph type="body" idx="1"/>
          </p:nvPr>
        </p:nvSpPr>
        <p:spPr bwMode="auto">
          <a:xfrm>
            <a:off x="912813" y="1905000"/>
            <a:ext cx="811053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8915" name="Rectangle 67"/>
          <p:cNvSpPr>
            <a:spLocks noGrp="1" noChangeArrowheads="1"/>
          </p:cNvSpPr>
          <p:nvPr>
            <p:ph type="dt" sz="half" idx="2"/>
          </p:nvPr>
        </p:nvSpPr>
        <p:spPr bwMode="auto">
          <a:xfrm>
            <a:off x="1152525" y="6286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atin typeface="+mn-lt"/>
              </a:defRPr>
            </a:lvl1pPr>
          </a:lstStyle>
          <a:p>
            <a:endParaRPr lang="en-US" altLang="en-US"/>
          </a:p>
        </p:txBody>
      </p:sp>
      <p:sp>
        <p:nvSpPr>
          <p:cNvPr id="78916" name="Rectangle 68"/>
          <p:cNvSpPr>
            <a:spLocks noGrp="1" noChangeArrowheads="1"/>
          </p:cNvSpPr>
          <p:nvPr>
            <p:ph type="ftr" sz="quarter" idx="3"/>
          </p:nvPr>
        </p:nvSpPr>
        <p:spPr bwMode="auto">
          <a:xfrm>
            <a:off x="3590925" y="62865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atin typeface="+mn-lt"/>
              </a:defRPr>
            </a:lvl1pPr>
          </a:lstStyle>
          <a:p>
            <a:endParaRPr lang="en-US" altLang="en-US"/>
          </a:p>
        </p:txBody>
      </p:sp>
      <p:sp>
        <p:nvSpPr>
          <p:cNvPr id="78917" name="Rectangle 69"/>
          <p:cNvSpPr>
            <a:spLocks noGrp="1" noChangeArrowheads="1"/>
          </p:cNvSpPr>
          <p:nvPr>
            <p:ph type="sldNum" sz="quarter" idx="4"/>
          </p:nvPr>
        </p:nvSpPr>
        <p:spPr bwMode="auto">
          <a:xfrm>
            <a:off x="7019925" y="6286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atin typeface="+mn-lt"/>
              </a:defRPr>
            </a:lvl1pPr>
          </a:lstStyle>
          <a:p>
            <a:fld id="{32A78B65-FA32-4815-AB4C-35962BEEDD16}" type="slidenum">
              <a:rPr lang="en-US" altLang="en-US"/>
              <a:pPr/>
              <a:t>‹#›</a:t>
            </a:fld>
            <a:endParaRPr lang="en-US" altLang="en-US"/>
          </a:p>
        </p:txBody>
      </p:sp>
      <p:sp>
        <p:nvSpPr>
          <p:cNvPr id="78918" name="Text Box 70"/>
          <p:cNvSpPr txBox="1">
            <a:spLocks noChangeArrowheads="1"/>
          </p:cNvSpPr>
          <p:nvPr userDrawn="1"/>
        </p:nvSpPr>
        <p:spPr bwMode="auto">
          <a:xfrm>
            <a:off x="7794534" y="-14514"/>
            <a:ext cx="1313180" cy="2308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b="1" dirty="0" err="1">
                <a:solidFill>
                  <a:srgbClr val="C2540A"/>
                </a:solidFill>
              </a:rPr>
              <a:t>Eick</a:t>
            </a:r>
            <a:r>
              <a:rPr lang="en-US" altLang="en-US" sz="900" b="1" dirty="0">
                <a:solidFill>
                  <a:srgbClr val="C2540A"/>
                </a:solidFill>
              </a:rPr>
              <a:t>: Informed Search</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fontAlgn="base">
        <a:spcBef>
          <a:spcPct val="20000"/>
        </a:spcBef>
        <a:spcAft>
          <a:spcPct val="0"/>
        </a:spcAft>
        <a:buClr>
          <a:schemeClr val="folHlink"/>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tx2"/>
        </a:buClr>
        <a:buChar char="•"/>
        <a:defRPr sz="2400">
          <a:solidFill>
            <a:schemeClr val="tx1"/>
          </a:solidFill>
          <a:latin typeface="+mn-lt"/>
        </a:defRPr>
      </a:lvl3pPr>
      <a:lvl4pPr marL="1600200" indent="-228600" algn="l" rtl="0" fontAlgn="base">
        <a:spcBef>
          <a:spcPct val="20000"/>
        </a:spcBef>
        <a:spcAft>
          <a:spcPct val="0"/>
        </a:spcAft>
        <a:buClr>
          <a:schemeClr val="hlink"/>
        </a:buClr>
        <a:buChar char="•"/>
        <a:defRPr sz="2000">
          <a:solidFill>
            <a:schemeClr val="tx1"/>
          </a:solidFill>
          <a:latin typeface="+mn-lt"/>
        </a:defRPr>
      </a:lvl4pPr>
      <a:lvl5pPr marL="2057400" indent="-228600" algn="l" rtl="0" fontAlgn="base">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ima.cs.berkeley.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en.wikipedia.org/wiki/A*_search_algorithm"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Hill_climbing" TargetMode="External"/><Relationship Id="rId2" Type="http://schemas.openxmlformats.org/officeDocument/2006/relationships/hyperlink" Target="https://everipedia.org/wiki/lang_en/Hill_climbing/"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09600" y="1039238"/>
            <a:ext cx="8424863" cy="584775"/>
          </a:xfrm>
        </p:spPr>
        <p:txBody>
          <a:bodyPr/>
          <a:lstStyle/>
          <a:p>
            <a:r>
              <a:rPr lang="en-US" altLang="en-US" sz="3200" i="1" dirty="0"/>
              <a:t>COSC 4368 News Feb. 1, 2021 </a:t>
            </a:r>
          </a:p>
        </p:txBody>
      </p:sp>
      <p:sp>
        <p:nvSpPr>
          <p:cNvPr id="144387" name="Rectangle 3"/>
          <p:cNvSpPr>
            <a:spLocks noGrp="1" noChangeArrowheads="1"/>
          </p:cNvSpPr>
          <p:nvPr>
            <p:ph type="body" idx="1"/>
          </p:nvPr>
        </p:nvSpPr>
        <p:spPr>
          <a:xfrm>
            <a:off x="76200" y="1905000"/>
            <a:ext cx="9296400" cy="4724400"/>
          </a:xfrm>
        </p:spPr>
        <p:txBody>
          <a:bodyPr/>
          <a:lstStyle/>
          <a:p>
            <a:pPr lvl="1">
              <a:lnSpc>
                <a:spcPct val="90000"/>
              </a:lnSpc>
            </a:pPr>
            <a:r>
              <a:rPr lang="en-US" altLang="en-US" sz="2100" dirty="0"/>
              <a:t>Today’s Lecture Background: Whalebone Pier, Umhlanga, South Africa (see above)</a:t>
            </a:r>
          </a:p>
          <a:p>
            <a:pPr lvl="1">
              <a:lnSpc>
                <a:spcPct val="90000"/>
              </a:lnSpc>
            </a:pPr>
            <a:r>
              <a:rPr lang="en-US" altLang="en-US" sz="2100" dirty="0"/>
              <a:t>If you did not succeed to register for KRITIK yet: Go to </a:t>
            </a:r>
            <a:r>
              <a:rPr lang="en-US" altLang="en-US" sz="2100" dirty="0" err="1"/>
              <a:t>Kritik</a:t>
            </a:r>
            <a:r>
              <a:rPr lang="en-US" altLang="en-US" sz="2100" dirty="0"/>
              <a:t> Webpage and then use </a:t>
            </a:r>
            <a:r>
              <a:rPr lang="en-US" altLang="en-US" sz="2100"/>
              <a:t>local chat… </a:t>
            </a:r>
            <a:endParaRPr lang="en-US" altLang="en-US" sz="2100" dirty="0"/>
          </a:p>
          <a:p>
            <a:pPr lvl="1">
              <a:lnSpc>
                <a:spcPct val="90000"/>
              </a:lnSpc>
            </a:pPr>
            <a:r>
              <a:rPr lang="en-US" altLang="en-US" sz="2100" dirty="0"/>
              <a:t>ProblemSet1 should be available on the course website between approx. Feb. 3…</a:t>
            </a:r>
          </a:p>
          <a:p>
            <a:pPr lvl="1">
              <a:lnSpc>
                <a:spcPct val="90000"/>
              </a:lnSpc>
            </a:pPr>
            <a:r>
              <a:rPr lang="en-US" altLang="en-US" sz="2100" dirty="0"/>
              <a:t>This week: </a:t>
            </a:r>
          </a:p>
          <a:p>
            <a:pPr lvl="2">
              <a:lnSpc>
                <a:spcPct val="90000"/>
              </a:lnSpc>
            </a:pPr>
            <a:r>
              <a:rPr lang="en-US" altLang="en-US" sz="2100" dirty="0"/>
              <a:t>Informed Search (Search 3)</a:t>
            </a:r>
          </a:p>
          <a:p>
            <a:pPr lvl="2">
              <a:lnSpc>
                <a:spcPct val="90000"/>
              </a:lnSpc>
            </a:pPr>
            <a:r>
              <a:rPr lang="en-US" altLang="en-US" sz="2100" dirty="0"/>
              <a:t>Local Search and Exploration (Search 3)</a:t>
            </a:r>
          </a:p>
          <a:p>
            <a:pPr lvl="2">
              <a:lnSpc>
                <a:spcPct val="90000"/>
              </a:lnSpc>
            </a:pPr>
            <a:r>
              <a:rPr lang="en-US" altLang="en-US" sz="2100" dirty="0"/>
              <a:t>Randomized Hill Climbing (will not cover other slides in Search 4)</a:t>
            </a:r>
          </a:p>
          <a:p>
            <a:pPr lvl="2">
              <a:lnSpc>
                <a:spcPct val="90000"/>
              </a:lnSpc>
            </a:pPr>
            <a:r>
              <a:rPr lang="en-US" altLang="en-US" sz="2100" dirty="0"/>
              <a:t>Constraint Satisfaction Problems (use textbook slides)</a:t>
            </a:r>
          </a:p>
          <a:p>
            <a:pPr lvl="1">
              <a:lnSpc>
                <a:spcPct val="90000"/>
              </a:lnSpc>
            </a:pPr>
            <a:r>
              <a:rPr lang="en-US" altLang="en-US" sz="2100" dirty="0"/>
              <a:t>Online Credit Groups for last names starting A…K will be set up by Feb. 4…</a:t>
            </a:r>
          </a:p>
          <a:p>
            <a:pPr lvl="1">
              <a:lnSpc>
                <a:spcPct val="90000"/>
              </a:lnSpc>
            </a:pPr>
            <a:r>
              <a:rPr lang="en-US" altLang="en-US" sz="2100" dirty="0"/>
              <a:t>Textbook 4</a:t>
            </a:r>
            <a:r>
              <a:rPr lang="en-US" altLang="en-US" sz="2100" baseline="30000" dirty="0"/>
              <a:t>th</a:t>
            </a:r>
            <a:r>
              <a:rPr lang="en-US" altLang="en-US" sz="2100" dirty="0"/>
              <a:t> Edition: </a:t>
            </a:r>
            <a:r>
              <a:rPr lang="en-US" altLang="en-US" sz="2100" dirty="0">
                <a:hlinkClick r:id="rId3"/>
              </a:rPr>
              <a:t>http://aima.cs.berkeley.edu/</a:t>
            </a:r>
            <a:endParaRPr lang="en-US" altLang="en-US" sz="2100" dirty="0"/>
          </a:p>
          <a:p>
            <a:pPr marL="457200" lvl="1" indent="0">
              <a:lnSpc>
                <a:spcPct val="90000"/>
              </a:lnSpc>
              <a:buNone/>
            </a:pPr>
            <a:endParaRPr lang="en-US" altLang="en-US" sz="2100" dirty="0"/>
          </a:p>
        </p:txBody>
      </p:sp>
      <p:pic>
        <p:nvPicPr>
          <p:cNvPr id="3" name="Picture 2" descr="Map&#10;&#10;Description automatically generated">
            <a:extLst>
              <a:ext uri="{FF2B5EF4-FFF2-40B4-BE49-F238E27FC236}">
                <a16:creationId xmlns:a16="http://schemas.microsoft.com/office/drawing/2014/main" id="{34D449E3-A17A-41A3-A5EE-B365A69854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0"/>
            <a:ext cx="1828800" cy="1130808"/>
          </a:xfrm>
          <a:prstGeom prst="rect">
            <a:avLst/>
          </a:prstGeom>
        </p:spPr>
      </p:pic>
    </p:spTree>
    <p:extLst>
      <p:ext uri="{BB962C8B-B14F-4D97-AF65-F5344CB8AC3E}">
        <p14:creationId xmlns:p14="http://schemas.microsoft.com/office/powerpoint/2010/main" val="1410428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52400" y="2313021"/>
            <a:ext cx="8162925" cy="1200329"/>
          </a:xfrm>
        </p:spPr>
        <p:txBody>
          <a:bodyPr/>
          <a:lstStyle/>
          <a:p>
            <a:r>
              <a:rPr lang="en-US" altLang="en-US" sz="3600" dirty="0">
                <a:solidFill>
                  <a:srgbClr val="C2540A"/>
                </a:solidFill>
              </a:rPr>
              <a:t>Example Run A*</a:t>
            </a:r>
            <a:br>
              <a:rPr lang="en-US" altLang="en-US" sz="3600" dirty="0">
                <a:solidFill>
                  <a:srgbClr val="C2540A"/>
                </a:solidFill>
              </a:rPr>
            </a:br>
            <a:r>
              <a:rPr lang="en-US" altLang="en-US" sz="3600" dirty="0">
                <a:solidFill>
                  <a:srgbClr val="C2540A"/>
                </a:solidFill>
              </a:rPr>
              <a:t>(Figure 3.24)</a:t>
            </a:r>
          </a:p>
        </p:txBody>
      </p:sp>
      <p:sp>
        <p:nvSpPr>
          <p:cNvPr id="2" name="TextBox 1"/>
          <p:cNvSpPr txBox="1"/>
          <p:nvPr/>
        </p:nvSpPr>
        <p:spPr>
          <a:xfrm>
            <a:off x="262326" y="5029200"/>
            <a:ext cx="3861891" cy="523220"/>
          </a:xfrm>
          <a:prstGeom prst="rect">
            <a:avLst/>
          </a:prstGeom>
          <a:noFill/>
        </p:spPr>
        <p:txBody>
          <a:bodyPr wrap="none" rtlCol="0">
            <a:spAutoFit/>
          </a:bodyPr>
          <a:lstStyle/>
          <a:p>
            <a:r>
              <a:rPr lang="en-US" sz="1400" dirty="0">
                <a:hlinkClick r:id="rId2"/>
              </a:rPr>
              <a:t>https://en.wikipedia.org/wiki/A*_search_algorithm</a:t>
            </a:r>
            <a:endParaRPr lang="en-US" sz="1400" dirty="0"/>
          </a:p>
          <a:p>
            <a:endParaRPr lang="en-US"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8943" y="-152400"/>
            <a:ext cx="4635537" cy="6812080"/>
          </a:xfrm>
          <a:prstGeom prst="rect">
            <a:avLst/>
          </a:prstGeom>
        </p:spPr>
      </p:pic>
      <p:sp>
        <p:nvSpPr>
          <p:cNvPr id="5" name="TextBox 4"/>
          <p:cNvSpPr txBox="1"/>
          <p:nvPr/>
        </p:nvSpPr>
        <p:spPr>
          <a:xfrm>
            <a:off x="401211" y="4572000"/>
            <a:ext cx="1814920" cy="584775"/>
          </a:xfrm>
          <a:prstGeom prst="rect">
            <a:avLst/>
          </a:prstGeom>
          <a:noFill/>
        </p:spPr>
        <p:txBody>
          <a:bodyPr wrap="none" rtlCol="0">
            <a:spAutoFit/>
          </a:bodyPr>
          <a:lstStyle/>
          <a:p>
            <a:r>
              <a:rPr lang="en-US" dirty="0"/>
              <a:t>A* demo: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71538" y="982663"/>
            <a:ext cx="8162925" cy="641350"/>
          </a:xfrm>
        </p:spPr>
        <p:txBody>
          <a:bodyPr/>
          <a:lstStyle/>
          <a:p>
            <a:r>
              <a:rPr lang="en-US" altLang="en-US" sz="3600">
                <a:solidFill>
                  <a:srgbClr val="C2540A"/>
                </a:solidFill>
              </a:rPr>
              <a:t>A* Search; optimal</a:t>
            </a:r>
          </a:p>
        </p:txBody>
      </p:sp>
      <p:sp>
        <p:nvSpPr>
          <p:cNvPr id="84995" name="Text Box 3"/>
          <p:cNvSpPr txBox="1">
            <a:spLocks noChangeArrowheads="1"/>
          </p:cNvSpPr>
          <p:nvPr/>
        </p:nvSpPr>
        <p:spPr bwMode="auto">
          <a:xfrm>
            <a:off x="1066800" y="237966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endParaRPr lang="en-US" altLang="en-US" sz="3200"/>
          </a:p>
        </p:txBody>
      </p:sp>
      <p:sp>
        <p:nvSpPr>
          <p:cNvPr id="84996" name="Text Box 4"/>
          <p:cNvSpPr txBox="1">
            <a:spLocks noChangeArrowheads="1"/>
          </p:cNvSpPr>
          <p:nvPr/>
        </p:nvSpPr>
        <p:spPr bwMode="auto">
          <a:xfrm>
            <a:off x="838200" y="2209800"/>
            <a:ext cx="1617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None/>
            </a:pPr>
            <a:r>
              <a:rPr lang="en-US" altLang="en-US"/>
              <a:t>Optimal.</a:t>
            </a:r>
          </a:p>
        </p:txBody>
      </p:sp>
      <p:sp>
        <p:nvSpPr>
          <p:cNvPr id="85003" name="Text Box 11"/>
          <p:cNvSpPr txBox="1">
            <a:spLocks noChangeArrowheads="1"/>
          </p:cNvSpPr>
          <p:nvPr/>
        </p:nvSpPr>
        <p:spPr bwMode="auto">
          <a:xfrm>
            <a:off x="1143001" y="3048000"/>
            <a:ext cx="8229600" cy="2062103"/>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Tx/>
              <a:buChar char="•"/>
            </a:pPr>
            <a:r>
              <a:rPr lang="en-US" altLang="en-US" dirty="0"/>
              <a:t> Optimal if admissible heuristic</a:t>
            </a:r>
          </a:p>
          <a:p>
            <a:pPr>
              <a:buFontTx/>
              <a:buChar char="•"/>
            </a:pPr>
            <a:r>
              <a:rPr lang="en-US" altLang="en-US" dirty="0"/>
              <a:t> admissible: Never overestimates the cost to reach a goal from a given state.</a:t>
            </a:r>
          </a:p>
          <a:p>
            <a:pPr marL="457200" indent="-457200">
              <a:buFont typeface="Arial" panose="020B0604020202020204" pitchFamily="34" charset="0"/>
              <a:buChar char="•"/>
            </a:pPr>
            <a:r>
              <a:rPr lang="en-US" altLang="en-US" dirty="0"/>
              <a:t>Assumes positive cost in the search graph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71538" y="982663"/>
            <a:ext cx="8162925" cy="641350"/>
          </a:xfrm>
        </p:spPr>
        <p:txBody>
          <a:bodyPr/>
          <a:lstStyle/>
          <a:p>
            <a:r>
              <a:rPr lang="en-US" altLang="en-US" sz="3600">
                <a:solidFill>
                  <a:srgbClr val="C2540A"/>
                </a:solidFill>
              </a:rPr>
              <a:t>A* Search; optimal</a:t>
            </a:r>
          </a:p>
        </p:txBody>
      </p:sp>
      <p:sp>
        <p:nvSpPr>
          <p:cNvPr id="86019" name="Text Box 3"/>
          <p:cNvSpPr txBox="1">
            <a:spLocks noChangeArrowheads="1"/>
          </p:cNvSpPr>
          <p:nvPr/>
        </p:nvSpPr>
        <p:spPr bwMode="auto">
          <a:xfrm>
            <a:off x="1066800" y="237966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endParaRPr lang="en-US" altLang="en-US" sz="3200"/>
          </a:p>
        </p:txBody>
      </p:sp>
      <p:sp>
        <p:nvSpPr>
          <p:cNvPr id="86021" name="Text Box 5"/>
          <p:cNvSpPr txBox="1">
            <a:spLocks noChangeArrowheads="1"/>
          </p:cNvSpPr>
          <p:nvPr/>
        </p:nvSpPr>
        <p:spPr bwMode="auto">
          <a:xfrm>
            <a:off x="838200" y="2057400"/>
            <a:ext cx="7427913" cy="106680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a:t> Assume optimal solution cost is C*</a:t>
            </a:r>
          </a:p>
          <a:p>
            <a:pPr>
              <a:buFontTx/>
              <a:buChar char="•"/>
            </a:pPr>
            <a:r>
              <a:rPr lang="en-US" altLang="en-US"/>
              <a:t> Suboptimal node G2 appears on the fringe:</a:t>
            </a:r>
          </a:p>
        </p:txBody>
      </p:sp>
      <p:sp>
        <p:nvSpPr>
          <p:cNvPr id="86022" name="Text Box 6"/>
          <p:cNvSpPr txBox="1">
            <a:spLocks noChangeArrowheads="1"/>
          </p:cNvSpPr>
          <p:nvPr/>
        </p:nvSpPr>
        <p:spPr bwMode="auto">
          <a:xfrm>
            <a:off x="1600200" y="3505200"/>
            <a:ext cx="4795838" cy="57943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f(G2) = g(G2) + h(G2) &gt; C*</a:t>
            </a:r>
          </a:p>
        </p:txBody>
      </p:sp>
      <p:sp>
        <p:nvSpPr>
          <p:cNvPr id="86023" name="Text Box 7"/>
          <p:cNvSpPr txBox="1">
            <a:spLocks noChangeArrowheads="1"/>
          </p:cNvSpPr>
          <p:nvPr/>
        </p:nvSpPr>
        <p:spPr bwMode="auto">
          <a:xfrm>
            <a:off x="886286" y="4084638"/>
            <a:ext cx="6053138" cy="57943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dirty="0"/>
              <a:t> Assume node n is an optimal path:</a:t>
            </a:r>
          </a:p>
        </p:txBody>
      </p:sp>
      <p:sp>
        <p:nvSpPr>
          <p:cNvPr id="86024" name="Text Box 8"/>
          <p:cNvSpPr txBox="1">
            <a:spLocks noChangeArrowheads="1"/>
          </p:cNvSpPr>
          <p:nvPr/>
        </p:nvSpPr>
        <p:spPr bwMode="auto">
          <a:xfrm>
            <a:off x="1590094" y="4789488"/>
            <a:ext cx="4143375" cy="57943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f(n) = g(n) + h(n) &lt;= C*</a:t>
            </a:r>
          </a:p>
        </p:txBody>
      </p:sp>
      <p:sp>
        <p:nvSpPr>
          <p:cNvPr id="86025" name="Text Box 9"/>
          <p:cNvSpPr txBox="1">
            <a:spLocks noChangeArrowheads="1"/>
          </p:cNvSpPr>
          <p:nvPr/>
        </p:nvSpPr>
        <p:spPr bwMode="auto">
          <a:xfrm>
            <a:off x="1243576" y="5368926"/>
            <a:ext cx="5463355" cy="156966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Therefore  f(n) </a:t>
            </a:r>
            <a:r>
              <a:rPr lang="en-US" altLang="en-US" dirty="0">
                <a:sym typeface="Symbol" panose="05050102010706020507" pitchFamily="18" charset="2"/>
              </a:rPr>
              <a:t></a:t>
            </a:r>
            <a:r>
              <a:rPr lang="en-US" altLang="en-US" dirty="0"/>
              <a:t> C* &lt; f(G2) </a:t>
            </a:r>
          </a:p>
          <a:p>
            <a:r>
              <a:rPr lang="en-US" altLang="en-US" dirty="0"/>
              <a:t>Nodes  on the optimal path will </a:t>
            </a:r>
          </a:p>
          <a:p>
            <a:r>
              <a:rPr lang="en-US" altLang="en-US" dirty="0"/>
              <a:t>always be expanded before G2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71538" y="982663"/>
            <a:ext cx="8162925" cy="641350"/>
          </a:xfrm>
        </p:spPr>
        <p:txBody>
          <a:bodyPr/>
          <a:lstStyle/>
          <a:p>
            <a:r>
              <a:rPr lang="en-US" altLang="en-US" sz="3600">
                <a:solidFill>
                  <a:srgbClr val="C2540A"/>
                </a:solidFill>
              </a:rPr>
              <a:t>A* Search; complete</a:t>
            </a:r>
          </a:p>
        </p:txBody>
      </p:sp>
      <p:sp>
        <p:nvSpPr>
          <p:cNvPr id="87043" name="Text Box 3"/>
          <p:cNvSpPr txBox="1">
            <a:spLocks noChangeArrowheads="1"/>
          </p:cNvSpPr>
          <p:nvPr/>
        </p:nvSpPr>
        <p:spPr bwMode="auto">
          <a:xfrm>
            <a:off x="1066800" y="237966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endParaRPr lang="en-US" altLang="en-US" sz="3200"/>
          </a:p>
        </p:txBody>
      </p:sp>
      <p:sp>
        <p:nvSpPr>
          <p:cNvPr id="87044" name="Text Box 4"/>
          <p:cNvSpPr txBox="1">
            <a:spLocks noChangeArrowheads="1"/>
          </p:cNvSpPr>
          <p:nvPr/>
        </p:nvSpPr>
        <p:spPr bwMode="auto">
          <a:xfrm>
            <a:off x="838200" y="2057400"/>
            <a:ext cx="7964488" cy="39909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a:t> A* is complete.</a:t>
            </a:r>
          </a:p>
          <a:p>
            <a:pPr>
              <a:buFontTx/>
              <a:buChar char="•"/>
            </a:pPr>
            <a:endParaRPr lang="en-US" altLang="en-US"/>
          </a:p>
          <a:p>
            <a:r>
              <a:rPr lang="en-US" altLang="en-US"/>
              <a:t>       A* builds search “bands” of increasing f(n)</a:t>
            </a:r>
          </a:p>
          <a:p>
            <a:r>
              <a:rPr lang="en-US" altLang="en-US"/>
              <a:t>       At all points f(n) &lt; C*</a:t>
            </a:r>
          </a:p>
          <a:p>
            <a:r>
              <a:rPr lang="en-US" altLang="en-US"/>
              <a:t>       Eventually we reach the “goal contour”</a:t>
            </a:r>
          </a:p>
          <a:p>
            <a:pPr>
              <a:buFontTx/>
              <a:buChar char="•"/>
            </a:pPr>
            <a:endParaRPr lang="en-US" altLang="en-US"/>
          </a:p>
          <a:p>
            <a:pPr>
              <a:buFontTx/>
              <a:buChar char="•"/>
            </a:pPr>
            <a:r>
              <a:rPr lang="en-US" altLang="en-US"/>
              <a:t> Optimally efficient</a:t>
            </a:r>
          </a:p>
          <a:p>
            <a:pPr>
              <a:buFontTx/>
              <a:buChar char="•"/>
            </a:pPr>
            <a:r>
              <a:rPr lang="en-US" altLang="en-US"/>
              <a:t> Most times exponential growth occurs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71538" y="982663"/>
            <a:ext cx="8162925" cy="641350"/>
          </a:xfrm>
        </p:spPr>
        <p:txBody>
          <a:bodyPr/>
          <a:lstStyle/>
          <a:p>
            <a:r>
              <a:rPr lang="en-US" altLang="en-US" sz="3600">
                <a:solidFill>
                  <a:srgbClr val="C2540A"/>
                </a:solidFill>
              </a:rPr>
              <a:t>Contours of equal f-cost</a:t>
            </a:r>
          </a:p>
        </p:txBody>
      </p:sp>
      <p:sp>
        <p:nvSpPr>
          <p:cNvPr id="88067" name="Text Box 3"/>
          <p:cNvSpPr txBox="1">
            <a:spLocks noChangeArrowheads="1"/>
          </p:cNvSpPr>
          <p:nvPr/>
        </p:nvSpPr>
        <p:spPr bwMode="auto">
          <a:xfrm>
            <a:off x="1066800" y="237966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endParaRPr lang="en-US" altLang="en-US" sz="3200"/>
          </a:p>
        </p:txBody>
      </p:sp>
      <p:sp>
        <p:nvSpPr>
          <p:cNvPr id="88069" name="Oval 5"/>
          <p:cNvSpPr>
            <a:spLocks noChangeArrowheads="1"/>
          </p:cNvSpPr>
          <p:nvPr/>
        </p:nvSpPr>
        <p:spPr bwMode="auto">
          <a:xfrm>
            <a:off x="2057400" y="3048000"/>
            <a:ext cx="228600" cy="228600"/>
          </a:xfrm>
          <a:prstGeom prst="ellipse">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0" name="Oval 6"/>
          <p:cNvSpPr>
            <a:spLocks noChangeArrowheads="1"/>
          </p:cNvSpPr>
          <p:nvPr/>
        </p:nvSpPr>
        <p:spPr bwMode="auto">
          <a:xfrm>
            <a:off x="3048000" y="3429000"/>
            <a:ext cx="228600" cy="228600"/>
          </a:xfrm>
          <a:prstGeom prst="ellipse">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1" name="Oval 7"/>
          <p:cNvSpPr>
            <a:spLocks noChangeArrowheads="1"/>
          </p:cNvSpPr>
          <p:nvPr/>
        </p:nvSpPr>
        <p:spPr bwMode="auto">
          <a:xfrm>
            <a:off x="1524000" y="2743200"/>
            <a:ext cx="2286000" cy="137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2" name="Line 8"/>
          <p:cNvSpPr>
            <a:spLocks noChangeShapeType="1"/>
          </p:cNvSpPr>
          <p:nvPr/>
        </p:nvSpPr>
        <p:spPr bwMode="auto">
          <a:xfrm>
            <a:off x="2211388" y="3198813"/>
            <a:ext cx="987425" cy="3016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8074" name="Oval 10"/>
          <p:cNvSpPr>
            <a:spLocks noChangeArrowheads="1"/>
          </p:cNvSpPr>
          <p:nvPr/>
        </p:nvSpPr>
        <p:spPr bwMode="auto">
          <a:xfrm>
            <a:off x="4495800" y="3733800"/>
            <a:ext cx="228600" cy="228600"/>
          </a:xfrm>
          <a:prstGeom prst="ellipse">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5" name="Line 11"/>
          <p:cNvSpPr>
            <a:spLocks noChangeShapeType="1"/>
          </p:cNvSpPr>
          <p:nvPr/>
        </p:nvSpPr>
        <p:spPr bwMode="auto">
          <a:xfrm>
            <a:off x="3200400" y="3581400"/>
            <a:ext cx="137160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8076" name="Oval 12"/>
          <p:cNvSpPr>
            <a:spLocks noChangeArrowheads="1"/>
          </p:cNvSpPr>
          <p:nvPr/>
        </p:nvSpPr>
        <p:spPr bwMode="auto">
          <a:xfrm>
            <a:off x="1068388" y="2357438"/>
            <a:ext cx="4268787" cy="243998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7" name="Oval 13"/>
          <p:cNvSpPr>
            <a:spLocks noChangeArrowheads="1"/>
          </p:cNvSpPr>
          <p:nvPr/>
        </p:nvSpPr>
        <p:spPr bwMode="auto">
          <a:xfrm>
            <a:off x="4038600" y="4267200"/>
            <a:ext cx="228600" cy="228600"/>
          </a:xfrm>
          <a:prstGeom prst="ellipse">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8" name="Line 14"/>
          <p:cNvSpPr>
            <a:spLocks noChangeShapeType="1"/>
          </p:cNvSpPr>
          <p:nvPr/>
        </p:nvSpPr>
        <p:spPr bwMode="auto">
          <a:xfrm flipH="1">
            <a:off x="4191000" y="3886200"/>
            <a:ext cx="3810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8079" name="Line 15"/>
          <p:cNvSpPr>
            <a:spLocks noChangeShapeType="1"/>
          </p:cNvSpPr>
          <p:nvPr/>
        </p:nvSpPr>
        <p:spPr bwMode="auto">
          <a:xfrm>
            <a:off x="3200400" y="3581400"/>
            <a:ext cx="91440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8080" name="Text Box 16"/>
          <p:cNvSpPr txBox="1">
            <a:spLocks noChangeArrowheads="1"/>
          </p:cNvSpPr>
          <p:nvPr/>
        </p:nvSpPr>
        <p:spPr bwMode="auto">
          <a:xfrm>
            <a:off x="3489325" y="2457450"/>
            <a:ext cx="793750" cy="57943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400</a:t>
            </a:r>
          </a:p>
        </p:txBody>
      </p:sp>
      <p:sp>
        <p:nvSpPr>
          <p:cNvPr id="88081" name="Text Box 17"/>
          <p:cNvSpPr txBox="1">
            <a:spLocks noChangeArrowheads="1"/>
          </p:cNvSpPr>
          <p:nvPr/>
        </p:nvSpPr>
        <p:spPr bwMode="auto">
          <a:xfrm>
            <a:off x="5241925" y="2762250"/>
            <a:ext cx="793750" cy="57943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420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38"/>
            <a:ext cx="9144000" cy="867330"/>
          </a:xfrm>
          <a:solidFill>
            <a:schemeClr val="tx1"/>
          </a:solidFill>
        </p:spPr>
        <p:txBody>
          <a:bodyPr>
            <a:normAutofit fontScale="90000"/>
          </a:bodyPr>
          <a:lstStyle/>
          <a:p>
            <a:r>
              <a:rPr lang="en-US" sz="3600" b="1" dirty="0">
                <a:solidFill>
                  <a:schemeClr val="bg1"/>
                </a:solidFill>
                <a:effectLst>
                  <a:outerShdw blurRad="38100" dist="38100" dir="2700000" algn="tl">
                    <a:srgbClr val="000000">
                      <a:alpha val="43137"/>
                    </a:srgbClr>
                  </a:outerShdw>
                </a:effectLst>
              </a:rPr>
              <a:t>State Space Graph for A* (PS1 2019)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336" y="1457325"/>
            <a:ext cx="7426249" cy="4856978"/>
          </a:xfrm>
          <a:prstGeom prst="rect">
            <a:avLst/>
          </a:prstGeom>
        </p:spPr>
      </p:pic>
      <p:sp>
        <p:nvSpPr>
          <p:cNvPr id="4" name="Oval 3"/>
          <p:cNvSpPr/>
          <p:nvPr/>
        </p:nvSpPr>
        <p:spPr>
          <a:xfrm>
            <a:off x="7673546" y="5474043"/>
            <a:ext cx="655099" cy="642552"/>
          </a:xfrm>
          <a:prstGeom prst="ellipse">
            <a:avLst/>
          </a:prstGeom>
          <a:gradFill>
            <a:gsLst>
              <a:gs pos="0">
                <a:schemeClr val="bg1"/>
              </a:gs>
              <a:gs pos="99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H</a:t>
            </a:r>
          </a:p>
          <a:p>
            <a:pPr algn="ctr"/>
            <a:r>
              <a:rPr lang="en-US" sz="1600" b="1" dirty="0">
                <a:solidFill>
                  <a:schemeClr val="tx1"/>
                </a:solidFill>
              </a:rPr>
              <a:t>2</a:t>
            </a:r>
          </a:p>
        </p:txBody>
      </p:sp>
      <p:cxnSp>
        <p:nvCxnSpPr>
          <p:cNvPr id="7" name="Straight Arrow Connector 6"/>
          <p:cNvCxnSpPr/>
          <p:nvPr/>
        </p:nvCxnSpPr>
        <p:spPr>
          <a:xfrm flipV="1">
            <a:off x="7080422" y="5906530"/>
            <a:ext cx="691978" cy="49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4" idx="6"/>
          </p:cNvCxnSpPr>
          <p:nvPr/>
        </p:nvCxnSpPr>
        <p:spPr>
          <a:xfrm flipV="1">
            <a:off x="8328645" y="5375189"/>
            <a:ext cx="148090" cy="4201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8402690" y="5450015"/>
            <a:ext cx="247135" cy="338554"/>
          </a:xfrm>
          <a:prstGeom prst="rect">
            <a:avLst/>
          </a:prstGeom>
          <a:noFill/>
        </p:spPr>
        <p:txBody>
          <a:bodyPr wrap="square" rtlCol="0">
            <a:spAutoFit/>
          </a:bodyPr>
          <a:lstStyle/>
          <a:p>
            <a:r>
              <a:rPr lang="en-US" sz="1600" dirty="0"/>
              <a:t>2</a:t>
            </a:r>
          </a:p>
        </p:txBody>
      </p:sp>
      <p:sp>
        <p:nvSpPr>
          <p:cNvPr id="12" name="Rectangle 11"/>
          <p:cNvSpPr/>
          <p:nvPr/>
        </p:nvSpPr>
        <p:spPr>
          <a:xfrm>
            <a:off x="7275568" y="5906530"/>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361716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a:t>Data Structures of Expansion Search</a:t>
            </a:r>
          </a:p>
        </p:txBody>
      </p:sp>
      <p:sp>
        <p:nvSpPr>
          <p:cNvPr id="145411" name="Rectangle 3"/>
          <p:cNvSpPr>
            <a:spLocks noGrp="1" noChangeArrowheads="1"/>
          </p:cNvSpPr>
          <p:nvPr>
            <p:ph type="body" idx="1"/>
          </p:nvPr>
        </p:nvSpPr>
        <p:spPr/>
        <p:txBody>
          <a:bodyPr/>
          <a:lstStyle/>
          <a:p>
            <a:r>
              <a:rPr lang="en-US" altLang="en-US" sz="2800"/>
              <a:t>Search Graph:= </a:t>
            </a:r>
            <a:r>
              <a:rPr lang="en-US" altLang="en-US" sz="2800" i="1"/>
              <a:t>discussed earlier</a:t>
            </a:r>
          </a:p>
          <a:p>
            <a:r>
              <a:rPr lang="en-US" altLang="en-US" sz="2800"/>
              <a:t>Open-list:= set of states to be expanded</a:t>
            </a:r>
          </a:p>
          <a:p>
            <a:r>
              <a:rPr lang="en-US" altLang="en-US" sz="2800"/>
              <a:t>Close-list:= set of states that have already been expanded; many implementation do not use close-list (e.g. the version of expansion search in our textbook) </a:t>
            </a:r>
            <a:r>
              <a:rPr lang="en-US" altLang="en-US" sz="2800">
                <a:sym typeface="Wingdings" pitchFamily="2" charset="2"/>
              </a:rPr>
              <a:t> potential overhead through looping but saves a lot of storage</a:t>
            </a:r>
            <a:endParaRPr lang="en-US"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09600" y="557213"/>
            <a:ext cx="8424863" cy="1066800"/>
          </a:xfrm>
        </p:spPr>
        <p:txBody>
          <a:bodyPr/>
          <a:lstStyle/>
          <a:p>
            <a:r>
              <a:rPr lang="en-US" altLang="en-US" sz="3200"/>
              <a:t>Problem: </a:t>
            </a:r>
            <a:r>
              <a:rPr lang="en-US" altLang="en-US" sz="3200" i="1"/>
              <a:t>Expansion Search Algorithms Frequently Run Out of Space</a:t>
            </a:r>
          </a:p>
        </p:txBody>
      </p:sp>
      <p:sp>
        <p:nvSpPr>
          <p:cNvPr id="144387" name="Rectangle 3"/>
          <p:cNvSpPr>
            <a:spLocks noGrp="1" noChangeArrowheads="1"/>
          </p:cNvSpPr>
          <p:nvPr>
            <p:ph type="body" idx="1"/>
          </p:nvPr>
        </p:nvSpPr>
        <p:spPr>
          <a:xfrm>
            <a:off x="381000" y="1905000"/>
            <a:ext cx="8763000" cy="4724400"/>
          </a:xfrm>
        </p:spPr>
        <p:txBody>
          <a:bodyPr/>
          <a:lstStyle/>
          <a:p>
            <a:pPr>
              <a:lnSpc>
                <a:spcPct val="90000"/>
              </a:lnSpc>
              <a:buFont typeface="Wingdings" pitchFamily="2" charset="2"/>
              <a:buNone/>
            </a:pPr>
            <a:r>
              <a:rPr lang="en-US" altLang="en-US" sz="2100" dirty="0"/>
              <a:t>Possible Solutions:</a:t>
            </a:r>
          </a:p>
          <a:p>
            <a:pPr>
              <a:lnSpc>
                <a:spcPct val="90000"/>
              </a:lnSpc>
            </a:pPr>
            <a:r>
              <a:rPr lang="en-US" altLang="en-US" sz="2100" dirty="0"/>
              <a:t>Restrict the search space; e.g. introduce a depth bound</a:t>
            </a:r>
          </a:p>
          <a:p>
            <a:pPr>
              <a:lnSpc>
                <a:spcPct val="90000"/>
              </a:lnSpc>
            </a:pPr>
            <a:r>
              <a:rPr lang="en-US" altLang="en-US" sz="2100" dirty="0"/>
              <a:t>Limit the number of states in the open list</a:t>
            </a:r>
          </a:p>
          <a:p>
            <a:pPr lvl="1">
              <a:lnSpc>
                <a:spcPct val="90000"/>
              </a:lnSpc>
            </a:pPr>
            <a:r>
              <a:rPr lang="en-US" altLang="en-US" sz="2100" dirty="0"/>
              <a:t>Local Beam Search (just put k successors into the open list)</a:t>
            </a:r>
          </a:p>
          <a:p>
            <a:pPr lvl="1">
              <a:lnSpc>
                <a:spcPct val="90000"/>
              </a:lnSpc>
            </a:pPr>
            <a:r>
              <a:rPr lang="en-US" altLang="en-US" sz="2100" dirty="0"/>
              <a:t>Use a maximal number of elements for the open-list and discard states whose f-value is the highest. </a:t>
            </a:r>
          </a:p>
          <a:p>
            <a:pPr lvl="1">
              <a:lnSpc>
                <a:spcPct val="90000"/>
              </a:lnSpc>
            </a:pPr>
            <a:r>
              <a:rPr lang="en-US" altLang="en-US" sz="2100" dirty="0"/>
              <a:t>SMA* and MA* combine the previous idea and other ideas </a:t>
            </a:r>
          </a:p>
          <a:p>
            <a:pPr lvl="1">
              <a:lnSpc>
                <a:spcPct val="90000"/>
              </a:lnSpc>
            </a:pPr>
            <a:r>
              <a:rPr lang="en-US" altLang="en-US" sz="2100" dirty="0"/>
              <a:t>RBFS (mimics depth-first search, but backtracks if the current path is not promising and a better path exist; advantage: limited size of open list, disadvantage: excessive node regeneration)</a:t>
            </a:r>
          </a:p>
          <a:p>
            <a:pPr lvl="1">
              <a:lnSpc>
                <a:spcPct val="90000"/>
              </a:lnSpc>
            </a:pPr>
            <a:r>
              <a:rPr lang="en-US" altLang="en-US" sz="2100" dirty="0"/>
              <a:t>IDA* (iterative deepening, cutoff value is the smallest f-cost of any node that is greater than the cutoff of the previous iteration)</a:t>
            </a:r>
          </a:p>
          <a:p>
            <a:pPr lvl="1">
              <a:lnSpc>
                <a:spcPct val="90000"/>
              </a:lnSpc>
            </a:pPr>
            <a:endParaRPr lang="en-US" altLang="en-US" sz="2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871538" y="982663"/>
            <a:ext cx="8162925" cy="641350"/>
          </a:xfrm>
        </p:spPr>
        <p:txBody>
          <a:bodyPr/>
          <a:lstStyle/>
          <a:p>
            <a:r>
              <a:rPr lang="en-US" altLang="en-US" sz="3600">
                <a:solidFill>
                  <a:srgbClr val="C2540A"/>
                </a:solidFill>
              </a:rPr>
              <a:t>Local beam search</a:t>
            </a:r>
            <a:endParaRPr lang="en-US" altLang="en-US"/>
          </a:p>
        </p:txBody>
      </p:sp>
      <p:sp>
        <p:nvSpPr>
          <p:cNvPr id="136196" name="Text Box 4"/>
          <p:cNvSpPr txBox="1">
            <a:spLocks noChangeArrowheads="1"/>
          </p:cNvSpPr>
          <p:nvPr/>
        </p:nvSpPr>
        <p:spPr bwMode="auto">
          <a:xfrm>
            <a:off x="990600" y="2971800"/>
            <a:ext cx="7267575" cy="25288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95300" indent="-495300">
              <a:defRPr sz="2400">
                <a:solidFill>
                  <a:schemeClr val="tx1"/>
                </a:solidFill>
                <a:latin typeface="Times New Roman" pitchFamily="18" charset="0"/>
              </a:defRPr>
            </a:lvl1pPr>
            <a:lvl2pPr marL="952500" indent="-495300">
              <a:defRPr sz="2400">
                <a:solidFill>
                  <a:schemeClr val="tx1"/>
                </a:solidFill>
                <a:latin typeface="Times New Roman" pitchFamily="18" charset="0"/>
              </a:defRPr>
            </a:lvl2pPr>
            <a:lvl3pPr marL="1409700" indent="-495300">
              <a:defRPr sz="2400">
                <a:solidFill>
                  <a:schemeClr val="tx1"/>
                </a:solidFill>
                <a:latin typeface="Times New Roman" pitchFamily="18" charset="0"/>
              </a:defRPr>
            </a:lvl3pPr>
            <a:lvl4pPr marL="1866900" indent="-495300">
              <a:defRPr sz="2400">
                <a:solidFill>
                  <a:schemeClr val="tx1"/>
                </a:solidFill>
                <a:latin typeface="Times New Roman" pitchFamily="18" charset="0"/>
              </a:defRPr>
            </a:lvl4pPr>
            <a:lvl5pPr marL="2324100" indent="-495300">
              <a:defRPr sz="2400">
                <a:solidFill>
                  <a:schemeClr val="tx1"/>
                </a:solidFill>
                <a:latin typeface="Times New Roman" pitchFamily="18" charset="0"/>
              </a:defRPr>
            </a:lvl5pPr>
            <a:lvl6pPr marL="2781300" indent="-495300" fontAlgn="base">
              <a:spcBef>
                <a:spcPct val="0"/>
              </a:spcBef>
              <a:spcAft>
                <a:spcPct val="0"/>
              </a:spcAft>
              <a:defRPr sz="2400">
                <a:solidFill>
                  <a:schemeClr val="tx1"/>
                </a:solidFill>
                <a:latin typeface="Times New Roman" pitchFamily="18" charset="0"/>
              </a:defRPr>
            </a:lvl6pPr>
            <a:lvl7pPr marL="3238500" indent="-495300" fontAlgn="base">
              <a:spcBef>
                <a:spcPct val="0"/>
              </a:spcBef>
              <a:spcAft>
                <a:spcPct val="0"/>
              </a:spcAft>
              <a:defRPr sz="2400">
                <a:solidFill>
                  <a:schemeClr val="tx1"/>
                </a:solidFill>
                <a:latin typeface="Times New Roman" pitchFamily="18" charset="0"/>
              </a:defRPr>
            </a:lvl7pPr>
            <a:lvl8pPr marL="3695700" indent="-495300" fontAlgn="base">
              <a:spcBef>
                <a:spcPct val="0"/>
              </a:spcBef>
              <a:spcAft>
                <a:spcPct val="0"/>
              </a:spcAft>
              <a:defRPr sz="2400">
                <a:solidFill>
                  <a:schemeClr val="tx1"/>
                </a:solidFill>
                <a:latin typeface="Times New Roman" pitchFamily="18" charset="0"/>
              </a:defRPr>
            </a:lvl8pPr>
            <a:lvl9pPr marL="4152900" indent="-495300" fontAlgn="base">
              <a:spcBef>
                <a:spcPct val="0"/>
              </a:spcBef>
              <a:spcAft>
                <a:spcPct val="0"/>
              </a:spcAft>
              <a:defRPr sz="2400">
                <a:solidFill>
                  <a:schemeClr val="tx1"/>
                </a:solidFill>
                <a:latin typeface="Times New Roman" pitchFamily="18" charset="0"/>
              </a:defRPr>
            </a:lvl9pPr>
          </a:lstStyle>
          <a:p>
            <a:pPr>
              <a:buFontTx/>
              <a:buAutoNum type="romanLcPeriod"/>
            </a:pPr>
            <a:r>
              <a:rPr lang="en-US" altLang="en-US" sz="3200"/>
              <a:t> Keep track of best k states</a:t>
            </a:r>
          </a:p>
          <a:p>
            <a:pPr>
              <a:buFontTx/>
              <a:buAutoNum type="romanLcPeriod"/>
            </a:pPr>
            <a:r>
              <a:rPr lang="en-US" altLang="en-US" sz="3200"/>
              <a:t> Generate all successors of these k states</a:t>
            </a:r>
          </a:p>
          <a:p>
            <a:pPr>
              <a:buFontTx/>
              <a:buAutoNum type="romanLcPeriod"/>
            </a:pPr>
            <a:r>
              <a:rPr lang="en-US" altLang="en-US" sz="3200"/>
              <a:t> If goal is reached stop.</a:t>
            </a:r>
          </a:p>
          <a:p>
            <a:pPr>
              <a:buFontTx/>
              <a:buAutoNum type="romanLcPeriod"/>
            </a:pPr>
            <a:r>
              <a:rPr lang="en-US" altLang="en-US" sz="3200"/>
              <a:t> If not, select the best k successors </a:t>
            </a:r>
          </a:p>
          <a:p>
            <a:r>
              <a:rPr lang="en-US" altLang="en-US" sz="3200"/>
              <a:t>      and repeat.</a:t>
            </a:r>
          </a:p>
        </p:txBody>
      </p:sp>
      <p:sp>
        <p:nvSpPr>
          <p:cNvPr id="136197" name="Rectangle 5"/>
          <p:cNvSpPr>
            <a:spLocks noChangeArrowheads="1"/>
          </p:cNvSpPr>
          <p:nvPr/>
        </p:nvSpPr>
        <p:spPr bwMode="auto">
          <a:xfrm>
            <a:off x="609600" y="2590800"/>
            <a:ext cx="7924800" cy="3505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871538" y="862013"/>
            <a:ext cx="8162925" cy="762000"/>
          </a:xfrm>
        </p:spPr>
        <p:txBody>
          <a:bodyPr/>
          <a:lstStyle/>
          <a:p>
            <a:r>
              <a:rPr lang="en-US" altLang="en-US" sz="3600">
                <a:solidFill>
                  <a:srgbClr val="C2540A"/>
                </a:solidFill>
              </a:rPr>
              <a:t>Informed Search and Exploration</a:t>
            </a:r>
            <a:r>
              <a:rPr lang="en-US" altLang="en-US"/>
              <a:t> </a:t>
            </a:r>
          </a:p>
        </p:txBody>
      </p:sp>
      <p:sp>
        <p:nvSpPr>
          <p:cNvPr id="96259" name="Text Box 3"/>
          <p:cNvSpPr txBox="1">
            <a:spLocks noChangeArrowheads="1"/>
          </p:cNvSpPr>
          <p:nvPr/>
        </p:nvSpPr>
        <p:spPr bwMode="auto">
          <a:xfrm>
            <a:off x="1143000" y="2438400"/>
            <a:ext cx="45148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2400">
                <a:latin typeface="Tahoma" pitchFamily="34" charset="0"/>
              </a:rPr>
              <a:t> </a:t>
            </a:r>
            <a:r>
              <a:rPr lang="en-US" altLang="en-US"/>
              <a:t>Search Strategies</a:t>
            </a:r>
          </a:p>
          <a:p>
            <a:pPr>
              <a:buFontTx/>
              <a:buChar char="•"/>
            </a:pPr>
            <a:r>
              <a:rPr lang="en-US" altLang="en-US"/>
              <a:t> </a:t>
            </a:r>
            <a:r>
              <a:rPr lang="en-US" altLang="en-US" b="1" i="1"/>
              <a:t>Heuristic Functions</a:t>
            </a:r>
          </a:p>
          <a:p>
            <a:pPr>
              <a:buFontTx/>
              <a:buChar char="•"/>
            </a:pPr>
            <a:r>
              <a:rPr lang="en-US" altLang="en-US"/>
              <a:t> Local Search Algorithms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871538" y="192088"/>
            <a:ext cx="8162925" cy="1431925"/>
          </a:xfrm>
        </p:spPr>
        <p:txBody>
          <a:bodyPr vert="horz" wrap="square" lIns="91440" tIns="45720" rIns="91440" bIns="45720" numCol="1" anchor="b" anchorCtr="0" compatLnSpc="1">
            <a:prstTxWarp prst="textNoShape">
              <a:avLst/>
            </a:prstTxWarp>
            <a:normAutofit/>
          </a:bodyPr>
          <a:lstStyle/>
          <a:p>
            <a:pPr>
              <a:lnSpc>
                <a:spcPct val="90000"/>
              </a:lnSpc>
            </a:pPr>
            <a:r>
              <a:rPr lang="en-US" altLang="en-US">
                <a:latin typeface="+mj-lt"/>
                <a:ea typeface="+mj-ea"/>
                <a:cs typeface="+mj-cs"/>
              </a:rPr>
              <a:t>Informed Search and Exploration </a:t>
            </a:r>
          </a:p>
        </p:txBody>
      </p:sp>
      <p:sp>
        <p:nvSpPr>
          <p:cNvPr id="2051" name="Text Box 3"/>
          <p:cNvSpPr txBox="1">
            <a:spLocks noChangeArrowheads="1"/>
          </p:cNvSpPr>
          <p:nvPr/>
        </p:nvSpPr>
        <p:spPr bwMode="auto">
          <a:xfrm>
            <a:off x="762001" y="1905000"/>
            <a:ext cx="4129088"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spcBef>
                <a:spcPct val="20000"/>
              </a:spcBef>
              <a:buFontTx/>
              <a:buChar char="•"/>
            </a:pPr>
            <a:r>
              <a:rPr lang="en-US" altLang="en-US" sz="2800" dirty="0">
                <a:latin typeface="+mn-lt"/>
              </a:rPr>
              <a:t> </a:t>
            </a:r>
            <a:r>
              <a:rPr lang="en-US" altLang="en-US" sz="2800" b="1" i="1" dirty="0">
                <a:latin typeface="+mn-lt"/>
              </a:rPr>
              <a:t>Search Strategies</a:t>
            </a:r>
          </a:p>
          <a:p>
            <a:pPr>
              <a:spcBef>
                <a:spcPct val="20000"/>
              </a:spcBef>
              <a:buFontTx/>
              <a:buChar char="•"/>
            </a:pPr>
            <a:r>
              <a:rPr lang="en-US" altLang="en-US" sz="2800" dirty="0">
                <a:latin typeface="+mn-lt"/>
              </a:rPr>
              <a:t> Heuristic Functions</a:t>
            </a:r>
          </a:p>
          <a:p>
            <a:pPr>
              <a:spcBef>
                <a:spcPct val="20000"/>
              </a:spcBef>
              <a:buFontTx/>
              <a:buChar char="•"/>
            </a:pPr>
            <a:r>
              <a:rPr lang="en-US" altLang="en-US" sz="2800" dirty="0">
                <a:latin typeface="+mn-lt"/>
              </a:rPr>
              <a:t> Local Search Algorithms</a:t>
            </a:r>
          </a:p>
        </p:txBody>
      </p:sp>
      <p:pic>
        <p:nvPicPr>
          <p:cNvPr id="3" name="Picture 2">
            <a:extLst>
              <a:ext uri="{FF2B5EF4-FFF2-40B4-BE49-F238E27FC236}">
                <a16:creationId xmlns:a16="http://schemas.microsoft.com/office/drawing/2014/main" id="{3C1255BB-B15E-421D-BCFA-BDA86B6BED85}"/>
              </a:ext>
            </a:extLst>
          </p:cNvPr>
          <p:cNvPicPr>
            <a:picLocks noChangeAspect="1"/>
          </p:cNvPicPr>
          <p:nvPr/>
        </p:nvPicPr>
        <p:blipFill rotWithShape="1">
          <a:blip r:embed="rId2">
            <a:extLst>
              <a:ext uri="{28A0092B-C50C-407E-A947-70E740481C1C}">
                <a14:useLocalDpi xmlns:a14="http://schemas.microsoft.com/office/drawing/2010/main" val="0"/>
              </a:ext>
            </a:extLst>
          </a:blip>
          <a:srcRect t="983" b="4506"/>
          <a:stretch/>
        </p:blipFill>
        <p:spPr>
          <a:xfrm>
            <a:off x="5043488" y="1905000"/>
            <a:ext cx="3979862" cy="4191000"/>
          </a:xfrm>
          <a:prstGeom prst="rect">
            <a:avLst/>
          </a:prstGeom>
          <a:noFill/>
        </p:spPr>
      </p:pic>
      <p:sp>
        <p:nvSpPr>
          <p:cNvPr id="4" name="TextBox 3">
            <a:extLst>
              <a:ext uri="{FF2B5EF4-FFF2-40B4-BE49-F238E27FC236}">
                <a16:creationId xmlns:a16="http://schemas.microsoft.com/office/drawing/2014/main" id="{48F1260D-CD11-49FF-A31D-BEAB77DBD67F}"/>
              </a:ext>
            </a:extLst>
          </p:cNvPr>
          <p:cNvSpPr txBox="1"/>
          <p:nvPr/>
        </p:nvSpPr>
        <p:spPr>
          <a:xfrm>
            <a:off x="6477000" y="6019800"/>
            <a:ext cx="1827744" cy="400110"/>
          </a:xfrm>
          <a:prstGeom prst="rect">
            <a:avLst/>
          </a:prstGeom>
          <a:noFill/>
        </p:spPr>
        <p:txBody>
          <a:bodyPr wrap="none" rtlCol="0">
            <a:spAutoFit/>
          </a:bodyPr>
          <a:lstStyle/>
          <a:p>
            <a:r>
              <a:rPr lang="en-US" sz="2000" dirty="0"/>
              <a:t>Whalebone Pier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71538" y="982663"/>
            <a:ext cx="8162925" cy="641350"/>
          </a:xfrm>
        </p:spPr>
        <p:txBody>
          <a:bodyPr/>
          <a:lstStyle/>
          <a:p>
            <a:r>
              <a:rPr lang="en-US" altLang="en-US" sz="3600">
                <a:solidFill>
                  <a:srgbClr val="C2540A"/>
                </a:solidFill>
              </a:rPr>
              <a:t>8-Puzzle</a:t>
            </a:r>
          </a:p>
        </p:txBody>
      </p:sp>
      <p:sp>
        <p:nvSpPr>
          <p:cNvPr id="95237" name="Text Box 5"/>
          <p:cNvSpPr txBox="1">
            <a:spLocks noChangeArrowheads="1"/>
          </p:cNvSpPr>
          <p:nvPr/>
        </p:nvSpPr>
        <p:spPr bwMode="auto">
          <a:xfrm>
            <a:off x="822325" y="2228850"/>
            <a:ext cx="184150" cy="57943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95238" name="Text Box 6"/>
          <p:cNvSpPr txBox="1">
            <a:spLocks noChangeArrowheads="1"/>
          </p:cNvSpPr>
          <p:nvPr/>
        </p:nvSpPr>
        <p:spPr bwMode="auto">
          <a:xfrm>
            <a:off x="898525" y="2228850"/>
            <a:ext cx="7264400" cy="25288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Common candidates:</a:t>
            </a:r>
          </a:p>
          <a:p>
            <a:endParaRPr lang="en-US" altLang="en-US"/>
          </a:p>
          <a:p>
            <a:r>
              <a:rPr lang="en-US" altLang="en-US"/>
              <a:t>F1: Number of misplaced tiles</a:t>
            </a:r>
          </a:p>
          <a:p>
            <a:r>
              <a:rPr lang="en-US" altLang="en-US"/>
              <a:t>F2: Manhattan distance from each tile to its</a:t>
            </a:r>
          </a:p>
          <a:p>
            <a:r>
              <a:rPr lang="en-US" altLang="en-US"/>
              <a:t>       goal position.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26"/>
          <p:cNvSpPr>
            <a:spLocks noGrp="1" noChangeArrowheads="1"/>
          </p:cNvSpPr>
          <p:nvPr>
            <p:ph type="title"/>
          </p:nvPr>
        </p:nvSpPr>
        <p:spPr>
          <a:xfrm>
            <a:off x="871538" y="982663"/>
            <a:ext cx="8162925" cy="641350"/>
          </a:xfrm>
        </p:spPr>
        <p:txBody>
          <a:bodyPr/>
          <a:lstStyle/>
          <a:p>
            <a:r>
              <a:rPr lang="en-US" altLang="en-US" sz="3600">
                <a:solidFill>
                  <a:srgbClr val="C2540A"/>
                </a:solidFill>
              </a:rPr>
              <a:t>Figure</a:t>
            </a:r>
          </a:p>
        </p:txBody>
      </p:sp>
      <p:sp>
        <p:nvSpPr>
          <p:cNvPr id="126979" name="Text Box 1027"/>
          <p:cNvSpPr txBox="1">
            <a:spLocks noChangeArrowheads="1"/>
          </p:cNvSpPr>
          <p:nvPr/>
        </p:nvSpPr>
        <p:spPr bwMode="auto">
          <a:xfrm>
            <a:off x="822325" y="2228850"/>
            <a:ext cx="184150" cy="57943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pic>
        <p:nvPicPr>
          <p:cNvPr id="126981"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12192000" cy="975360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9266" name="Rectangle 2"/>
          <p:cNvSpPr>
            <a:spLocks noChangeArrowheads="1"/>
          </p:cNvSpPr>
          <p:nvPr/>
        </p:nvSpPr>
        <p:spPr bwMode="auto">
          <a:xfrm>
            <a:off x="609600" y="515938"/>
            <a:ext cx="7762875" cy="635000"/>
          </a:xfrm>
          <a:prstGeom prst="rect">
            <a:avLst/>
          </a:prstGeom>
          <a:ln w="28575">
            <a:solidFill>
              <a:schemeClr val="tx1"/>
            </a:solidFill>
            <a:miter lim="800000"/>
            <a:headEnd/>
            <a:tailEnd/>
          </a:ln>
          <a:effectLst>
            <a:outerShdw dist="107763" dir="2700000" algn="ctr" rotWithShape="0">
              <a:schemeClr val="bg2"/>
            </a:outerShdw>
          </a:effectLst>
        </p:spPr>
        <p:txBody>
          <a:bodyPr lIns="90488" tIns="44450" rIns="90488" bIns="44450" anchor="ctr">
            <a:spAutoFit/>
          </a:bodyPr>
          <a:lstStyle>
            <a:lvl1pPr>
              <a:defRPr sz="4400">
                <a:solidFill>
                  <a:schemeClr val="tx2"/>
                </a:solidFill>
                <a:latin typeface="Verdana" pitchFamily="34" charset="0"/>
              </a:defRPr>
            </a:lvl1pPr>
            <a:lvl2pPr>
              <a:defRPr sz="4400">
                <a:solidFill>
                  <a:schemeClr val="tx2"/>
                </a:solidFill>
                <a:latin typeface="Verdana" pitchFamily="34" charset="0"/>
              </a:defRPr>
            </a:lvl2pPr>
            <a:lvl3pPr>
              <a:defRPr sz="4400">
                <a:solidFill>
                  <a:schemeClr val="tx2"/>
                </a:solidFill>
                <a:latin typeface="Verdana" pitchFamily="34" charset="0"/>
              </a:defRPr>
            </a:lvl3pPr>
            <a:lvl4pPr>
              <a:defRPr sz="4400">
                <a:solidFill>
                  <a:schemeClr val="tx2"/>
                </a:solidFill>
                <a:latin typeface="Verdana" pitchFamily="34" charset="0"/>
              </a:defRPr>
            </a:lvl4pPr>
            <a:lvl5pPr>
              <a:defRPr sz="4400">
                <a:solidFill>
                  <a:schemeClr val="tx2"/>
                </a:solidFill>
                <a:latin typeface="Verdana" pitchFamily="34" charset="0"/>
              </a:defRPr>
            </a:lvl5pPr>
            <a:lvl6pPr marL="457200" fontAlgn="base">
              <a:spcBef>
                <a:spcPct val="0"/>
              </a:spcBef>
              <a:spcAft>
                <a:spcPct val="0"/>
              </a:spcAft>
              <a:defRPr sz="4400">
                <a:solidFill>
                  <a:schemeClr val="tx2"/>
                </a:solidFill>
                <a:latin typeface="Verdana" pitchFamily="34" charset="0"/>
              </a:defRPr>
            </a:lvl6pPr>
            <a:lvl7pPr marL="914400" fontAlgn="base">
              <a:spcBef>
                <a:spcPct val="0"/>
              </a:spcBef>
              <a:spcAft>
                <a:spcPct val="0"/>
              </a:spcAft>
              <a:defRPr sz="4400">
                <a:solidFill>
                  <a:schemeClr val="tx2"/>
                </a:solidFill>
                <a:latin typeface="Verdana" pitchFamily="34" charset="0"/>
              </a:defRPr>
            </a:lvl7pPr>
            <a:lvl8pPr marL="1371600" fontAlgn="base">
              <a:spcBef>
                <a:spcPct val="0"/>
              </a:spcBef>
              <a:spcAft>
                <a:spcPct val="0"/>
              </a:spcAft>
              <a:defRPr sz="4400">
                <a:solidFill>
                  <a:schemeClr val="tx2"/>
                </a:solidFill>
                <a:latin typeface="Verdana" pitchFamily="34" charset="0"/>
              </a:defRPr>
            </a:lvl8pPr>
            <a:lvl9pPr marL="1828800" fontAlgn="base">
              <a:spcBef>
                <a:spcPct val="0"/>
              </a:spcBef>
              <a:spcAft>
                <a:spcPct val="0"/>
              </a:spcAft>
              <a:defRPr sz="4400">
                <a:solidFill>
                  <a:schemeClr val="tx2"/>
                </a:solidFill>
                <a:latin typeface="Verdana" pitchFamily="34" charset="0"/>
              </a:defRPr>
            </a:lvl9pPr>
          </a:lstStyle>
          <a:p>
            <a:r>
              <a:rPr lang="en-US" altLang="en-US" sz="3400" b="1"/>
              <a:t>How to Obtain Heuristics?</a:t>
            </a:r>
          </a:p>
        </p:txBody>
      </p:sp>
      <p:sp>
        <p:nvSpPr>
          <p:cNvPr id="139267" name="Rectangle 3"/>
          <p:cNvSpPr>
            <a:spLocks noGrp="1" noChangeArrowheads="1"/>
          </p:cNvSpPr>
          <p:nvPr>
            <p:ph type="body" idx="1"/>
          </p:nvPr>
        </p:nvSpPr>
        <p:spPr>
          <a:xfrm>
            <a:off x="228600" y="1905000"/>
            <a:ext cx="8794750" cy="4191000"/>
          </a:xfrm>
        </p:spPr>
        <p:txBody>
          <a:bodyPr/>
          <a:lstStyle/>
          <a:p>
            <a:r>
              <a:rPr lang="en-US" altLang="en-US" sz="2100"/>
              <a:t>Ask the domain expert (if there is one)</a:t>
            </a:r>
          </a:p>
          <a:p>
            <a:r>
              <a:rPr lang="en-US" altLang="en-US" sz="2100"/>
              <a:t>Solve example problems and generalize your experience on which operators are helpful in which situation (particularly important for state space search)</a:t>
            </a:r>
          </a:p>
          <a:p>
            <a:r>
              <a:rPr lang="en-US" altLang="en-US" sz="2100"/>
              <a:t>Try to develop sophisticated evaluation functions that measure the closeness of a state to a goal state (particularly important for state space search) </a:t>
            </a:r>
          </a:p>
          <a:p>
            <a:r>
              <a:rPr lang="en-US" altLang="en-US" sz="2100"/>
              <a:t>Run your search algorithm with different parameter settings trying to determine which parameter settings of the chosen search algorithm are “good” to solve a particular class of problems.</a:t>
            </a:r>
          </a:p>
          <a:p>
            <a:r>
              <a:rPr lang="en-US" altLang="en-US" sz="2100"/>
              <a:t>Write a program that selects “good parameter” settings based on problem characteristics (frequently very difficult) relying on machine learning</a:t>
            </a:r>
          </a:p>
          <a:p>
            <a:endParaRPr lang="en-US" altLang="en-US" sz="21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9266" name="Rectangle 2"/>
          <p:cNvSpPr>
            <a:spLocks noChangeArrowheads="1"/>
          </p:cNvSpPr>
          <p:nvPr/>
        </p:nvSpPr>
        <p:spPr bwMode="auto">
          <a:xfrm>
            <a:off x="228600" y="566410"/>
            <a:ext cx="8766175" cy="612988"/>
          </a:xfrm>
          <a:prstGeom prst="rect">
            <a:avLst/>
          </a:prstGeom>
          <a:ln w="28575">
            <a:solidFill>
              <a:schemeClr val="tx1"/>
            </a:solidFill>
            <a:miter lim="800000"/>
            <a:headEnd/>
            <a:tailEnd/>
          </a:ln>
          <a:effectLst>
            <a:outerShdw dist="107763" dir="2700000" algn="ctr" rotWithShape="0">
              <a:schemeClr val="bg2"/>
            </a:outerShdw>
          </a:effectLst>
        </p:spPr>
        <p:txBody>
          <a:bodyPr wrap="square" lIns="90488" tIns="44450" rIns="90488" bIns="44450" anchor="ctr">
            <a:spAutoFit/>
          </a:bodyPr>
          <a:lstStyle>
            <a:lvl1pPr>
              <a:defRPr sz="4400">
                <a:solidFill>
                  <a:schemeClr val="tx2"/>
                </a:solidFill>
                <a:latin typeface="Verdana" pitchFamily="34" charset="0"/>
              </a:defRPr>
            </a:lvl1pPr>
            <a:lvl2pPr>
              <a:defRPr sz="4400">
                <a:solidFill>
                  <a:schemeClr val="tx2"/>
                </a:solidFill>
                <a:latin typeface="Verdana" pitchFamily="34" charset="0"/>
              </a:defRPr>
            </a:lvl2pPr>
            <a:lvl3pPr>
              <a:defRPr sz="4400">
                <a:solidFill>
                  <a:schemeClr val="tx2"/>
                </a:solidFill>
                <a:latin typeface="Verdana" pitchFamily="34" charset="0"/>
              </a:defRPr>
            </a:lvl3pPr>
            <a:lvl4pPr>
              <a:defRPr sz="4400">
                <a:solidFill>
                  <a:schemeClr val="tx2"/>
                </a:solidFill>
                <a:latin typeface="Verdana" pitchFamily="34" charset="0"/>
              </a:defRPr>
            </a:lvl4pPr>
            <a:lvl5pPr>
              <a:defRPr sz="4400">
                <a:solidFill>
                  <a:schemeClr val="tx2"/>
                </a:solidFill>
                <a:latin typeface="Verdana" pitchFamily="34" charset="0"/>
              </a:defRPr>
            </a:lvl5pPr>
            <a:lvl6pPr marL="457200" fontAlgn="base">
              <a:spcBef>
                <a:spcPct val="0"/>
              </a:spcBef>
              <a:spcAft>
                <a:spcPct val="0"/>
              </a:spcAft>
              <a:defRPr sz="4400">
                <a:solidFill>
                  <a:schemeClr val="tx2"/>
                </a:solidFill>
                <a:latin typeface="Verdana" pitchFamily="34" charset="0"/>
              </a:defRPr>
            </a:lvl6pPr>
            <a:lvl7pPr marL="914400" fontAlgn="base">
              <a:spcBef>
                <a:spcPct val="0"/>
              </a:spcBef>
              <a:spcAft>
                <a:spcPct val="0"/>
              </a:spcAft>
              <a:defRPr sz="4400">
                <a:solidFill>
                  <a:schemeClr val="tx2"/>
                </a:solidFill>
                <a:latin typeface="Verdana" pitchFamily="34" charset="0"/>
              </a:defRPr>
            </a:lvl7pPr>
            <a:lvl8pPr marL="1371600" fontAlgn="base">
              <a:spcBef>
                <a:spcPct val="0"/>
              </a:spcBef>
              <a:spcAft>
                <a:spcPct val="0"/>
              </a:spcAft>
              <a:defRPr sz="4400">
                <a:solidFill>
                  <a:schemeClr val="tx2"/>
                </a:solidFill>
                <a:latin typeface="Verdana" pitchFamily="34" charset="0"/>
              </a:defRPr>
            </a:lvl8pPr>
            <a:lvl9pPr marL="1828800" fontAlgn="base">
              <a:spcBef>
                <a:spcPct val="0"/>
              </a:spcBef>
              <a:spcAft>
                <a:spcPct val="0"/>
              </a:spcAft>
              <a:defRPr sz="4400">
                <a:solidFill>
                  <a:schemeClr val="tx2"/>
                </a:solidFill>
                <a:latin typeface="Verdana" pitchFamily="34" charset="0"/>
              </a:defRPr>
            </a:lvl9pPr>
          </a:lstStyle>
          <a:p>
            <a:pPr algn="r"/>
            <a:r>
              <a:rPr lang="en-US" altLang="en-US" sz="3400" b="1" dirty="0"/>
              <a:t>More on A* and Similar Algorithms</a:t>
            </a:r>
          </a:p>
        </p:txBody>
      </p:sp>
      <p:sp>
        <p:nvSpPr>
          <p:cNvPr id="139267" name="Rectangle 3"/>
          <p:cNvSpPr>
            <a:spLocks noGrp="1" noChangeArrowheads="1"/>
          </p:cNvSpPr>
          <p:nvPr>
            <p:ph type="body" idx="1"/>
          </p:nvPr>
        </p:nvSpPr>
        <p:spPr>
          <a:xfrm>
            <a:off x="228600" y="1905000"/>
            <a:ext cx="8794750" cy="4191000"/>
          </a:xfrm>
        </p:spPr>
        <p:txBody>
          <a:bodyPr/>
          <a:lstStyle/>
          <a:p>
            <a:pPr marL="0" indent="0">
              <a:buNone/>
            </a:pPr>
            <a:r>
              <a:rPr lang="en-US" altLang="en-US" sz="2800" dirty="0">
                <a:sym typeface="Wingdings" panose="05000000000000000000" pitchFamily="2" charset="2"/>
              </a:rPr>
              <a:t> </a:t>
            </a:r>
            <a:r>
              <a:rPr lang="en-US" altLang="en-US" sz="2800" b="1" dirty="0">
                <a:sym typeface="Wingdings" panose="05000000000000000000" pitchFamily="2" charset="2"/>
              </a:rPr>
              <a:t>Search7.pptx</a:t>
            </a:r>
            <a:r>
              <a:rPr lang="en-US" altLang="en-US" sz="2800" dirty="0">
                <a:sym typeface="Wingdings" panose="05000000000000000000" pitchFamily="2" charset="2"/>
              </a:rPr>
              <a:t> to be discussed later </a:t>
            </a:r>
            <a:endParaRPr lang="en-US" altLang="en-US" sz="2800" dirty="0"/>
          </a:p>
        </p:txBody>
      </p:sp>
    </p:spTree>
    <p:extLst>
      <p:ext uri="{BB962C8B-B14F-4D97-AF65-F5344CB8AC3E}">
        <p14:creationId xmlns:p14="http://schemas.microsoft.com/office/powerpoint/2010/main" val="1271243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871538" y="862013"/>
            <a:ext cx="8162925" cy="762000"/>
          </a:xfrm>
        </p:spPr>
        <p:txBody>
          <a:bodyPr/>
          <a:lstStyle/>
          <a:p>
            <a:r>
              <a:rPr lang="en-US" altLang="en-US" sz="3600">
                <a:solidFill>
                  <a:srgbClr val="C2540A"/>
                </a:solidFill>
              </a:rPr>
              <a:t>Informed Search and Exploration</a:t>
            </a:r>
            <a:r>
              <a:rPr lang="en-US" altLang="en-US"/>
              <a:t> </a:t>
            </a:r>
          </a:p>
        </p:txBody>
      </p:sp>
      <p:sp>
        <p:nvSpPr>
          <p:cNvPr id="131075" name="Text Box 3"/>
          <p:cNvSpPr txBox="1">
            <a:spLocks noChangeArrowheads="1"/>
          </p:cNvSpPr>
          <p:nvPr/>
        </p:nvSpPr>
        <p:spPr bwMode="auto">
          <a:xfrm>
            <a:off x="1035995" y="1981200"/>
            <a:ext cx="521540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2400" dirty="0">
                <a:latin typeface="Tahoma" pitchFamily="34" charset="0"/>
              </a:rPr>
              <a:t> </a:t>
            </a:r>
            <a:r>
              <a:rPr lang="en-US" altLang="en-US" sz="3600" dirty="0"/>
              <a:t>Search Strategies</a:t>
            </a:r>
          </a:p>
          <a:p>
            <a:pPr>
              <a:buFontTx/>
              <a:buChar char="•"/>
            </a:pPr>
            <a:r>
              <a:rPr lang="en-US" altLang="en-US" sz="3600" dirty="0"/>
              <a:t> Heuristic Functions</a:t>
            </a:r>
          </a:p>
          <a:p>
            <a:pPr>
              <a:buFontTx/>
              <a:buChar char="•"/>
            </a:pPr>
            <a:r>
              <a:rPr lang="en-US" altLang="en-US" sz="3600" dirty="0"/>
              <a:t> </a:t>
            </a:r>
            <a:r>
              <a:rPr lang="en-US" altLang="en-US" sz="3600" b="1" i="1" dirty="0"/>
              <a:t>Local Search Algorithms</a:t>
            </a:r>
          </a:p>
        </p:txBody>
      </p:sp>
      <p:pic>
        <p:nvPicPr>
          <p:cNvPr id="3" name="Picture 2" descr="A picture containing sunset, ocean, silhouette&#10;&#10;Description automatically generated">
            <a:extLst>
              <a:ext uri="{FF2B5EF4-FFF2-40B4-BE49-F238E27FC236}">
                <a16:creationId xmlns:a16="http://schemas.microsoft.com/office/drawing/2014/main" id="{2B59494B-8B74-41D0-BD29-D9F5706D7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404" y="3886200"/>
            <a:ext cx="8311117" cy="31908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871538" y="862013"/>
            <a:ext cx="8162925" cy="762000"/>
          </a:xfrm>
        </p:spPr>
        <p:txBody>
          <a:bodyPr/>
          <a:lstStyle/>
          <a:p>
            <a:r>
              <a:rPr lang="en-US" altLang="en-US" sz="3600">
                <a:solidFill>
                  <a:srgbClr val="C2540A"/>
                </a:solidFill>
              </a:rPr>
              <a:t>Local Search Algorithms</a:t>
            </a:r>
            <a:r>
              <a:rPr lang="en-US" altLang="en-US"/>
              <a:t> </a:t>
            </a:r>
          </a:p>
        </p:txBody>
      </p:sp>
      <p:sp>
        <p:nvSpPr>
          <p:cNvPr id="132100" name="Text Box 4"/>
          <p:cNvSpPr txBox="1">
            <a:spLocks noChangeArrowheads="1"/>
          </p:cNvSpPr>
          <p:nvPr/>
        </p:nvSpPr>
        <p:spPr bwMode="auto">
          <a:xfrm>
            <a:off x="1355725" y="2533650"/>
            <a:ext cx="7050088" cy="39909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tx2"/>
              </a:buClr>
              <a:buFont typeface="Wingdings" pitchFamily="2" charset="2"/>
              <a:buChar char="q"/>
            </a:pPr>
            <a:r>
              <a:rPr lang="en-US" altLang="en-US"/>
              <a:t> If the path does not matter we can deal </a:t>
            </a:r>
          </a:p>
          <a:p>
            <a:pPr>
              <a:buClr>
                <a:schemeClr val="tx2"/>
              </a:buClr>
              <a:buFont typeface="Wingdings" pitchFamily="2" charset="2"/>
              <a:buNone/>
            </a:pPr>
            <a:r>
              <a:rPr lang="en-US" altLang="en-US"/>
              <a:t>     with </a:t>
            </a:r>
            <a:r>
              <a:rPr lang="en-US" altLang="en-US" b="1"/>
              <a:t>local search.</a:t>
            </a:r>
          </a:p>
          <a:p>
            <a:pPr>
              <a:buClr>
                <a:schemeClr val="tx2"/>
              </a:buClr>
              <a:buFont typeface="Wingdings" pitchFamily="2" charset="2"/>
              <a:buChar char="q"/>
            </a:pPr>
            <a:r>
              <a:rPr lang="en-US" altLang="en-US"/>
              <a:t> They use a single current state</a:t>
            </a:r>
          </a:p>
          <a:p>
            <a:pPr>
              <a:buClr>
                <a:schemeClr val="tx2"/>
              </a:buClr>
              <a:buFont typeface="Wingdings" pitchFamily="2" charset="2"/>
              <a:buChar char="q"/>
            </a:pPr>
            <a:r>
              <a:rPr lang="en-US" altLang="en-US"/>
              <a:t> Move only to neighbors of that state</a:t>
            </a:r>
          </a:p>
          <a:p>
            <a:endParaRPr lang="en-US" altLang="en-US"/>
          </a:p>
          <a:p>
            <a:r>
              <a:rPr lang="en-US" altLang="en-US"/>
              <a:t>Advantages:</a:t>
            </a:r>
          </a:p>
          <a:p>
            <a:pPr>
              <a:buClr>
                <a:schemeClr val="folHlink"/>
              </a:buClr>
              <a:buFont typeface="Wingdings" pitchFamily="2" charset="2"/>
              <a:buChar char="ü"/>
            </a:pPr>
            <a:r>
              <a:rPr lang="en-US" altLang="en-US"/>
              <a:t> Use very little memory</a:t>
            </a:r>
          </a:p>
          <a:p>
            <a:pPr>
              <a:buClr>
                <a:schemeClr val="folHlink"/>
              </a:buClr>
              <a:buFont typeface="Wingdings" pitchFamily="2" charset="2"/>
              <a:buChar char="ü"/>
            </a:pPr>
            <a:r>
              <a:rPr lang="en-US" altLang="en-US"/>
              <a:t> Often find reasonable solutions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871538" y="862013"/>
            <a:ext cx="8162925" cy="762000"/>
          </a:xfrm>
        </p:spPr>
        <p:txBody>
          <a:bodyPr/>
          <a:lstStyle/>
          <a:p>
            <a:r>
              <a:rPr lang="en-US" altLang="en-US" sz="3600">
                <a:solidFill>
                  <a:srgbClr val="C2540A"/>
                </a:solidFill>
              </a:rPr>
              <a:t>Local Search Algorithms</a:t>
            </a:r>
            <a:r>
              <a:rPr lang="en-US" altLang="en-US"/>
              <a:t> </a:t>
            </a:r>
          </a:p>
        </p:txBody>
      </p:sp>
      <p:sp>
        <p:nvSpPr>
          <p:cNvPr id="137219" name="Text Box 3"/>
          <p:cNvSpPr txBox="1">
            <a:spLocks noChangeArrowheads="1"/>
          </p:cNvSpPr>
          <p:nvPr/>
        </p:nvSpPr>
        <p:spPr bwMode="auto">
          <a:xfrm>
            <a:off x="1355725" y="2533650"/>
            <a:ext cx="6738938" cy="39909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tx2"/>
              </a:buClr>
              <a:buFont typeface="Wingdings" pitchFamily="2" charset="2"/>
              <a:buChar char="q"/>
            </a:pPr>
            <a:r>
              <a:rPr lang="en-US" altLang="en-US"/>
              <a:t> It helps to see a state space landscape</a:t>
            </a:r>
          </a:p>
          <a:p>
            <a:pPr>
              <a:buClr>
                <a:schemeClr val="tx2"/>
              </a:buClr>
              <a:buFont typeface="Wingdings" pitchFamily="2" charset="2"/>
              <a:buChar char="q"/>
            </a:pPr>
            <a:r>
              <a:rPr lang="en-US" altLang="en-US"/>
              <a:t> Find global maximum or minimum</a:t>
            </a:r>
          </a:p>
          <a:p>
            <a:pPr>
              <a:buClr>
                <a:schemeClr val="tx2"/>
              </a:buClr>
              <a:buFont typeface="Wingdings" pitchFamily="2" charset="2"/>
              <a:buNone/>
            </a:pPr>
            <a:endParaRPr lang="en-US" altLang="en-US"/>
          </a:p>
          <a:p>
            <a:pPr>
              <a:buClr>
                <a:schemeClr val="tx2"/>
              </a:buClr>
              <a:buFont typeface="Wingdings" pitchFamily="2" charset="2"/>
              <a:buNone/>
            </a:pPr>
            <a:r>
              <a:rPr lang="en-US" altLang="en-US"/>
              <a:t>Complete search: Always finds a goal</a:t>
            </a:r>
          </a:p>
          <a:p>
            <a:pPr>
              <a:buClr>
                <a:schemeClr val="tx2"/>
              </a:buClr>
              <a:buFont typeface="Wingdings" pitchFamily="2" charset="2"/>
              <a:buNone/>
            </a:pPr>
            <a:endParaRPr lang="en-US" altLang="en-US"/>
          </a:p>
          <a:p>
            <a:pPr>
              <a:buClr>
                <a:schemeClr val="tx2"/>
              </a:buClr>
              <a:buFont typeface="Wingdings" pitchFamily="2" charset="2"/>
              <a:buNone/>
            </a:pPr>
            <a:r>
              <a:rPr lang="en-US" altLang="en-US"/>
              <a:t>Optimal search: Finds global maximum</a:t>
            </a:r>
          </a:p>
          <a:p>
            <a:pPr>
              <a:buClr>
                <a:schemeClr val="tx2"/>
              </a:buClr>
              <a:buFont typeface="Wingdings" pitchFamily="2" charset="2"/>
              <a:buNone/>
            </a:pPr>
            <a:r>
              <a:rPr lang="en-US" altLang="en-US"/>
              <a:t>or minimum.</a:t>
            </a:r>
          </a:p>
          <a:p>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871538" y="862013"/>
            <a:ext cx="8162925" cy="762000"/>
          </a:xfrm>
        </p:spPr>
        <p:txBody>
          <a:bodyPr/>
          <a:lstStyle/>
          <a:p>
            <a:r>
              <a:rPr lang="en-US" altLang="en-US" sz="3600">
                <a:solidFill>
                  <a:srgbClr val="C2540A"/>
                </a:solidFill>
              </a:rPr>
              <a:t>Figure 4.10</a:t>
            </a:r>
            <a:r>
              <a:rPr lang="en-US" altLang="en-US"/>
              <a:t> </a:t>
            </a:r>
          </a:p>
        </p:txBody>
      </p:sp>
      <p:pic>
        <p:nvPicPr>
          <p:cNvPr id="1331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00200"/>
            <a:ext cx="12192000" cy="975360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945279" y="863019"/>
            <a:ext cx="8162925" cy="762000"/>
          </a:xfrm>
        </p:spPr>
        <p:txBody>
          <a:bodyPr/>
          <a:lstStyle/>
          <a:p>
            <a:r>
              <a:rPr lang="en-US" altLang="en-US" sz="3600">
                <a:solidFill>
                  <a:srgbClr val="C2540A"/>
                </a:solidFill>
              </a:rPr>
              <a:t>Hill Climbing</a:t>
            </a:r>
            <a:r>
              <a:rPr lang="en-US" altLang="en-US"/>
              <a:t> </a:t>
            </a:r>
          </a:p>
        </p:txBody>
      </p:sp>
      <p:sp>
        <p:nvSpPr>
          <p:cNvPr id="134148" name="Text Box 4"/>
          <p:cNvSpPr txBox="1">
            <a:spLocks noChangeArrowheads="1"/>
          </p:cNvSpPr>
          <p:nvPr/>
        </p:nvSpPr>
        <p:spPr bwMode="auto">
          <a:xfrm>
            <a:off x="304800" y="2133600"/>
            <a:ext cx="8991600" cy="649408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C2540A"/>
              </a:buClr>
              <a:buFont typeface="Wingdings" pitchFamily="2" charset="2"/>
              <a:buChar char="ü"/>
            </a:pPr>
            <a:r>
              <a:rPr lang="en-US" altLang="en-US" dirty="0"/>
              <a:t> Moves in the direction of increasing value.</a:t>
            </a:r>
          </a:p>
          <a:p>
            <a:pPr>
              <a:buClr>
                <a:srgbClr val="C2540A"/>
              </a:buClr>
              <a:buFont typeface="Wingdings" pitchFamily="2" charset="2"/>
              <a:buChar char="ü"/>
            </a:pPr>
            <a:r>
              <a:rPr lang="en-US" altLang="en-US" dirty="0"/>
              <a:t> Terminates when it reaches a “peak”</a:t>
            </a:r>
          </a:p>
          <a:p>
            <a:pPr>
              <a:buClr>
                <a:srgbClr val="C2540A"/>
              </a:buClr>
              <a:buFont typeface="Wingdings" pitchFamily="2" charset="2"/>
              <a:buChar char="ü"/>
            </a:pPr>
            <a:r>
              <a:rPr lang="en-US" altLang="en-US" dirty="0"/>
              <a:t> Is often run multiple times with different initial </a:t>
            </a:r>
          </a:p>
          <a:p>
            <a:pPr>
              <a:buClr>
                <a:srgbClr val="C2540A"/>
              </a:buClr>
            </a:pPr>
            <a:r>
              <a:rPr lang="en-US" altLang="en-US" dirty="0"/>
              <a:t>    values</a:t>
            </a:r>
          </a:p>
          <a:p>
            <a:pPr>
              <a:buClr>
                <a:srgbClr val="C2540A"/>
              </a:buClr>
              <a:buFont typeface="Wingdings" pitchFamily="2" charset="2"/>
              <a:buChar char="ü"/>
            </a:pPr>
            <a:r>
              <a:rPr lang="en-US" altLang="en-US" dirty="0"/>
              <a:t>Only moves forward and neither backtrack nor </a:t>
            </a:r>
          </a:p>
          <a:p>
            <a:pPr>
              <a:buClr>
                <a:srgbClr val="C2540A"/>
              </a:buClr>
            </a:pPr>
            <a:r>
              <a:rPr lang="en-US" altLang="en-US" dirty="0"/>
              <a:t>    explore multiple paths in parallel</a:t>
            </a:r>
          </a:p>
          <a:p>
            <a:pPr>
              <a:buClr>
                <a:srgbClr val="C2540A"/>
              </a:buClr>
              <a:buFont typeface="Wingdings" pitchFamily="2" charset="2"/>
              <a:buChar char="ü"/>
            </a:pPr>
            <a:r>
              <a:rPr lang="en-US" altLang="en-US" dirty="0"/>
              <a:t> Does not look beyond immediate neighbors</a:t>
            </a:r>
          </a:p>
          <a:p>
            <a:pPr>
              <a:buClr>
                <a:srgbClr val="C2540A"/>
              </a:buClr>
              <a:buFont typeface="Wingdings" pitchFamily="2" charset="2"/>
              <a:buNone/>
            </a:pPr>
            <a:r>
              <a:rPr lang="en-US" altLang="en-US" dirty="0"/>
              <a:t>    (variant: use definition of a neighborhood </a:t>
            </a:r>
          </a:p>
          <a:p>
            <a:pPr>
              <a:buClr>
                <a:srgbClr val="C2540A"/>
              </a:buClr>
              <a:buFont typeface="Wingdings" pitchFamily="2" charset="2"/>
              <a:buNone/>
            </a:pPr>
            <a:r>
              <a:rPr lang="en-US" altLang="en-US" dirty="0"/>
              <a:t>    </a:t>
            </a:r>
            <a:r>
              <a:rPr lang="en-US" altLang="en-US" sz="3000" dirty="0">
                <a:solidFill>
                  <a:srgbClr val="C2540A"/>
                </a:solidFill>
                <a:sym typeface="Wingdings" pitchFamily="2" charset="2"/>
              </a:rPr>
              <a:t> later</a:t>
            </a:r>
            <a:r>
              <a:rPr lang="en-US" altLang="en-US" dirty="0">
                <a:sym typeface="Wingdings" pitchFamily="2" charset="2"/>
              </a:rPr>
              <a:t>)</a:t>
            </a:r>
            <a:r>
              <a:rPr lang="en-US" altLang="en-US" dirty="0"/>
              <a:t>.</a:t>
            </a:r>
          </a:p>
          <a:p>
            <a:pPr>
              <a:buClr>
                <a:srgbClr val="C2540A"/>
              </a:buClr>
              <a:buFont typeface="Wingdings" pitchFamily="2" charset="2"/>
              <a:buNone/>
            </a:pPr>
            <a:endParaRPr lang="en-US" altLang="en-US" dirty="0"/>
          </a:p>
          <a:p>
            <a:pPr>
              <a:buClr>
                <a:srgbClr val="C2540A"/>
              </a:buClr>
              <a:buFont typeface="Wingdings" pitchFamily="2" charset="2"/>
              <a:buNone/>
            </a:pPr>
            <a:endParaRPr lang="en-US" altLang="en-US" dirty="0"/>
          </a:p>
          <a:p>
            <a:pPr>
              <a:buClr>
                <a:srgbClr val="C2540A"/>
              </a:buClr>
              <a:buFont typeface="Wingdings" pitchFamily="2" charset="2"/>
              <a:buNone/>
            </a:pPr>
            <a:endParaRPr lang="en-US" altLang="en-US" dirty="0"/>
          </a:p>
          <a:p>
            <a:endParaRPr lang="en-US" altLang="en-US" dirty="0"/>
          </a:p>
        </p:txBody>
      </p:sp>
      <p:sp>
        <p:nvSpPr>
          <p:cNvPr id="2" name="TextBox 1"/>
          <p:cNvSpPr txBox="1"/>
          <p:nvPr/>
        </p:nvSpPr>
        <p:spPr>
          <a:xfrm>
            <a:off x="5026742" y="24581"/>
            <a:ext cx="3302955" cy="1384995"/>
          </a:xfrm>
          <a:prstGeom prst="rect">
            <a:avLst/>
          </a:prstGeom>
          <a:noFill/>
        </p:spPr>
        <p:txBody>
          <a:bodyPr wrap="none" rtlCol="0">
            <a:spAutoFit/>
          </a:bodyPr>
          <a:lstStyle/>
          <a:p>
            <a:endParaRPr lang="en-US" sz="1400" u="sng" dirty="0">
              <a:hlinkClick r:id="rId2"/>
            </a:endParaRPr>
          </a:p>
          <a:p>
            <a:endParaRPr lang="en-US" sz="1400" u="sng" dirty="0">
              <a:hlinkClick r:id="rId2"/>
            </a:endParaRPr>
          </a:p>
          <a:p>
            <a:r>
              <a:rPr lang="en-US" sz="1200" dirty="0">
                <a:hlinkClick r:id="rId2"/>
              </a:rPr>
              <a:t>https://everipedia.org/wiki/lang_en/Hill_climbing/</a:t>
            </a:r>
            <a:endParaRPr lang="en-US" sz="1200" dirty="0"/>
          </a:p>
          <a:p>
            <a:r>
              <a:rPr lang="en-US" sz="1200" dirty="0">
                <a:hlinkClick r:id="rId3"/>
              </a:rPr>
              <a:t>https://en.wikipedia.org/wiki/Hill_climbing</a:t>
            </a:r>
            <a:r>
              <a:rPr lang="en-US" sz="1200" dirty="0"/>
              <a:t>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871538" y="862013"/>
            <a:ext cx="8162925" cy="762000"/>
          </a:xfrm>
        </p:spPr>
        <p:txBody>
          <a:bodyPr/>
          <a:lstStyle/>
          <a:p>
            <a:r>
              <a:rPr lang="en-US" altLang="en-US" sz="3600">
                <a:solidFill>
                  <a:srgbClr val="C2540A"/>
                </a:solidFill>
              </a:rPr>
              <a:t>Hill Climbing</a:t>
            </a:r>
            <a:r>
              <a:rPr lang="en-US" altLang="en-US"/>
              <a:t> </a:t>
            </a:r>
          </a:p>
        </p:txBody>
      </p:sp>
      <p:sp>
        <p:nvSpPr>
          <p:cNvPr id="138243" name="Text Box 3"/>
          <p:cNvSpPr txBox="1">
            <a:spLocks noChangeArrowheads="1"/>
          </p:cNvSpPr>
          <p:nvPr/>
        </p:nvSpPr>
        <p:spPr bwMode="auto">
          <a:xfrm>
            <a:off x="533400" y="1905000"/>
            <a:ext cx="8570551" cy="698652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Clr>
                <a:srgbClr val="C2540A"/>
              </a:buClr>
              <a:buFont typeface="Wingdings" pitchFamily="2" charset="2"/>
              <a:buNone/>
            </a:pPr>
            <a:r>
              <a:rPr lang="en-US" altLang="en-US" sz="3200" dirty="0"/>
              <a:t>Can get stuck for some reasons:</a:t>
            </a:r>
          </a:p>
          <a:p>
            <a:pPr>
              <a:buClr>
                <a:srgbClr val="C2540A"/>
              </a:buClr>
              <a:buFont typeface="Wingdings" pitchFamily="2" charset="2"/>
              <a:buAutoNum type="alphaLcPeriod"/>
            </a:pPr>
            <a:r>
              <a:rPr lang="en-US" altLang="en-US" sz="3200" dirty="0"/>
              <a:t>Local maxima</a:t>
            </a:r>
          </a:p>
          <a:p>
            <a:pPr>
              <a:buClr>
                <a:srgbClr val="C2540A"/>
              </a:buClr>
              <a:buFont typeface="Wingdings" pitchFamily="2" charset="2"/>
              <a:buAutoNum type="alphaLcPeriod"/>
            </a:pPr>
            <a:r>
              <a:rPr lang="en-US" altLang="en-US" sz="3200" dirty="0"/>
              <a:t>Ridges</a:t>
            </a:r>
          </a:p>
          <a:p>
            <a:pPr>
              <a:buClr>
                <a:srgbClr val="C2540A"/>
              </a:buClr>
              <a:buFont typeface="Wingdings" pitchFamily="2" charset="2"/>
              <a:buAutoNum type="alphaLcPeriod"/>
            </a:pPr>
            <a:r>
              <a:rPr lang="en-US" altLang="en-US" sz="3200" dirty="0"/>
              <a:t>Plateau</a:t>
            </a:r>
          </a:p>
          <a:p>
            <a:pPr>
              <a:buClr>
                <a:srgbClr val="C2540A"/>
              </a:buClr>
              <a:buFont typeface="Wingdings" pitchFamily="2" charset="2"/>
              <a:buNone/>
            </a:pPr>
            <a:endParaRPr lang="en-US" altLang="en-US" sz="3200" dirty="0"/>
          </a:p>
          <a:p>
            <a:pPr>
              <a:buClr>
                <a:srgbClr val="C2540A"/>
              </a:buClr>
              <a:buFont typeface="Wingdings" pitchFamily="2" charset="2"/>
              <a:buNone/>
            </a:pPr>
            <a:r>
              <a:rPr lang="en-US" altLang="en-US" sz="3200" dirty="0"/>
              <a:t>Variants: stochastic hill </a:t>
            </a:r>
            <a:r>
              <a:rPr lang="en-US" altLang="en-US" sz="3200" dirty="0" err="1"/>
              <a:t>climbing</a:t>
            </a:r>
            <a:r>
              <a:rPr lang="en-US" altLang="en-US" sz="2000" dirty="0" err="1">
                <a:solidFill>
                  <a:srgbClr val="C2540A"/>
                </a:solidFill>
                <a:sym typeface="Wingdings" pitchFamily="2" charset="2"/>
              </a:rPr>
              <a:t>more</a:t>
            </a:r>
            <a:r>
              <a:rPr lang="en-US" altLang="en-US" sz="2000" dirty="0">
                <a:solidFill>
                  <a:srgbClr val="C2540A"/>
                </a:solidFill>
                <a:sym typeface="Wingdings" pitchFamily="2" charset="2"/>
              </a:rPr>
              <a:t> details later</a:t>
            </a:r>
            <a:endParaRPr lang="en-US" altLang="en-US" sz="2000" dirty="0">
              <a:solidFill>
                <a:srgbClr val="C2540A"/>
              </a:solidFill>
            </a:endParaRPr>
          </a:p>
          <a:p>
            <a:pPr>
              <a:buClr>
                <a:schemeClr val="tx2"/>
              </a:buClr>
              <a:buFont typeface="Wingdings" pitchFamily="2" charset="2"/>
              <a:buChar char="Ø"/>
            </a:pPr>
            <a:r>
              <a:rPr lang="en-US" altLang="en-US" sz="3200" dirty="0"/>
              <a:t>  random uphill move </a:t>
            </a:r>
          </a:p>
          <a:p>
            <a:pPr>
              <a:buClr>
                <a:schemeClr val="tx2"/>
              </a:buClr>
              <a:buFont typeface="Wingdings" pitchFamily="2" charset="2"/>
              <a:buChar char="Ø"/>
            </a:pPr>
            <a:r>
              <a:rPr lang="en-US" altLang="en-US" sz="3200" dirty="0"/>
              <a:t>  generate successors randomly</a:t>
            </a:r>
          </a:p>
          <a:p>
            <a:pPr>
              <a:buClr>
                <a:schemeClr val="tx2"/>
              </a:buClr>
              <a:buFont typeface="Wingdings" pitchFamily="2" charset="2"/>
              <a:buChar char="Ø"/>
            </a:pPr>
            <a:r>
              <a:rPr lang="en-US" altLang="en-US" sz="3200" dirty="0"/>
              <a:t>  run hill climbing multiple times using different</a:t>
            </a:r>
          </a:p>
          <a:p>
            <a:pPr>
              <a:buClr>
                <a:schemeClr val="tx2"/>
              </a:buClr>
              <a:buFont typeface="Wingdings" pitchFamily="2" charset="2"/>
              <a:buNone/>
            </a:pPr>
            <a:r>
              <a:rPr lang="en-US" altLang="en-US" sz="3200" dirty="0"/>
              <a:t>       initial states (random restart)</a:t>
            </a:r>
          </a:p>
          <a:p>
            <a:pPr>
              <a:buClr>
                <a:srgbClr val="C2540A"/>
              </a:buClr>
              <a:buFont typeface="Wingdings" pitchFamily="2" charset="2"/>
              <a:buNone/>
            </a:pPr>
            <a:endParaRPr lang="en-US" altLang="en-US" sz="3200" dirty="0"/>
          </a:p>
          <a:p>
            <a:pPr>
              <a:buClr>
                <a:srgbClr val="C2540A"/>
              </a:buClr>
              <a:buFont typeface="Wingdings" pitchFamily="2" charset="2"/>
              <a:buNone/>
            </a:pPr>
            <a:endParaRPr lang="en-US" altLang="en-US" sz="3200" dirty="0"/>
          </a:p>
          <a:p>
            <a:pPr>
              <a:buClr>
                <a:srgbClr val="C2540A"/>
              </a:buClr>
              <a:buFont typeface="Wingdings" pitchFamily="2" charset="2"/>
              <a:buNone/>
            </a:pPr>
            <a:endParaRPr lang="en-US" altLang="en-US" sz="3200" dirty="0"/>
          </a:p>
          <a:p>
            <a:endParaRPr lang="en-US" alt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871538" y="982663"/>
            <a:ext cx="8162925" cy="641350"/>
          </a:xfrm>
        </p:spPr>
        <p:txBody>
          <a:bodyPr/>
          <a:lstStyle/>
          <a:p>
            <a:r>
              <a:rPr lang="en-US" altLang="en-US" sz="3600">
                <a:solidFill>
                  <a:srgbClr val="C2540A"/>
                </a:solidFill>
              </a:rPr>
              <a:t>Introduction</a:t>
            </a:r>
          </a:p>
        </p:txBody>
      </p:sp>
      <p:sp>
        <p:nvSpPr>
          <p:cNvPr id="1027" name="Text Box 3"/>
          <p:cNvSpPr txBox="1">
            <a:spLocks noChangeArrowheads="1"/>
          </p:cNvSpPr>
          <p:nvPr/>
        </p:nvSpPr>
        <p:spPr bwMode="auto">
          <a:xfrm>
            <a:off x="1066800" y="237966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endParaRPr lang="en-US" altLang="en-US" sz="3200"/>
          </a:p>
        </p:txBody>
      </p:sp>
      <p:sp>
        <p:nvSpPr>
          <p:cNvPr id="1028" name="Text Box 4"/>
          <p:cNvSpPr txBox="1">
            <a:spLocks noChangeArrowheads="1"/>
          </p:cNvSpPr>
          <p:nvPr/>
        </p:nvSpPr>
        <p:spPr bwMode="auto">
          <a:xfrm>
            <a:off x="822325" y="2686050"/>
            <a:ext cx="72771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Informed search strategies: </a:t>
            </a:r>
          </a:p>
          <a:p>
            <a:endParaRPr lang="en-US" altLang="en-US"/>
          </a:p>
          <a:p>
            <a:pPr>
              <a:buClr>
                <a:schemeClr val="hlink"/>
              </a:buClr>
              <a:buFont typeface="Wingdings" pitchFamily="2" charset="2"/>
              <a:buChar char="q"/>
            </a:pPr>
            <a:r>
              <a:rPr lang="en-US" altLang="en-US"/>
              <a:t> Use problem specific knowledge</a:t>
            </a:r>
          </a:p>
          <a:p>
            <a:pPr>
              <a:buClr>
                <a:schemeClr val="hlink"/>
              </a:buClr>
              <a:buFont typeface="Wingdings" pitchFamily="2" charset="2"/>
              <a:buChar char="q"/>
            </a:pPr>
            <a:r>
              <a:rPr lang="en-US" altLang="en-US"/>
              <a:t> Can find solutions more efficiently than </a:t>
            </a:r>
          </a:p>
          <a:p>
            <a:pPr>
              <a:buClr>
                <a:schemeClr val="hlink"/>
              </a:buClr>
              <a:buFont typeface="Wingdings" pitchFamily="2" charset="2"/>
              <a:buNone/>
            </a:pPr>
            <a:r>
              <a:rPr lang="en-US" altLang="en-US"/>
              <a:t>     search strategies that do not use domain </a:t>
            </a:r>
          </a:p>
          <a:p>
            <a:pPr>
              <a:buClr>
                <a:schemeClr val="hlink"/>
              </a:buClr>
              <a:buFont typeface="Wingdings" pitchFamily="2" charset="2"/>
              <a:buNone/>
            </a:pPr>
            <a:r>
              <a:rPr lang="en-US" altLang="en-US"/>
              <a:t>     specific knowledge.</a:t>
            </a:r>
          </a:p>
          <a:p>
            <a:endParaRPr lang="en-US" altLang="en-US"/>
          </a:p>
          <a:p>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871538" y="982663"/>
            <a:ext cx="8162925" cy="641350"/>
          </a:xfrm>
        </p:spPr>
        <p:txBody>
          <a:bodyPr/>
          <a:lstStyle/>
          <a:p>
            <a:r>
              <a:rPr lang="en-US" altLang="en-US" sz="3600">
                <a:solidFill>
                  <a:srgbClr val="C2540A"/>
                </a:solidFill>
              </a:rPr>
              <a:t>Simulated Annealing</a:t>
            </a:r>
          </a:p>
        </p:txBody>
      </p:sp>
      <p:sp>
        <p:nvSpPr>
          <p:cNvPr id="135171" name="Text Box 3"/>
          <p:cNvSpPr txBox="1">
            <a:spLocks noChangeArrowheads="1"/>
          </p:cNvSpPr>
          <p:nvPr/>
        </p:nvSpPr>
        <p:spPr bwMode="auto">
          <a:xfrm>
            <a:off x="381000" y="2133600"/>
            <a:ext cx="7906332" cy="4031873"/>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2540A"/>
              </a:buClr>
              <a:buFontTx/>
              <a:buChar char="o"/>
            </a:pPr>
            <a:r>
              <a:rPr lang="en-US" altLang="en-US"/>
              <a:t>  Instead of picking the best move, pick </a:t>
            </a:r>
          </a:p>
          <a:p>
            <a:pPr>
              <a:buClr>
                <a:srgbClr val="C2540A"/>
              </a:buClr>
            </a:pPr>
            <a:r>
              <a:rPr lang="en-US" altLang="en-US" dirty="0"/>
              <a:t>    randomly</a:t>
            </a:r>
          </a:p>
          <a:p>
            <a:pPr>
              <a:buClr>
                <a:srgbClr val="C2540A"/>
              </a:buClr>
              <a:buFontTx/>
              <a:buChar char="o"/>
            </a:pPr>
            <a:r>
              <a:rPr lang="en-US" altLang="en-US" dirty="0"/>
              <a:t>  If improvement is observed, take the step</a:t>
            </a:r>
          </a:p>
          <a:p>
            <a:pPr>
              <a:buClr>
                <a:srgbClr val="C2540A"/>
              </a:buClr>
              <a:buFontTx/>
              <a:buChar char="o"/>
            </a:pPr>
            <a:r>
              <a:rPr lang="en-US" altLang="en-US" dirty="0"/>
              <a:t>  Otherwise accept the move with some </a:t>
            </a:r>
          </a:p>
          <a:p>
            <a:pPr>
              <a:buClr>
                <a:srgbClr val="C2540A"/>
              </a:buClr>
            </a:pPr>
            <a:r>
              <a:rPr lang="en-US" altLang="en-US" dirty="0"/>
              <a:t>    probability</a:t>
            </a:r>
          </a:p>
          <a:p>
            <a:pPr>
              <a:buClr>
                <a:srgbClr val="C2540A"/>
              </a:buClr>
              <a:buFontTx/>
              <a:buChar char="o"/>
            </a:pPr>
            <a:r>
              <a:rPr lang="en-US" altLang="en-US" dirty="0"/>
              <a:t>  Probability decreases with “badness” of step</a:t>
            </a:r>
          </a:p>
          <a:p>
            <a:pPr>
              <a:buClr>
                <a:srgbClr val="C2540A"/>
              </a:buClr>
              <a:buFontTx/>
              <a:buChar char="o"/>
            </a:pPr>
            <a:r>
              <a:rPr lang="en-US" altLang="en-US" dirty="0"/>
              <a:t>  And also decreases as the temperature goes </a:t>
            </a:r>
          </a:p>
          <a:p>
            <a:pPr>
              <a:buClr>
                <a:srgbClr val="C2540A"/>
              </a:buClr>
            </a:pPr>
            <a:r>
              <a:rPr lang="en-US" altLang="en-US" dirty="0"/>
              <a:t>   down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endParaRPr lang="en-US" altLang="en-US"/>
          </a:p>
        </p:txBody>
      </p:sp>
      <p:sp>
        <p:nvSpPr>
          <p:cNvPr id="141315" name="Rectangle 3"/>
          <p:cNvSpPr>
            <a:spLocks noGrp="1" noChangeArrowheads="1"/>
          </p:cNvSpPr>
          <p:nvPr>
            <p:ph type="body" idx="1"/>
          </p:nvPr>
        </p:nvSpPr>
        <p:spPr/>
        <p:txBody>
          <a:bodyPr/>
          <a:lstStyle/>
          <a:p>
            <a:endParaRPr lang="en-US" altLang="en-US"/>
          </a:p>
        </p:txBody>
      </p:sp>
      <p:pic>
        <p:nvPicPr>
          <p:cNvPr id="141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42925"/>
            <a:ext cx="10972800" cy="794385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en-US" altLang="en-US"/>
              <a:t>Example of a Schedule Simulated Annealling</a:t>
            </a:r>
          </a:p>
        </p:txBody>
      </p:sp>
      <p:sp>
        <p:nvSpPr>
          <p:cNvPr id="143363" name="Rectangle 3"/>
          <p:cNvSpPr>
            <a:spLocks noGrp="1" noChangeArrowheads="1"/>
          </p:cNvSpPr>
          <p:nvPr>
            <p:ph type="body" idx="1"/>
          </p:nvPr>
        </p:nvSpPr>
        <p:spPr/>
        <p:txBody>
          <a:bodyPr/>
          <a:lstStyle/>
          <a:p>
            <a:pPr>
              <a:lnSpc>
                <a:spcPct val="80000"/>
              </a:lnSpc>
              <a:buFont typeface="Wingdings" pitchFamily="2" charset="2"/>
              <a:buNone/>
            </a:pPr>
            <a:r>
              <a:rPr lang="en-US" altLang="en-US" sz="2000"/>
              <a:t>T=</a:t>
            </a:r>
            <a:r>
              <a:rPr lang="en-US" altLang="en-US" sz="2000" i="1"/>
              <a:t>f(t</a:t>
            </a:r>
            <a:r>
              <a:rPr lang="en-US" altLang="en-US" sz="2000"/>
              <a:t>)=  (2000-t)/2000 --- runs for 2000 iterations</a:t>
            </a:r>
          </a:p>
          <a:p>
            <a:pPr>
              <a:lnSpc>
                <a:spcPct val="80000"/>
              </a:lnSpc>
              <a:buFont typeface="Wingdings" pitchFamily="2" charset="2"/>
              <a:buNone/>
            </a:pPr>
            <a:r>
              <a:rPr lang="en-US" altLang="en-US" sz="2000"/>
              <a:t>Assume </a:t>
            </a:r>
            <a:r>
              <a:rPr lang="en-US" altLang="en-US" sz="2000">
                <a:sym typeface="Symbol" pitchFamily="18" charset="2"/>
              </a:rPr>
              <a:t></a:t>
            </a:r>
            <a:r>
              <a:rPr lang="en-US" altLang="en-US" sz="2000"/>
              <a:t>E=-1; then we obtain</a:t>
            </a:r>
          </a:p>
          <a:p>
            <a:pPr>
              <a:lnSpc>
                <a:spcPct val="80000"/>
              </a:lnSpc>
              <a:buFont typeface="Wingdings" pitchFamily="2" charset="2"/>
              <a:buNone/>
            </a:pPr>
            <a:r>
              <a:rPr lang="en-US" altLang="en-US" sz="2000"/>
              <a:t>t=0 </a:t>
            </a:r>
            <a:r>
              <a:rPr lang="en-US" altLang="en-US" sz="2000">
                <a:sym typeface="Wingdings" pitchFamily="2" charset="2"/>
              </a:rPr>
              <a:t> downward move will be accepted with probability e</a:t>
            </a:r>
            <a:r>
              <a:rPr lang="en-US" altLang="en-US" sz="2000" baseline="30000">
                <a:sym typeface="Wingdings" pitchFamily="2" charset="2"/>
              </a:rPr>
              <a:t>-1</a:t>
            </a:r>
          </a:p>
          <a:p>
            <a:pPr>
              <a:lnSpc>
                <a:spcPct val="80000"/>
              </a:lnSpc>
              <a:buFont typeface="Wingdings" pitchFamily="2" charset="2"/>
              <a:buNone/>
            </a:pPr>
            <a:r>
              <a:rPr lang="en-US" altLang="en-US" sz="2000">
                <a:sym typeface="Wingdings" pitchFamily="2" charset="2"/>
              </a:rPr>
              <a:t>t=1000  downward move will be accepted with probability e</a:t>
            </a:r>
            <a:r>
              <a:rPr lang="en-US" altLang="en-US" sz="2000" baseline="30000">
                <a:sym typeface="Wingdings" pitchFamily="2" charset="2"/>
              </a:rPr>
              <a:t>-2</a:t>
            </a:r>
          </a:p>
          <a:p>
            <a:pPr>
              <a:lnSpc>
                <a:spcPct val="80000"/>
              </a:lnSpc>
              <a:buFont typeface="Wingdings" pitchFamily="2" charset="2"/>
              <a:buNone/>
            </a:pPr>
            <a:r>
              <a:rPr lang="en-US" altLang="en-US" sz="2000">
                <a:sym typeface="Wingdings" pitchFamily="2" charset="2"/>
              </a:rPr>
              <a:t>t=1500  downward move will be accepted with probability e</a:t>
            </a:r>
            <a:r>
              <a:rPr lang="en-US" altLang="en-US" sz="2000" baseline="30000">
                <a:sym typeface="Wingdings" pitchFamily="2" charset="2"/>
              </a:rPr>
              <a:t>-4</a:t>
            </a:r>
          </a:p>
          <a:p>
            <a:pPr>
              <a:lnSpc>
                <a:spcPct val="80000"/>
              </a:lnSpc>
              <a:buFont typeface="Wingdings" pitchFamily="2" charset="2"/>
              <a:buNone/>
            </a:pPr>
            <a:r>
              <a:rPr lang="en-US" altLang="en-US" sz="2000">
                <a:sym typeface="Wingdings" pitchFamily="2" charset="2"/>
              </a:rPr>
              <a:t>t=1999  downward move will be accepted with probability e</a:t>
            </a:r>
            <a:r>
              <a:rPr lang="en-US" altLang="en-US" sz="2000" baseline="30000">
                <a:sym typeface="Wingdings" pitchFamily="2" charset="2"/>
              </a:rPr>
              <a:t>-2000</a:t>
            </a:r>
          </a:p>
          <a:p>
            <a:pPr>
              <a:lnSpc>
                <a:spcPct val="80000"/>
              </a:lnSpc>
              <a:buFont typeface="Wingdings" pitchFamily="2" charset="2"/>
              <a:buNone/>
            </a:pPr>
            <a:r>
              <a:rPr lang="en-US" altLang="en-US" sz="2000">
                <a:sym typeface="Wingdings" pitchFamily="2" charset="2"/>
              </a:rPr>
              <a:t>Remark: if </a:t>
            </a:r>
            <a:r>
              <a:rPr lang="en-US" altLang="en-US" sz="2000">
                <a:sym typeface="Symbol" pitchFamily="18" charset="2"/>
              </a:rPr>
              <a:t></a:t>
            </a:r>
            <a:r>
              <a:rPr lang="en-US" altLang="en-US" sz="2000"/>
              <a:t>E=-2 downward moves are less likely to be accepted than when </a:t>
            </a:r>
            <a:r>
              <a:rPr lang="en-US" altLang="en-US" sz="2000">
                <a:sym typeface="Symbol" pitchFamily="18" charset="2"/>
              </a:rPr>
              <a:t></a:t>
            </a:r>
            <a:r>
              <a:rPr lang="en-US" altLang="en-US" sz="2000"/>
              <a:t>E=-1 (e.g. for t=1000 a downward move would be accepted with probability </a:t>
            </a:r>
            <a:r>
              <a:rPr lang="en-US" altLang="en-US" sz="2000">
                <a:sym typeface="Wingdings" pitchFamily="2" charset="2"/>
              </a:rPr>
              <a:t>e</a:t>
            </a:r>
            <a:r>
              <a:rPr lang="en-US" altLang="en-US" sz="2000" baseline="30000">
                <a:sym typeface="Wingdings" pitchFamily="2" charset="2"/>
              </a:rPr>
              <a:t>-4)</a:t>
            </a:r>
          </a:p>
          <a:p>
            <a:pPr>
              <a:lnSpc>
                <a:spcPct val="80000"/>
              </a:lnSpc>
              <a:buFont typeface="Wingdings" pitchFamily="2" charset="2"/>
              <a:buNone/>
            </a:pPr>
            <a:endParaRPr lang="en-US" altLang="en-US" sz="2000">
              <a:sym typeface="Wingdings" pitchFamily="2" charset="2"/>
            </a:endParaRPr>
          </a:p>
          <a:p>
            <a:pPr>
              <a:lnSpc>
                <a:spcPct val="80000"/>
              </a:lnSpc>
              <a:buFont typeface="Wingdings" pitchFamily="2" charset="2"/>
              <a:buNone/>
            </a:pPr>
            <a:endParaRPr lang="en-US" altLang="en-US" sz="2000" baseline="30000">
              <a:sym typeface="Wingdings" pitchFamily="2" charset="2"/>
            </a:endParaRPr>
          </a:p>
          <a:p>
            <a:pPr>
              <a:lnSpc>
                <a:spcPct val="80000"/>
              </a:lnSpc>
              <a:buFont typeface="Wingdings" pitchFamily="2" charset="2"/>
              <a:buNone/>
            </a:pPr>
            <a:endParaRPr lang="en-US" altLang="en-US" sz="2000" baseline="30000">
              <a:sym typeface="Wingdings" pitchFamily="2" charset="2"/>
            </a:endParaRPr>
          </a:p>
          <a:p>
            <a:pPr>
              <a:lnSpc>
                <a:spcPct val="80000"/>
              </a:lnSpc>
              <a:buFont typeface="Wingdings" pitchFamily="2" charset="2"/>
              <a:buNone/>
            </a:pPr>
            <a:endParaRPr lang="en-US" altLang="en-US" sz="2000" baseline="30000">
              <a:sym typeface="Wingdings" pitchFamily="2" charset="2"/>
            </a:endParaRPr>
          </a:p>
          <a:p>
            <a:pPr>
              <a:lnSpc>
                <a:spcPct val="80000"/>
              </a:lnSpc>
              <a:buFont typeface="Wingdings" pitchFamily="2" charset="2"/>
              <a:buNone/>
            </a:pPr>
            <a:endParaRPr lang="en-US" altLang="en-US" sz="2000" baseline="30000">
              <a:sym typeface="Wingdings" pitchFamily="2" charset="2"/>
            </a:endParaRPr>
          </a:p>
          <a:p>
            <a:pPr>
              <a:lnSpc>
                <a:spcPct val="80000"/>
              </a:lnSpc>
              <a:buFont typeface="Wingdings" pitchFamily="2" charset="2"/>
              <a:buNone/>
            </a:pPr>
            <a:endParaRPr lang="en-US" altLang="en-US" sz="2000" baseline="30000">
              <a:sym typeface="Wingdings" pitchFamily="2" charset="2"/>
            </a:endParaRPr>
          </a:p>
          <a:p>
            <a:pPr>
              <a:lnSpc>
                <a:spcPct val="80000"/>
              </a:lnSpc>
              <a:buFont typeface="Wingdings" pitchFamily="2" charset="2"/>
              <a:buNone/>
            </a:pPr>
            <a:endParaRPr lang="en-US" altLang="en-US" sz="2000">
              <a:sym typeface="Wingdings" pitchFamily="2" charset="2"/>
            </a:endParaRPr>
          </a:p>
          <a:p>
            <a:pPr>
              <a:lnSpc>
                <a:spcPct val="80000"/>
              </a:lnSpc>
              <a:buFont typeface="Wingdings" pitchFamily="2" charset="2"/>
              <a:buNone/>
            </a:pPr>
            <a:endParaRPr lang="en-US"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endParaRPr lang="en-US" altLang="en-US"/>
          </a:p>
        </p:txBody>
      </p:sp>
      <p:sp>
        <p:nvSpPr>
          <p:cNvPr id="142339" name="Rectangle 3"/>
          <p:cNvSpPr>
            <a:spLocks noGrp="1" noChangeArrowheads="1"/>
          </p:cNvSpPr>
          <p:nvPr>
            <p:ph type="body" idx="1"/>
          </p:nvPr>
        </p:nvSpPr>
        <p:spPr/>
        <p:txBody>
          <a:bodyPr/>
          <a:lstStyle/>
          <a:p>
            <a:endParaRPr lang="en-US" altLang="en-US"/>
          </a:p>
        </p:txBody>
      </p:sp>
      <p:pic>
        <p:nvPicPr>
          <p:cNvPr id="142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85800"/>
            <a:ext cx="10972800" cy="822960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71538" y="982663"/>
            <a:ext cx="8162925" cy="641350"/>
          </a:xfrm>
        </p:spPr>
        <p:txBody>
          <a:bodyPr/>
          <a:lstStyle/>
          <a:p>
            <a:r>
              <a:rPr lang="en-US" altLang="en-US" sz="3600">
                <a:solidFill>
                  <a:srgbClr val="C2540A"/>
                </a:solidFill>
              </a:rPr>
              <a:t>Greedy Best-First Search</a:t>
            </a:r>
          </a:p>
        </p:txBody>
      </p:sp>
      <p:sp>
        <p:nvSpPr>
          <p:cNvPr id="80899" name="Text Box 3"/>
          <p:cNvSpPr txBox="1">
            <a:spLocks noChangeArrowheads="1"/>
          </p:cNvSpPr>
          <p:nvPr/>
        </p:nvSpPr>
        <p:spPr bwMode="auto">
          <a:xfrm>
            <a:off x="1066800" y="237966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endParaRPr lang="en-US" altLang="en-US" sz="3200"/>
          </a:p>
        </p:txBody>
      </p:sp>
      <p:sp>
        <p:nvSpPr>
          <p:cNvPr id="80900" name="Text Box 4"/>
          <p:cNvSpPr txBox="1">
            <a:spLocks noChangeArrowheads="1"/>
          </p:cNvSpPr>
          <p:nvPr/>
        </p:nvSpPr>
        <p:spPr bwMode="auto">
          <a:xfrm>
            <a:off x="974725" y="2228850"/>
            <a:ext cx="6970713"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q"/>
            </a:pPr>
            <a:r>
              <a:rPr lang="en-US" altLang="en-US"/>
              <a:t>  Expand node with lowest evaluation </a:t>
            </a:r>
          </a:p>
          <a:p>
            <a:pPr>
              <a:buFont typeface="Wingdings" pitchFamily="2" charset="2"/>
              <a:buNone/>
            </a:pPr>
            <a:r>
              <a:rPr lang="en-US" altLang="en-US"/>
              <a:t>     function f(n)</a:t>
            </a:r>
          </a:p>
          <a:p>
            <a:pPr>
              <a:buFont typeface="Wingdings" pitchFamily="2" charset="2"/>
              <a:buChar char="q"/>
            </a:pPr>
            <a:r>
              <a:rPr lang="en-US" altLang="en-US"/>
              <a:t>  Function f(n) estimates the distance to</a:t>
            </a:r>
          </a:p>
          <a:p>
            <a:pPr>
              <a:buFont typeface="Wingdings" pitchFamily="2" charset="2"/>
              <a:buNone/>
            </a:pPr>
            <a:r>
              <a:rPr lang="en-US" altLang="en-US"/>
              <a:t>      the goal. </a:t>
            </a:r>
          </a:p>
        </p:txBody>
      </p:sp>
      <p:sp>
        <p:nvSpPr>
          <p:cNvPr id="80901" name="Text Box 5"/>
          <p:cNvSpPr txBox="1">
            <a:spLocks noChangeArrowheads="1"/>
          </p:cNvSpPr>
          <p:nvPr/>
        </p:nvSpPr>
        <p:spPr bwMode="auto">
          <a:xfrm>
            <a:off x="1066800" y="4495800"/>
            <a:ext cx="725487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Simplest case: f(n) = h(n) estimates cost of </a:t>
            </a:r>
          </a:p>
          <a:p>
            <a:r>
              <a:rPr lang="en-US" altLang="en-US"/>
              <a:t>  cheapest path from node n to the goal.</a:t>
            </a:r>
          </a:p>
          <a:p>
            <a:r>
              <a:rPr lang="en-US" altLang="en-US"/>
              <a:t> </a:t>
            </a:r>
          </a:p>
          <a:p>
            <a:r>
              <a:rPr lang="en-US" altLang="en-US"/>
              <a:t>** HEURISTIC FUNCTION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71538" y="982663"/>
            <a:ext cx="8162925" cy="641350"/>
          </a:xfrm>
        </p:spPr>
        <p:txBody>
          <a:bodyPr/>
          <a:lstStyle/>
          <a:p>
            <a:r>
              <a:rPr lang="en-US" altLang="en-US" sz="3600">
                <a:solidFill>
                  <a:srgbClr val="C2540A"/>
                </a:solidFill>
              </a:rPr>
              <a:t>Figure 4.2</a:t>
            </a:r>
          </a:p>
        </p:txBody>
      </p:sp>
      <p:sp>
        <p:nvSpPr>
          <p:cNvPr id="82947" name="Rectangle 3"/>
          <p:cNvSpPr>
            <a:spLocks noGrp="1" noChangeArrowheads="1"/>
          </p:cNvSpPr>
          <p:nvPr>
            <p:ph type="body" idx="1"/>
          </p:nvPr>
        </p:nvSpPr>
        <p:spPr/>
        <p:txBody>
          <a:bodyPr/>
          <a:lstStyle/>
          <a:p>
            <a:endParaRPr lang="en-US" altLang="en-US"/>
          </a:p>
        </p:txBody>
      </p:sp>
      <p:pic>
        <p:nvPicPr>
          <p:cNvPr id="82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0"/>
            <a:ext cx="12192000" cy="975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71538" y="982663"/>
            <a:ext cx="8162925" cy="641350"/>
          </a:xfrm>
        </p:spPr>
        <p:txBody>
          <a:bodyPr/>
          <a:lstStyle/>
          <a:p>
            <a:r>
              <a:rPr lang="en-US" altLang="en-US" sz="3600" dirty="0">
                <a:solidFill>
                  <a:srgbClr val="C2540A"/>
                </a:solidFill>
              </a:rPr>
              <a:t>Best-First Search</a:t>
            </a:r>
          </a:p>
        </p:txBody>
      </p:sp>
      <p:sp>
        <p:nvSpPr>
          <p:cNvPr id="81923" name="Text Box 3"/>
          <p:cNvSpPr txBox="1">
            <a:spLocks noChangeArrowheads="1"/>
          </p:cNvSpPr>
          <p:nvPr/>
        </p:nvSpPr>
        <p:spPr bwMode="auto">
          <a:xfrm>
            <a:off x="1066800" y="237966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endParaRPr lang="en-US" altLang="en-US" sz="3200"/>
          </a:p>
        </p:txBody>
      </p:sp>
      <p:sp>
        <p:nvSpPr>
          <p:cNvPr id="81924" name="Text Box 4"/>
          <p:cNvSpPr txBox="1">
            <a:spLocks noChangeArrowheads="1"/>
          </p:cNvSpPr>
          <p:nvPr/>
        </p:nvSpPr>
        <p:spPr bwMode="auto">
          <a:xfrm>
            <a:off x="1050925" y="2762250"/>
            <a:ext cx="5999163"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q"/>
            </a:pPr>
            <a:r>
              <a:rPr lang="en-US" altLang="en-US"/>
              <a:t> Resembles depth-first search</a:t>
            </a:r>
          </a:p>
          <a:p>
            <a:pPr>
              <a:buFont typeface="Wingdings" pitchFamily="2" charset="2"/>
              <a:buChar char="q"/>
            </a:pPr>
            <a:r>
              <a:rPr lang="en-US" altLang="en-US"/>
              <a:t> Follows the most promising path</a:t>
            </a:r>
          </a:p>
          <a:p>
            <a:pPr>
              <a:buFont typeface="Wingdings" pitchFamily="2" charset="2"/>
              <a:buChar char="q"/>
            </a:pPr>
            <a:r>
              <a:rPr lang="en-US" altLang="en-US"/>
              <a:t> Non-optimal </a:t>
            </a:r>
          </a:p>
          <a:p>
            <a:pPr>
              <a:buFont typeface="Wingdings" pitchFamily="2" charset="2"/>
              <a:buChar char="q"/>
            </a:pPr>
            <a:r>
              <a:rPr lang="en-US" altLang="en-US"/>
              <a:t> Incomplete</a:t>
            </a:r>
          </a:p>
          <a:p>
            <a:pPr>
              <a:buFont typeface="Wingdings" pitchFamily="2" charset="2"/>
              <a:buChar char="q"/>
            </a:pP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71538" y="982663"/>
            <a:ext cx="8162925" cy="641350"/>
          </a:xfrm>
        </p:spPr>
        <p:txBody>
          <a:bodyPr/>
          <a:lstStyle/>
          <a:p>
            <a:r>
              <a:rPr lang="en-US" altLang="en-US" sz="3600" dirty="0">
                <a:solidFill>
                  <a:srgbClr val="C2540A"/>
                </a:solidFill>
              </a:rPr>
              <a:t>Best First Search</a:t>
            </a:r>
          </a:p>
        </p:txBody>
      </p:sp>
      <p:sp>
        <p:nvSpPr>
          <p:cNvPr id="81923" name="Text Box 3"/>
          <p:cNvSpPr txBox="1">
            <a:spLocks noChangeArrowheads="1"/>
          </p:cNvSpPr>
          <p:nvPr/>
        </p:nvSpPr>
        <p:spPr bwMode="auto">
          <a:xfrm>
            <a:off x="1066800" y="237966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endParaRPr lang="en-US" altLang="en-US" sz="3200"/>
          </a:p>
        </p:txBody>
      </p:sp>
      <p:sp>
        <p:nvSpPr>
          <p:cNvPr id="81924" name="Text Box 4"/>
          <p:cNvSpPr txBox="1">
            <a:spLocks noChangeArrowheads="1"/>
          </p:cNvSpPr>
          <p:nvPr/>
        </p:nvSpPr>
        <p:spPr bwMode="auto">
          <a:xfrm>
            <a:off x="228600" y="1905000"/>
            <a:ext cx="8915400"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Arial" panose="020B0604020202020204" pitchFamily="34" charset="0"/>
              <a:buChar char="•"/>
            </a:pPr>
            <a:r>
              <a:rPr lang="en-US" altLang="en-US" sz="2600" dirty="0"/>
              <a:t>Inputs: state evaluation function f, initial state, goal state test</a:t>
            </a:r>
          </a:p>
          <a:p>
            <a:pPr marL="457200" indent="-457200">
              <a:buFont typeface="Arial" panose="020B0604020202020204" pitchFamily="34" charset="0"/>
              <a:buChar char="•"/>
            </a:pPr>
            <a:r>
              <a:rPr lang="en-US" altLang="en-US" sz="2600" dirty="0"/>
              <a:t>f can be any state evaluation function </a:t>
            </a:r>
          </a:p>
          <a:p>
            <a:pPr marL="457200" indent="-457200">
              <a:buFont typeface="Arial" panose="020B0604020202020204" pitchFamily="34" charset="0"/>
              <a:buChar char="•"/>
            </a:pPr>
            <a:r>
              <a:rPr lang="en-US" altLang="en-US" sz="2600" dirty="0"/>
              <a:t>Output: fail or path from goal state to initial state</a:t>
            </a:r>
          </a:p>
          <a:p>
            <a:pPr marL="457200" indent="-457200">
              <a:buFont typeface="Arial" panose="020B0604020202020204" pitchFamily="34" charset="0"/>
              <a:buChar char="•"/>
            </a:pPr>
            <a:r>
              <a:rPr lang="en-US" altLang="en-US" sz="2600" dirty="0"/>
              <a:t>Data Structures</a:t>
            </a:r>
          </a:p>
          <a:p>
            <a:pPr marL="914400" lvl="1" indent="-457200">
              <a:buFont typeface="Arial" panose="020B0604020202020204" pitchFamily="34" charset="0"/>
              <a:buChar char="•"/>
            </a:pPr>
            <a:r>
              <a:rPr lang="en-US" altLang="en-US" sz="2600" dirty="0"/>
              <a:t>Open: contains states that have not been expanded</a:t>
            </a:r>
          </a:p>
          <a:p>
            <a:pPr marL="914400" lvl="1" indent="-457200">
              <a:buFont typeface="Arial" panose="020B0604020202020204" pitchFamily="34" charset="0"/>
              <a:buChar char="•"/>
            </a:pPr>
            <a:r>
              <a:rPr lang="en-US" altLang="en-US" sz="2600" dirty="0"/>
              <a:t>Close: contains already visited states</a:t>
            </a:r>
          </a:p>
          <a:p>
            <a:pPr marL="457200" indent="-457200">
              <a:buFont typeface="Arial" panose="020B0604020202020204" pitchFamily="34" charset="0"/>
              <a:buChar char="•"/>
            </a:pPr>
            <a:r>
              <a:rPr lang="en-US" altLang="en-US" sz="2600" dirty="0"/>
              <a:t>Expands the best state according to f until either Open is empty or a goal state have been found or the algorithm runs out of time or storage. </a:t>
            </a:r>
          </a:p>
          <a:p>
            <a:pPr marL="457200" indent="-457200">
              <a:buFont typeface="Arial" panose="020B0604020202020204" pitchFamily="34" charset="0"/>
              <a:buChar char="•"/>
            </a:pPr>
            <a:r>
              <a:rPr lang="en-US" altLang="en-US" sz="2600" dirty="0"/>
              <a:t>Many versions and variations of Best First Search exist with A* being the most popular one---Greedy best first search is another specific version. </a:t>
            </a:r>
          </a:p>
          <a:p>
            <a:endParaRPr lang="en-US" altLang="en-US" dirty="0"/>
          </a:p>
        </p:txBody>
      </p:sp>
    </p:spTree>
    <p:extLst>
      <p:ext uri="{BB962C8B-B14F-4D97-AF65-F5344CB8AC3E}">
        <p14:creationId xmlns:p14="http://schemas.microsoft.com/office/powerpoint/2010/main" val="372782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71538" y="982663"/>
            <a:ext cx="8162925" cy="641350"/>
          </a:xfrm>
        </p:spPr>
        <p:txBody>
          <a:bodyPr/>
          <a:lstStyle/>
          <a:p>
            <a:r>
              <a:rPr lang="en-US" altLang="en-US" sz="3600" dirty="0">
                <a:solidFill>
                  <a:srgbClr val="C2540A"/>
                </a:solidFill>
              </a:rPr>
              <a:t>Best-First-Search Pseudo-Code</a:t>
            </a:r>
          </a:p>
        </p:txBody>
      </p:sp>
      <p:sp>
        <p:nvSpPr>
          <p:cNvPr id="81923" name="Text Box 3"/>
          <p:cNvSpPr txBox="1">
            <a:spLocks noChangeArrowheads="1"/>
          </p:cNvSpPr>
          <p:nvPr/>
        </p:nvSpPr>
        <p:spPr bwMode="auto">
          <a:xfrm>
            <a:off x="1066800" y="237966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endParaRPr lang="en-US" altLang="en-US" sz="3200"/>
          </a:p>
        </p:txBody>
      </p:sp>
      <p:sp>
        <p:nvSpPr>
          <p:cNvPr id="81924" name="Text Box 4"/>
          <p:cNvSpPr txBox="1">
            <a:spLocks noChangeArrowheads="1"/>
          </p:cNvSpPr>
          <p:nvPr/>
        </p:nvSpPr>
        <p:spPr bwMode="auto">
          <a:xfrm>
            <a:off x="1066800" y="1828800"/>
            <a:ext cx="816281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600" b="1" dirty="0"/>
              <a:t>Best-First-Search(Start, </a:t>
            </a:r>
            <a:r>
              <a:rPr lang="en-US" sz="2600" b="1" dirty="0" err="1"/>
              <a:t>Goal_test</a:t>
            </a:r>
            <a:r>
              <a:rPr lang="en-US" sz="2600" b="1" dirty="0"/>
              <a:t>, f)</a:t>
            </a:r>
          </a:p>
          <a:p>
            <a:r>
              <a:rPr lang="en-US" sz="2600" dirty="0"/>
              <a:t> insert(</a:t>
            </a:r>
            <a:r>
              <a:rPr lang="en-US" sz="2600" dirty="0" err="1"/>
              <a:t>Start,Open</a:t>
            </a:r>
            <a:r>
              <a:rPr lang="en-US" sz="2600" dirty="0"/>
              <a:t>);</a:t>
            </a:r>
          </a:p>
          <a:p>
            <a:r>
              <a:rPr lang="en-US" sz="2600" dirty="0"/>
              <a:t> repeat forever {</a:t>
            </a:r>
          </a:p>
          <a:p>
            <a:r>
              <a:rPr lang="en-US" sz="2600" dirty="0"/>
              <a:t>  if (empty(Open)) then return ‘fail’;</a:t>
            </a:r>
          </a:p>
          <a:p>
            <a:r>
              <a:rPr lang="en-US" sz="2600" dirty="0"/>
              <a:t>  remove ‘best’ Node from Open using f;</a:t>
            </a:r>
          </a:p>
          <a:p>
            <a:r>
              <a:rPr lang="en-US" sz="2600" dirty="0"/>
              <a:t>  insert(</a:t>
            </a:r>
            <a:r>
              <a:rPr lang="en-US" sz="2600" dirty="0" err="1"/>
              <a:t>Node,Close</a:t>
            </a:r>
            <a:r>
              <a:rPr lang="en-US" sz="2600" dirty="0"/>
              <a:t>)</a:t>
            </a:r>
          </a:p>
          <a:p>
            <a:r>
              <a:rPr lang="en-US" sz="2600" dirty="0"/>
              <a:t>  if (</a:t>
            </a:r>
            <a:r>
              <a:rPr lang="en-US" sz="2600" dirty="0" err="1"/>
              <a:t>Goal_test</a:t>
            </a:r>
            <a:r>
              <a:rPr lang="en-US" sz="2600" dirty="0"/>
              <a:t>(Node)) then return Path Node to Initial State;</a:t>
            </a:r>
          </a:p>
          <a:p>
            <a:r>
              <a:rPr lang="en-US" sz="2600" dirty="0"/>
              <a:t>  for each Child of Node do {</a:t>
            </a:r>
          </a:p>
          <a:p>
            <a:r>
              <a:rPr lang="en-US" sz="2600" dirty="0"/>
              <a:t>    if (Child not in Close) then {</a:t>
            </a:r>
          </a:p>
          <a:p>
            <a:r>
              <a:rPr lang="en-US" sz="2600" dirty="0"/>
              <a:t>     </a:t>
            </a:r>
            <a:r>
              <a:rPr lang="en-US" sz="2600" dirty="0" err="1"/>
              <a:t>Child.previous</a:t>
            </a:r>
            <a:r>
              <a:rPr lang="en-US" sz="2600" dirty="0"/>
              <a:t> := Node;</a:t>
            </a:r>
          </a:p>
          <a:p>
            <a:r>
              <a:rPr lang="en-US" sz="2600" dirty="0"/>
              <a:t>     Insert(</a:t>
            </a:r>
            <a:r>
              <a:rPr lang="en-US" sz="2600" dirty="0" err="1"/>
              <a:t>Child,Open</a:t>
            </a:r>
            <a:r>
              <a:rPr lang="en-US" sz="2600" dirty="0"/>
              <a:t> ) }}</a:t>
            </a:r>
          </a:p>
          <a:p>
            <a:r>
              <a:rPr lang="en-US" sz="2600" dirty="0"/>
              <a:t>  }</a:t>
            </a:r>
          </a:p>
        </p:txBody>
      </p:sp>
    </p:spTree>
    <p:extLst>
      <p:ext uri="{BB962C8B-B14F-4D97-AF65-F5344CB8AC3E}">
        <p14:creationId xmlns:p14="http://schemas.microsoft.com/office/powerpoint/2010/main" val="1648696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871538" y="982663"/>
            <a:ext cx="8162925" cy="641350"/>
          </a:xfrm>
        </p:spPr>
        <p:txBody>
          <a:bodyPr/>
          <a:lstStyle/>
          <a:p>
            <a:r>
              <a:rPr lang="en-US" altLang="en-US" sz="3600">
                <a:solidFill>
                  <a:srgbClr val="C2540A"/>
                </a:solidFill>
              </a:rPr>
              <a:t>A* Search</a:t>
            </a:r>
          </a:p>
        </p:txBody>
      </p:sp>
      <p:sp>
        <p:nvSpPr>
          <p:cNvPr id="83971" name="Text Box 3"/>
          <p:cNvSpPr txBox="1">
            <a:spLocks noChangeArrowheads="1"/>
          </p:cNvSpPr>
          <p:nvPr/>
        </p:nvSpPr>
        <p:spPr bwMode="auto">
          <a:xfrm>
            <a:off x="1066800" y="237966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endParaRPr lang="en-US" altLang="en-US" sz="3200"/>
          </a:p>
        </p:txBody>
      </p:sp>
      <p:sp>
        <p:nvSpPr>
          <p:cNvPr id="83972" name="Text Box 4"/>
          <p:cNvSpPr txBox="1">
            <a:spLocks noChangeArrowheads="1"/>
          </p:cNvSpPr>
          <p:nvPr/>
        </p:nvSpPr>
        <p:spPr bwMode="auto">
          <a:xfrm>
            <a:off x="990600" y="2438400"/>
            <a:ext cx="775404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None/>
            </a:pPr>
            <a:r>
              <a:rPr lang="en-US" altLang="en-US" dirty="0"/>
              <a:t>Uses Graph-Search with Evaluation Function:</a:t>
            </a:r>
          </a:p>
          <a:p>
            <a:pPr>
              <a:buFont typeface="Wingdings" pitchFamily="2" charset="2"/>
              <a:buNone/>
            </a:pPr>
            <a:endParaRPr lang="en-US" altLang="en-US" dirty="0"/>
          </a:p>
          <a:p>
            <a:pPr>
              <a:buFont typeface="Wingdings" pitchFamily="2" charset="2"/>
              <a:buNone/>
            </a:pPr>
            <a:r>
              <a:rPr lang="en-US" altLang="en-US" dirty="0"/>
              <a:t>f(n) = g(n) + h(n)</a:t>
            </a:r>
          </a:p>
        </p:txBody>
      </p:sp>
      <p:sp>
        <p:nvSpPr>
          <p:cNvPr id="83973" name="Text Box 5"/>
          <p:cNvSpPr txBox="1">
            <a:spLocks noChangeArrowheads="1"/>
          </p:cNvSpPr>
          <p:nvPr/>
        </p:nvSpPr>
        <p:spPr bwMode="auto">
          <a:xfrm>
            <a:off x="777875" y="4781550"/>
            <a:ext cx="34115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Path cost from root </a:t>
            </a:r>
          </a:p>
          <a:p>
            <a:r>
              <a:rPr lang="en-US" altLang="en-US"/>
              <a:t>     to node n </a:t>
            </a:r>
          </a:p>
        </p:txBody>
      </p:sp>
      <p:sp>
        <p:nvSpPr>
          <p:cNvPr id="83974" name="Rectangle 6"/>
          <p:cNvSpPr>
            <a:spLocks noChangeArrowheads="1"/>
          </p:cNvSpPr>
          <p:nvPr/>
        </p:nvSpPr>
        <p:spPr bwMode="auto">
          <a:xfrm>
            <a:off x="696913" y="4784725"/>
            <a:ext cx="3427412" cy="1069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5" name="AutoShape 7"/>
          <p:cNvSpPr>
            <a:spLocks noChangeArrowheads="1"/>
          </p:cNvSpPr>
          <p:nvPr/>
        </p:nvSpPr>
        <p:spPr bwMode="auto">
          <a:xfrm>
            <a:off x="2379663" y="4017963"/>
            <a:ext cx="384175" cy="685800"/>
          </a:xfrm>
          <a:prstGeom prst="upArrow">
            <a:avLst>
              <a:gd name="adj1" fmla="val 50000"/>
              <a:gd name="adj2" fmla="val 44628"/>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6" name="Text Box 8"/>
          <p:cNvSpPr txBox="1">
            <a:spLocks noChangeArrowheads="1"/>
          </p:cNvSpPr>
          <p:nvPr/>
        </p:nvSpPr>
        <p:spPr bwMode="auto">
          <a:xfrm>
            <a:off x="5257800" y="3505200"/>
            <a:ext cx="3379788" cy="1554163"/>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Estimated cost of</a:t>
            </a:r>
          </a:p>
          <a:p>
            <a:r>
              <a:rPr lang="en-US" altLang="en-US"/>
              <a:t>cheapest path from </a:t>
            </a:r>
          </a:p>
          <a:p>
            <a:r>
              <a:rPr lang="en-US" altLang="en-US"/>
              <a:t>   node n to goal</a:t>
            </a:r>
          </a:p>
        </p:txBody>
      </p:sp>
      <p:sp>
        <p:nvSpPr>
          <p:cNvPr id="83977" name="Rectangle 9"/>
          <p:cNvSpPr>
            <a:spLocks noChangeArrowheads="1"/>
          </p:cNvSpPr>
          <p:nvPr/>
        </p:nvSpPr>
        <p:spPr bwMode="auto">
          <a:xfrm>
            <a:off x="5197475" y="3409950"/>
            <a:ext cx="3429000" cy="190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8" name="AutoShape 10"/>
          <p:cNvSpPr>
            <a:spLocks noChangeArrowheads="1"/>
          </p:cNvSpPr>
          <p:nvPr/>
        </p:nvSpPr>
        <p:spPr bwMode="auto">
          <a:xfrm>
            <a:off x="4206875" y="3562350"/>
            <a:ext cx="838200" cy="457200"/>
          </a:xfrm>
          <a:prstGeom prst="leftArrow">
            <a:avLst>
              <a:gd name="adj1" fmla="val 50000"/>
              <a:gd name="adj2" fmla="val 45833"/>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A7B7C3BA38BA4CA36FC7E27BE3DF6C" ma:contentTypeVersion="8" ma:contentTypeDescription="Create a new document." ma:contentTypeScope="" ma:versionID="4589baf95a6bf455ded5ca0ec8e6241c">
  <xsd:schema xmlns:xsd="http://www.w3.org/2001/XMLSchema" xmlns:xs="http://www.w3.org/2001/XMLSchema" xmlns:p="http://schemas.microsoft.com/office/2006/metadata/properties" xmlns:ns2="8384609b-5394-4937-84c4-2e6f9c3b7d38" targetNamespace="http://schemas.microsoft.com/office/2006/metadata/properties" ma:root="true" ma:fieldsID="24f313afc229563c5393e6b8d37244e1" ns2:_="">
    <xsd:import namespace="8384609b-5394-4937-84c4-2e6f9c3b7d3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84609b-5394-4937-84c4-2e6f9c3b7d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919FD2-AC6E-4880-A4D4-BDEB89B65422}"/>
</file>

<file path=customXml/itemProps2.xml><?xml version="1.0" encoding="utf-8"?>
<ds:datastoreItem xmlns:ds="http://schemas.openxmlformats.org/officeDocument/2006/customXml" ds:itemID="{66F02BC0-1C3A-4D76-8615-B9DF061E1D76}"/>
</file>

<file path=customXml/itemProps3.xml><?xml version="1.0" encoding="utf-8"?>
<ds:datastoreItem xmlns:ds="http://schemas.openxmlformats.org/officeDocument/2006/customXml" ds:itemID="{DEE295D2-9867-4963-9400-39732041F7EA}"/>
</file>

<file path=docProps/app.xml><?xml version="1.0" encoding="utf-8"?>
<Properties xmlns="http://schemas.openxmlformats.org/officeDocument/2006/extended-properties" xmlns:vt="http://schemas.openxmlformats.org/officeDocument/2006/docPropsVTypes">
  <TotalTime>11</TotalTime>
  <Words>1634</Words>
  <Application>Microsoft Office PowerPoint</Application>
  <PresentationFormat>On-screen Show (4:3)</PresentationFormat>
  <Paragraphs>226</Paragraphs>
  <Slides>33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Tahoma</vt:lpstr>
      <vt:lpstr>Times New Roman</vt:lpstr>
      <vt:lpstr>Verdana</vt:lpstr>
      <vt:lpstr>Wingdings</vt:lpstr>
      <vt:lpstr>Bold Stripes</vt:lpstr>
      <vt:lpstr>COSC 4368 News Feb. 1, 2021 </vt:lpstr>
      <vt:lpstr>Informed Search and Exploration </vt:lpstr>
      <vt:lpstr>Introduction</vt:lpstr>
      <vt:lpstr>Greedy Best-First Search</vt:lpstr>
      <vt:lpstr>Figure 4.2</vt:lpstr>
      <vt:lpstr>Best-First Search</vt:lpstr>
      <vt:lpstr>Best First Search</vt:lpstr>
      <vt:lpstr>Best-First-Search Pseudo-Code</vt:lpstr>
      <vt:lpstr>A* Search</vt:lpstr>
      <vt:lpstr>Example Run A* (Figure 3.24)</vt:lpstr>
      <vt:lpstr>A* Search; optimal</vt:lpstr>
      <vt:lpstr>A* Search; optimal</vt:lpstr>
      <vt:lpstr>A* Search; complete</vt:lpstr>
      <vt:lpstr>Contours of equal f-cost</vt:lpstr>
      <vt:lpstr>State Space Graph for A* (PS1 2019) </vt:lpstr>
      <vt:lpstr>Data Structures of Expansion Search</vt:lpstr>
      <vt:lpstr>Problem: Expansion Search Algorithms Frequently Run Out of Space</vt:lpstr>
      <vt:lpstr>Local beam search</vt:lpstr>
      <vt:lpstr>Informed Search and Exploration </vt:lpstr>
      <vt:lpstr>8-Puzzle</vt:lpstr>
      <vt:lpstr>Figure</vt:lpstr>
      <vt:lpstr>PowerPoint Presentation</vt:lpstr>
      <vt:lpstr>PowerPoint Presentation</vt:lpstr>
      <vt:lpstr>Informed Search and Exploration </vt:lpstr>
      <vt:lpstr>Local Search Algorithms </vt:lpstr>
      <vt:lpstr>Local Search Algorithms </vt:lpstr>
      <vt:lpstr>Figure 4.10 </vt:lpstr>
      <vt:lpstr>Hill Climbing </vt:lpstr>
      <vt:lpstr>Hill Climbing </vt:lpstr>
      <vt:lpstr>Simulated Annealing</vt:lpstr>
      <vt:lpstr>PowerPoint Presentation</vt:lpstr>
      <vt:lpstr>Example of a Schedule Simulated Annealling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 4368 News Feb. 1, 2021 </dc:title>
  <dc:creator>Eick, Christoph F</dc:creator>
  <cp:lastModifiedBy>Eick, Christoph F</cp:lastModifiedBy>
  <cp:revision>6</cp:revision>
  <dcterms:created xsi:type="dcterms:W3CDTF">2021-02-01T00:45:44Z</dcterms:created>
  <dcterms:modified xsi:type="dcterms:W3CDTF">2021-02-01T18:53:15Z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0x01010099A7B7C3BA38BA4CA36FC7E27BE3DF6C</vt:lpwstr>
  </property>
</Properties>
</file>