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384" r:id="rId2"/>
    <p:sldId id="395" r:id="rId3"/>
    <p:sldId id="394" r:id="rId4"/>
    <p:sldId id="393" r:id="rId5"/>
    <p:sldId id="405" r:id="rId6"/>
    <p:sldId id="400" r:id="rId7"/>
    <p:sldId id="408" r:id="rId8"/>
    <p:sldId id="407" r:id="rId9"/>
    <p:sldId id="406" r:id="rId10"/>
  </p:sldIdLst>
  <p:sldSz cx="9144000" cy="6858000" type="overhead"/>
  <p:notesSz cx="6858000" cy="9199563"/>
  <p:defaultTextStyle>
    <a:defPPr>
      <a:defRPr lang="en-US"/>
    </a:defPPr>
    <a:lvl1pPr algn="l" rtl="0" eaLnBrk="0" fontAlgn="base" hangingPunct="0">
      <a:spcBef>
        <a:spcPct val="0"/>
      </a:spcBef>
      <a:spcAft>
        <a:spcPct val="0"/>
      </a:spcAft>
      <a:defRPr kumimoj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kern="1200">
        <a:solidFill>
          <a:schemeClr val="tx1"/>
        </a:solidFill>
        <a:latin typeface="Times New Roman" pitchFamily="18" charset="0"/>
        <a:ea typeface="+mn-ea"/>
        <a:cs typeface="+mn-cs"/>
      </a:defRPr>
    </a:lvl5pPr>
    <a:lvl6pPr marL="2286000" algn="l" defTabSz="914400" rtl="0" eaLnBrk="1" latinLnBrk="0" hangingPunct="1">
      <a:defRPr kumimoji="1" kern="1200">
        <a:solidFill>
          <a:schemeClr val="tx1"/>
        </a:solidFill>
        <a:latin typeface="Times New Roman" pitchFamily="18" charset="0"/>
        <a:ea typeface="+mn-ea"/>
        <a:cs typeface="+mn-cs"/>
      </a:defRPr>
    </a:lvl6pPr>
    <a:lvl7pPr marL="2743200" algn="l" defTabSz="914400" rtl="0" eaLnBrk="1" latinLnBrk="0" hangingPunct="1">
      <a:defRPr kumimoji="1" kern="1200">
        <a:solidFill>
          <a:schemeClr val="tx1"/>
        </a:solidFill>
        <a:latin typeface="Times New Roman" pitchFamily="18" charset="0"/>
        <a:ea typeface="+mn-ea"/>
        <a:cs typeface="+mn-cs"/>
      </a:defRPr>
    </a:lvl7pPr>
    <a:lvl8pPr marL="3200400" algn="l" defTabSz="914400" rtl="0" eaLnBrk="1" latinLnBrk="0" hangingPunct="1">
      <a:defRPr kumimoji="1" kern="1200">
        <a:solidFill>
          <a:schemeClr val="tx1"/>
        </a:solidFill>
        <a:latin typeface="Times New Roman" pitchFamily="18" charset="0"/>
        <a:ea typeface="+mn-ea"/>
        <a:cs typeface="+mn-cs"/>
      </a:defRPr>
    </a:lvl8pPr>
    <a:lvl9pPr marL="3657600" algn="l" defTabSz="914400" rtl="0" eaLnBrk="1" latinLnBrk="0" hangingPunct="1">
      <a:defRPr kumimoj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66633"/>
    <a:srgbClr val="336600"/>
    <a:srgbClr val="614020"/>
    <a:srgbClr val="523E30"/>
    <a:srgbClr val="0000CC"/>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62" d="100"/>
          <a:sy n="62" d="100"/>
        </p:scale>
        <p:origin x="-2424" y="-9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50" d="100"/>
          <a:sy n="50" d="100"/>
        </p:scale>
        <p:origin x="-1758" y="-618"/>
      </p:cViewPr>
      <p:guideLst>
        <p:guide orient="horz" pos="2898"/>
        <p:guide pos="216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t" anchorCtr="0" compatLnSpc="1">
            <a:prstTxWarp prst="textNoShape">
              <a:avLst/>
            </a:prstTxWarp>
          </a:bodyPr>
          <a:lstStyle>
            <a:lvl1pPr defTabSz="898525">
              <a:defRPr kumimoji="0" sz="1200"/>
            </a:lvl1pPr>
          </a:lstStyle>
          <a:p>
            <a:r>
              <a:rPr lang="en-US" altLang="en-US"/>
              <a:t>Christoph F. Eick</a:t>
            </a:r>
          </a:p>
        </p:txBody>
      </p:sp>
      <p:sp>
        <p:nvSpPr>
          <p:cNvPr id="14339" name="Rectangle 3"/>
          <p:cNvSpPr>
            <a:spLocks noGrp="1" noChangeArrowheads="1"/>
          </p:cNvSpPr>
          <p:nvPr>
            <p:ph type="dt" sz="quarter" idx="1"/>
          </p:nvPr>
        </p:nvSpPr>
        <p:spPr bwMode="auto">
          <a:xfrm>
            <a:off x="3917950" y="0"/>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t" anchorCtr="0" compatLnSpc="1">
            <a:prstTxWarp prst="textNoShape">
              <a:avLst/>
            </a:prstTxWarp>
          </a:bodyPr>
          <a:lstStyle>
            <a:lvl1pPr algn="r" defTabSz="898525">
              <a:defRPr kumimoji="0" sz="1200"/>
            </a:lvl1pPr>
          </a:lstStyle>
          <a:p>
            <a:endParaRPr lang="en-US" altLang="en-US"/>
          </a:p>
        </p:txBody>
      </p:sp>
      <p:sp>
        <p:nvSpPr>
          <p:cNvPr id="14340" name="Rectangle 4"/>
          <p:cNvSpPr>
            <a:spLocks noGrp="1" noChangeArrowheads="1"/>
          </p:cNvSpPr>
          <p:nvPr>
            <p:ph type="ftr" sz="quarter" idx="2"/>
          </p:nvPr>
        </p:nvSpPr>
        <p:spPr bwMode="auto">
          <a:xfrm>
            <a:off x="0" y="8726488"/>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b" anchorCtr="0" compatLnSpc="1">
            <a:prstTxWarp prst="textNoShape">
              <a:avLst/>
            </a:prstTxWarp>
          </a:bodyPr>
          <a:lstStyle>
            <a:lvl1pPr defTabSz="898525">
              <a:defRPr kumimoji="0" sz="1200"/>
            </a:lvl1pPr>
          </a:lstStyle>
          <a:p>
            <a:r>
              <a:rPr lang="en-US" altLang="en-US"/>
              <a:t>Agent-based Data Mining</a:t>
            </a:r>
          </a:p>
        </p:txBody>
      </p:sp>
      <p:sp>
        <p:nvSpPr>
          <p:cNvPr id="14341" name="Rectangle 5"/>
          <p:cNvSpPr>
            <a:spLocks noGrp="1" noChangeArrowheads="1"/>
          </p:cNvSpPr>
          <p:nvPr>
            <p:ph type="sldNum" sz="quarter" idx="3"/>
          </p:nvPr>
        </p:nvSpPr>
        <p:spPr bwMode="auto">
          <a:xfrm>
            <a:off x="3917950" y="8726488"/>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b" anchorCtr="0" compatLnSpc="1">
            <a:prstTxWarp prst="textNoShape">
              <a:avLst/>
            </a:prstTxWarp>
          </a:bodyPr>
          <a:lstStyle>
            <a:lvl1pPr algn="r" defTabSz="898525">
              <a:defRPr kumimoji="0" sz="1200"/>
            </a:lvl1pPr>
          </a:lstStyle>
          <a:p>
            <a:fld id="{95E2497D-3AAD-4591-88B9-B77383CBC373}" type="slidenum">
              <a:rPr lang="en-US" altLang="en-US"/>
              <a:pPr/>
              <a:t>‹#›</a:t>
            </a:fld>
            <a:endParaRPr lang="en-US" altLang="en-US"/>
          </a:p>
        </p:txBody>
      </p:sp>
    </p:spTree>
    <p:extLst>
      <p:ext uri="{BB962C8B-B14F-4D97-AF65-F5344CB8AC3E}">
        <p14:creationId xmlns:p14="http://schemas.microsoft.com/office/powerpoint/2010/main" val="3646555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t" anchorCtr="0" compatLnSpc="1">
            <a:prstTxWarp prst="textNoShape">
              <a:avLst/>
            </a:prstTxWarp>
          </a:bodyPr>
          <a:lstStyle>
            <a:lvl1pPr defTabSz="898525">
              <a:defRPr kumimoji="0" sz="1200"/>
            </a:lvl1pPr>
          </a:lstStyle>
          <a:p>
            <a:endParaRPr lang="en-US" altLang="en-US"/>
          </a:p>
        </p:txBody>
      </p:sp>
      <p:sp>
        <p:nvSpPr>
          <p:cNvPr id="2057" name="Rectangle 9"/>
          <p:cNvSpPr>
            <a:spLocks noGrp="1" noRot="1" noChangeAspect="1" noChangeArrowheads="1"/>
          </p:cNvSpPr>
          <p:nvPr>
            <p:ph type="sldImg" idx="2"/>
          </p:nvPr>
        </p:nvSpPr>
        <p:spPr bwMode="auto">
          <a:xfrm>
            <a:off x="1092200" y="669925"/>
            <a:ext cx="4678363" cy="3508375"/>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04875" y="4402138"/>
            <a:ext cx="504825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9" name="Rectangle 11"/>
          <p:cNvSpPr>
            <a:spLocks noGrp="1" noChangeArrowheads="1"/>
          </p:cNvSpPr>
          <p:nvPr>
            <p:ph type="dt" idx="1"/>
          </p:nvPr>
        </p:nvSpPr>
        <p:spPr bwMode="auto">
          <a:xfrm>
            <a:off x="3917950" y="0"/>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t" anchorCtr="0" compatLnSpc="1">
            <a:prstTxWarp prst="textNoShape">
              <a:avLst/>
            </a:prstTxWarp>
          </a:bodyPr>
          <a:lstStyle>
            <a:lvl1pPr algn="r" defTabSz="898525">
              <a:defRPr kumimoji="0" sz="1200"/>
            </a:lvl1pPr>
          </a:lstStyle>
          <a:p>
            <a:endParaRPr lang="en-US" altLang="en-US"/>
          </a:p>
        </p:txBody>
      </p:sp>
      <p:sp>
        <p:nvSpPr>
          <p:cNvPr id="2060" name="Rectangle 12"/>
          <p:cNvSpPr>
            <a:spLocks noGrp="1" noChangeArrowheads="1"/>
          </p:cNvSpPr>
          <p:nvPr>
            <p:ph type="ftr" sz="quarter" idx="4"/>
          </p:nvPr>
        </p:nvSpPr>
        <p:spPr bwMode="auto">
          <a:xfrm>
            <a:off x="0" y="8726488"/>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b" anchorCtr="0" compatLnSpc="1">
            <a:prstTxWarp prst="textNoShape">
              <a:avLst/>
            </a:prstTxWarp>
          </a:bodyPr>
          <a:lstStyle>
            <a:lvl1pPr defTabSz="898525">
              <a:defRPr kumimoji="0" sz="1200"/>
            </a:lvl1pPr>
          </a:lstStyle>
          <a:p>
            <a:endParaRPr lang="en-US" altLang="en-US"/>
          </a:p>
        </p:txBody>
      </p:sp>
      <p:sp>
        <p:nvSpPr>
          <p:cNvPr id="2061" name="Rectangle 13"/>
          <p:cNvSpPr>
            <a:spLocks noGrp="1" noChangeArrowheads="1"/>
          </p:cNvSpPr>
          <p:nvPr>
            <p:ph type="sldNum" sz="quarter" idx="5"/>
          </p:nvPr>
        </p:nvSpPr>
        <p:spPr bwMode="auto">
          <a:xfrm>
            <a:off x="3917950" y="8726488"/>
            <a:ext cx="2940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9876" tIns="44938" rIns="89876" bIns="44938" numCol="1" anchor="b" anchorCtr="0" compatLnSpc="1">
            <a:prstTxWarp prst="textNoShape">
              <a:avLst/>
            </a:prstTxWarp>
          </a:bodyPr>
          <a:lstStyle>
            <a:lvl1pPr algn="r" defTabSz="898525">
              <a:defRPr kumimoji="0" sz="1200"/>
            </a:lvl1pPr>
          </a:lstStyle>
          <a:p>
            <a:fld id="{810912AA-5C39-44FD-89EE-E05F035E7DA5}" type="slidenum">
              <a:rPr lang="en-US" altLang="en-US"/>
              <a:pPr/>
              <a:t>‹#›</a:t>
            </a:fld>
            <a:endParaRPr lang="en-US" altLang="en-US"/>
          </a:p>
        </p:txBody>
      </p:sp>
    </p:spTree>
    <p:extLst>
      <p:ext uri="{BB962C8B-B14F-4D97-AF65-F5344CB8AC3E}">
        <p14:creationId xmlns:p14="http://schemas.microsoft.com/office/powerpoint/2010/main" val="2069845592"/>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C9B68D53-0512-43D2-83A8-FFA4903076A4}" type="slidenum">
              <a:rPr lang="en-US" altLang="en-US"/>
              <a:pPr/>
              <a:t>1</a:t>
            </a:fld>
            <a:endParaRPr lang="en-US" altLang="en-US"/>
          </a:p>
        </p:txBody>
      </p:sp>
      <p:sp>
        <p:nvSpPr>
          <p:cNvPr id="250882" name="Rectangle 2"/>
          <p:cNvSpPr>
            <a:spLocks noGrp="1" noRot="1" noChangeAspect="1" noChangeArrowheads="1"/>
          </p:cNvSpPr>
          <p:nvPr>
            <p:ph type="sldImg"/>
          </p:nvPr>
        </p:nvSpPr>
        <p:spPr>
          <a:ln/>
        </p:spPr>
      </p:sp>
      <p:sp>
        <p:nvSpPr>
          <p:cNvPr id="250883" name="Rectangle 3"/>
          <p:cNvSpPr>
            <a:spLocks noGrp="1" noChangeArrowheads="1"/>
          </p:cNvSpPr>
          <p:nvPr>
            <p:ph type="body" idx="1"/>
          </p:nvPr>
        </p:nvSpPr>
        <p:spPr/>
        <p:txBody>
          <a:bodyPr/>
          <a:lstStyle/>
          <a:p>
            <a:r>
              <a:rPr lang="en-US" altLang="en-US" sz="2000"/>
              <a:t>The last technology I like to introduce in today’s presentation are shared ontologies. Shared ontologies are important to standardize communication, and for gathering information from different information sources. Ontologies play an important role for agent-based systems.</a:t>
            </a:r>
          </a:p>
          <a:p>
            <a:endParaRPr lang="en-US" altLang="en-US" sz="2000"/>
          </a:p>
          <a:p>
            <a:r>
              <a:rPr lang="en-US" altLang="en-US" sz="2000"/>
              <a:t>Ontologies basically describe...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9830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665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5913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952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9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434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4419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371600"/>
            <a:ext cx="4419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95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706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48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5043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343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23"/>
          <p:cNvSpPr>
            <a:spLocks noGrp="1" noChangeArrowheads="1"/>
          </p:cNvSpPr>
          <p:nvPr>
            <p:ph type="title"/>
          </p:nvPr>
        </p:nvSpPr>
        <p:spPr bwMode="auto">
          <a:xfrm>
            <a:off x="228600" y="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48" name="Rectangle 24"/>
          <p:cNvSpPr>
            <a:spLocks noGrp="1" noChangeArrowheads="1"/>
          </p:cNvSpPr>
          <p:nvPr>
            <p:ph type="body" idx="1"/>
          </p:nvPr>
        </p:nvSpPr>
        <p:spPr bwMode="auto">
          <a:xfrm>
            <a:off x="0" y="1371600"/>
            <a:ext cx="8991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5" name="Text Box 31"/>
          <p:cNvSpPr txBox="1">
            <a:spLocks noChangeArrowheads="1"/>
          </p:cNvSpPr>
          <p:nvPr/>
        </p:nvSpPr>
        <p:spPr bwMode="auto">
          <a:xfrm>
            <a:off x="5638800" y="6629400"/>
            <a:ext cx="384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0" lang="en-US" altLang="en-US" sz="2400"/>
          </a:p>
        </p:txBody>
      </p:sp>
      <p:sp>
        <p:nvSpPr>
          <p:cNvPr id="1056" name="Text Box 32"/>
          <p:cNvSpPr txBox="1">
            <a:spLocks noChangeArrowheads="1"/>
          </p:cNvSpPr>
          <p:nvPr/>
        </p:nvSpPr>
        <p:spPr bwMode="auto">
          <a:xfrm>
            <a:off x="0" y="6640513"/>
            <a:ext cx="411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ltLang="en-US" sz="1200"/>
              <a:t>Ch. Eick: Randomized Hill Climbing and Backtracking</a:t>
            </a:r>
            <a:endParaRPr kumimoji="0"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800">
          <a:solidFill>
            <a:schemeClr val="tx2"/>
          </a:solidFill>
          <a:latin typeface="+mj-lt"/>
          <a:ea typeface="+mj-ea"/>
          <a:cs typeface="+mj-cs"/>
        </a:defRPr>
      </a:lvl1pPr>
      <a:lvl2pPr algn="ctr" rtl="0" eaLnBrk="0" fontAlgn="base" hangingPunct="0">
        <a:spcBef>
          <a:spcPct val="0"/>
        </a:spcBef>
        <a:spcAft>
          <a:spcPct val="0"/>
        </a:spcAft>
        <a:defRPr kumimoji="1" sz="4800">
          <a:solidFill>
            <a:schemeClr val="tx2"/>
          </a:solidFill>
          <a:latin typeface="Arial Narrow" pitchFamily="34" charset="0"/>
        </a:defRPr>
      </a:lvl2pPr>
      <a:lvl3pPr algn="ctr" rtl="0" eaLnBrk="0" fontAlgn="base" hangingPunct="0">
        <a:spcBef>
          <a:spcPct val="0"/>
        </a:spcBef>
        <a:spcAft>
          <a:spcPct val="0"/>
        </a:spcAft>
        <a:defRPr kumimoji="1" sz="4800">
          <a:solidFill>
            <a:schemeClr val="tx2"/>
          </a:solidFill>
          <a:latin typeface="Arial Narrow" pitchFamily="34" charset="0"/>
        </a:defRPr>
      </a:lvl3pPr>
      <a:lvl4pPr algn="ctr" rtl="0" eaLnBrk="0" fontAlgn="base" hangingPunct="0">
        <a:spcBef>
          <a:spcPct val="0"/>
        </a:spcBef>
        <a:spcAft>
          <a:spcPct val="0"/>
        </a:spcAft>
        <a:defRPr kumimoji="1" sz="4800">
          <a:solidFill>
            <a:schemeClr val="tx2"/>
          </a:solidFill>
          <a:latin typeface="Arial Narrow" pitchFamily="34" charset="0"/>
        </a:defRPr>
      </a:lvl4pPr>
      <a:lvl5pPr algn="ctr" rtl="0" eaLnBrk="0" fontAlgn="base" hangingPunct="0">
        <a:spcBef>
          <a:spcPct val="0"/>
        </a:spcBef>
        <a:spcAft>
          <a:spcPct val="0"/>
        </a:spcAft>
        <a:defRPr kumimoji="1" sz="4800">
          <a:solidFill>
            <a:schemeClr val="tx2"/>
          </a:solidFill>
          <a:latin typeface="Arial Narrow" pitchFamily="34" charset="0"/>
        </a:defRPr>
      </a:lvl5pPr>
      <a:lvl6pPr marL="457200" algn="ctr" rtl="0" eaLnBrk="0" fontAlgn="base" hangingPunct="0">
        <a:spcBef>
          <a:spcPct val="0"/>
        </a:spcBef>
        <a:spcAft>
          <a:spcPct val="0"/>
        </a:spcAft>
        <a:defRPr kumimoji="1" sz="4800">
          <a:solidFill>
            <a:schemeClr val="tx2"/>
          </a:solidFill>
          <a:latin typeface="Arial Narrow" pitchFamily="34" charset="0"/>
        </a:defRPr>
      </a:lvl6pPr>
      <a:lvl7pPr marL="914400" algn="ctr" rtl="0" eaLnBrk="0" fontAlgn="base" hangingPunct="0">
        <a:spcBef>
          <a:spcPct val="0"/>
        </a:spcBef>
        <a:spcAft>
          <a:spcPct val="0"/>
        </a:spcAft>
        <a:defRPr kumimoji="1" sz="4800">
          <a:solidFill>
            <a:schemeClr val="tx2"/>
          </a:solidFill>
          <a:latin typeface="Arial Narrow" pitchFamily="34" charset="0"/>
        </a:defRPr>
      </a:lvl7pPr>
      <a:lvl8pPr marL="1371600" algn="ctr" rtl="0" eaLnBrk="0" fontAlgn="base" hangingPunct="0">
        <a:spcBef>
          <a:spcPct val="0"/>
        </a:spcBef>
        <a:spcAft>
          <a:spcPct val="0"/>
        </a:spcAft>
        <a:defRPr kumimoji="1" sz="4800">
          <a:solidFill>
            <a:schemeClr val="tx2"/>
          </a:solidFill>
          <a:latin typeface="Arial Narrow" pitchFamily="34" charset="0"/>
        </a:defRPr>
      </a:lvl8pPr>
      <a:lvl9pPr marL="1828800" algn="ctr" rtl="0" eaLnBrk="0" fontAlgn="base" hangingPunct="0">
        <a:spcBef>
          <a:spcPct val="0"/>
        </a:spcBef>
        <a:spcAft>
          <a:spcPct val="0"/>
        </a:spcAft>
        <a:defRPr kumimoji="1" sz="4800">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defRPr>
      </a:lvl2pPr>
      <a:lvl3pPr marL="1143000" indent="-228600" algn="l" rtl="0" eaLnBrk="0" fontAlgn="base" hangingPunct="0">
        <a:spcBef>
          <a:spcPct val="20000"/>
        </a:spcBef>
        <a:spcAft>
          <a:spcPct val="0"/>
        </a:spcAft>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a:solidFill>
            <a:schemeClr val="tx1"/>
          </a:solidFill>
          <a:latin typeface="+mn-lt"/>
        </a:defRPr>
      </a:lvl4pPr>
      <a:lvl5pPr marL="2057400" indent="-228600" algn="l" rtl="0" eaLnBrk="0" fontAlgn="base" hangingPunct="0">
        <a:spcBef>
          <a:spcPct val="20000"/>
        </a:spcBef>
        <a:spcAft>
          <a:spcPct val="0"/>
        </a:spcAft>
        <a:buChar char="•"/>
        <a:defRPr kumimoji="1">
          <a:solidFill>
            <a:schemeClr val="tx1"/>
          </a:solidFill>
          <a:latin typeface="+mn-lt"/>
        </a:defRPr>
      </a:lvl5pPr>
      <a:lvl6pPr marL="2514600" indent="-228600" algn="l" rtl="0" eaLnBrk="0" fontAlgn="base" hangingPunct="0">
        <a:spcBef>
          <a:spcPct val="20000"/>
        </a:spcBef>
        <a:spcAft>
          <a:spcPct val="0"/>
        </a:spcAft>
        <a:buChar char="•"/>
        <a:defRPr kumimoji="1">
          <a:solidFill>
            <a:schemeClr val="tx1"/>
          </a:solidFill>
          <a:latin typeface="+mn-lt"/>
        </a:defRPr>
      </a:lvl6pPr>
      <a:lvl7pPr marL="2971800" indent="-228600" algn="l" rtl="0" eaLnBrk="0" fontAlgn="base" hangingPunct="0">
        <a:spcBef>
          <a:spcPct val="20000"/>
        </a:spcBef>
        <a:spcAft>
          <a:spcPct val="0"/>
        </a:spcAft>
        <a:buChar char="•"/>
        <a:defRPr kumimoji="1">
          <a:solidFill>
            <a:schemeClr val="tx1"/>
          </a:solidFill>
          <a:latin typeface="+mn-lt"/>
        </a:defRPr>
      </a:lvl7pPr>
      <a:lvl8pPr marL="3429000" indent="-228600" algn="l" rtl="0" eaLnBrk="0" fontAlgn="base" hangingPunct="0">
        <a:spcBef>
          <a:spcPct val="20000"/>
        </a:spcBef>
        <a:spcAft>
          <a:spcPct val="0"/>
        </a:spcAft>
        <a:buChar char="•"/>
        <a:defRPr kumimoji="1">
          <a:solidFill>
            <a:schemeClr val="tx1"/>
          </a:solidFill>
          <a:latin typeface="+mn-lt"/>
        </a:defRPr>
      </a:lvl8pPr>
      <a:lvl9pPr marL="3886200" indent="-228600" algn="l" rtl="0" eaLnBrk="0" fontAlgn="base" hangingPunct="0">
        <a:spcBef>
          <a:spcPct val="20000"/>
        </a:spcBef>
        <a:spcAft>
          <a:spcPct val="0"/>
        </a:spcAft>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s://www.youtube.com/watch?v=8P-ALSqmWR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cktracking" TargetMode="External"/><Relationship Id="rId2" Type="http://schemas.openxmlformats.org/officeDocument/2006/relationships/hyperlink" Target="https://www.cis.upenn.edu/~matuszek/cit594-2002/Pages/backtrack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9859" name="Rectangle 3"/>
          <p:cNvSpPr>
            <a:spLocks noChangeArrowheads="1"/>
          </p:cNvSpPr>
          <p:nvPr/>
        </p:nvSpPr>
        <p:spPr bwMode="auto">
          <a:xfrm>
            <a:off x="609600" y="2286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Randomized Hill Climbing </a:t>
            </a:r>
          </a:p>
        </p:txBody>
      </p:sp>
      <p:sp>
        <p:nvSpPr>
          <p:cNvPr id="249864" name="Oval 8"/>
          <p:cNvSpPr>
            <a:spLocks noChangeArrowheads="1"/>
          </p:cNvSpPr>
          <p:nvPr/>
        </p:nvSpPr>
        <p:spPr bwMode="auto">
          <a:xfrm>
            <a:off x="2362200" y="1371600"/>
            <a:ext cx="4419600" cy="2819400"/>
          </a:xfrm>
          <a:prstGeom prst="ellipse">
            <a:avLst/>
          </a:prstGeom>
          <a:solidFill>
            <a:schemeClr val="accent1"/>
          </a:solidFill>
          <a:ln w="254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65" name="AutoShape 9"/>
          <p:cNvSpPr>
            <a:spLocks noChangeArrowheads="1"/>
          </p:cNvSpPr>
          <p:nvPr/>
        </p:nvSpPr>
        <p:spPr bwMode="auto">
          <a:xfrm>
            <a:off x="4343400" y="2590800"/>
            <a:ext cx="457200" cy="381000"/>
          </a:xfrm>
          <a:prstGeom prst="star4">
            <a:avLst>
              <a:gd name="adj" fmla="val 12500"/>
            </a:avLst>
          </a:prstGeom>
          <a:solidFill>
            <a:schemeClr val="accent1"/>
          </a:solidFill>
          <a:ln w="28575"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66" name="AutoShape 10"/>
          <p:cNvSpPr>
            <a:spLocks noChangeArrowheads="1"/>
          </p:cNvSpPr>
          <p:nvPr/>
        </p:nvSpPr>
        <p:spPr bwMode="auto">
          <a:xfrm>
            <a:off x="2438400" y="24384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67" name="AutoShape 11"/>
          <p:cNvSpPr>
            <a:spLocks noChangeArrowheads="1"/>
          </p:cNvSpPr>
          <p:nvPr/>
        </p:nvSpPr>
        <p:spPr bwMode="auto">
          <a:xfrm>
            <a:off x="3657600" y="35814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68" name="AutoShape 12"/>
          <p:cNvSpPr>
            <a:spLocks noChangeArrowheads="1"/>
          </p:cNvSpPr>
          <p:nvPr/>
        </p:nvSpPr>
        <p:spPr bwMode="auto">
          <a:xfrm>
            <a:off x="3505200" y="25908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69" name="AutoShape 13"/>
          <p:cNvSpPr>
            <a:spLocks noChangeArrowheads="1"/>
          </p:cNvSpPr>
          <p:nvPr/>
        </p:nvSpPr>
        <p:spPr bwMode="auto">
          <a:xfrm>
            <a:off x="4114800" y="14478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0" name="AutoShape 14"/>
          <p:cNvSpPr>
            <a:spLocks noChangeArrowheads="1"/>
          </p:cNvSpPr>
          <p:nvPr/>
        </p:nvSpPr>
        <p:spPr bwMode="auto">
          <a:xfrm>
            <a:off x="3810000" y="28956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1" name="AutoShape 15"/>
          <p:cNvSpPr>
            <a:spLocks noChangeArrowheads="1"/>
          </p:cNvSpPr>
          <p:nvPr/>
        </p:nvSpPr>
        <p:spPr bwMode="auto">
          <a:xfrm>
            <a:off x="5334000" y="29718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3" name="AutoShape 17"/>
          <p:cNvSpPr>
            <a:spLocks noChangeArrowheads="1"/>
          </p:cNvSpPr>
          <p:nvPr/>
        </p:nvSpPr>
        <p:spPr bwMode="auto">
          <a:xfrm>
            <a:off x="5486400" y="31242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4" name="AutoShape 18"/>
          <p:cNvSpPr>
            <a:spLocks noChangeArrowheads="1"/>
          </p:cNvSpPr>
          <p:nvPr/>
        </p:nvSpPr>
        <p:spPr bwMode="auto">
          <a:xfrm>
            <a:off x="4648200" y="36576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5" name="AutoShape 19"/>
          <p:cNvSpPr>
            <a:spLocks noChangeArrowheads="1"/>
          </p:cNvSpPr>
          <p:nvPr/>
        </p:nvSpPr>
        <p:spPr bwMode="auto">
          <a:xfrm>
            <a:off x="5638800" y="32766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6" name="AutoShape 20"/>
          <p:cNvSpPr>
            <a:spLocks noChangeArrowheads="1"/>
          </p:cNvSpPr>
          <p:nvPr/>
        </p:nvSpPr>
        <p:spPr bwMode="auto">
          <a:xfrm>
            <a:off x="6019800" y="23622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7" name="AutoShape 21"/>
          <p:cNvSpPr>
            <a:spLocks noChangeArrowheads="1"/>
          </p:cNvSpPr>
          <p:nvPr/>
        </p:nvSpPr>
        <p:spPr bwMode="auto">
          <a:xfrm>
            <a:off x="2743200" y="27432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8" name="AutoShape 22"/>
          <p:cNvSpPr>
            <a:spLocks noChangeArrowheads="1"/>
          </p:cNvSpPr>
          <p:nvPr/>
        </p:nvSpPr>
        <p:spPr bwMode="auto">
          <a:xfrm>
            <a:off x="2895600" y="28956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79" name="AutoShape 23"/>
          <p:cNvSpPr>
            <a:spLocks noChangeArrowheads="1"/>
          </p:cNvSpPr>
          <p:nvPr/>
        </p:nvSpPr>
        <p:spPr bwMode="auto">
          <a:xfrm>
            <a:off x="4495800" y="22860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0" name="AutoShape 24"/>
          <p:cNvSpPr>
            <a:spLocks noChangeArrowheads="1"/>
          </p:cNvSpPr>
          <p:nvPr/>
        </p:nvSpPr>
        <p:spPr bwMode="auto">
          <a:xfrm>
            <a:off x="6324600" y="26670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1" name="AutoShape 25"/>
          <p:cNvSpPr>
            <a:spLocks noChangeArrowheads="1"/>
          </p:cNvSpPr>
          <p:nvPr/>
        </p:nvSpPr>
        <p:spPr bwMode="auto">
          <a:xfrm>
            <a:off x="4648200" y="24384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2" name="AutoShape 26"/>
          <p:cNvSpPr>
            <a:spLocks noChangeArrowheads="1"/>
          </p:cNvSpPr>
          <p:nvPr/>
        </p:nvSpPr>
        <p:spPr bwMode="auto">
          <a:xfrm>
            <a:off x="4800600" y="25908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3" name="AutoShape 27"/>
          <p:cNvSpPr>
            <a:spLocks noChangeArrowheads="1"/>
          </p:cNvSpPr>
          <p:nvPr/>
        </p:nvSpPr>
        <p:spPr bwMode="auto">
          <a:xfrm>
            <a:off x="3581400" y="20574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4" name="AutoShape 28"/>
          <p:cNvSpPr>
            <a:spLocks noChangeArrowheads="1"/>
          </p:cNvSpPr>
          <p:nvPr/>
        </p:nvSpPr>
        <p:spPr bwMode="auto">
          <a:xfrm>
            <a:off x="3733800" y="22098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5" name="AutoShape 29"/>
          <p:cNvSpPr>
            <a:spLocks noChangeArrowheads="1"/>
          </p:cNvSpPr>
          <p:nvPr/>
        </p:nvSpPr>
        <p:spPr bwMode="auto">
          <a:xfrm>
            <a:off x="5562600" y="16764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6" name="AutoShape 30"/>
          <p:cNvSpPr>
            <a:spLocks noChangeArrowheads="1"/>
          </p:cNvSpPr>
          <p:nvPr/>
        </p:nvSpPr>
        <p:spPr bwMode="auto">
          <a:xfrm>
            <a:off x="4038600" y="2514600"/>
            <a:ext cx="457200" cy="381000"/>
          </a:xfrm>
          <a:prstGeom prst="star4">
            <a:avLst>
              <a:gd name="adj" fmla="val 125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249887" name="Text Box 31"/>
          <p:cNvSpPr txBox="1">
            <a:spLocks noChangeArrowheads="1"/>
          </p:cNvSpPr>
          <p:nvPr/>
        </p:nvSpPr>
        <p:spPr bwMode="auto">
          <a:xfrm>
            <a:off x="3581400" y="990600"/>
            <a:ext cx="2001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Verdana" pitchFamily="34" charset="0"/>
              </a:rPr>
              <a:t>Neighborhood</a:t>
            </a:r>
          </a:p>
        </p:txBody>
      </p:sp>
      <p:sp>
        <p:nvSpPr>
          <p:cNvPr id="249888" name="Text Box 32"/>
          <p:cNvSpPr txBox="1">
            <a:spLocks noChangeArrowheads="1"/>
          </p:cNvSpPr>
          <p:nvPr/>
        </p:nvSpPr>
        <p:spPr bwMode="auto">
          <a:xfrm>
            <a:off x="304800" y="4572000"/>
            <a:ext cx="88788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Hill Climbing</a:t>
            </a:r>
            <a:r>
              <a:rPr lang="en-US" altLang="en-US" sz="2000"/>
              <a:t>: Sample p points randomly in the neighborhood of the currently best </a:t>
            </a:r>
          </a:p>
          <a:p>
            <a:r>
              <a:rPr lang="en-US" altLang="en-US" sz="2000"/>
              <a:t>solution; determine the best solution of the n sampled points. If it is better than the </a:t>
            </a:r>
          </a:p>
          <a:p>
            <a:r>
              <a:rPr lang="en-US" altLang="en-US" sz="2000"/>
              <a:t>current solution, make it the new current solution and continue the search; otherwise, </a:t>
            </a:r>
          </a:p>
          <a:p>
            <a:r>
              <a:rPr lang="en-US" altLang="en-US" sz="2000"/>
              <a:t>terminate returning the current solution.</a:t>
            </a:r>
          </a:p>
          <a:p>
            <a:r>
              <a:rPr lang="en-US" altLang="en-US" sz="2000" b="1"/>
              <a:t>Advantages</a:t>
            </a:r>
            <a:r>
              <a:rPr lang="en-US" altLang="en-US" sz="2000"/>
              <a:t>: easy to apply, does not need many resources, usually fast.</a:t>
            </a:r>
          </a:p>
          <a:p>
            <a:r>
              <a:rPr lang="en-US" altLang="en-US" sz="2000" b="1"/>
              <a:t>Problems</a:t>
            </a:r>
            <a:r>
              <a:rPr lang="en-US" altLang="en-US" sz="2000"/>
              <a:t>: How do I define my </a:t>
            </a:r>
            <a:r>
              <a:rPr lang="en-US" altLang="en-US" sz="2000" b="1"/>
              <a:t>neighborhood</a:t>
            </a:r>
            <a:r>
              <a:rPr lang="en-US" altLang="en-US" sz="2000"/>
              <a:t>; what parameter </a:t>
            </a:r>
            <a:r>
              <a:rPr lang="en-US" altLang="en-US" sz="2000" b="1"/>
              <a:t>p</a:t>
            </a:r>
            <a:r>
              <a:rPr lang="en-US" altLang="en-US" sz="2000"/>
              <a:t> should I choose?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a:xfrm>
            <a:off x="0" y="1371600"/>
            <a:ext cx="9144000" cy="5486400"/>
          </a:xfrm>
        </p:spPr>
        <p:txBody>
          <a:bodyPr/>
          <a:lstStyle/>
          <a:p>
            <a:r>
              <a:rPr lang="en-US" altLang="en-US" sz="2400">
                <a:latin typeface="Arial" charset="0"/>
              </a:rPr>
              <a:t>Maximize</a:t>
            </a:r>
            <a:r>
              <a:rPr lang="en-US" altLang="en-US"/>
              <a:t> </a:t>
            </a:r>
            <a:r>
              <a:rPr lang="en-US" altLang="en-US">
                <a:latin typeface="Verdana" pitchFamily="34" charset="0"/>
              </a:rPr>
              <a:t>f(x,y,z)=|x-y-0.2|*|x*z-0.8|*|0.3-z*z*y| </a:t>
            </a:r>
          </a:p>
          <a:p>
            <a:pPr>
              <a:buFont typeface="Wingdings" pitchFamily="2" charset="2"/>
              <a:buNone/>
            </a:pPr>
            <a:r>
              <a:rPr lang="en-US" altLang="en-US">
                <a:latin typeface="Verdana" pitchFamily="34" charset="0"/>
              </a:rPr>
              <a:t>    with</a:t>
            </a:r>
            <a:r>
              <a:rPr lang="en-US" altLang="en-US"/>
              <a:t> </a:t>
            </a:r>
            <a:r>
              <a:rPr lang="en-US" altLang="en-US">
                <a:latin typeface="Verdana" pitchFamily="34" charset="0"/>
              </a:rPr>
              <a:t>x,y,z in [0,1]</a:t>
            </a:r>
          </a:p>
          <a:p>
            <a:pPr>
              <a:buFont typeface="Wingdings" pitchFamily="2" charset="2"/>
              <a:buNone/>
            </a:pPr>
            <a:endParaRPr lang="en-US" altLang="en-US">
              <a:latin typeface="Verdana" pitchFamily="34" charset="0"/>
            </a:endParaRPr>
          </a:p>
          <a:p>
            <a:pPr>
              <a:buFont typeface="Wingdings" pitchFamily="2" charset="2"/>
              <a:buNone/>
            </a:pPr>
            <a:endParaRPr lang="en-US" altLang="en-US" sz="2400">
              <a:latin typeface="Arial" charset="0"/>
            </a:endParaRPr>
          </a:p>
          <a:p>
            <a:pPr>
              <a:buFont typeface="Wingdings" pitchFamily="2" charset="2"/>
              <a:buNone/>
            </a:pPr>
            <a:r>
              <a:rPr lang="en-US" altLang="en-US" sz="2400" b="1" u="sng">
                <a:latin typeface="Arial" charset="0"/>
              </a:rPr>
              <a:t>Neighborhood Design</a:t>
            </a:r>
            <a:r>
              <a:rPr lang="en-US" altLang="en-US" sz="2400">
                <a:latin typeface="Arial" charset="0"/>
              </a:rPr>
              <a:t>: Create solutions 50 solutions s, such that:</a:t>
            </a:r>
          </a:p>
          <a:p>
            <a:pPr>
              <a:buFont typeface="Wingdings" pitchFamily="2" charset="2"/>
              <a:buNone/>
            </a:pPr>
            <a:endParaRPr lang="en-US" altLang="en-US" sz="2400">
              <a:latin typeface="Arial" charset="0"/>
            </a:endParaRPr>
          </a:p>
          <a:p>
            <a:pPr>
              <a:buFont typeface="Wingdings" pitchFamily="2" charset="2"/>
              <a:buNone/>
            </a:pPr>
            <a:r>
              <a:rPr lang="en-US" altLang="en-US" sz="1600" b="1">
                <a:latin typeface="Verdana" pitchFamily="34" charset="0"/>
              </a:rPr>
              <a:t>s= (min(1, max(0,x+r1)), min(1, max(0,y+r2)), min(1, max(0, z+r3))</a:t>
            </a:r>
            <a:r>
              <a:rPr lang="en-US" altLang="en-US" sz="1600">
                <a:latin typeface="Verdana" pitchFamily="34" charset="0"/>
              </a:rPr>
              <a:t> </a:t>
            </a:r>
          </a:p>
          <a:p>
            <a:pPr>
              <a:buFont typeface="Wingdings" pitchFamily="2" charset="2"/>
              <a:buNone/>
            </a:pPr>
            <a:endParaRPr lang="en-US" altLang="en-US" sz="1600">
              <a:latin typeface="Verdana" pitchFamily="34" charset="0"/>
            </a:endParaRPr>
          </a:p>
          <a:p>
            <a:pPr>
              <a:buFont typeface="Wingdings" pitchFamily="2" charset="2"/>
              <a:buNone/>
            </a:pPr>
            <a:r>
              <a:rPr lang="en-US" altLang="en-US" sz="2400">
                <a:latin typeface="Arial" charset="0"/>
              </a:rPr>
              <a:t>with r1, r2, r3 being random numbers in [-0.05,+0.05].</a:t>
            </a:r>
          </a:p>
        </p:txBody>
      </p:sp>
      <p:sp useBgFill="1">
        <p:nvSpPr>
          <p:cNvPr id="276484" name="Rectangle 4"/>
          <p:cNvSpPr>
            <a:spLocks noChangeArrowheads="1"/>
          </p:cNvSpPr>
          <p:nvPr/>
        </p:nvSpPr>
        <p:spPr bwMode="auto">
          <a:xfrm>
            <a:off x="609600" y="2286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Example Randomized Hill Climbing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a:xfrm>
            <a:off x="0" y="1143000"/>
            <a:ext cx="8915400" cy="5257800"/>
          </a:xfrm>
        </p:spPr>
        <p:txBody>
          <a:bodyPr/>
          <a:lstStyle/>
          <a:p>
            <a:pPr>
              <a:lnSpc>
                <a:spcPct val="90000"/>
              </a:lnSpc>
            </a:pPr>
            <a:r>
              <a:rPr lang="en-US" altLang="en-US" sz="2400"/>
              <a:t>Terminates at a local optimum (moreover, the deviation between local and global optimum is usually unknown)</a:t>
            </a:r>
          </a:p>
          <a:p>
            <a:pPr>
              <a:lnSpc>
                <a:spcPct val="90000"/>
              </a:lnSpc>
            </a:pPr>
            <a:r>
              <a:rPr lang="en-US" altLang="en-US" sz="2400"/>
              <a:t>Has problems with plateau (terminates), especially if the size of the plateau is larger than the neighborhood size.</a:t>
            </a:r>
          </a:p>
          <a:p>
            <a:pPr>
              <a:lnSpc>
                <a:spcPct val="90000"/>
              </a:lnSpc>
            </a:pPr>
            <a:r>
              <a:rPr lang="en-US" altLang="en-US" sz="2400"/>
              <a:t>Has problems with ridges (usually falls of the “</a:t>
            </a:r>
            <a:r>
              <a:rPr lang="en-US" altLang="en-US" sz="2400" i="1"/>
              <a:t>golden</a:t>
            </a:r>
            <a:r>
              <a:rPr lang="en-US" altLang="en-US" sz="2400"/>
              <a:t>” path)</a:t>
            </a:r>
          </a:p>
          <a:p>
            <a:pPr>
              <a:lnSpc>
                <a:spcPct val="90000"/>
              </a:lnSpc>
            </a:pPr>
            <a:r>
              <a:rPr lang="en-US" altLang="en-US" sz="2400"/>
              <a:t>The obtained solution strongly depends on the initial configuration.</a:t>
            </a:r>
          </a:p>
          <a:p>
            <a:pPr>
              <a:lnSpc>
                <a:spcPct val="90000"/>
              </a:lnSpc>
            </a:pPr>
            <a:r>
              <a:rPr lang="en-US" altLang="en-US" sz="2400"/>
              <a:t>Too large neighborhood sizes </a:t>
            </a:r>
            <a:r>
              <a:rPr lang="en-US" altLang="en-US" sz="2400">
                <a:sym typeface="Wingdings" pitchFamily="2" charset="2"/>
              </a:rPr>
              <a:t>random search, might shoot over hills.</a:t>
            </a:r>
          </a:p>
          <a:p>
            <a:pPr>
              <a:lnSpc>
                <a:spcPct val="90000"/>
              </a:lnSpc>
            </a:pPr>
            <a:r>
              <a:rPr lang="en-US" altLang="en-US" sz="2400">
                <a:sym typeface="Wingdings" pitchFamily="2" charset="2"/>
              </a:rPr>
              <a:t>Too small neighborhood sizes slow convergence, might get stuck on small hills.</a:t>
            </a:r>
          </a:p>
          <a:p>
            <a:pPr>
              <a:lnSpc>
                <a:spcPct val="90000"/>
              </a:lnSpc>
            </a:pPr>
            <a:r>
              <a:rPr lang="en-US" altLang="en-US" sz="2400">
                <a:sym typeface="Wingdings" pitchFamily="2" charset="2"/>
              </a:rPr>
              <a:t>Too large parameter p slow search; </a:t>
            </a:r>
          </a:p>
          <a:p>
            <a:pPr>
              <a:lnSpc>
                <a:spcPct val="90000"/>
              </a:lnSpc>
            </a:pPr>
            <a:r>
              <a:rPr lang="en-US" altLang="en-US" sz="2400">
                <a:sym typeface="Wingdings" pitchFamily="2" charset="2"/>
              </a:rPr>
              <a:t>too small parameter p terminates without getting really close to the mountain top</a:t>
            </a:r>
            <a:endParaRPr lang="en-US" altLang="en-US" sz="2400"/>
          </a:p>
          <a:p>
            <a:pPr>
              <a:lnSpc>
                <a:spcPct val="90000"/>
              </a:lnSpc>
              <a:buFont typeface="Wingdings" pitchFamily="2" charset="2"/>
              <a:buNone/>
            </a:pPr>
            <a:endParaRPr lang="en-US" altLang="en-US" sz="2400"/>
          </a:p>
        </p:txBody>
      </p:sp>
      <p:sp useBgFill="1">
        <p:nvSpPr>
          <p:cNvPr id="275462" name="Rectangle 6"/>
          <p:cNvSpPr>
            <a:spLocks noChangeArrowheads="1"/>
          </p:cNvSpPr>
          <p:nvPr/>
        </p:nvSpPr>
        <p:spPr bwMode="auto">
          <a:xfrm>
            <a:off x="609600" y="2286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Problems Hill Climbing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152400" y="1295400"/>
            <a:ext cx="8991600" cy="5562600"/>
          </a:xfrm>
        </p:spPr>
        <p:txBody>
          <a:bodyPr/>
          <a:lstStyle/>
          <a:p>
            <a:pPr>
              <a:lnSpc>
                <a:spcPct val="90000"/>
              </a:lnSpc>
            </a:pPr>
            <a:r>
              <a:rPr lang="en-US" altLang="en-US" sz="2400"/>
              <a:t>Execute algorithm for a number of initial configurations (</a:t>
            </a:r>
            <a:r>
              <a:rPr lang="en-US" altLang="en-US" sz="2400" i="1"/>
              <a:t>randomized hill climbing with restart</a:t>
            </a:r>
            <a:r>
              <a:rPr lang="en-US" altLang="en-US" sz="2400"/>
              <a:t>)</a:t>
            </a:r>
          </a:p>
          <a:p>
            <a:pPr>
              <a:lnSpc>
                <a:spcPct val="90000"/>
              </a:lnSpc>
            </a:pPr>
            <a:r>
              <a:rPr lang="en-US" altLang="en-US" sz="2400"/>
              <a:t>Use information of the previous runs to improve the choice of initial configurations.</a:t>
            </a:r>
          </a:p>
          <a:p>
            <a:pPr>
              <a:lnSpc>
                <a:spcPct val="90000"/>
              </a:lnSpc>
            </a:pPr>
            <a:r>
              <a:rPr lang="en-US" altLang="en-US" sz="2400"/>
              <a:t>Dynamically adjust the size of the neighborhood and the number of points sampled. For example, start with large size neighborhoods and decrease the size of the neighborhood as the search evolves.</a:t>
            </a:r>
          </a:p>
          <a:p>
            <a:pPr>
              <a:lnSpc>
                <a:spcPct val="90000"/>
              </a:lnSpc>
            </a:pPr>
            <a:r>
              <a:rPr lang="en-US" altLang="en-US" sz="2400"/>
              <a:t>Allow downward moves:        </a:t>
            </a:r>
            <a:r>
              <a:rPr lang="en-US" altLang="en-US" sz="2400" b="1"/>
              <a:t>Simulated Annealing</a:t>
            </a:r>
            <a:r>
              <a:rPr lang="en-US" altLang="en-US" sz="2400"/>
              <a:t> </a:t>
            </a:r>
          </a:p>
          <a:p>
            <a:pPr>
              <a:lnSpc>
                <a:spcPct val="90000"/>
              </a:lnSpc>
            </a:pPr>
            <a:r>
              <a:rPr lang="en-US" altLang="en-US" sz="2400"/>
              <a:t>Resample before terminating (e.g. sample p points; if there is no improvement sample another 2p points; if there is still no improvement sample another 4p points; if there is no improvement after that finally terminate).</a:t>
            </a:r>
          </a:p>
          <a:p>
            <a:pPr>
              <a:lnSpc>
                <a:spcPct val="90000"/>
              </a:lnSpc>
            </a:pPr>
            <a:r>
              <a:rPr lang="en-US" altLang="en-US" sz="2400"/>
              <a:t>Use domain specific knowledge to determine neighborhood sizes and number of points sampled.</a:t>
            </a:r>
            <a:endParaRPr lang="en-US" altLang="en-US"/>
          </a:p>
          <a:p>
            <a:pPr>
              <a:lnSpc>
                <a:spcPct val="90000"/>
              </a:lnSpc>
              <a:buFont typeface="Wingdings" pitchFamily="2" charset="2"/>
              <a:buNone/>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p:txBody>
      </p:sp>
      <p:sp useBgFill="1">
        <p:nvSpPr>
          <p:cNvPr id="274436" name="Rectangle 4"/>
          <p:cNvSpPr>
            <a:spLocks noChangeArrowheads="1"/>
          </p:cNvSpPr>
          <p:nvPr/>
        </p:nvSpPr>
        <p:spPr bwMode="auto">
          <a:xfrm>
            <a:off x="609600" y="1524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Hill Climbing Variations</a:t>
            </a:r>
          </a:p>
        </p:txBody>
      </p:sp>
      <p:pic>
        <p:nvPicPr>
          <p:cNvPr id="274438" name="Picture 6" descr="ARRO11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86200"/>
            <a:ext cx="457200" cy="38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0" y="1143000"/>
            <a:ext cx="9144000" cy="5715000"/>
          </a:xfrm>
        </p:spPr>
        <p:txBody>
          <a:bodyPr/>
          <a:lstStyle/>
          <a:p>
            <a:pPr>
              <a:lnSpc>
                <a:spcPct val="90000"/>
              </a:lnSpc>
            </a:pPr>
            <a:r>
              <a:rPr lang="en-US" altLang="en-US" sz="2400" dirty="0"/>
              <a:t>Define a neighborhood as the set of states that can be reached by n operator applications from the current state (where n is a constant to be chosen based on the characteristics of a particular search problem)</a:t>
            </a:r>
          </a:p>
          <a:p>
            <a:pPr>
              <a:lnSpc>
                <a:spcPct val="90000"/>
              </a:lnSpc>
            </a:pPr>
            <a:r>
              <a:rPr lang="en-US" altLang="en-US" sz="2400" dirty="0"/>
              <a:t>The state space version creates all states in the neighborhood of the current state (alternatively, it could just create some states which would be a randomized version), and picks the one with the best evaluation as the new current state, or it terminates unsuccessfully if there is no state that is better than the current state.</a:t>
            </a:r>
          </a:p>
          <a:p>
            <a:pPr>
              <a:lnSpc>
                <a:spcPct val="90000"/>
              </a:lnSpc>
            </a:pPr>
            <a:r>
              <a:rPr lang="en-US" altLang="en-US" sz="2400" dirty="0"/>
              <a:t>A variable path has to be added to the hill climbing code that memorizes the path from the initial state to the current state. The path variable is initialized with an empty list. Every time a new current state is obtained the operator or operator sequence that was used to reach this state is appended to the path variable. </a:t>
            </a:r>
          </a:p>
          <a:p>
            <a:pPr>
              <a:lnSpc>
                <a:spcPct val="90000"/>
              </a:lnSpc>
            </a:pPr>
            <a:r>
              <a:rPr lang="en-US" altLang="en-US" sz="2400" dirty="0"/>
              <a:t>A goal test has to be added to the hill climbing code (if it returns true the algorithm terminates returning the contents of its path variable as its solution).</a:t>
            </a:r>
          </a:p>
          <a:p>
            <a:pPr>
              <a:lnSpc>
                <a:spcPct val="90000"/>
              </a:lnSpc>
              <a:buFont typeface="Wingdings" pitchFamily="2" charset="2"/>
              <a:buNone/>
            </a:pPr>
            <a:r>
              <a:rPr lang="en-US" altLang="en-US" sz="1800" dirty="0"/>
              <a:t> I</a:t>
            </a:r>
          </a:p>
          <a:p>
            <a:pPr>
              <a:lnSpc>
                <a:spcPct val="90000"/>
              </a:lnSpc>
            </a:pPr>
            <a:endParaRPr lang="en-US" altLang="en-US" sz="1800" dirty="0"/>
          </a:p>
          <a:p>
            <a:pPr>
              <a:lnSpc>
                <a:spcPct val="90000"/>
              </a:lnSpc>
            </a:pPr>
            <a:endParaRPr lang="en-US" altLang="en-US" sz="1800" dirty="0"/>
          </a:p>
          <a:p>
            <a:pPr>
              <a:lnSpc>
                <a:spcPct val="90000"/>
              </a:lnSpc>
            </a:pPr>
            <a:endParaRPr lang="en-US" altLang="en-US" sz="1800" dirty="0"/>
          </a:p>
          <a:p>
            <a:pPr>
              <a:lnSpc>
                <a:spcPct val="90000"/>
              </a:lnSpc>
            </a:pPr>
            <a:endParaRPr lang="en-US" altLang="en-US" sz="1800" dirty="0"/>
          </a:p>
          <a:p>
            <a:pPr>
              <a:lnSpc>
                <a:spcPct val="90000"/>
              </a:lnSpc>
            </a:pPr>
            <a:endParaRPr lang="en-US" altLang="en-US" sz="1800" dirty="0"/>
          </a:p>
        </p:txBody>
      </p:sp>
      <p:sp useBgFill="1">
        <p:nvSpPr>
          <p:cNvPr id="300035" name="Rectangle 3"/>
          <p:cNvSpPr>
            <a:spLocks noChangeArrowheads="1"/>
          </p:cNvSpPr>
          <p:nvPr/>
        </p:nvSpPr>
        <p:spPr bwMode="auto">
          <a:xfrm>
            <a:off x="609600" y="1524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Hill Climbing for State Space 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28600" y="0"/>
            <a:ext cx="8686800" cy="914400"/>
          </a:xfrm>
        </p:spPr>
        <p:txBody>
          <a:bodyPr/>
          <a:lstStyle/>
          <a:p>
            <a:r>
              <a:rPr lang="en-US" altLang="en-US" dirty="0"/>
              <a:t>Ancient Backtracking</a:t>
            </a:r>
          </a:p>
        </p:txBody>
      </p:sp>
      <p:sp>
        <p:nvSpPr>
          <p:cNvPr id="3" name="TextBox 2"/>
          <p:cNvSpPr txBox="1"/>
          <p:nvPr/>
        </p:nvSpPr>
        <p:spPr>
          <a:xfrm>
            <a:off x="457200" y="1524000"/>
            <a:ext cx="8746818" cy="2677656"/>
          </a:xfrm>
          <a:prstGeom prst="rect">
            <a:avLst/>
          </a:prstGeom>
          <a:noFill/>
        </p:spPr>
        <p:txBody>
          <a:bodyPr wrap="none" rtlCol="0">
            <a:spAutoFit/>
          </a:bodyPr>
          <a:lstStyle/>
          <a:p>
            <a:r>
              <a:rPr lang="en-US" sz="2400" dirty="0"/>
              <a:t>Ancient Greek legends tell of King Minos of Crete, who had the </a:t>
            </a:r>
          </a:p>
          <a:p>
            <a:r>
              <a:rPr lang="en-US" sz="2400" dirty="0"/>
              <a:t>inventor Daedalus create a labyrinth beneath his palace in which </a:t>
            </a:r>
          </a:p>
          <a:p>
            <a:r>
              <a:rPr lang="en-US" sz="2400" dirty="0"/>
              <a:t>was housed the Minotaur, a fearsome monster with the head of a bull </a:t>
            </a:r>
          </a:p>
          <a:p>
            <a:r>
              <a:rPr lang="en-US" sz="2400" dirty="0"/>
              <a:t>and body of a man. The Minotaur was said to have </a:t>
            </a:r>
          </a:p>
          <a:p>
            <a:r>
              <a:rPr lang="en-US" sz="2400" dirty="0"/>
              <a:t>been slain by the Greek hero Theseus, who then managed to find his </a:t>
            </a:r>
          </a:p>
          <a:p>
            <a:r>
              <a:rPr lang="en-US" sz="2400" dirty="0"/>
              <a:t>way out of the labyrinth with the aid of a ball of thread that had been </a:t>
            </a:r>
          </a:p>
          <a:p>
            <a:r>
              <a:rPr lang="en-US" sz="2400" dirty="0"/>
              <a:t>given to him by Ariadne, the daughter of Minos.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body" idx="1"/>
          </p:nvPr>
        </p:nvSpPr>
        <p:spPr>
          <a:xfrm>
            <a:off x="0" y="990600"/>
            <a:ext cx="9144000" cy="5867400"/>
          </a:xfrm>
        </p:spPr>
        <p:txBody>
          <a:bodyPr/>
          <a:lstStyle/>
          <a:p>
            <a:pPr>
              <a:lnSpc>
                <a:spcPct val="90000"/>
              </a:lnSpc>
            </a:pPr>
            <a:r>
              <a:rPr lang="en-US" altLang="en-US" sz="2800" dirty="0"/>
              <a:t>Assume you have to search a labyrinth of interconnected rooms trying to find a particular room that contain a red flower. There will be many intersections of walkways that connect rooms all of which look completely the same; you will not know if you entered a particular crossing before; however, you will be given a piece of chalk that allow you to put signs of your own choosing on a wall. Devise a search strategy that will find a room with a red flower assuming that such a room exists. </a:t>
            </a:r>
          </a:p>
          <a:p>
            <a:pPr>
              <a:lnSpc>
                <a:spcPct val="90000"/>
              </a:lnSpc>
            </a:pPr>
            <a:r>
              <a:rPr lang="en-US" altLang="en-US" sz="2800" dirty="0"/>
              <a:t>To be discussed on </a:t>
            </a:r>
            <a:r>
              <a:rPr lang="en-US" altLang="en-US" sz="2800" b="1" dirty="0"/>
              <a:t>February 6, 2019 in class</a:t>
            </a:r>
            <a:r>
              <a:rPr lang="en-US" altLang="en-US" sz="2800" dirty="0"/>
              <a:t>!</a:t>
            </a:r>
          </a:p>
          <a:p>
            <a:pPr>
              <a:lnSpc>
                <a:spcPct val="90000"/>
              </a:lnSpc>
            </a:pPr>
            <a:r>
              <a:rPr lang="en-US" altLang="en-US" sz="2800" dirty="0"/>
              <a:t>Motivation: </a:t>
            </a:r>
            <a:r>
              <a:rPr lang="en-US" altLang="en-US" sz="1200" dirty="0">
                <a:hlinkClick r:id="rId2"/>
              </a:rPr>
              <a:t>https://www.youtube.com/watch?v=8P-ALSqmWRI</a:t>
            </a:r>
            <a:r>
              <a:rPr lang="en-US" altLang="en-US" sz="1200" dirty="0"/>
              <a:t> </a:t>
            </a:r>
          </a:p>
          <a:p>
            <a:pPr>
              <a:lnSpc>
                <a:spcPct val="90000"/>
              </a:lnSpc>
            </a:pPr>
            <a:endParaRPr lang="en-US" altLang="en-US" sz="2800" dirty="0"/>
          </a:p>
          <a:p>
            <a:pPr>
              <a:lnSpc>
                <a:spcPct val="90000"/>
              </a:lnSpc>
            </a:pPr>
            <a:endParaRPr lang="en-US" altLang="en-US" sz="1800" dirty="0"/>
          </a:p>
        </p:txBody>
      </p:sp>
      <p:sp useBgFill="1">
        <p:nvSpPr>
          <p:cNvPr id="293891" name="Rectangle 3"/>
          <p:cNvSpPr>
            <a:spLocks noChangeArrowheads="1"/>
          </p:cNvSpPr>
          <p:nvPr/>
        </p:nvSpPr>
        <p:spPr bwMode="auto">
          <a:xfrm>
            <a:off x="609600" y="166688"/>
            <a:ext cx="7762875" cy="650875"/>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600" b="1" dirty="0"/>
              <a:t>Un-graded Homework1 2019</a:t>
            </a:r>
          </a:p>
        </p:txBody>
      </p:sp>
      <p:sp>
        <p:nvSpPr>
          <p:cNvPr id="293893" name="Line 5"/>
          <p:cNvSpPr>
            <a:spLocks noChangeShapeType="1"/>
          </p:cNvSpPr>
          <p:nvPr/>
        </p:nvSpPr>
        <p:spPr bwMode="auto">
          <a:xfrm>
            <a:off x="4191000" y="5867400"/>
            <a:ext cx="914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4" name="Line 6"/>
          <p:cNvSpPr>
            <a:spLocks noChangeShapeType="1"/>
          </p:cNvSpPr>
          <p:nvPr/>
        </p:nvSpPr>
        <p:spPr bwMode="auto">
          <a:xfrm flipV="1">
            <a:off x="5105400" y="5105400"/>
            <a:ext cx="0" cy="762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5" name="Line 7"/>
          <p:cNvSpPr>
            <a:spLocks noChangeShapeType="1"/>
          </p:cNvSpPr>
          <p:nvPr/>
        </p:nvSpPr>
        <p:spPr bwMode="auto">
          <a:xfrm>
            <a:off x="4191000" y="6248400"/>
            <a:ext cx="914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6" name="Line 8"/>
          <p:cNvSpPr>
            <a:spLocks noChangeShapeType="1"/>
          </p:cNvSpPr>
          <p:nvPr/>
        </p:nvSpPr>
        <p:spPr bwMode="auto">
          <a:xfrm>
            <a:off x="5105400" y="62484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7" name="Line 9"/>
          <p:cNvSpPr>
            <a:spLocks noChangeShapeType="1"/>
          </p:cNvSpPr>
          <p:nvPr/>
        </p:nvSpPr>
        <p:spPr bwMode="auto">
          <a:xfrm>
            <a:off x="5562600" y="62484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8" name="Line 10"/>
          <p:cNvSpPr>
            <a:spLocks noChangeShapeType="1"/>
          </p:cNvSpPr>
          <p:nvPr/>
        </p:nvSpPr>
        <p:spPr bwMode="auto">
          <a:xfrm>
            <a:off x="5562600" y="62484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899" name="Line 11"/>
          <p:cNvSpPr>
            <a:spLocks noChangeShapeType="1"/>
          </p:cNvSpPr>
          <p:nvPr/>
        </p:nvSpPr>
        <p:spPr bwMode="auto">
          <a:xfrm flipV="1">
            <a:off x="5562600" y="510540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00" name="Line 12"/>
          <p:cNvSpPr>
            <a:spLocks noChangeShapeType="1"/>
          </p:cNvSpPr>
          <p:nvPr/>
        </p:nvSpPr>
        <p:spPr bwMode="auto">
          <a:xfrm>
            <a:off x="5562600" y="57912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06" name="Line 18"/>
          <p:cNvSpPr>
            <a:spLocks noChangeShapeType="1"/>
          </p:cNvSpPr>
          <p:nvPr/>
        </p:nvSpPr>
        <p:spPr bwMode="auto">
          <a:xfrm flipH="1" flipV="1">
            <a:off x="6629400" y="4419600"/>
            <a:ext cx="0" cy="1371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07" name="Line 19"/>
          <p:cNvSpPr>
            <a:spLocks noChangeShapeType="1"/>
          </p:cNvSpPr>
          <p:nvPr/>
        </p:nvSpPr>
        <p:spPr bwMode="auto">
          <a:xfrm>
            <a:off x="7086600" y="5181600"/>
            <a:ext cx="0" cy="1676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09" name="Line 21"/>
          <p:cNvSpPr>
            <a:spLocks noChangeShapeType="1"/>
          </p:cNvSpPr>
          <p:nvPr/>
        </p:nvSpPr>
        <p:spPr bwMode="auto">
          <a:xfrm>
            <a:off x="6629400" y="62484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10" name="Line 22"/>
          <p:cNvSpPr>
            <a:spLocks noChangeShapeType="1"/>
          </p:cNvSpPr>
          <p:nvPr/>
        </p:nvSpPr>
        <p:spPr bwMode="auto">
          <a:xfrm flipV="1">
            <a:off x="7086600" y="43434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11" name="Line 23"/>
          <p:cNvSpPr>
            <a:spLocks noChangeShapeType="1"/>
          </p:cNvSpPr>
          <p:nvPr/>
        </p:nvSpPr>
        <p:spPr bwMode="auto">
          <a:xfrm>
            <a:off x="7086600" y="4800600"/>
            <a:ext cx="1524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3912" name="Line 24"/>
          <p:cNvSpPr>
            <a:spLocks noChangeShapeType="1"/>
          </p:cNvSpPr>
          <p:nvPr/>
        </p:nvSpPr>
        <p:spPr bwMode="auto">
          <a:xfrm>
            <a:off x="7086600" y="51816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3913" name="Picture 25" descr="dttsawzh[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5791200"/>
            <a:ext cx="379413" cy="336550"/>
          </a:xfrm>
          <a:prstGeom prst="rect">
            <a:avLst/>
          </a:prstGeom>
          <a:noFill/>
          <a:extLst>
            <a:ext uri="{909E8E84-426E-40DD-AFC4-6F175D3DCCD1}">
              <a14:hiddenFill xmlns:a14="http://schemas.microsoft.com/office/drawing/2010/main">
                <a:solidFill>
                  <a:srgbClr val="FFFFFF"/>
                </a:solidFill>
              </a14:hiddenFill>
            </a:ext>
          </a:extLst>
        </p:spPr>
      </p:pic>
      <p:sp>
        <p:nvSpPr>
          <p:cNvPr id="293914" name="Text Box 26"/>
          <p:cNvSpPr txBox="1">
            <a:spLocks noChangeArrowheads="1"/>
          </p:cNvSpPr>
          <p:nvPr/>
        </p:nvSpPr>
        <p:spPr bwMode="auto">
          <a:xfrm>
            <a:off x="7375525" y="5741988"/>
            <a:ext cx="12636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900" b="1">
                <a:solidFill>
                  <a:srgbClr val="FF0000"/>
                </a:solidFill>
              </a:rPr>
              <a:t>Goal State</a:t>
            </a:r>
          </a:p>
        </p:txBody>
      </p:sp>
      <p:sp>
        <p:nvSpPr>
          <p:cNvPr id="293915" name="Line 27"/>
          <p:cNvSpPr>
            <a:spLocks noChangeShapeType="1"/>
          </p:cNvSpPr>
          <p:nvPr/>
        </p:nvSpPr>
        <p:spPr bwMode="auto">
          <a:xfrm flipH="1">
            <a:off x="7086600" y="5943600"/>
            <a:ext cx="381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371600" y="5741988"/>
            <a:ext cx="2935419" cy="923330"/>
          </a:xfrm>
          <a:prstGeom prst="rect">
            <a:avLst/>
          </a:prstGeom>
          <a:noFill/>
        </p:spPr>
        <p:txBody>
          <a:bodyPr wrap="none" rtlCol="0">
            <a:spAutoFit/>
          </a:bodyPr>
          <a:lstStyle/>
          <a:p>
            <a:r>
              <a:rPr lang="en-US" b="1" dirty="0">
                <a:solidFill>
                  <a:schemeClr val="bg2">
                    <a:lumMod val="60000"/>
                    <a:lumOff val="40000"/>
                  </a:schemeClr>
                </a:solidFill>
              </a:rPr>
              <a:t>7:27: </a:t>
            </a:r>
            <a:r>
              <a:rPr lang="en-US" dirty="0"/>
              <a:t>shows what happens</a:t>
            </a:r>
          </a:p>
          <a:p>
            <a:r>
              <a:rPr lang="en-US" dirty="0"/>
              <a:t>you if I you do not know how</a:t>
            </a:r>
          </a:p>
          <a:p>
            <a:r>
              <a:rPr lang="en-US" dirty="0"/>
              <a:t>to search intelligently…</a:t>
            </a:r>
          </a:p>
        </p:txBody>
      </p:sp>
    </p:spTree>
    <p:extLst>
      <p:ext uri="{BB962C8B-B14F-4D97-AF65-F5344CB8AC3E}">
        <p14:creationId xmlns:p14="http://schemas.microsoft.com/office/powerpoint/2010/main" val="344419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28600" y="0"/>
            <a:ext cx="8686800" cy="914400"/>
          </a:xfrm>
        </p:spPr>
        <p:txBody>
          <a:bodyPr/>
          <a:lstStyle/>
          <a:p>
            <a:r>
              <a:rPr lang="en-US" altLang="en-US"/>
              <a:t>Backtracking</a:t>
            </a:r>
          </a:p>
        </p:txBody>
      </p:sp>
      <p:sp>
        <p:nvSpPr>
          <p:cNvPr id="290819" name="Rectangle 3"/>
          <p:cNvSpPr>
            <a:spLocks noGrp="1" noChangeArrowheads="1"/>
          </p:cNvSpPr>
          <p:nvPr>
            <p:ph type="body" idx="1"/>
          </p:nvPr>
        </p:nvSpPr>
        <p:spPr>
          <a:xfrm>
            <a:off x="66675" y="571500"/>
            <a:ext cx="8991600" cy="5867400"/>
          </a:xfrm>
        </p:spPr>
        <p:txBody>
          <a:bodyPr/>
          <a:lstStyle/>
          <a:p>
            <a:pPr marL="381000" indent="-381000"/>
            <a:r>
              <a:rPr lang="en-US" altLang="en-US" sz="2400" dirty="0"/>
              <a:t>Popular for state space search problems and CSP</a:t>
            </a:r>
          </a:p>
          <a:p>
            <a:pPr marL="381000" indent="-381000"/>
            <a:r>
              <a:rPr lang="en-US" altLang="en-US" sz="2400" b="1" dirty="0">
                <a:solidFill>
                  <a:srgbClr val="FF0000"/>
                </a:solidFill>
              </a:rPr>
              <a:t>Idea</a:t>
            </a:r>
            <a:r>
              <a:rPr lang="en-US" altLang="en-US" sz="2400" dirty="0"/>
              <a:t> (make the initial state the “current state”; the proceed as outlined below):</a:t>
            </a:r>
          </a:p>
          <a:p>
            <a:pPr marL="800100" lvl="1" indent="-342900">
              <a:buFontTx/>
              <a:buAutoNum type="arabicPeriod"/>
            </a:pPr>
            <a:r>
              <a:rPr lang="en-US" altLang="en-US" sz="2400" dirty="0"/>
              <a:t>Apply an (the best) operator that has not been applied before to the current state. The so obtained state becomes the new current state (if it is a goal state the algorithm terminates and returns a solution)</a:t>
            </a:r>
          </a:p>
          <a:p>
            <a:pPr marL="800100" lvl="1" indent="-342900">
              <a:buFontTx/>
              <a:buAutoNum type="arabicPeriod"/>
            </a:pPr>
            <a:r>
              <a:rPr lang="en-US" altLang="en-US" sz="2400" dirty="0"/>
              <a:t>If there is no such operator, backtrack: the predecessor of the current state becomes the new current state (if you applied all operators to the initial state the algorithm terminates without a solution). </a:t>
            </a:r>
          </a:p>
        </p:txBody>
      </p:sp>
      <p:sp>
        <p:nvSpPr>
          <p:cNvPr id="290820" name="Line 4"/>
          <p:cNvSpPr>
            <a:spLocks noChangeShapeType="1"/>
          </p:cNvSpPr>
          <p:nvPr/>
        </p:nvSpPr>
        <p:spPr bwMode="auto">
          <a:xfrm>
            <a:off x="4191000" y="5433060"/>
            <a:ext cx="914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1" name="Line 5"/>
          <p:cNvSpPr>
            <a:spLocks noChangeShapeType="1"/>
          </p:cNvSpPr>
          <p:nvPr/>
        </p:nvSpPr>
        <p:spPr bwMode="auto">
          <a:xfrm flipV="1">
            <a:off x="5105400" y="4671060"/>
            <a:ext cx="0" cy="762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2" name="Line 6"/>
          <p:cNvSpPr>
            <a:spLocks noChangeShapeType="1"/>
          </p:cNvSpPr>
          <p:nvPr/>
        </p:nvSpPr>
        <p:spPr bwMode="auto">
          <a:xfrm>
            <a:off x="4191000" y="5814060"/>
            <a:ext cx="914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3" name="Line 7"/>
          <p:cNvSpPr>
            <a:spLocks noChangeShapeType="1"/>
          </p:cNvSpPr>
          <p:nvPr/>
        </p:nvSpPr>
        <p:spPr bwMode="auto">
          <a:xfrm>
            <a:off x="5105400" y="581406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4" name="Line 8"/>
          <p:cNvSpPr>
            <a:spLocks noChangeShapeType="1"/>
          </p:cNvSpPr>
          <p:nvPr/>
        </p:nvSpPr>
        <p:spPr bwMode="auto">
          <a:xfrm>
            <a:off x="5562600" y="581406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5" name="Line 9"/>
          <p:cNvSpPr>
            <a:spLocks noChangeShapeType="1"/>
          </p:cNvSpPr>
          <p:nvPr/>
        </p:nvSpPr>
        <p:spPr bwMode="auto">
          <a:xfrm>
            <a:off x="5562600" y="581406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6" name="Line 10"/>
          <p:cNvSpPr>
            <a:spLocks noChangeShapeType="1"/>
          </p:cNvSpPr>
          <p:nvPr/>
        </p:nvSpPr>
        <p:spPr bwMode="auto">
          <a:xfrm flipV="1">
            <a:off x="5562600" y="4671060"/>
            <a:ext cx="0" cy="68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7" name="Line 11"/>
          <p:cNvSpPr>
            <a:spLocks noChangeShapeType="1"/>
          </p:cNvSpPr>
          <p:nvPr/>
        </p:nvSpPr>
        <p:spPr bwMode="auto">
          <a:xfrm>
            <a:off x="5562600" y="535686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0828" name="Picture 12" descr="ARRO11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5433060"/>
            <a:ext cx="4572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90829" name="Picture 13" descr="ARRO11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5814060"/>
            <a:ext cx="457200" cy="381000"/>
          </a:xfrm>
          <a:prstGeom prst="rect">
            <a:avLst/>
          </a:prstGeom>
          <a:noFill/>
          <a:extLst>
            <a:ext uri="{909E8E84-426E-40DD-AFC4-6F175D3DCCD1}">
              <a14:hiddenFill xmlns:a14="http://schemas.microsoft.com/office/drawing/2010/main">
                <a:solidFill>
                  <a:srgbClr val="FFFFFF"/>
                </a:solidFill>
              </a14:hiddenFill>
            </a:ext>
          </a:extLst>
        </p:spPr>
      </p:pic>
      <p:sp>
        <p:nvSpPr>
          <p:cNvPr id="290830" name="WordArt 14"/>
          <p:cNvSpPr>
            <a:spLocks noChangeArrowheads="1" noChangeShapeType="1" noTextEdit="1"/>
          </p:cNvSpPr>
          <p:nvPr/>
        </p:nvSpPr>
        <p:spPr bwMode="auto">
          <a:xfrm>
            <a:off x="4267200" y="5433060"/>
            <a:ext cx="590550" cy="304800"/>
          </a:xfrm>
          <a:prstGeom prst="rect">
            <a:avLst/>
          </a:prstGeom>
        </p:spPr>
        <p:txBody>
          <a:bodyPr wrap="none" fromWordArt="1">
            <a:prstTxWarp prst="textDoubleWave1">
              <a:avLst>
                <a:gd name="adj1" fmla="val 6500"/>
                <a:gd name="adj2" fmla="val 0"/>
              </a:avLst>
            </a:prstTxWarp>
          </a:bodyPr>
          <a:lstStyle/>
          <a:p>
            <a:pPr algn="ctr"/>
            <a:r>
              <a:rPr lang="en-US" sz="3600" kern="10" spc="-360">
                <a:ln w="12700" cap="sq">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X</a:t>
            </a:r>
          </a:p>
        </p:txBody>
      </p:sp>
      <p:sp>
        <p:nvSpPr>
          <p:cNvPr id="290831" name="WordArt 15"/>
          <p:cNvSpPr>
            <a:spLocks noChangeArrowheads="1" noChangeShapeType="1" noTextEdit="1"/>
          </p:cNvSpPr>
          <p:nvPr/>
        </p:nvSpPr>
        <p:spPr bwMode="auto">
          <a:xfrm>
            <a:off x="990600" y="5052060"/>
            <a:ext cx="590550" cy="304800"/>
          </a:xfrm>
          <a:prstGeom prst="rect">
            <a:avLst/>
          </a:prstGeom>
        </p:spPr>
        <p:txBody>
          <a:bodyPr wrap="none" fromWordArt="1">
            <a:prstTxWarp prst="textDoubleWave1">
              <a:avLst>
                <a:gd name="adj1" fmla="val 6500"/>
                <a:gd name="adj2" fmla="val 0"/>
              </a:avLst>
            </a:prstTxWarp>
          </a:bodyPr>
          <a:lstStyle/>
          <a:p>
            <a:pPr algn="ctr"/>
            <a:r>
              <a:rPr lang="en-US" sz="3600" kern="10" spc="-360">
                <a:ln w="12700" cap="sq">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X</a:t>
            </a:r>
          </a:p>
        </p:txBody>
      </p:sp>
      <p:pic>
        <p:nvPicPr>
          <p:cNvPr id="290832" name="Picture 16" descr="ARRO11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509260"/>
            <a:ext cx="457200" cy="381000"/>
          </a:xfrm>
          <a:prstGeom prst="rect">
            <a:avLst/>
          </a:prstGeom>
          <a:noFill/>
          <a:extLst>
            <a:ext uri="{909E8E84-426E-40DD-AFC4-6F175D3DCCD1}">
              <a14:hiddenFill xmlns:a14="http://schemas.microsoft.com/office/drawing/2010/main">
                <a:solidFill>
                  <a:srgbClr val="FFFFFF"/>
                </a:solidFill>
              </a14:hiddenFill>
            </a:ext>
          </a:extLst>
        </p:spPr>
      </p:pic>
      <p:sp>
        <p:nvSpPr>
          <p:cNvPr id="290833" name="Text Box 17"/>
          <p:cNvSpPr txBox="1">
            <a:spLocks noChangeArrowheads="1"/>
          </p:cNvSpPr>
          <p:nvPr/>
        </p:nvSpPr>
        <p:spPr bwMode="auto">
          <a:xfrm>
            <a:off x="1508125" y="5547360"/>
            <a:ext cx="177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Already explored</a:t>
            </a:r>
          </a:p>
        </p:txBody>
      </p:sp>
      <p:sp>
        <p:nvSpPr>
          <p:cNvPr id="290834" name="Text Box 18"/>
          <p:cNvSpPr txBox="1">
            <a:spLocks noChangeArrowheads="1"/>
          </p:cNvSpPr>
          <p:nvPr/>
        </p:nvSpPr>
        <p:spPr bwMode="auto">
          <a:xfrm>
            <a:off x="1508125" y="5013960"/>
            <a:ext cx="2222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Direction I came from</a:t>
            </a:r>
          </a:p>
        </p:txBody>
      </p:sp>
    </p:spTree>
    <p:extLst>
      <p:ext uri="{BB962C8B-B14F-4D97-AF65-F5344CB8AC3E}">
        <p14:creationId xmlns:p14="http://schemas.microsoft.com/office/powerpoint/2010/main" val="235597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28600" y="0"/>
            <a:ext cx="8686800" cy="914400"/>
          </a:xfrm>
        </p:spPr>
        <p:txBody>
          <a:bodyPr/>
          <a:lstStyle/>
          <a:p>
            <a:r>
              <a:rPr lang="en-US" altLang="en-US" sz="4000" dirty="0"/>
              <a:t>Backtracking Pseudo Code By </a:t>
            </a:r>
            <a:r>
              <a:rPr lang="en-US" altLang="en-US" sz="4000" dirty="0" err="1"/>
              <a:t>Matuszek</a:t>
            </a:r>
            <a:endParaRPr lang="en-US" altLang="en-US" sz="4000" dirty="0"/>
          </a:p>
        </p:txBody>
      </p:sp>
      <p:sp>
        <p:nvSpPr>
          <p:cNvPr id="290819" name="Rectangle 3"/>
          <p:cNvSpPr>
            <a:spLocks noGrp="1" noChangeArrowheads="1"/>
          </p:cNvSpPr>
          <p:nvPr>
            <p:ph type="body" idx="1"/>
          </p:nvPr>
        </p:nvSpPr>
        <p:spPr>
          <a:xfrm>
            <a:off x="152400" y="990600"/>
            <a:ext cx="8991600" cy="5867400"/>
          </a:xfrm>
        </p:spPr>
        <p:txBody>
          <a:bodyPr/>
          <a:lstStyle/>
          <a:p>
            <a:pPr marL="381000" indent="-381000"/>
            <a:r>
              <a:rPr lang="en-US" sz="2400" dirty="0">
                <a:hlinkClick r:id="rId2"/>
              </a:rPr>
              <a:t>https://www.cis.upenn.edu/~matuszek/cit594-2002/Pages/backtracking.html</a:t>
            </a:r>
            <a:r>
              <a:rPr lang="en-US" sz="2400" dirty="0"/>
              <a:t> </a:t>
            </a:r>
          </a:p>
          <a:p>
            <a:pPr marL="381000" indent="-381000"/>
            <a:r>
              <a:rPr lang="en-US" altLang="en-US" sz="2400"/>
              <a:t>Wikipedia: </a:t>
            </a:r>
            <a:r>
              <a:rPr lang="en-US" altLang="en-US" sz="2400">
                <a:hlinkClick r:id="rId3"/>
              </a:rPr>
              <a:t>https://en.wikipedia.org/wiki/Backtracking</a:t>
            </a:r>
            <a:r>
              <a:rPr lang="en-US" altLang="en-US" sz="2400"/>
              <a:t> </a:t>
            </a:r>
            <a:endParaRPr lang="en-US" altLang="en-US" sz="2400" dirty="0"/>
          </a:p>
        </p:txBody>
      </p:sp>
    </p:spTree>
    <p:extLst>
      <p:ext uri="{BB962C8B-B14F-4D97-AF65-F5344CB8AC3E}">
        <p14:creationId xmlns:p14="http://schemas.microsoft.com/office/powerpoint/2010/main" val="495197907"/>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8080"/>
      </a:dk2>
      <a:lt2>
        <a:srgbClr val="008080"/>
      </a:lt2>
      <a:accent1>
        <a:srgbClr val="FFFFFF"/>
      </a:accent1>
      <a:accent2>
        <a:srgbClr val="008080"/>
      </a:accent2>
      <a:accent3>
        <a:srgbClr val="FFFFFF"/>
      </a:accent3>
      <a:accent4>
        <a:srgbClr val="000000"/>
      </a:accent4>
      <a:accent5>
        <a:srgbClr val="FFFFFF"/>
      </a:accent5>
      <a:accent6>
        <a:srgbClr val="007373"/>
      </a:accent6>
      <a:hlink>
        <a:srgbClr val="75F1D6"/>
      </a:hlink>
      <a:folHlink>
        <a:srgbClr val="3DE3B4"/>
      </a:folHlink>
    </a:clrScheme>
    <a:fontScheme name="Default Design">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301800"/>
        </a:dk2>
        <a:lt2>
          <a:srgbClr val="614020"/>
        </a:lt2>
        <a:accent1>
          <a:srgbClr val="B38961"/>
        </a:accent1>
        <a:accent2>
          <a:srgbClr val="996633"/>
        </a:accent2>
        <a:accent3>
          <a:srgbClr val="FFFFFF"/>
        </a:accent3>
        <a:accent4>
          <a:srgbClr val="000000"/>
        </a:accent4>
        <a:accent5>
          <a:srgbClr val="D6C4B7"/>
        </a:accent5>
        <a:accent6>
          <a:srgbClr val="8A5C2D"/>
        </a:accent6>
        <a:hlink>
          <a:srgbClr val="9D9C81"/>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003366"/>
        </a:lt2>
        <a:accent1>
          <a:srgbClr val="6397CB"/>
        </a:accent1>
        <a:accent2>
          <a:srgbClr val="336699"/>
        </a:accent2>
        <a:accent3>
          <a:srgbClr val="FFFFFF"/>
        </a:accent3>
        <a:accent4>
          <a:srgbClr val="000000"/>
        </a:accent4>
        <a:accent5>
          <a:srgbClr val="B7C9E2"/>
        </a:accent5>
        <a:accent6>
          <a:srgbClr val="2D5C8A"/>
        </a:accent6>
        <a:hlink>
          <a:srgbClr val="8585E1"/>
        </a:hlink>
        <a:folHlink>
          <a:srgbClr val="867AA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A7B7C3BA38BA4CA36FC7E27BE3DF6C" ma:contentTypeVersion="8" ma:contentTypeDescription="Create a new document." ma:contentTypeScope="" ma:versionID="4589baf95a6bf455ded5ca0ec8e6241c">
  <xsd:schema xmlns:xsd="http://www.w3.org/2001/XMLSchema" xmlns:xs="http://www.w3.org/2001/XMLSchema" xmlns:p="http://schemas.microsoft.com/office/2006/metadata/properties" xmlns:ns2="8384609b-5394-4937-84c4-2e6f9c3b7d38" targetNamespace="http://schemas.microsoft.com/office/2006/metadata/properties" ma:root="true" ma:fieldsID="24f313afc229563c5393e6b8d37244e1" ns2:_="">
    <xsd:import namespace="8384609b-5394-4937-84c4-2e6f9c3b7d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4609b-5394-4937-84c4-2e6f9c3b7d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C106F3-3126-454F-9A08-4DA46D330693}"/>
</file>

<file path=customXml/itemProps2.xml><?xml version="1.0" encoding="utf-8"?>
<ds:datastoreItem xmlns:ds="http://schemas.openxmlformats.org/officeDocument/2006/customXml" ds:itemID="{A94D0A91-D33A-4BEF-8D6F-E79688595AD1}"/>
</file>

<file path=customXml/itemProps3.xml><?xml version="1.0" encoding="utf-8"?>
<ds:datastoreItem xmlns:ds="http://schemas.openxmlformats.org/officeDocument/2006/customXml" ds:itemID="{84FA8BAD-9434-4654-BF84-44F872DA514F}"/>
</file>

<file path=docProps/app.xml><?xml version="1.0" encoding="utf-8"?>
<Properties xmlns="http://schemas.openxmlformats.org/officeDocument/2006/extended-properties" xmlns:vt="http://schemas.openxmlformats.org/officeDocument/2006/docPropsVTypes">
  <Template/>
  <TotalTime>2352</TotalTime>
  <Words>1069</Words>
  <Application>Microsoft Office PowerPoint</Application>
  <PresentationFormat>Overhead</PresentationFormat>
  <Paragraphs>81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Impact</vt:lpstr>
      <vt:lpstr>Times New Roman</vt:lpstr>
      <vt:lpstr>Verdana</vt:lpstr>
      <vt:lpstr>Wingdings</vt:lpstr>
      <vt:lpstr>Default Design</vt:lpstr>
      <vt:lpstr>PowerPoint Presentation</vt:lpstr>
      <vt:lpstr>PowerPoint Presentation</vt:lpstr>
      <vt:lpstr>PowerPoint Presentation</vt:lpstr>
      <vt:lpstr>PowerPoint Presentation</vt:lpstr>
      <vt:lpstr>PowerPoint Presentation</vt:lpstr>
      <vt:lpstr>Ancient Backtracking</vt:lpstr>
      <vt:lpstr>PowerPoint Presentation</vt:lpstr>
      <vt:lpstr>Backtracking</vt:lpstr>
      <vt:lpstr>Backtracking Pseudo Code By Matuszek</vt:lpstr>
    </vt:vector>
  </TitlesOfParts>
  <Company>MCC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Clustering and Summary Generation</dc:title>
  <dc:creator>eick</dc:creator>
  <cp:lastModifiedBy>Eick, Christoph F</cp:lastModifiedBy>
  <cp:revision>103</cp:revision>
  <cp:lastPrinted>1999-11-03T17:07:53Z</cp:lastPrinted>
  <dcterms:created xsi:type="dcterms:W3CDTF">1998-11-06T20:08:29Z</dcterms:created>
  <dcterms:modified xsi:type="dcterms:W3CDTF">2021-02-01T00:37:50Z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0x01010099A7B7C3BA38BA4CA36FC7E27BE3DF6C</vt:lpwstr>
  </property>
</Properties>
</file>