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58" r:id="rId3"/>
    <p:sldId id="260" r:id="rId4"/>
    <p:sldId id="264" r:id="rId5"/>
    <p:sldId id="261" r:id="rId6"/>
    <p:sldId id="262" r:id="rId7"/>
    <p:sldId id="263" r:id="rId8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8" autoAdjust="0"/>
    <p:restoredTop sz="90929"/>
  </p:normalViewPr>
  <p:slideViewPr>
    <p:cSldViewPr>
      <p:cViewPr>
        <p:scale>
          <a:sx n="66" d="100"/>
          <a:sy n="66" d="100"/>
        </p:scale>
        <p:origin x="-1518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FEEA858F-0120-479E-890E-607DD343B292}" type="slidenum">
              <a:rPr lang="en-US" altLang="en-US" smtClean="0"/>
              <a:pPr algn="r">
                <a:defRPr/>
              </a:pPr>
              <a:t>‹#›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24396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notes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9616463D-246B-4B0C-AD3C-FFA6FF484988}" type="slidenum">
              <a:rPr lang="en-US" altLang="en-US" smtClean="0"/>
              <a:pPr algn="r">
                <a:defRPr/>
              </a:pPr>
              <a:t>‹#›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2444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1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8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8038" y="209550"/>
            <a:ext cx="1985962" cy="664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0150" y="209550"/>
            <a:ext cx="5805488" cy="664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9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527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2209800"/>
            <a:ext cx="38481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2209800"/>
            <a:ext cx="38481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2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1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17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10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43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"/>
          <p:cNvGrpSpPr>
            <a:grpSpLocks/>
          </p:cNvGrpSpPr>
          <p:nvPr/>
        </p:nvGrpSpPr>
        <p:grpSpPr bwMode="auto">
          <a:xfrm>
            <a:off x="361950" y="590550"/>
            <a:ext cx="8745538" cy="6237288"/>
            <a:chOff x="228" y="372"/>
            <a:chExt cx="5509" cy="3929"/>
          </a:xfrm>
        </p:grpSpPr>
        <p:sp>
          <p:nvSpPr>
            <p:cNvPr id="1030" name="Freeform 2"/>
            <p:cNvSpPr>
              <a:spLocks/>
            </p:cNvSpPr>
            <p:nvPr/>
          </p:nvSpPr>
          <p:spPr bwMode="auto">
            <a:xfrm>
              <a:off x="228" y="1053"/>
              <a:ext cx="5509" cy="3248"/>
            </a:xfrm>
            <a:custGeom>
              <a:avLst/>
              <a:gdLst>
                <a:gd name="T0" fmla="*/ 5508 w 5509"/>
                <a:gd name="T1" fmla="*/ 0 h 3248"/>
                <a:gd name="T2" fmla="*/ 0 w 5509"/>
                <a:gd name="T3" fmla="*/ 0 h 3248"/>
                <a:gd name="T4" fmla="*/ 0 w 5509"/>
                <a:gd name="T5" fmla="*/ 3247 h 32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09" h="3248">
                  <a:moveTo>
                    <a:pt x="5508" y="0"/>
                  </a:moveTo>
                  <a:lnTo>
                    <a:pt x="0" y="0"/>
                  </a:lnTo>
                  <a:lnTo>
                    <a:pt x="0" y="3247"/>
                  </a:lnTo>
                </a:path>
              </a:pathLst>
            </a:custGeom>
            <a:noFill/>
            <a:ln w="1270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13500000" algn="ctr" rotWithShape="0">
                <a:schemeClr val="hlink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3"/>
            <p:cNvSpPr>
              <a:spLocks/>
            </p:cNvSpPr>
            <p:nvPr/>
          </p:nvSpPr>
          <p:spPr bwMode="auto">
            <a:xfrm>
              <a:off x="228" y="372"/>
              <a:ext cx="5509" cy="3929"/>
            </a:xfrm>
            <a:custGeom>
              <a:avLst/>
              <a:gdLst>
                <a:gd name="T0" fmla="*/ 431 w 5509"/>
                <a:gd name="T1" fmla="*/ 3928 h 3929"/>
                <a:gd name="T2" fmla="*/ 431 w 5509"/>
                <a:gd name="T3" fmla="*/ 0 h 3929"/>
                <a:gd name="T4" fmla="*/ 0 w 5509"/>
                <a:gd name="T5" fmla="*/ 0 h 3929"/>
                <a:gd name="T6" fmla="*/ 0 w 5509"/>
                <a:gd name="T7" fmla="*/ 486 h 3929"/>
                <a:gd name="T8" fmla="*/ 5508 w 5509"/>
                <a:gd name="T9" fmla="*/ 486 h 39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09" h="3929">
                  <a:moveTo>
                    <a:pt x="431" y="3928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5508" y="486"/>
                  </a:lnTo>
                </a:path>
              </a:pathLst>
            </a:custGeom>
            <a:noFill/>
            <a:ln w="1270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13500000" algn="ctr" rotWithShape="0">
                <a:schemeClr val="hlink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200150" y="209550"/>
            <a:ext cx="77343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2209800"/>
            <a:ext cx="7848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</a:t>
            </a:r>
            <a:r>
              <a:rPr lang="en-US" altLang="en-US" dirty="0" err="1" smtClean="0"/>
              <a:t>Levelit</a:t>
            </a:r>
            <a:endParaRPr lang="en-US" altLang="en-US" dirty="0" smtClean="0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5943600" y="6584182"/>
            <a:ext cx="3276600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1000" dirty="0" smtClean="0"/>
              <a:t>Christoph F. </a:t>
            </a:r>
            <a:r>
              <a:rPr lang="en-US" altLang="en-US" sz="1000" dirty="0" err="1" smtClean="0"/>
              <a:t>Eick</a:t>
            </a:r>
            <a:r>
              <a:rPr lang="en-US" altLang="en-US" sz="1000" dirty="0" smtClean="0"/>
              <a:t>: Bridge</a:t>
            </a:r>
            <a:r>
              <a:rPr lang="en-US" altLang="en-US" sz="1000" baseline="0" dirty="0" smtClean="0"/>
              <a:t> and Man vs. Machine in Gaming </a:t>
            </a:r>
            <a:endParaRPr lang="en-US" altLang="en-US" sz="10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Ø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2" charset="2"/>
        <a:buChar char="n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bridg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tract_bridg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2.cs.uh.edu/~ceick/ai/DeepFinesse.pdf" TargetMode="External"/><Relationship Id="rId5" Type="http://schemas.openxmlformats.org/officeDocument/2006/relationships/hyperlink" Target="http://www.deepfinesse.com/" TargetMode="External"/><Relationship Id="rId4" Type="http://schemas.openxmlformats.org/officeDocument/2006/relationships/hyperlink" Target="https://en.wikipedia.org/wiki/Contract_bridge_probabiliti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bridge#cite_note-Ginsberg-3" TargetMode="External"/><Relationship Id="rId7" Type="http://schemas.openxmlformats.org/officeDocument/2006/relationships/hyperlink" Target="http://www.bridgebase.com/" TargetMode="External"/><Relationship Id="rId2" Type="http://schemas.openxmlformats.org/officeDocument/2006/relationships/hyperlink" Target="https://en.wikipedia.org/wiki/Zia_Mahmoo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orldbridge.org/repository/tourn/wroclaw.16/Microsite/Participants.asp" TargetMode="External"/><Relationship Id="rId5" Type="http://schemas.openxmlformats.org/officeDocument/2006/relationships/hyperlink" Target="https://en.wikipedia.org/wiki/Computer_bridge#cite_note-5" TargetMode="External"/><Relationship Id="rId4" Type="http://schemas.openxmlformats.org/officeDocument/2006/relationships/hyperlink" Target="https://en.wikipedia.org/wiki/Winkle_squeez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chess" TargetMode="External"/><Relationship Id="rId2" Type="http://schemas.openxmlformats.org/officeDocument/2006/relationships/hyperlink" Target="https://en.wikipedia.org/wiki/Human%E2%80%93computer_chess_match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Bridge </a:t>
            </a:r>
            <a:r>
              <a:rPr lang="en-US" altLang="en-US" dirty="0" smtClean="0"/>
              <a:t>(and Card Games) in </a:t>
            </a:r>
            <a:r>
              <a:rPr lang="en-US" altLang="en-US" dirty="0" smtClean="0"/>
              <a:t>General </a:t>
            </a:r>
          </a:p>
        </p:txBody>
      </p:sp>
      <p:pic>
        <p:nvPicPr>
          <p:cNvPr id="2051" name="Picture 4" descr="http://bestbridgehandsdown.com/wp-content/uploads/2014/12/ActiveDefen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88" y="1828800"/>
            <a:ext cx="6672262" cy="445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Box 3"/>
          <p:cNvSpPr txBox="1">
            <a:spLocks noChangeArrowheads="1"/>
          </p:cNvSpPr>
          <p:nvPr/>
        </p:nvSpPr>
        <p:spPr bwMode="auto">
          <a:xfrm>
            <a:off x="2286000" y="6334125"/>
            <a:ext cx="500643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hlinkClick r:id="rId3"/>
              </a:rPr>
              <a:t>https://</a:t>
            </a:r>
            <a:r>
              <a:rPr lang="en-US" altLang="en-US" dirty="0" smtClean="0">
                <a:hlinkClick r:id="rId3"/>
              </a:rPr>
              <a:t>en.wikipedia.org/wiki/Computer_bridge</a:t>
            </a:r>
            <a:r>
              <a:rPr lang="en-US" altLang="en-US" dirty="0" smtClean="0"/>
              <a:t> (</a:t>
            </a:r>
            <a:r>
              <a:rPr lang="en-US" altLang="en-US" i="1" dirty="0" smtClean="0"/>
              <a:t>kind of outdated!</a:t>
            </a:r>
            <a:r>
              <a:rPr lang="en-US" altLang="en-US" dirty="0" smtClean="0"/>
              <a:t>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Challenges of Playing Bridge Well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8077200" cy="4800600"/>
          </a:xfrm>
        </p:spPr>
        <p:txBody>
          <a:bodyPr/>
          <a:lstStyle/>
          <a:p>
            <a:pPr>
              <a:defRPr/>
            </a:pPr>
            <a:r>
              <a:rPr lang="en-US" altLang="en-US" sz="1600" dirty="0" smtClean="0">
                <a:hlinkClick r:id="rId3"/>
              </a:rPr>
              <a:t>https://en.wikipedia.org/wiki/Contract_bridge</a:t>
            </a:r>
            <a:r>
              <a:rPr lang="en-US" altLang="en-US" sz="1600" dirty="0" smtClean="0"/>
              <a:t> </a:t>
            </a:r>
          </a:p>
          <a:p>
            <a:pPr>
              <a:defRPr/>
            </a:pPr>
            <a:r>
              <a:rPr lang="en-US" altLang="en-US" sz="1600" dirty="0" smtClean="0"/>
              <a:t>Bridge requires a lot of real-time decision making in uncertain environments.</a:t>
            </a:r>
          </a:p>
          <a:p>
            <a:pPr>
              <a:defRPr/>
            </a:pPr>
            <a:r>
              <a:rPr lang="en-US" altLang="en-US" sz="1600" dirty="0" smtClean="0"/>
              <a:t>The distribution of the opponents’ and partner’s cards is initially unknown and follows the laws of probability. However, as bids are made and cards are played these initial probabilities change </a:t>
            </a:r>
            <a:r>
              <a:rPr lang="en-US" altLang="en-US" sz="1600" dirty="0" smtClean="0">
                <a:sym typeface="Wingdings" pitchFamily="2" charset="2"/>
              </a:rPr>
              <a:t> quite difficult to automate (belief networks). Consequently, intelligent play has to consider a large number of states (hand distributions) which have different </a:t>
            </a:r>
            <a:r>
              <a:rPr lang="en-US" altLang="en-US" sz="1600" dirty="0">
                <a:sym typeface="Wingdings" pitchFamily="2" charset="2"/>
              </a:rPr>
              <a:t>probabilities: </a:t>
            </a:r>
            <a:r>
              <a:rPr lang="en-US" altLang="en-US" sz="1600" dirty="0">
                <a:sym typeface="Wingdings" pitchFamily="2" charset="2"/>
                <a:hlinkClick r:id="rId4"/>
              </a:rPr>
              <a:t>https://</a:t>
            </a:r>
            <a:r>
              <a:rPr lang="en-US" altLang="en-US" sz="1600" dirty="0" smtClean="0">
                <a:sym typeface="Wingdings" pitchFamily="2" charset="2"/>
                <a:hlinkClick r:id="rId4"/>
              </a:rPr>
              <a:t>en.wikipedia.org/wiki/Contract_bridge_probabilities</a:t>
            </a:r>
            <a:endParaRPr lang="en-US" altLang="en-US" sz="1600" dirty="0" smtClean="0"/>
          </a:p>
          <a:p>
            <a:pPr>
              <a:defRPr/>
            </a:pPr>
            <a:r>
              <a:rPr lang="en-US" altLang="en-US" sz="1600" dirty="0" smtClean="0"/>
              <a:t>Defenders have to collaborate and employ complex signals for this purpose—but declarer is also listening…</a:t>
            </a:r>
          </a:p>
          <a:p>
            <a:pPr>
              <a:defRPr/>
            </a:pPr>
            <a:r>
              <a:rPr lang="en-US" altLang="en-US" sz="1600" dirty="0" smtClean="0"/>
              <a:t>There is a huge amount of domain specific knowledge on how to bid and how to play the hand </a:t>
            </a:r>
            <a:r>
              <a:rPr lang="en-US" altLang="en-US" sz="1600" dirty="0" smtClean="0">
                <a:sym typeface="Wingdings" pitchFamily="2" charset="2"/>
              </a:rPr>
              <a:t> difficult to computerize</a:t>
            </a:r>
            <a:endParaRPr lang="en-US" altLang="en-US" sz="1600" dirty="0" smtClean="0"/>
          </a:p>
          <a:p>
            <a:pPr>
              <a:defRPr/>
            </a:pPr>
            <a:r>
              <a:rPr lang="en-US" altLang="en-US" sz="1600" dirty="0" smtClean="0"/>
              <a:t>Declarer play requires planning! </a:t>
            </a:r>
          </a:p>
          <a:p>
            <a:r>
              <a:rPr lang="en-US" altLang="en-US" sz="1600" dirty="0" smtClean="0"/>
              <a:t>Determining the best plan to play a hand is very difficult; determining the best line of play with all hands visible is easy </a:t>
            </a:r>
            <a:r>
              <a:rPr lang="en-US" altLang="en-US" sz="1600" dirty="0" smtClean="0">
                <a:sym typeface="Wingdings" pitchFamily="2" charset="2"/>
              </a:rPr>
              <a:t> </a:t>
            </a:r>
            <a:r>
              <a:rPr lang="en-US" altLang="en-US" sz="1600" i="1" dirty="0" smtClean="0">
                <a:sym typeface="Wingdings" pitchFamily="2" charset="2"/>
              </a:rPr>
              <a:t>Deep Finesse—double dummy Bridge is a solved problem:</a:t>
            </a:r>
            <a:r>
              <a:rPr lang="en-US" altLang="en-US" sz="1600" dirty="0" smtClean="0">
                <a:sym typeface="Wingdings" pitchFamily="2" charset="2"/>
              </a:rPr>
              <a:t>  </a:t>
            </a:r>
            <a:r>
              <a:rPr lang="en-US" altLang="en-US" sz="1600" dirty="0" smtClean="0">
                <a:sym typeface="Wingdings" pitchFamily="2" charset="2"/>
                <a:hlinkClick r:id="rId5"/>
              </a:rPr>
              <a:t>http://www.deepfinesse.com/</a:t>
            </a:r>
            <a:r>
              <a:rPr lang="en-US" altLang="en-US" sz="1600" dirty="0" smtClean="0">
                <a:sym typeface="Wingdings" pitchFamily="2" charset="2"/>
              </a:rPr>
              <a:t>  does the job: Example: </a:t>
            </a:r>
            <a:r>
              <a:rPr lang="en-US" sz="1200" dirty="0">
                <a:hlinkClick r:id="rId6"/>
              </a:rPr>
              <a:t>http://www2.cs.uh.edu/~ceick/ai/DeepFinesse.pdf</a:t>
            </a:r>
            <a:r>
              <a:rPr lang="en-US" sz="1200" dirty="0"/>
              <a:t> </a:t>
            </a:r>
            <a:r>
              <a:rPr lang="en-US" sz="1200" dirty="0" smtClean="0"/>
              <a:t> </a:t>
            </a:r>
            <a:endParaRPr lang="en-US" sz="1200" dirty="0"/>
          </a:p>
          <a:p>
            <a:pPr>
              <a:defRPr/>
            </a:pPr>
            <a:r>
              <a:rPr lang="en-US" altLang="en-US" sz="1600" dirty="0" smtClean="0">
                <a:sym typeface="Wingdings" pitchFamily="2" charset="2"/>
              </a:rPr>
              <a:t>Players </a:t>
            </a:r>
            <a:r>
              <a:rPr lang="en-US" altLang="en-US" sz="1600" dirty="0" smtClean="0">
                <a:sym typeface="Wingdings" pitchFamily="2" charset="2"/>
              </a:rPr>
              <a:t>false card or do others things to mislead the declarer (and frequently also partner).</a:t>
            </a:r>
          </a:p>
          <a:p>
            <a:pPr>
              <a:defRPr/>
            </a:pPr>
            <a:r>
              <a:rPr lang="en-US" altLang="en-US" sz="1600" i="1" dirty="0" smtClean="0">
                <a:sym typeface="Wingdings" pitchFamily="2" charset="2"/>
              </a:rPr>
              <a:t>Concealment </a:t>
            </a:r>
            <a:r>
              <a:rPr lang="en-US" altLang="en-US" sz="1600" dirty="0" smtClean="0">
                <a:sym typeface="Wingdings" pitchFamily="2" charset="2"/>
              </a:rPr>
              <a:t>(not giving (much) information about your actual hand in bidding and play) is an important element of top-level Bridge</a:t>
            </a:r>
            <a:r>
              <a:rPr lang="en-US" altLang="en-US" sz="1700" dirty="0" smtClean="0">
                <a:sym typeface="Wingdings" pitchFamily="2" charset="2"/>
              </a:rPr>
              <a:t>. </a:t>
            </a:r>
          </a:p>
          <a:p>
            <a:pPr>
              <a:defRPr/>
            </a:pPr>
            <a:endParaRPr lang="en-US" altLang="en-US" sz="1700" dirty="0" smtClean="0">
              <a:sym typeface="Wingdings" pitchFamily="2" charset="2"/>
            </a:endParaRPr>
          </a:p>
          <a:p>
            <a:pPr>
              <a:defRPr/>
            </a:pPr>
            <a:endParaRPr lang="en-US" altLang="en-US" sz="17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Status of Bridge Software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8229600" cy="4876800"/>
          </a:xfrm>
        </p:spPr>
        <p:txBody>
          <a:bodyPr/>
          <a:lstStyle/>
          <a:p>
            <a:pPr>
              <a:defRPr/>
            </a:pPr>
            <a:r>
              <a:rPr lang="en-US" altLang="en-US" sz="1600" dirty="0" smtClean="0"/>
              <a:t>Bridge programs have reached some maturity and play at a “good” but not “excellent” amateur level, but are still quite for away to play the top level or to win a contest with the best Bridge teams </a:t>
            </a:r>
          </a:p>
          <a:p>
            <a:pPr>
              <a:defRPr/>
            </a:pPr>
            <a:r>
              <a:rPr lang="en-US" sz="1300" dirty="0"/>
              <a:t>In </a:t>
            </a:r>
            <a:r>
              <a:rPr lang="en-US" sz="1300" dirty="0">
                <a:hlinkClick r:id="rId2" tooltip="Zia Mahmood"/>
              </a:rPr>
              <a:t>Zia Mahmood</a:t>
            </a:r>
            <a:r>
              <a:rPr lang="en-US" sz="1300" dirty="0"/>
              <a:t>'s book, </a:t>
            </a:r>
            <a:r>
              <a:rPr lang="en-US" sz="1300" i="1" dirty="0"/>
              <a:t>Bridge, My Way</a:t>
            </a:r>
            <a:r>
              <a:rPr lang="en-US" sz="1300" dirty="0"/>
              <a:t> (1992), Zia offered a £1 million bet that no four-person team of his choosing would be beaten by a computer. A few years later the bridge program </a:t>
            </a:r>
            <a:r>
              <a:rPr lang="en-US" sz="1300" i="1" dirty="0"/>
              <a:t>GIB</a:t>
            </a:r>
            <a:r>
              <a:rPr lang="en-US" sz="1300" dirty="0"/>
              <a:t>, brainchild of American computer scientist Matthew Ginsberg,</a:t>
            </a:r>
            <a:r>
              <a:rPr lang="en-US" sz="1300" baseline="30000" dirty="0">
                <a:hlinkClick r:id="rId3"/>
              </a:rPr>
              <a:t>[3]</a:t>
            </a:r>
            <a:r>
              <a:rPr lang="en-US" sz="1300" dirty="0"/>
              <a:t> proved capable of expert declarer plays like </a:t>
            </a:r>
            <a:r>
              <a:rPr lang="en-US" sz="1300" dirty="0">
                <a:hlinkClick r:id="rId4" tooltip="Winkle squeeze"/>
              </a:rPr>
              <a:t>winkle squeezes</a:t>
            </a:r>
            <a:r>
              <a:rPr lang="en-US" sz="1300" dirty="0"/>
              <a:t> in play tests. In 1996, Zia withdrew his bet. </a:t>
            </a:r>
            <a:r>
              <a:rPr lang="en-US" sz="1300" dirty="0" smtClean="0"/>
              <a:t>… </a:t>
            </a:r>
            <a:r>
              <a:rPr lang="en-US" sz="1300" dirty="0"/>
              <a:t>Zia beat various computer programs, including </a:t>
            </a:r>
            <a:r>
              <a:rPr lang="en-US" sz="1300" i="1" dirty="0"/>
              <a:t>GIB</a:t>
            </a:r>
            <a:r>
              <a:rPr lang="en-US" sz="1300" dirty="0"/>
              <a:t>, in an individual round robin match.</a:t>
            </a:r>
            <a:r>
              <a:rPr lang="en-US" sz="1300" baseline="30000" dirty="0">
                <a:hlinkClick r:id="rId5"/>
              </a:rPr>
              <a:t>[5]</a:t>
            </a:r>
            <a:endParaRPr lang="en-US" altLang="en-US" sz="1300" dirty="0" smtClean="0"/>
          </a:p>
          <a:p>
            <a:pPr>
              <a:defRPr/>
            </a:pPr>
            <a:r>
              <a:rPr lang="en-US" altLang="en-US" sz="1500" dirty="0" smtClean="0"/>
              <a:t>Bridge Software is used by professional players and not so good players to enhance their game and companies make money selling their Bridge software. </a:t>
            </a:r>
          </a:p>
          <a:p>
            <a:pPr lvl="1">
              <a:defRPr/>
            </a:pPr>
            <a:r>
              <a:rPr lang="en-US" altLang="en-US" sz="1500" dirty="0" smtClean="0"/>
              <a:t>Using Deep Finesse () results are used as feedback to find the optimal line of play for defense/declarer using the min-max algorithm: depth 13 is not a problem for state of the art computer hardware.  </a:t>
            </a:r>
          </a:p>
          <a:p>
            <a:pPr lvl="1">
              <a:defRPr/>
            </a:pPr>
            <a:r>
              <a:rPr lang="en-US" altLang="en-US" sz="1500" dirty="0"/>
              <a:t>to serve as robots, filling in as the 2</a:t>
            </a:r>
            <a:r>
              <a:rPr lang="en-US" altLang="en-US" sz="1500" baseline="30000" dirty="0"/>
              <a:t>nd</a:t>
            </a:r>
            <a:r>
              <a:rPr lang="en-US" altLang="en-US" sz="1500" dirty="0"/>
              <a:t>, 3</a:t>
            </a:r>
            <a:r>
              <a:rPr lang="en-US" altLang="en-US" sz="1500" baseline="30000" dirty="0"/>
              <a:t>rd</a:t>
            </a:r>
            <a:r>
              <a:rPr lang="en-US" altLang="en-US" sz="1500" dirty="0"/>
              <a:t>, and 4</a:t>
            </a:r>
            <a:r>
              <a:rPr lang="en-US" altLang="en-US" sz="1500" baseline="30000" dirty="0"/>
              <a:t>th</a:t>
            </a:r>
            <a:r>
              <a:rPr lang="en-US" altLang="en-US" sz="1500" dirty="0"/>
              <a:t> player in a Bridge Game</a:t>
            </a:r>
            <a:r>
              <a:rPr lang="en-US" altLang="en-US" sz="1500" dirty="0" smtClean="0"/>
              <a:t>..</a:t>
            </a:r>
          </a:p>
          <a:p>
            <a:pPr lvl="1">
              <a:defRPr/>
            </a:pPr>
            <a:r>
              <a:rPr lang="en-US" altLang="en-US" sz="1500" dirty="0" smtClean="0"/>
              <a:t>Using hand generators for bidding training</a:t>
            </a:r>
          </a:p>
          <a:p>
            <a:pPr lvl="1">
              <a:defRPr/>
            </a:pPr>
            <a:r>
              <a:rPr lang="en-US" altLang="en-US" sz="1500" dirty="0" smtClean="0"/>
              <a:t>Finding out the likelihood of a particular hand patterns to enhance bidding systems</a:t>
            </a:r>
          </a:p>
          <a:p>
            <a:pPr lvl="1">
              <a:defRPr/>
            </a:pPr>
            <a:r>
              <a:rPr lang="en-US" altLang="en-US" sz="1500" dirty="0" smtClean="0"/>
              <a:t>Educational software is available to enhance declarer play, defense, and bidding for almost all levels. </a:t>
            </a:r>
          </a:p>
          <a:p>
            <a:pPr lvl="1">
              <a:defRPr/>
            </a:pPr>
            <a:r>
              <a:rPr lang="en-US" altLang="en-US" sz="1500" dirty="0" smtClean="0"/>
              <a:t>Other companies provide services to watch and play Bridge online </a:t>
            </a:r>
          </a:p>
          <a:p>
            <a:pPr>
              <a:defRPr/>
            </a:pPr>
            <a:r>
              <a:rPr lang="en-US" altLang="en-US" sz="1600" dirty="0" smtClean="0">
                <a:sym typeface="Wingdings" pitchFamily="2" charset="2"/>
              </a:rPr>
              <a:t>2016 Word Championship: </a:t>
            </a:r>
            <a:r>
              <a:rPr lang="en-US" altLang="en-US" sz="900" dirty="0" smtClean="0">
                <a:sym typeface="Wingdings" pitchFamily="2" charset="2"/>
                <a:hlinkClick r:id="rId6"/>
              </a:rPr>
              <a:t>http://www.worldbridge.org/repository/tourn/wroclaw.16/Microsite/Participants.asp</a:t>
            </a:r>
            <a:r>
              <a:rPr lang="en-US" altLang="en-US" sz="900" dirty="0" smtClean="0">
                <a:sym typeface="Wingdings" pitchFamily="2" charset="2"/>
              </a:rPr>
              <a:t>  </a:t>
            </a:r>
            <a:r>
              <a:rPr lang="en-US" altLang="en-US" sz="1600" dirty="0" smtClean="0">
                <a:sym typeface="Wingdings" pitchFamily="2" charset="2"/>
              </a:rPr>
              <a:t>Watch life on Bridge Base</a:t>
            </a:r>
            <a:r>
              <a:rPr lang="en-US" altLang="en-US" dirty="0" smtClean="0">
                <a:sym typeface="Wingdings" pitchFamily="2" charset="2"/>
              </a:rPr>
              <a:t>: </a:t>
            </a:r>
            <a:r>
              <a:rPr lang="en-US" altLang="en-US" sz="900" dirty="0" smtClean="0">
                <a:sym typeface="Wingdings" pitchFamily="2" charset="2"/>
                <a:hlinkClick r:id="rId7"/>
              </a:rPr>
              <a:t>http://www.bridgebase.com/</a:t>
            </a:r>
            <a:r>
              <a:rPr lang="en-US" altLang="en-US" sz="900" dirty="0" smtClean="0">
                <a:sym typeface="Wingdings" pitchFamily="2" charset="2"/>
              </a:rPr>
              <a:t>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Concealment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                                               8 7  3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(visible)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K Q 9                         10 5 4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                                      A J 6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Card Rankings: A&gt;K&gt;Q&gt;J&gt;10&gt;9&gt;8&gt;7&gt;6&gt;5&gt;4&gt;3&gt;2</a:t>
            </a:r>
          </a:p>
          <a:p>
            <a:pPr marL="0" indent="0">
              <a:buNone/>
            </a:pPr>
            <a:r>
              <a:rPr lang="en-US" sz="2400" dirty="0" smtClean="0"/>
              <a:t>Play: The West player plays the K, dummy plays the 3, the east player plays the 4 (standard carding: low asks not to continue the suit and high asks to continue the suit); </a:t>
            </a:r>
            <a:r>
              <a:rPr lang="en-US" sz="2400" b="1" dirty="0" smtClean="0"/>
              <a:t>should declarer play the 6 or 2?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4190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3" y="304800"/>
            <a:ext cx="8386601" cy="6324600"/>
          </a:xfrm>
          <a:prstGeom prst="rect">
            <a:avLst/>
          </a:prstGeom>
        </p:spPr>
      </p:pic>
      <p:pic>
        <p:nvPicPr>
          <p:cNvPr id="6146" name="Picture 2" descr="Image result for alpha 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627" y="3664208"/>
            <a:ext cx="590550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0" y="381000"/>
            <a:ext cx="181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Larry Shi’s slide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92007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" y="450850"/>
            <a:ext cx="8089392" cy="790575"/>
          </a:xfrm>
        </p:spPr>
      </p:pic>
      <p:pic>
        <p:nvPicPr>
          <p:cNvPr id="5" name="Picture 2" descr="http://goparallel.sourceforge.net/wp-content/uploads/2013/11/rcjBPsupercomput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29569"/>
            <a:ext cx="3899647" cy="280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s-media-cache-ak0.pinimg.com/236x/cf/c8/d1/cfc8d170d09ced160d94a021ace7b6c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867" y="3545050"/>
            <a:ext cx="1920651" cy="191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57200" y="1448488"/>
            <a:ext cx="8229600" cy="2010451"/>
            <a:chOff x="457200" y="1448488"/>
            <a:chExt cx="8229600" cy="2010451"/>
          </a:xfrm>
        </p:grpSpPr>
        <p:pic>
          <p:nvPicPr>
            <p:cNvPr id="6" name="Picture 4" descr="http://www.newyorker.com/wp-content/uploads/2016/03/House-Alpha-Go-2-1200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4867" y="1600200"/>
              <a:ext cx="2871933" cy="1858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57200" y="1448488"/>
              <a:ext cx="45844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</a:rPr>
                <a:t>Unfair Game?</a:t>
              </a:r>
              <a:endParaRPr lang="en-US" sz="6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18986" y="5268686"/>
            <a:ext cx="35493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50KW?</a:t>
            </a:r>
            <a:endParaRPr lang="en-US" sz="8000" dirty="0"/>
          </a:p>
        </p:txBody>
      </p:sp>
      <p:sp>
        <p:nvSpPr>
          <p:cNvPr id="10" name="TextBox 9"/>
          <p:cNvSpPr txBox="1"/>
          <p:nvPr/>
        </p:nvSpPr>
        <p:spPr>
          <a:xfrm>
            <a:off x="6183072" y="5257800"/>
            <a:ext cx="21355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20W</a:t>
            </a:r>
            <a:endParaRPr lang="en-US" sz="8000" dirty="0"/>
          </a:p>
        </p:txBody>
      </p:sp>
      <p:sp>
        <p:nvSpPr>
          <p:cNvPr id="11" name="TextBox 10"/>
          <p:cNvSpPr txBox="1"/>
          <p:nvPr/>
        </p:nvSpPr>
        <p:spPr>
          <a:xfrm>
            <a:off x="4132885" y="152400"/>
            <a:ext cx="181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Larry Shi’s slide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46552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Man vs. Machine—AI &amp; Other Games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37657"/>
            <a:ext cx="8229600" cy="4953000"/>
          </a:xfrm>
        </p:spPr>
        <p:txBody>
          <a:bodyPr/>
          <a:lstStyle/>
          <a:p>
            <a:r>
              <a:rPr lang="en-US" sz="2000" dirty="0" smtClean="0">
                <a:effectLst/>
              </a:rPr>
              <a:t>In 2005, 3 top chess players lost 8-4 against 3 Chess programs, augmented by state of the art high performance computing equipment—only one game was won by a human player, the machines  won 5 games and there were 6 ties; for more details see:</a:t>
            </a:r>
            <a:r>
              <a:rPr lang="en-US" dirty="0" smtClean="0">
                <a:effectLst/>
              </a:rPr>
              <a:t> </a:t>
            </a:r>
            <a:r>
              <a:rPr lang="en-US" sz="900" dirty="0" smtClean="0">
                <a:effectLst/>
                <a:hlinkClick r:id="rId2"/>
              </a:rPr>
              <a:t>https://en.wikipedia.org/wiki/Human%E2%80%93computer_chess_matches</a:t>
            </a:r>
            <a:r>
              <a:rPr lang="en-US" sz="900" dirty="0" smtClean="0">
                <a:effectLst/>
              </a:rPr>
              <a:t> </a:t>
            </a:r>
            <a:r>
              <a:rPr lang="en-US" sz="2000" dirty="0" smtClean="0">
                <a:effectLst/>
              </a:rPr>
              <a:t>; other information about Computer Bridge:</a:t>
            </a:r>
            <a:r>
              <a:rPr lang="en-US" dirty="0" smtClean="0">
                <a:effectLst/>
              </a:rPr>
              <a:t> </a:t>
            </a:r>
            <a:r>
              <a:rPr lang="en-US" sz="900" dirty="0" smtClean="0">
                <a:effectLst/>
                <a:hlinkClick r:id="rId3"/>
              </a:rPr>
              <a:t>https://en.wikipedia.org/wiki/Computer_chess</a:t>
            </a:r>
            <a:r>
              <a:rPr lang="en-US" sz="900" dirty="0" smtClean="0">
                <a:effectLst/>
              </a:rPr>
              <a:t> </a:t>
            </a:r>
          </a:p>
          <a:p>
            <a:r>
              <a:rPr lang="en-US" sz="2000" dirty="0" smtClean="0">
                <a:effectLst/>
              </a:rPr>
              <a:t>As far as Backgammon is concerned, AI and evolutionary computing approaches software is capable to play top level Backgammon.</a:t>
            </a:r>
          </a:p>
          <a:p>
            <a:r>
              <a:rPr lang="en-US" sz="2000" dirty="0" smtClean="0"/>
              <a:t>This year at  the </a:t>
            </a:r>
            <a:r>
              <a:rPr lang="en-US" sz="2000" i="1" dirty="0" smtClean="0"/>
              <a:t>Angry </a:t>
            </a:r>
            <a:r>
              <a:rPr lang="en-US" sz="2000" i="1" dirty="0"/>
              <a:t>Bird </a:t>
            </a:r>
            <a:r>
              <a:rPr lang="en-US" sz="2000" i="1" dirty="0" smtClean="0"/>
              <a:t>Video Game </a:t>
            </a:r>
            <a:r>
              <a:rPr lang="en-US" sz="2000" dirty="0" smtClean="0"/>
              <a:t>Contest at IJCAI 2016, humans beat</a:t>
            </a:r>
            <a:r>
              <a:rPr lang="en-US" sz="2000" dirty="0"/>
              <a:t> all </a:t>
            </a:r>
            <a:r>
              <a:rPr lang="en-US" sz="2000" dirty="0" smtClean="0"/>
              <a:t>computer programs</a:t>
            </a:r>
            <a:r>
              <a:rPr lang="en-US" sz="2000" dirty="0"/>
              <a:t> </a:t>
            </a:r>
            <a:r>
              <a:rPr lang="en-US" sz="2000" dirty="0" smtClean="0"/>
              <a:t>at all game </a:t>
            </a:r>
            <a:r>
              <a:rPr lang="en-US" sz="2000" dirty="0"/>
              <a:t>difficulty levels </a:t>
            </a:r>
            <a:r>
              <a:rPr lang="en-US" sz="2000" dirty="0" smtClean="0"/>
              <a:t>1-4: </a:t>
            </a:r>
            <a:r>
              <a:rPr lang="en-US" sz="2000" dirty="0" smtClean="0">
                <a:latin typeface="Lucida Handwriting" panose="03010101010101010101" pitchFamily="66" charset="0"/>
              </a:rPr>
              <a:t>still some hope for mankind!</a:t>
            </a:r>
            <a:r>
              <a:rPr lang="en-US" sz="2000" dirty="0">
                <a:latin typeface="Lucida Handwriting" panose="03010101010101010101" pitchFamily="66" charset="0"/>
              </a:rPr>
              <a:t> </a:t>
            </a:r>
            <a:r>
              <a:rPr lang="en-US" sz="2000" i="1" dirty="0" smtClean="0"/>
              <a:t>More about this on September 29 when 3 of your class mated give a presentation about this contest!</a:t>
            </a:r>
            <a:endParaRPr lang="en-US" sz="2000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64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bossdb">
  <a:themeElements>
    <a:clrScheme name="">
      <a:dk1>
        <a:srgbClr val="000000"/>
      </a:dk1>
      <a:lt1>
        <a:srgbClr val="FFFFFF"/>
      </a:lt1>
      <a:dk2>
        <a:srgbClr val="000000"/>
      </a:dk2>
      <a:lt2>
        <a:srgbClr val="DADADA"/>
      </a:lt2>
      <a:accent1>
        <a:srgbClr val="676767"/>
      </a:accent1>
      <a:accent2>
        <a:srgbClr val="919191"/>
      </a:accent2>
      <a:accent3>
        <a:srgbClr val="FFFFFF"/>
      </a:accent3>
      <a:accent4>
        <a:srgbClr val="000000"/>
      </a:accent4>
      <a:accent5>
        <a:srgbClr val="B8B8B8"/>
      </a:accent5>
      <a:accent6>
        <a:srgbClr val="838383"/>
      </a:accent6>
      <a:hlink>
        <a:srgbClr val="000000"/>
      </a:hlink>
      <a:folHlink>
        <a:srgbClr val="CECECE"/>
      </a:folHlink>
    </a:clrScheme>
    <a:fontScheme name="embossdb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mbossd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bossd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bossd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bossd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bossd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bossd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bossd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c:\msoffice\powerpnt\template\bwovrhd\embossdb.ppt</Template>
  <TotalTime>1472330716</TotalTime>
  <Pages>12</Pages>
  <Words>651</Words>
  <Application>Microsoft Office PowerPoint</Application>
  <PresentationFormat>Letter Paper (8.5x11 in)</PresentationFormat>
  <Paragraphs>43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embossdb</vt:lpstr>
      <vt:lpstr>Bridge (and Card Games) in General </vt:lpstr>
      <vt:lpstr>Challenges of Playing Bridge Well</vt:lpstr>
      <vt:lpstr>Status of Bridge Software </vt:lpstr>
      <vt:lpstr>Concealment Example </vt:lpstr>
      <vt:lpstr>PowerPoint Presentation</vt:lpstr>
      <vt:lpstr>PowerPoint Presentation</vt:lpstr>
      <vt:lpstr>Man vs. Machine—AI &amp; Other Games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GAs: TSP &amp; Sorting &amp;DiPres</dc:title>
  <dc:creator>Eick</dc:creator>
  <cp:lastModifiedBy>C. Eick</cp:lastModifiedBy>
  <cp:revision>44</cp:revision>
  <cp:lastPrinted>1995-05-01T16:02:16Z</cp:lastPrinted>
  <dcterms:created xsi:type="dcterms:W3CDTF">1995-05-01T16:01:30Z</dcterms:created>
  <dcterms:modified xsi:type="dcterms:W3CDTF">2016-09-20T15:54:04Z</dcterms:modified>
</cp:coreProperties>
</file>