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98" r:id="rId7"/>
    <p:sldId id="299" r:id="rId8"/>
    <p:sldId id="300" r:id="rId9"/>
    <p:sldId id="268" r:id="rId10"/>
    <p:sldId id="30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1" r:id="rId20"/>
    <p:sldId id="279" r:id="rId21"/>
    <p:sldId id="302" r:id="rId22"/>
    <p:sldId id="284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99BA1-134D-4858-990B-00A38FF19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4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343B3-D5B8-40C2-A2CF-0949E034E6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58D9-CBC6-432C-BC09-24A0A2A62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2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1608A-837D-45F0-96B2-526EA8A92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2D2A4-8BE9-4CC7-8614-7C6550485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2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020DB-9F95-43BA-8EF5-06C4C2AC5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1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F1D0B-AF71-43E9-8BE4-5975724C3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8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D7FAE-B1ED-44B6-9E73-9ED2320F4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86465-2F71-4FBE-945A-5E9EE1CB9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38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3DFA8-AB6F-4088-8A9F-9720B0267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8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94EE1-3CD3-4439-83A4-79BE62096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4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821C37-83FB-4347-B9DC-A5F7EFE57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reedy_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s.uh.edu/~ceick/ai/SMA.pdf" TargetMode="External"/><Relationship Id="rId2" Type="http://schemas.openxmlformats.org/officeDocument/2006/relationships/hyperlink" Target="https://en.wikipedia.org/wiki/SMA*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Discussion of </a:t>
            </a:r>
            <a:br>
              <a:rPr lang="en-US" altLang="en-US" dirty="0"/>
            </a:br>
            <a:r>
              <a:rPr lang="en-US" altLang="en-US" dirty="0"/>
              <a:t>Greedy Search, A*</a:t>
            </a:r>
            <a:br>
              <a:rPr lang="en-US" altLang="en-US" dirty="0"/>
            </a:br>
            <a:r>
              <a:rPr lang="en-US" altLang="en-US" dirty="0"/>
              <a:t>and SMA*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685800"/>
          </a:xfrm>
        </p:spPr>
        <p:txBody>
          <a:bodyPr/>
          <a:lstStyle/>
          <a:p>
            <a:r>
              <a:rPr lang="en-US" sz="4000" dirty="0"/>
              <a:t>Side Discussion “Greedy Algorithms”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-76200" y="1143000"/>
            <a:ext cx="9220200" cy="5334000"/>
          </a:xfrm>
        </p:spPr>
        <p:txBody>
          <a:bodyPr/>
          <a:lstStyle/>
          <a:p>
            <a:r>
              <a:rPr lang="en-US" sz="2200" dirty="0"/>
              <a:t>Makes locally optimal choices at each stage </a:t>
            </a:r>
          </a:p>
          <a:p>
            <a:r>
              <a:rPr lang="en-US" sz="2200" dirty="0"/>
              <a:t>Fast and therefore attractive to solve NP-hard and other problems with high complexity. Later decisions are made in the context of decision selected early dramatically reducing the size of the search space.</a:t>
            </a:r>
          </a:p>
          <a:p>
            <a:r>
              <a:rPr lang="en-US" sz="2200" dirty="0"/>
              <a:t>They do not backtrack: if they make a bad decision (based on local criteria), they never revise the decision.</a:t>
            </a:r>
          </a:p>
          <a:p>
            <a:r>
              <a:rPr lang="en-US" sz="2200" dirty="0"/>
              <a:t>They are not guaranteed to find the optimal solution(s), and sometimes can get deceived and find really bad solutions.</a:t>
            </a:r>
          </a:p>
          <a:p>
            <a:r>
              <a:rPr lang="en-US" sz="2200" dirty="0"/>
              <a:t>In spite of what is said above, a lot successful and popular algorithms in Computer Science are greedy algorithms.</a:t>
            </a:r>
          </a:p>
          <a:p>
            <a:r>
              <a:rPr lang="en-US" sz="2200" dirty="0"/>
              <a:t>Greedy algorithms are particularly popular in AI and Operations Research. </a:t>
            </a:r>
          </a:p>
          <a:p>
            <a:r>
              <a:rPr lang="en-US" sz="2200" dirty="0"/>
              <a:t>See also: </a:t>
            </a:r>
            <a:r>
              <a:rPr lang="en-US" sz="2200" dirty="0">
                <a:hlinkClick r:id="rId2"/>
              </a:rPr>
              <a:t>http://en.wikipedia.org/wiki/Greedy_algorithm</a:t>
            </a:r>
            <a:r>
              <a:rPr lang="en-US" sz="2200" dirty="0"/>
              <a:t> </a:t>
            </a:r>
          </a:p>
          <a:p>
            <a:pPr>
              <a:buFontTx/>
              <a:buNone/>
            </a:pPr>
            <a:r>
              <a:rPr lang="en-US" sz="2200" u="sng" dirty="0"/>
              <a:t>Popular Greedy Algorithms</a:t>
            </a:r>
            <a:r>
              <a:rPr lang="en-US" sz="2200" dirty="0"/>
              <a:t>: Decision Tree Induction,…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043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Idea: avoid expanding paths that are already expensive</a:t>
            </a:r>
          </a:p>
          <a:p>
            <a:r>
              <a:rPr lang="en-US" altLang="en-US" dirty="0"/>
              <a:t>Evaluation function </a:t>
            </a:r>
            <a:r>
              <a:rPr lang="en-US" altLang="en-US" i="1" dirty="0"/>
              <a:t>f(n) = g(n) + h(n)</a:t>
            </a:r>
            <a:endParaRPr lang="en-US" altLang="en-US" dirty="0"/>
          </a:p>
          <a:p>
            <a:r>
              <a:rPr lang="en-US" altLang="en-US" i="1" dirty="0"/>
              <a:t>g(n) </a:t>
            </a:r>
            <a:r>
              <a:rPr lang="en-US" altLang="en-US" dirty="0"/>
              <a:t>= cost so far to reach </a:t>
            </a:r>
            <a:r>
              <a:rPr lang="en-US" altLang="en-US" i="1" dirty="0"/>
              <a:t>n</a:t>
            </a:r>
          </a:p>
          <a:p>
            <a:r>
              <a:rPr lang="en-US" altLang="en-US" i="1" dirty="0"/>
              <a:t>h(n)</a:t>
            </a:r>
            <a:r>
              <a:rPr lang="en-US" altLang="en-US" dirty="0"/>
              <a:t> = estimated cost from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r>
              <a:rPr lang="en-US" altLang="en-US" i="1" dirty="0"/>
              <a:t>f(n) </a:t>
            </a:r>
            <a:r>
              <a:rPr lang="en-US" altLang="en-US" dirty="0"/>
              <a:t>= estimated total cost of path through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 heuristic </a:t>
            </a:r>
            <a:r>
              <a:rPr lang="en-US" altLang="en-US" sz="2800" i="1" dirty="0"/>
              <a:t>h(n)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FF0000"/>
                </a:solidFill>
              </a:rPr>
              <a:t>admissible</a:t>
            </a:r>
            <a:r>
              <a:rPr lang="en-US" altLang="en-US" sz="2800" dirty="0"/>
              <a:t> if for every node </a:t>
            </a:r>
            <a:r>
              <a:rPr lang="en-US" altLang="en-US" sz="2800" i="1" dirty="0"/>
              <a:t>n</a:t>
            </a:r>
            <a:r>
              <a:rPr lang="en-US" altLang="en-US" sz="2800" dirty="0"/>
              <a:t>,</a:t>
            </a:r>
          </a:p>
          <a:p>
            <a:pPr>
              <a:buFontTx/>
              <a:buNone/>
            </a:pPr>
            <a:r>
              <a:rPr lang="en-US" altLang="en-US" sz="2800" i="1" dirty="0"/>
              <a:t>	h(n) </a:t>
            </a:r>
            <a:r>
              <a:rPr lang="en-US" altLang="en-US" sz="2800" i="1" dirty="0">
                <a:cs typeface="Arial" charset="0"/>
              </a:rPr>
              <a:t>≤</a:t>
            </a:r>
            <a:r>
              <a:rPr lang="en-US" altLang="en-US" sz="2800" i="1" dirty="0"/>
              <a:t> 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(n), </a:t>
            </a:r>
            <a:r>
              <a:rPr lang="en-US" altLang="en-US" sz="2800" dirty="0"/>
              <a:t>where </a:t>
            </a:r>
            <a:r>
              <a:rPr lang="en-US" altLang="en-US" sz="2800" i="1" dirty="0"/>
              <a:t>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is the </a:t>
            </a:r>
            <a:r>
              <a:rPr lang="en-US" altLang="en-US" sz="2800" dirty="0">
                <a:solidFill>
                  <a:srgbClr val="FF0000"/>
                </a:solidFill>
              </a:rPr>
              <a:t>true </a:t>
            </a:r>
            <a:r>
              <a:rPr lang="en-US" altLang="en-US" sz="2800" dirty="0"/>
              <a:t>cost to reach the goal state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An admissible heuristic </a:t>
            </a:r>
            <a:r>
              <a:rPr lang="en-US" altLang="en-US" sz="28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800" dirty="0"/>
              <a:t> the cost to reach the goal, i.e., it is </a:t>
            </a:r>
            <a:r>
              <a:rPr lang="en-US" altLang="en-US" sz="2800" dirty="0">
                <a:solidFill>
                  <a:srgbClr val="FF0000"/>
                </a:solidFill>
              </a:rPr>
              <a:t>optimistic</a:t>
            </a:r>
            <a:endParaRPr lang="en-US" altLang="en-US" sz="2800" dirty="0"/>
          </a:p>
          <a:p>
            <a:r>
              <a:rPr lang="en-US" altLang="en-US" sz="2800" dirty="0"/>
              <a:t>Example: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 </a:t>
            </a:r>
            <a:r>
              <a:rPr lang="en-US" altLang="en-US" sz="2800" dirty="0"/>
              <a:t>(never overestimates the actual road distance)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Theorem</a:t>
            </a:r>
            <a:r>
              <a:rPr lang="en-US" altLang="en-US" sz="2800" dirty="0"/>
              <a:t>: If </a:t>
            </a:r>
            <a:r>
              <a:rPr lang="en-US" altLang="en-US" sz="2800" i="1" dirty="0"/>
              <a:t>h(n) </a:t>
            </a:r>
            <a:r>
              <a:rPr lang="en-US" altLang="en-US" sz="2800" dirty="0"/>
              <a:t>is admissible, 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using </a:t>
            </a:r>
            <a:r>
              <a:rPr lang="en-US" altLang="en-US" sz="2800" dirty="0">
                <a:latin typeface="Courier New" pitchFamily="49" charset="0"/>
              </a:rPr>
              <a:t>TREE-SEARCH</a:t>
            </a:r>
            <a:r>
              <a:rPr lang="en-US" altLang="en-US" sz="2800" dirty="0"/>
              <a:t> is optimal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Optimality of A</a:t>
            </a:r>
            <a:r>
              <a:rPr lang="en-US" altLang="en-US" baseline="30000" dirty="0"/>
              <a:t>*</a:t>
            </a:r>
            <a:r>
              <a:rPr lang="en-US" altLang="en-US" dirty="0"/>
              <a:t> (proof)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90675"/>
            <a:ext cx="88392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Suppose some suboptimal goal </a:t>
            </a:r>
            <a:r>
              <a:rPr lang="en-US" altLang="en-US" sz="1800" i="1" dirty="0"/>
              <a:t>G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has been generated and is in the fringe. Let </a:t>
            </a:r>
            <a:r>
              <a:rPr lang="en-US" altLang="en-US" sz="1800" i="1" dirty="0"/>
              <a:t>n</a:t>
            </a:r>
            <a:r>
              <a:rPr lang="en-US" altLang="en-US" sz="1800" dirty="0"/>
              <a:t> be an unexpanded node in the fringe such that </a:t>
            </a:r>
            <a:r>
              <a:rPr lang="en-US" altLang="en-US" sz="1800" i="1" dirty="0"/>
              <a:t>n </a:t>
            </a:r>
            <a:r>
              <a:rPr lang="en-US" altLang="en-US" sz="1800" dirty="0"/>
              <a:t>is on a shortest path to an optimal goal </a:t>
            </a:r>
            <a:r>
              <a:rPr lang="en-US" altLang="en-US" sz="1800" i="1" dirty="0"/>
              <a:t>G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f(G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)		&gt; f(G) 		from above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h(n)		</a:t>
            </a:r>
            <a:r>
              <a:rPr lang="en-US" altLang="en-US" sz="1800" dirty="0">
                <a:cs typeface="Arial" charset="0"/>
              </a:rPr>
              <a:t>≤</a:t>
            </a:r>
            <a:r>
              <a:rPr lang="en-US" altLang="en-US" sz="1800" dirty="0"/>
              <a:t> h*(n)		h* measures the “true cost” since h is admissible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g(n) + h(n)	</a:t>
            </a:r>
            <a:r>
              <a:rPr lang="en-US" altLang="en-US" sz="1800" dirty="0">
                <a:cs typeface="Arial" charset="0"/>
              </a:rPr>
              <a:t>≤</a:t>
            </a:r>
            <a:r>
              <a:rPr lang="en-US" altLang="en-US" sz="1800" dirty="0"/>
              <a:t> g(n) + h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(n)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f(n) 		</a:t>
            </a:r>
            <a:r>
              <a:rPr lang="en-US" altLang="en-US" sz="1800" dirty="0">
                <a:cs typeface="Arial" charset="0"/>
              </a:rPr>
              <a:t>≤</a:t>
            </a:r>
            <a:r>
              <a:rPr lang="en-US" altLang="en-US" sz="1800" dirty="0"/>
              <a:t> f(G)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Hence </a:t>
            </a:r>
            <a:r>
              <a:rPr lang="en-US" altLang="en-US" sz="1800" i="1" dirty="0"/>
              <a:t>f(G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) &gt; f(n)</a:t>
            </a:r>
            <a:r>
              <a:rPr lang="en-US" altLang="en-US" sz="1800" dirty="0"/>
              <a:t>, and A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will never select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for expansion; </a:t>
            </a:r>
            <a:r>
              <a:rPr lang="en-US" altLang="en-US" sz="1800" dirty="0">
                <a:solidFill>
                  <a:srgbClr val="FF0000"/>
                </a:solidFill>
              </a:rPr>
              <a:t>Contradiction: Algorithm would  have not terminated at G2 and expanded n instead because f(n)&lt;f(G)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en-US" sz="1800" dirty="0">
                <a:solidFill>
                  <a:srgbClr val="FF0000"/>
                </a:solidFill>
              </a:rPr>
              <a:t>f(G2)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
</a:t>
            </a:r>
          </a:p>
          <a:p>
            <a:pPr>
              <a:lnSpc>
                <a:spcPct val="80000"/>
              </a:lnSpc>
            </a:pPr>
            <a:endParaRPr lang="en-US" altLang="en-US" sz="1400" dirty="0"/>
          </a:p>
        </p:txBody>
      </p:sp>
      <p:pic>
        <p:nvPicPr>
          <p:cNvPr id="50181" name="Picture 5" descr="astar-pro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22629-838B-48B6-94BA-4440375711B0}"/>
              </a:ext>
            </a:extLst>
          </p:cNvPr>
          <p:cNvSpPr txBox="1"/>
          <p:nvPr/>
        </p:nvSpPr>
        <p:spPr>
          <a:xfrm>
            <a:off x="2514600" y="-27110"/>
            <a:ext cx="4312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Group B Online Credit Task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Idea: use an </a:t>
            </a:r>
            <a:r>
              <a:rPr lang="en-US" altLang="en-US" sz="24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400" dirty="0"/>
              <a:t> </a:t>
            </a:r>
            <a:r>
              <a:rPr lang="en-US" altLang="en-US" sz="2400" i="1" dirty="0"/>
              <a:t>f(n) </a:t>
            </a:r>
            <a:r>
              <a:rPr lang="en-US" altLang="en-US" sz="2400" dirty="0"/>
              <a:t>for each node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estimate of "desirability"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Expand most desirable unexpanded node
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u="sng" dirty="0"/>
              <a:t>Implementation</a:t>
            </a:r>
            <a:r>
              <a:rPr lang="en-US" alt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search
A* variations such as SMA*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Consistent heuristics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 heuristic is </a:t>
            </a:r>
            <a:r>
              <a:rPr lang="en-US" altLang="en-US" sz="2000" dirty="0">
                <a:solidFill>
                  <a:srgbClr val="FF0000"/>
                </a:solidFill>
              </a:rPr>
              <a:t>consistent</a:t>
            </a:r>
            <a:r>
              <a:rPr lang="en-US" altLang="en-US" sz="2000" dirty="0"/>
              <a:t> if for every node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every successor </a:t>
            </a:r>
            <a:r>
              <a:rPr lang="en-US" altLang="en-US" sz="2000" i="1" dirty="0"/>
              <a:t>n'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generated by any action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h(n) </a:t>
            </a:r>
            <a:r>
              <a:rPr lang="en-US" altLang="en-US" sz="2000" i="1" dirty="0">
                <a:cs typeface="Arial" charset="0"/>
              </a:rPr>
              <a:t>≤</a:t>
            </a:r>
            <a:r>
              <a:rPr lang="en-US" altLang="en-US" sz="2000" i="1" dirty="0"/>
              <a:t> c(</a:t>
            </a:r>
            <a:r>
              <a:rPr lang="en-US" altLang="en-US" sz="2000" i="1" dirty="0" err="1"/>
              <a:t>n,a,n</a:t>
            </a:r>
            <a:r>
              <a:rPr lang="en-US" altLang="en-US" sz="2000" i="1" dirty="0"/>
              <a:t>') + h(n')</a:t>
            </a:r>
            <a:r>
              <a:rPr lang="en-US" altLang="en-US" sz="2000" dirty="0"/>
              <a:t>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consistent, we have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f(n')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g(n) + c(</a:t>
            </a:r>
            <a:r>
              <a:rPr lang="en-US" altLang="en-US" sz="2000" dirty="0" err="1"/>
              <a:t>n,a,n</a:t>
            </a:r>
            <a:r>
              <a:rPr lang="en-US" altLang="en-US" sz="2000" dirty="0"/>
              <a:t>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</a:t>
            </a:r>
            <a:r>
              <a:rPr lang="en-US" altLang="en-US" sz="2000" dirty="0">
                <a:cs typeface="Arial" charset="0"/>
              </a:rPr>
              <a:t>≥ </a:t>
            </a:r>
            <a:r>
              <a:rPr lang="en-US" altLang="en-US" sz="2000" dirty="0"/>
              <a:t>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f(n)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i.e., </a:t>
            </a:r>
            <a:r>
              <a:rPr lang="en-US" altLang="en-US" sz="2000" i="1" dirty="0"/>
              <a:t>f(n)</a:t>
            </a:r>
            <a:r>
              <a:rPr lang="en-US" altLang="en-US" sz="2000" dirty="0"/>
              <a:t> is non-decreasing along any path.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Theorem</a:t>
            </a:r>
            <a:r>
              <a:rPr lang="en-US" altLang="en-US" sz="2000" dirty="0"/>
              <a:t>: If </a:t>
            </a:r>
            <a:r>
              <a:rPr lang="en-US" altLang="en-US" sz="2000" i="1" dirty="0"/>
              <a:t>h(n)</a:t>
            </a:r>
            <a:r>
              <a:rPr lang="en-US" altLang="en-US" sz="2000" dirty="0"/>
              <a:t> is consistent, A</a:t>
            </a:r>
            <a:r>
              <a:rPr lang="en-US" altLang="en-US" sz="2000" i="1" dirty="0"/>
              <a:t>*</a:t>
            </a:r>
            <a:r>
              <a:rPr lang="en-US" altLang="en-US" sz="2000" dirty="0"/>
              <a:t> using </a:t>
            </a:r>
            <a:r>
              <a:rPr lang="en-US" altLang="en-US" sz="2000" dirty="0">
                <a:latin typeface="Courier New" pitchFamily="49" charset="0"/>
              </a:rPr>
              <a:t>GRAPH-SEARCH</a:t>
            </a:r>
            <a:r>
              <a:rPr lang="en-US" altLang="en-US" sz="2000" dirty="0"/>
              <a:t> is optimal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Remark: Optimal means A* directly moves to the goal state </a:t>
            </a:r>
          </a:p>
        </p:txBody>
      </p:sp>
      <p:pic>
        <p:nvPicPr>
          <p:cNvPr id="25604" name="Picture 4" descr="consist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(n) </a:t>
            </a:r>
            <a:r>
              <a:rPr lang="en-US" altLang="en-US" sz="200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</a:t>
            </a:r>
            <a:r>
              <a:rPr lang="en-US" altLang="en-US" sz="200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1</a:t>
            </a:r>
            <a:r>
              <a:rPr lang="en-US" altLang="en-US" sz="2800" u="sng">
                <a:solidFill>
                  <a:srgbClr val="CC0099"/>
                </a:solidFill>
              </a:rPr>
              <a:t>(S) = ?</a:t>
            </a:r>
            <a:r>
              <a:rPr lang="en-US" altLang="en-US" sz="2800"/>
              <a:t> 8</a:t>
            </a:r>
            <a:endParaRPr lang="en-US" altLang="en-US" sz="2800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2</a:t>
            </a:r>
            <a:r>
              <a:rPr lang="en-US" altLang="en-US" sz="2800" u="sng">
                <a:solidFill>
                  <a:srgbClr val="CC0099"/>
                </a:solidFill>
              </a:rPr>
              <a:t>(S) = ?</a:t>
            </a:r>
            <a:r>
              <a:rPr lang="en-US" altLang="en-US" sz="2800"/>
              <a:t> 3+1+2+2+2+3+3+2 = 18</a:t>
            </a:r>
            <a:r>
              <a:rPr lang="en-US" altLang="en-US" sz="2400"/>
              <a:t> </a:t>
            </a:r>
          </a:p>
        </p:txBody>
      </p:sp>
      <p:pic>
        <p:nvPicPr>
          <p:cNvPr id="5120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If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i="1" dirty="0">
                <a:cs typeface="Arial" charset="0"/>
              </a:rPr>
              <a:t>≥</a:t>
            </a:r>
            <a:r>
              <a:rPr lang="en-US" altLang="en-US" sz="2400" i="1" dirty="0"/>
              <a:t> 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for all </a:t>
            </a:r>
            <a:r>
              <a:rPr lang="en-US" altLang="en-US" sz="2400" i="1" dirty="0"/>
              <a:t>n</a:t>
            </a:r>
            <a:r>
              <a:rPr lang="en-US" altLang="en-US" sz="2400" dirty="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dominates</a:t>
            </a:r>
            <a:r>
              <a:rPr lang="en-US" altLang="en-US" sz="2400" dirty="0"/>
              <a:t>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better for search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Typical search costs (average number of nodes expanded):</a:t>
            </a:r>
          </a:p>
          <a:p>
            <a:pPr>
              <a:lnSpc>
                <a:spcPct val="80000"/>
              </a:lnSpc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i="1" dirty="0"/>
              <a:t>d=12	</a:t>
            </a:r>
            <a:r>
              <a:rPr lang="en-US" altLang="en-US" sz="2400" dirty="0"/>
              <a:t>IDS = 3,644,035 nodes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227 nodes 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= 73 nodes </a:t>
            </a:r>
          </a:p>
          <a:p>
            <a:pPr>
              <a:lnSpc>
                <a:spcPct val="80000"/>
              </a:lnSpc>
            </a:pPr>
            <a:r>
              <a:rPr lang="en-US" altLang="en-US" sz="2400" i="1" dirty="0"/>
              <a:t>d=24 	</a:t>
            </a:r>
            <a:r>
              <a:rPr lang="en-US" altLang="en-US" sz="2400" dirty="0"/>
              <a:t>IDS = too many nodes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39,135 nodes </a:t>
            </a:r>
            <a:br>
              <a:rPr lang="en-US" altLang="en-US" sz="2400" dirty="0"/>
            </a:br>
            <a:r>
              <a:rPr lang="en-US" altLang="en-US" sz="2400" dirty="0"/>
              <a:t>	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(h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= 1,641 nodes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4779"/>
            <a:ext cx="6858000" cy="628301"/>
          </a:xfrm>
        </p:spPr>
        <p:txBody>
          <a:bodyPr>
            <a:normAutofit fontScale="90000"/>
          </a:bodyPr>
          <a:lstStyle/>
          <a:p>
            <a:r>
              <a:rPr lang="en-US" dirty="0"/>
              <a:t>SMA*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975"/>
            <a:ext cx="9144000" cy="487662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5100" dirty="0"/>
              <a:t>         Modifies A* to work with a limited memory</a:t>
            </a:r>
          </a:p>
          <a:p>
            <a:pPr algn="l"/>
            <a:endParaRPr lang="en-US" sz="5100" dirty="0"/>
          </a:p>
          <a:p>
            <a:pPr algn="l"/>
            <a:r>
              <a:rPr lang="en-US" sz="5100" b="1" dirty="0"/>
              <a:t>Key Idea: </a:t>
            </a:r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/>
              <a:t>Uses a given amount of memory to remember nodes so that they don’t have to be repeatedly regenerated.</a:t>
            </a:r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/>
              <a:t>Utilizes whatever memory is made available to it.</a:t>
            </a:r>
          </a:p>
          <a:p>
            <a:pPr marL="257175" indent="-2571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100" dirty="0"/>
              <a:t>It avoids repeated states as far as its memory allows.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3810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https://en.wikipedia.org/wiki/SMA*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9893" y="-190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Khadija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692598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http://www2.cs.uh.edu/~ceick/ai/SMA.pdf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4779"/>
            <a:ext cx="6858000" cy="628301"/>
          </a:xfrm>
        </p:spPr>
        <p:txBody>
          <a:bodyPr>
            <a:normAutofit fontScale="90000"/>
          </a:bodyPr>
          <a:lstStyle/>
          <a:p>
            <a:r>
              <a:rPr lang="en-US" dirty="0"/>
              <a:t>SMA*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92" y="2057400"/>
            <a:ext cx="8667008" cy="4419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 Steps:</a:t>
            </a:r>
          </a:p>
          <a:p>
            <a:pPr algn="l"/>
            <a:r>
              <a:rPr lang="en-US" sz="2400" dirty="0"/>
              <a:t>                  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• Expand deepest lowest f-cost leaf-node (Best first search on f-cost)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• Update f-cost of nodes whose successors have higher f-cost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• Drop shallowest &amp; highest f-cost leaf node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• remember best forgotten descendant</a:t>
            </a:r>
          </a:p>
          <a:p>
            <a:pPr algn="l">
              <a:lnSpc>
                <a:spcPct val="150000"/>
              </a:lnSpc>
            </a:pPr>
            <a:r>
              <a:rPr lang="en-US" sz="2400"/>
              <a:t>• </a:t>
            </a:r>
            <a:r>
              <a:rPr lang="en-US" sz="2400" dirty="0"/>
              <a:t>Paths longer than node limit get ∞ cost.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9893" y="-190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Khadija</a:t>
            </a:r>
          </a:p>
        </p:txBody>
      </p:sp>
    </p:spTree>
    <p:extLst>
      <p:ext uri="{BB962C8B-B14F-4D97-AF65-F5344CB8AC3E}">
        <p14:creationId xmlns:p14="http://schemas.microsoft.com/office/powerpoint/2010/main" val="39779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Evaluation function </a:t>
            </a:r>
            <a:r>
              <a:rPr lang="en-US" altLang="en-US" i="1" dirty="0"/>
              <a:t>f(n) = h(n)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h</a:t>
            </a:r>
            <a:r>
              <a:rPr lang="en-US" altLang="en-US" dirty="0"/>
              <a:t>euristic): estimate of cost from </a:t>
            </a:r>
            <a:r>
              <a:rPr lang="en-US" altLang="en-US" i="1" dirty="0"/>
              <a:t>n</a:t>
            </a:r>
            <a:r>
              <a:rPr lang="en-US" altLang="en-US" dirty="0"/>
              <a:t> to </a:t>
            </a:r>
            <a:r>
              <a:rPr lang="en-US" altLang="en-US" i="1" dirty="0"/>
              <a:t>goal</a:t>
            </a:r>
            <a:endParaRPr lang="en-US" altLang="en-US" dirty="0"/>
          </a:p>
          <a:p>
            <a:r>
              <a:rPr lang="en-US" altLang="en-US" dirty="0"/>
              <a:t>e.g.,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SLD</a:t>
            </a:r>
            <a:r>
              <a:rPr lang="en-US" altLang="en-US" i="1" dirty="0"/>
              <a:t>(n)</a:t>
            </a:r>
            <a:r>
              <a:rPr lang="en-US" altLang="en-US" dirty="0"/>
              <a:t> = straight-line distance from </a:t>
            </a:r>
            <a:r>
              <a:rPr lang="en-US" altLang="en-US" i="1" dirty="0"/>
              <a:t>n</a:t>
            </a:r>
            <a:r>
              <a:rPr lang="en-US" altLang="en-US" dirty="0"/>
              <a:t> to Bucharest</a:t>
            </a:r>
          </a:p>
          <a:p>
            <a:r>
              <a:rPr lang="en-US" altLang="en-US" dirty="0"/>
              <a:t>Greedy best-first search expands the node that </a:t>
            </a:r>
            <a:r>
              <a:rPr lang="en-US" altLang="en-US" dirty="0">
                <a:solidFill>
                  <a:srgbClr val="FF0000"/>
                </a:solidFill>
              </a:rPr>
              <a:t>appears</a:t>
            </a:r>
            <a:r>
              <a:rPr lang="en-US" altLang="en-US" dirty="0"/>
              <a:t> to be closest to 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-24912"/>
            <a:ext cx="9372600" cy="1143000"/>
          </a:xfrm>
        </p:spPr>
        <p:txBody>
          <a:bodyPr/>
          <a:lstStyle/>
          <a:p>
            <a:r>
              <a:rPr lang="en-US" altLang="en-US" sz="4000" dirty="0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66018"/>
            <a:ext cx="8610600" cy="4525963"/>
          </a:xfrm>
        </p:spPr>
        <p:txBody>
          <a:bodyPr/>
          <a:lstStyle/>
          <a:p>
            <a:r>
              <a:rPr lang="en-US" altLang="en-US" dirty="0"/>
              <a:t>When it evaluates a node n it only considers the cost to the goal state (h(n)) but ignores the cost of reaching n from the initial state (g(n))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Complete?</a:t>
            </a:r>
            <a:r>
              <a:rPr lang="en-US" altLang="en-US" dirty="0"/>
              <a:t> No – can get stuck in loops, e.g., Iasi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/>
              <a:t>Neamt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Iasi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/>
              <a:t>Neamt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Time?</a:t>
            </a:r>
            <a:r>
              <a:rPr lang="en-US" altLang="en-US" dirty="0"/>
              <a:t> </a:t>
            </a:r>
            <a:r>
              <a:rPr lang="en-US" altLang="en-US" i="1" dirty="0"/>
              <a:t>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m</a:t>
            </a:r>
            <a:r>
              <a:rPr lang="en-US" altLang="en-US" i="1" dirty="0"/>
              <a:t>)</a:t>
            </a:r>
            <a:r>
              <a:rPr lang="en-US" altLang="en-US" dirty="0"/>
              <a:t>, but a good heuristic can give dramatic improvement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Space?</a:t>
            </a:r>
            <a:r>
              <a:rPr lang="en-US" altLang="en-US" dirty="0"/>
              <a:t> </a:t>
            </a:r>
            <a:r>
              <a:rPr lang="en-US" altLang="en-US" i="1" dirty="0"/>
              <a:t>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m</a:t>
            </a:r>
            <a:r>
              <a:rPr lang="en-US" altLang="en-US" i="1" dirty="0"/>
              <a:t>) </a:t>
            </a:r>
            <a:r>
              <a:rPr lang="en-US" altLang="en-US" dirty="0"/>
              <a:t>-- keeps all nodes in memory</a:t>
            </a:r>
          </a:p>
          <a:p>
            <a:r>
              <a:rPr lang="en-US" altLang="en-US" u="sng" dirty="0">
                <a:solidFill>
                  <a:srgbClr val="CC0099"/>
                </a:solidFill>
              </a:rPr>
              <a:t>Optimal?</a:t>
            </a:r>
            <a:r>
              <a:rPr lang="en-US" altLang="en-US" dirty="0"/>
              <a:t> 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7B7C3BA38BA4CA36FC7E27BE3DF6C" ma:contentTypeVersion="8" ma:contentTypeDescription="Create a new document." ma:contentTypeScope="" ma:versionID="4589baf95a6bf455ded5ca0ec8e6241c">
  <xsd:schema xmlns:xsd="http://www.w3.org/2001/XMLSchema" xmlns:xs="http://www.w3.org/2001/XMLSchema" xmlns:p="http://schemas.microsoft.com/office/2006/metadata/properties" xmlns:ns2="8384609b-5394-4937-84c4-2e6f9c3b7d38" targetNamespace="http://schemas.microsoft.com/office/2006/metadata/properties" ma:root="true" ma:fieldsID="24f313afc229563c5393e6b8d37244e1" ns2:_="">
    <xsd:import namespace="8384609b-5394-4937-84c4-2e6f9c3b7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4609b-5394-4937-84c4-2e6f9c3b7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64932-714B-4D53-A942-7D8F2EA5D52A}"/>
</file>

<file path=customXml/itemProps2.xml><?xml version="1.0" encoding="utf-8"?>
<ds:datastoreItem xmlns:ds="http://schemas.openxmlformats.org/officeDocument/2006/customXml" ds:itemID="{438E872E-5229-4DD9-A4B5-86BC6EF59E28}"/>
</file>

<file path=customXml/itemProps3.xml><?xml version="1.0" encoding="utf-8"?>
<ds:datastoreItem xmlns:ds="http://schemas.openxmlformats.org/officeDocument/2006/customXml" ds:itemID="{FFABF58D-85E6-4FE7-BF3F-0B829EE23877}"/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1173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Light</vt:lpstr>
      <vt:lpstr>Courier New</vt:lpstr>
      <vt:lpstr>Wingdings</vt:lpstr>
      <vt:lpstr>Default Design</vt:lpstr>
      <vt:lpstr>Discussion of  Greedy Search, A* and SMA*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Side Discussion “Greedy Algorithms”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Consistent heuristics</vt:lpstr>
      <vt:lpstr>Admissible heuristics</vt:lpstr>
      <vt:lpstr>Dominance</vt:lpstr>
      <vt:lpstr>SMA* Algorithm</vt:lpstr>
      <vt:lpstr>SMA* Algorithm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dc:creator>Min-Yen Kan</dc:creator>
  <cp:lastModifiedBy>Eick, Christoph F</cp:lastModifiedBy>
  <cp:revision>22</cp:revision>
  <dcterms:created xsi:type="dcterms:W3CDTF">2003-12-17T04:31:51Z</dcterms:created>
  <dcterms:modified xsi:type="dcterms:W3CDTF">2021-02-03T16:13:16Z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0x01010099A7B7C3BA38BA4CA36FC7E27BE3DF6C</vt:lpwstr>
  </property>
</Properties>
</file>