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3" r:id="rId4"/>
    <p:sldId id="277" r:id="rId5"/>
    <p:sldId id="280" r:id="rId6"/>
    <p:sldId id="279" r:id="rId7"/>
    <p:sldId id="278" r:id="rId8"/>
    <p:sldId id="293" r:id="rId9"/>
    <p:sldId id="295" r:id="rId10"/>
    <p:sldId id="299" r:id="rId11"/>
    <p:sldId id="296" r:id="rId12"/>
    <p:sldId id="301" r:id="rId13"/>
    <p:sldId id="294" r:id="rId14"/>
    <p:sldId id="290" r:id="rId15"/>
    <p:sldId id="288" r:id="rId16"/>
    <p:sldId id="283" r:id="rId17"/>
    <p:sldId id="289" r:id="rId18"/>
    <p:sldId id="281" r:id="rId19"/>
    <p:sldId id="300" r:id="rId20"/>
    <p:sldId id="282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效能比較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7.9554714314556838E-2"/>
          <c:y val="7.7911190972049682E-2"/>
          <c:w val="0.92044528568544315"/>
          <c:h val="0.729190289893701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 5萬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工作表1!$A$2:$A$5</c:f>
              <c:strCache>
                <c:ptCount val="4"/>
                <c:pt idx="0">
                  <c:v>CPU(插入)</c:v>
                </c:pt>
                <c:pt idx="1">
                  <c:v>CPU執行數(插入)</c:v>
                </c:pt>
                <c:pt idx="2">
                  <c:v>RAM(插入)</c:v>
                </c:pt>
                <c:pt idx="3">
                  <c:v>CPU(搜尋)</c:v>
                </c:pt>
              </c:strCache>
            </c:strRef>
          </c:cat>
          <c:val>
            <c:numRef>
              <c:f>工作表1!$B$2:$B$5</c:f>
              <c:numCache>
                <c:formatCode>0.00%</c:formatCode>
                <c:ptCount val="4"/>
                <c:pt idx="0">
                  <c:v>0.81320000000000003</c:v>
                </c:pt>
                <c:pt idx="1">
                  <c:v>1.6264000000000001</c:v>
                </c:pt>
                <c:pt idx="2">
                  <c:v>0.13220000000000001</c:v>
                </c:pt>
                <c:pt idx="3">
                  <c:v>0.88260000000000005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F8-4C75-B1C6-0C53522D86FE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20萬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工作表1!$A$2:$A$5</c:f>
              <c:strCache>
                <c:ptCount val="4"/>
                <c:pt idx="0">
                  <c:v>CPU(插入)</c:v>
                </c:pt>
                <c:pt idx="1">
                  <c:v>CPU執行數(插入)</c:v>
                </c:pt>
                <c:pt idx="2">
                  <c:v>RAM(插入)</c:v>
                </c:pt>
                <c:pt idx="3">
                  <c:v>CPU(搜尋)</c:v>
                </c:pt>
              </c:strCache>
            </c:strRef>
          </c:cat>
          <c:val>
            <c:numRef>
              <c:f>工作表1!$C$2:$C$5</c:f>
              <c:numCache>
                <c:formatCode>0.00%</c:formatCode>
                <c:ptCount val="4"/>
                <c:pt idx="0">
                  <c:v>0.4708</c:v>
                </c:pt>
                <c:pt idx="1">
                  <c:v>0.94159999999999999</c:v>
                </c:pt>
                <c:pt idx="2">
                  <c:v>0.1731</c:v>
                </c:pt>
                <c:pt idx="3">
                  <c:v>0.56889999999999996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F8-4C75-B1C6-0C53522D8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19687048"/>
        <c:axId val="419684696"/>
      </c:barChart>
      <c:catAx>
        <c:axId val="4196870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9684696"/>
        <c:crosses val="autoZero"/>
        <c:auto val="1"/>
        <c:lblAlgn val="ctr"/>
        <c:lblOffset val="100"/>
        <c:noMultiLvlLbl val="0"/>
      </c:catAx>
      <c:valAx>
        <c:axId val="41968469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9687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執行時間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5萬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工作表1!$A$2:$A$3</c:f>
              <c:strCache>
                <c:ptCount val="2"/>
                <c:pt idx="0">
                  <c:v>插入時間</c:v>
                </c:pt>
                <c:pt idx="1">
                  <c:v>搜尋時間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0.60050000000000003</c:v>
                </c:pt>
                <c:pt idx="1">
                  <c:v>2.4081999999999999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3A-482D-B902-C1DA10ABF09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20萬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工作表1!$A$2:$A$3</c:f>
              <c:strCache>
                <c:ptCount val="2"/>
                <c:pt idx="0">
                  <c:v>插入時間</c:v>
                </c:pt>
                <c:pt idx="1">
                  <c:v>搜尋時間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0.74219999999999997</c:v>
                </c:pt>
                <c:pt idx="1">
                  <c:v>7.1981000000000002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3A-482D-B902-C1DA10ABF0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14552824"/>
        <c:axId val="414553608"/>
      </c:barChart>
      <c:catAx>
        <c:axId val="4145528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4553608"/>
        <c:crosses val="autoZero"/>
        <c:auto val="1"/>
        <c:lblAlgn val="ctr"/>
        <c:lblOffset val="100"/>
        <c:noMultiLvlLbl val="0"/>
      </c:catAx>
      <c:valAx>
        <c:axId val="4145536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4552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wEuGPzkCkGorxx4o2OBN4XIJ3f7jLm-c/view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51cto.com/xbhog/279328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DC295E5-4091-42FD-8E7B-D4CA8EC9A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		</a:t>
            </a:r>
            <a:r>
              <a:rPr lang="en-US" altLang="zh-TW" sz="2800" dirty="0"/>
              <a:t>	00857125</a:t>
            </a:r>
            <a:r>
              <a:rPr lang="zh-TW" altLang="en-US" sz="2800" dirty="0"/>
              <a:t>葉冠昊</a:t>
            </a:r>
            <a:endParaRPr lang="en-US" altLang="zh-TW" sz="2800" dirty="0"/>
          </a:p>
          <a:p>
            <a:r>
              <a:rPr lang="en-US" altLang="zh-TW" sz="2800" dirty="0"/>
              <a:t>			00857140</a:t>
            </a:r>
            <a:r>
              <a:rPr lang="zh-TW" altLang="en-US" sz="2800" dirty="0"/>
              <a:t>官鼎鈞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7221EC-42C3-4DDF-BA0F-97A03DD1A3F7}"/>
              </a:ext>
            </a:extLst>
          </p:cNvPr>
          <p:cNvSpPr/>
          <p:nvPr/>
        </p:nvSpPr>
        <p:spPr>
          <a:xfrm>
            <a:off x="2535006" y="1634402"/>
            <a:ext cx="717375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巨量資料運算導論</a:t>
            </a:r>
            <a:endParaRPr lang="en-US" altLang="zh-TW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zh-TW" alt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期末</a:t>
            </a:r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實作專題成果報告</a:t>
            </a:r>
            <a:endParaRPr lang="zh-TW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522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zh-TW" altLang="en-US" dirty="0"/>
              <a:t>在該文件中做以下之修改與添加</a:t>
            </a:r>
          </a:p>
        </p:txBody>
      </p:sp>
      <p:sp>
        <p:nvSpPr>
          <p:cNvPr id="4" name="矩形 3"/>
          <p:cNvSpPr/>
          <p:nvPr/>
        </p:nvSpPr>
        <p:spPr>
          <a:xfrm>
            <a:off x="1078302" y="752017"/>
            <a:ext cx="99691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在</a:t>
            </a:r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Ubuntu</a:t>
            </a:r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配置</a:t>
            </a:r>
            <a:r>
              <a:rPr lang="en-US" altLang="zh-TW" sz="5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jupyter</a:t>
            </a:r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notebook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57FC02-34E8-467B-9A4E-81C5852E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52" y="2914578"/>
            <a:ext cx="657316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8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zh-TW" altLang="en-US" dirty="0"/>
              <a:t>最後輸入以下指令即可啟動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8302" y="752017"/>
            <a:ext cx="99691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在</a:t>
            </a:r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Ubuntu</a:t>
            </a:r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配置</a:t>
            </a:r>
            <a:r>
              <a:rPr lang="en-US" altLang="zh-TW" sz="5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jupyter</a:t>
            </a:r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notebook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12477E8-9A45-45B8-844C-8E9FCC8A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15" y="2883144"/>
            <a:ext cx="2709062" cy="54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8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41011" y="2677851"/>
            <a:ext cx="71096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資料集測試與結果分析</a:t>
            </a:r>
          </a:p>
          <a:p>
            <a:pPr algn="ctr"/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5178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配置完</a:t>
            </a:r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jupyter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notebook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後，我們分別測試</a:t>
            </a:r>
            <a:r>
              <a:rPr lang="zh-TW" altLang="en-US" dirty="0">
                <a:solidFill>
                  <a:srgbClr val="FF0000"/>
                </a:solidFill>
              </a:rPr>
              <a:t>五萬筆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及</a:t>
            </a:r>
            <a:r>
              <a:rPr lang="zh-TW" altLang="en-US" dirty="0">
                <a:solidFill>
                  <a:srgbClr val="FF0000"/>
                </a:solidFill>
              </a:rPr>
              <a:t>二十萬筆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資料集過程，並依據範例程式建構效能之比較表。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比較表中有執行時間、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Hadoop Master/Node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虛擬機有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CPU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數量、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CPU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使用比率、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CPU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執行數、記憶體使用量、搜尋資料的時間。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8302" y="752017"/>
            <a:ext cx="99691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測試資料集</a:t>
            </a:r>
            <a:endParaRPr lang="en-US" altLang="zh-TW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68266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遭遇困難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按照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PPT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的步驟時在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import </a:t>
            </a:r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obspy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時出現問題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解決方法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重新安裝至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python 3.7.1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8302" y="752017"/>
            <a:ext cx="99691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測試資料集</a:t>
            </a:r>
            <a:endParaRPr lang="en-US" altLang="zh-TW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96344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8302" y="752017"/>
            <a:ext cx="99691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效能比較表</a:t>
            </a:r>
            <a:endParaRPr lang="en-US" altLang="zh-TW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599981"/>
              </p:ext>
            </p:extLst>
          </p:nvPr>
        </p:nvGraphicFramePr>
        <p:xfrm>
          <a:off x="1141413" y="2249487"/>
          <a:ext cx="9906000" cy="251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39485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資料量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插入時間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虛擬機</a:t>
                      </a:r>
                      <a:r>
                        <a:rPr lang="en-US" altLang="zh-TW" dirty="0"/>
                        <a:t>CPU</a:t>
                      </a:r>
                      <a:r>
                        <a:rPr lang="zh-TW" altLang="en-US" dirty="0"/>
                        <a:t>數量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CPU</a:t>
                      </a:r>
                      <a:r>
                        <a:rPr lang="zh-TW" altLang="en-US" dirty="0"/>
                        <a:t>使用比率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CPU</a:t>
                      </a:r>
                      <a:r>
                        <a:rPr lang="zh-TW" altLang="en-US" dirty="0"/>
                        <a:t>執行數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記憶體大小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記憶體使用量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搜尋時間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485">
                <a:tc>
                  <a:txBody>
                    <a:bodyPr/>
                    <a:lstStyle/>
                    <a:p>
                      <a:r>
                        <a:rPr lang="en-US" altLang="zh-TW" dirty="0"/>
                        <a:t>50,000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0.6005sec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81.32%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1.6264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4096MB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541.4MB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2.4082sec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485">
                <a:tc>
                  <a:txBody>
                    <a:bodyPr/>
                    <a:lstStyle/>
                    <a:p>
                      <a:r>
                        <a:rPr lang="en-US" altLang="zh-TW" dirty="0"/>
                        <a:t>200,000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0.7422sec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47.08%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0.9416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4096MB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709.1MB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7.1981sec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610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8302" y="752017"/>
            <a:ext cx="99691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結果分析</a:t>
            </a:r>
            <a:endParaRPr lang="en-US" altLang="zh-TW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2" name="內容版面配置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12759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70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8302" y="752017"/>
            <a:ext cx="99691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結果分析</a:t>
            </a:r>
            <a:endParaRPr lang="en-US" altLang="zh-TW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4" name="內容版面配置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82955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444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chemeClr val="bg2"/>
                </a:solidFill>
              </a:rPr>
              <a:t>經過這次專題的練習，我們從規劃報告中學習如何在實裝</a:t>
            </a:r>
            <a:r>
              <a:rPr lang="en-US" altLang="zh-TW" b="1" dirty="0">
                <a:solidFill>
                  <a:schemeClr val="bg2"/>
                </a:solidFill>
              </a:rPr>
              <a:t>Hadoop</a:t>
            </a:r>
            <a:r>
              <a:rPr lang="zh-TW" altLang="en-US" b="1" dirty="0">
                <a:solidFill>
                  <a:schemeClr val="bg2"/>
                </a:solidFill>
              </a:rPr>
              <a:t>一直到這次的最終報告中學習</a:t>
            </a:r>
            <a:r>
              <a:rPr lang="en-US" altLang="zh-TW" b="1" dirty="0">
                <a:solidFill>
                  <a:schemeClr val="bg2"/>
                </a:solidFill>
              </a:rPr>
              <a:t>hive</a:t>
            </a:r>
            <a:r>
              <a:rPr lang="zh-TW" altLang="en-US" b="1" dirty="0">
                <a:solidFill>
                  <a:schemeClr val="bg2"/>
                </a:solidFill>
              </a:rPr>
              <a:t>的安裝、</a:t>
            </a:r>
            <a:r>
              <a:rPr lang="en-US" altLang="zh-TW" b="1" dirty="0" err="1">
                <a:solidFill>
                  <a:schemeClr val="bg2"/>
                </a:solidFill>
              </a:rPr>
              <a:t>jupyter</a:t>
            </a:r>
            <a:r>
              <a:rPr lang="zh-TW" altLang="en-US" b="1" dirty="0">
                <a:solidFill>
                  <a:schemeClr val="bg2"/>
                </a:solidFill>
              </a:rPr>
              <a:t> </a:t>
            </a:r>
            <a:r>
              <a:rPr lang="en-US" altLang="zh-TW" b="1" dirty="0">
                <a:solidFill>
                  <a:schemeClr val="bg2"/>
                </a:solidFill>
              </a:rPr>
              <a:t>notebook</a:t>
            </a:r>
            <a:r>
              <a:rPr lang="zh-TW" altLang="en-US" b="1" dirty="0">
                <a:solidFill>
                  <a:schemeClr val="bg2"/>
                </a:solidFill>
              </a:rPr>
              <a:t>的配置和操作以及實際跑資料集，雖然過程中很花時間也遭遇了一些困難，但在互相討論和嘗試解決問題時也學習到了處理的方法。</a:t>
            </a:r>
            <a:endParaRPr lang="en-US" altLang="zh-TW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chemeClr val="bg2"/>
                </a:solidFill>
              </a:rPr>
              <a:t>在此我們要感謝助教們以及陳以晢、呂宗祐、俞浩君的組別給予我們一些建議和協助。</a:t>
            </a:r>
            <a:endParaRPr lang="en-US" altLang="zh-TW" b="1" dirty="0">
              <a:solidFill>
                <a:schemeClr val="bg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8302" y="752017"/>
            <a:ext cx="99691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心得</a:t>
            </a:r>
            <a:endParaRPr lang="en-US" altLang="zh-TW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903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https://drive.google.com/file/d/1wEuGPzkCkGorxx4o2OBN4XIJ3f7jLm-c/view?usp=sharing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8302" y="752017"/>
            <a:ext cx="99691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影片展示</a:t>
            </a:r>
            <a:endParaRPr lang="en-US" altLang="zh-TW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8306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6268" y="2867084"/>
            <a:ext cx="84946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在安裝步驟簡述與遭遇困難</a:t>
            </a:r>
          </a:p>
          <a:p>
            <a:pPr algn="ctr"/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1834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老師的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PPT</a:t>
            </a:r>
          </a:p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https://blog.51cto.com/xbhog/2793288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8302" y="752017"/>
            <a:ext cx="99691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參考資料</a:t>
            </a:r>
            <a:endParaRPr lang="en-US" altLang="zh-TW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818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0DEC610-D8ED-457C-9734-1699B9860C3E}"/>
              </a:ext>
            </a:extLst>
          </p:cNvPr>
          <p:cNvSpPr/>
          <p:nvPr/>
        </p:nvSpPr>
        <p:spPr>
          <a:xfrm>
            <a:off x="3092857" y="2321004"/>
            <a:ext cx="5836404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3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Q&amp;A</a:t>
            </a:r>
            <a:endParaRPr lang="zh-TW" altLang="en-US" sz="13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71280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D61BD6-3861-42EB-9E68-4B68249F2E8C}"/>
              </a:ext>
            </a:extLst>
          </p:cNvPr>
          <p:cNvSpPr/>
          <p:nvPr/>
        </p:nvSpPr>
        <p:spPr>
          <a:xfrm>
            <a:off x="4153801" y="2828835"/>
            <a:ext cx="38843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2007350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52AFDD-B802-4889-BD5B-CC7CC8E73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364" y="3710383"/>
            <a:ext cx="3924731" cy="1385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698AE1-1DFE-4153-93D2-25A16A8FA416}"/>
              </a:ext>
            </a:extLst>
          </p:cNvPr>
          <p:cNvSpPr/>
          <p:nvPr/>
        </p:nvSpPr>
        <p:spPr>
          <a:xfrm>
            <a:off x="1003999" y="414634"/>
            <a:ext cx="58364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實裝</a:t>
            </a:r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Hadoop</a:t>
            </a:r>
            <a:endParaRPr lang="zh-TW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BA2B098-0711-4A94-9AC8-137B3D30F55A}"/>
              </a:ext>
            </a:extLst>
          </p:cNvPr>
          <p:cNvSpPr txBox="1">
            <a:spLocks/>
          </p:cNvSpPr>
          <p:nvPr/>
        </p:nvSpPr>
        <p:spPr>
          <a:xfrm>
            <a:off x="1003999" y="15164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TW" altLang="en-US" b="1" dirty="0">
              <a:solidFill>
                <a:schemeClr val="bg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4F0AD2B-BFC1-4CF8-851C-FDCDF1F7A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86" y="3710384"/>
            <a:ext cx="3738429" cy="138519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078645" y="1777041"/>
            <a:ext cx="854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2">
                    <a:lumMod val="50000"/>
                  </a:schemeClr>
                </a:solidFill>
              </a:rPr>
              <a:t>下兩圖為期末實測規劃報告最後跑出結果</a:t>
            </a:r>
            <a:endParaRPr lang="en-US" altLang="zh-TW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15364" y="2559983"/>
            <a:ext cx="392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97284" y="2535624"/>
            <a:ext cx="21997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Slave</a:t>
            </a:r>
            <a:endParaRPr lang="zh-TW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7861" y="2584976"/>
            <a:ext cx="21997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Master</a:t>
            </a:r>
            <a:endParaRPr lang="zh-TW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1536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步驟簡述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以下步驟都會在最後的展示影片中展示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下載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hive2.3.7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版本壓縮檔並解壓、更改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hive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目錄檔名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設置環境變數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修改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hive-</a:t>
            </a:r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env.sh.template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文件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修改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HIVE_HOME/conf/hive-env.sh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文件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8302" y="752017"/>
            <a:ext cx="99691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在</a:t>
            </a:r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Hadoop</a:t>
            </a:r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環境安裝</a:t>
            </a:r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Hive</a:t>
            </a:r>
          </a:p>
        </p:txBody>
      </p:sp>
    </p:spTree>
    <p:extLst>
      <p:ext uri="{BB962C8B-B14F-4D97-AF65-F5344CB8AC3E}">
        <p14:creationId xmlns:p14="http://schemas.microsoft.com/office/powerpoint/2010/main" val="2097516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276" y="2007948"/>
            <a:ext cx="9905999" cy="3541714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安裝</a:t>
            </a:r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mysql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-server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此處使用</a:t>
            </a:r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wget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8302" y="752017"/>
            <a:ext cx="99691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在</a:t>
            </a:r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Hadoop</a:t>
            </a:r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環境安裝</a:t>
            </a:r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Hive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93" y="1675347"/>
            <a:ext cx="5386910" cy="30218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102" y="3121922"/>
            <a:ext cx="4512642" cy="35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62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步驟簡述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以下步驟都會在最後的展示影片中展示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複製</a:t>
            </a:r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MySQLjava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到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hive library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目錄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連接到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MySQL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並為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Hive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創建</a:t>
            </a:r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Metastore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資料庫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修改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hive-</a:t>
            </a:r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default.xml.template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文件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修改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HIVE_HOME/</a:t>
            </a:r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conf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/hive-site.xml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文件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創建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Hive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資料庫目錄在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HDFS 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啟動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Hadoop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初始化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hive and MySQL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設置與連接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8302" y="752017"/>
            <a:ext cx="99691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在</a:t>
            </a:r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Hadoop</a:t>
            </a:r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環境安裝</a:t>
            </a:r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Hive</a:t>
            </a:r>
          </a:p>
        </p:txBody>
      </p:sp>
    </p:spTree>
    <p:extLst>
      <p:ext uri="{BB962C8B-B14F-4D97-AF65-F5344CB8AC3E}">
        <p14:creationId xmlns:p14="http://schemas.microsoft.com/office/powerpoint/2010/main" val="3677470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遭遇困難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PPT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有誤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指令文字缺漏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    原本應該是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apache-hive-2.3.7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這裡少了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hive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下載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MySQL Connector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版本不同導致下載的跟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PPT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不一樣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8302" y="752017"/>
            <a:ext cx="99691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在</a:t>
            </a:r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Hadoop</a:t>
            </a:r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環境安裝</a:t>
            </a:r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Hive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58" y="3427684"/>
            <a:ext cx="4625741" cy="5029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658" y="5108845"/>
            <a:ext cx="7285351" cy="3657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657" y="5646408"/>
            <a:ext cx="7338755" cy="37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9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228263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步驟如下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安裝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pip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生成配置文件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078302" y="752017"/>
            <a:ext cx="99691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在</a:t>
            </a:r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Ubuntu</a:t>
            </a:r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配置</a:t>
            </a:r>
            <a:r>
              <a:rPr lang="en-US" altLang="zh-TW" sz="5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jupyter</a:t>
            </a:r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notebook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33A8DF5-5249-442D-8E90-BEE0BFAA3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42" y="3391898"/>
            <a:ext cx="2498507" cy="5505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2455A70-4400-43D5-AFBB-8FA049502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142" y="4549707"/>
            <a:ext cx="6297943" cy="55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4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創建密碼並將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Out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的密碼記住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修改配置文件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8302" y="752017"/>
            <a:ext cx="99691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在</a:t>
            </a:r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Ubuntu</a:t>
            </a:r>
            <a:r>
              <a:rPr lang="zh-TW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配置</a:t>
            </a:r>
            <a:r>
              <a:rPr lang="en-US" altLang="zh-TW" sz="5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jupyter</a:t>
            </a:r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notebook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27435E-40F8-4806-96BA-128D02B7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15" y="2882834"/>
            <a:ext cx="4916445" cy="133890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F86AF32-5F91-465D-93AE-FFF6EA0A0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15" y="5267829"/>
            <a:ext cx="6244359" cy="5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1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352</TotalTime>
  <Words>552</Words>
  <Application>Microsoft Office PowerPoint</Application>
  <PresentationFormat>寬螢幕</PresentationFormat>
  <Paragraphs>98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Trebuchet MS</vt:lpstr>
      <vt:lpstr>Tw Cen MT</vt:lpstr>
      <vt:lpstr>電路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以晢 陳</cp:lastModifiedBy>
  <cp:revision>49</cp:revision>
  <dcterms:created xsi:type="dcterms:W3CDTF">2022-01-05T09:31:59Z</dcterms:created>
  <dcterms:modified xsi:type="dcterms:W3CDTF">2022-01-12T23:06:44Z</dcterms:modified>
</cp:coreProperties>
</file>