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e4c1fbdd8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2e4c1fbdd8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e9065bde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e9065bde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eeb35469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eeb35469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eeb35469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eeb35469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eeb35469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eeb35469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e4c1fbdd8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e4c1fbdd8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e4c1fbdd8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e4c1fbdd8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e9065bde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e9065bde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eeb35469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eeb35469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eeb35469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eeb35469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eeb35469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2eeb35469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e4c1fbdd8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e4c1fbdd8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e9065bde7_4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12e9065bde7_4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2e4c1fbdd8_9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2e4c1fbdd8_9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2e4c1fbdd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2e4c1fbdd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2e4c1fbdd8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2e4c1fbdd8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e4c1fbdd8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2e4c1fbdd8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2e9065bde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2e9065bde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2e9065bde7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2e9065bde7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e9065bde7_4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12e9065bde7_4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e4c1fbdd8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2e4c1fbdd8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e9065bde7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e9065bde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e4c1fbdd8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e4c1fbdd8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e4c1fbdd8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e4c1fbdd8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e9065bde7_1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e9065bde7_1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e4c1fbdd8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e4c1fbdd8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e4c1fbdd8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e4c1fbdd8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" y="4750737"/>
            <a:ext cx="9144000" cy="5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DFKai-SB"/>
              <a:buNone/>
              <a:defRPr sz="6000">
                <a:solidFill>
                  <a:srgbClr val="262626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825038" y="334171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rtl="0" algn="ctr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905743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DFKai-SB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500"/>
              <a:buChar char=" "/>
              <a:defRPr sz="1500">
                <a:latin typeface="DFKai-SB"/>
                <a:ea typeface="DFKai-SB"/>
                <a:cs typeface="DFKai-SB"/>
                <a:sym typeface="DFKai-SB"/>
              </a:defRPr>
            </a:lvl1pPr>
            <a:lvl2pPr indent="-323850" lvl="1" marL="9144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500"/>
              <a:buChar char="●"/>
              <a:defRPr sz="1500">
                <a:latin typeface="DFKai-SB"/>
                <a:ea typeface="DFKai-SB"/>
                <a:cs typeface="DFKai-SB"/>
                <a:sym typeface="DFKai-SB"/>
              </a:defRPr>
            </a:lvl2pPr>
            <a:lvl3pPr indent="-323850" lvl="2" marL="1371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Noto Sans Symbols"/>
              <a:buChar char="◆"/>
              <a:defRPr sz="1500">
                <a:latin typeface="DFKai-SB"/>
                <a:ea typeface="DFKai-SB"/>
                <a:cs typeface="DFKai-SB"/>
                <a:sym typeface="DFKai-SB"/>
              </a:defRPr>
            </a:lvl3pPr>
            <a:lvl4pPr indent="-323850" lvl="3" marL="18288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Noto Sans Symbols"/>
              <a:buChar char="■"/>
              <a:defRPr sz="1500">
                <a:latin typeface="DFKai-SB"/>
                <a:ea typeface="DFKai-SB"/>
                <a:cs typeface="DFKai-SB"/>
                <a:sym typeface="DFKai-SB"/>
              </a:defRPr>
            </a:lvl4pPr>
            <a:lvl5pPr indent="-323850" lvl="4" marL="22860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Noto Sans Symbols"/>
              <a:buChar char="◆"/>
              <a:defRPr sz="1500">
                <a:latin typeface="DFKai-SB"/>
                <a:ea typeface="DFKai-SB"/>
                <a:cs typeface="DFKai-SB"/>
                <a:sym typeface="DFKai-SB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>
  <p:cSld name="章節標題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DFKai-SB"/>
              <a:buNone/>
              <a:defRPr b="0" sz="4100">
                <a:solidFill>
                  <a:srgbClr val="262626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indent="-228600" lvl="1" marL="9144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82" name="Google Shape;82;p16"/>
          <p:cNvCxnSpPr/>
          <p:nvPr/>
        </p:nvCxnSpPr>
        <p:spPr>
          <a:xfrm>
            <a:off x="905743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showMasterSp="0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DFKai-SB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showMasterSp="0" type="objTx">
  <p:cSld name="OBJECT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12" y="0"/>
            <a:ext cx="3038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3030053" y="0"/>
            <a:ext cx="4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DFKai-SB"/>
              <a:buNone/>
              <a:defRPr b="0" sz="27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600450" y="548640"/>
            <a:ext cx="48693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500"/>
              <a:buChar char=" "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indent="-323850" lvl="1" marL="9144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500"/>
              <a:buChar char="●"/>
              <a:defRPr>
                <a:latin typeface="DFKai-SB"/>
                <a:ea typeface="DFKai-SB"/>
                <a:cs typeface="DFKai-SB"/>
                <a:sym typeface="DFKai-SB"/>
              </a:defRPr>
            </a:lvl2pPr>
            <a:lvl3pPr indent="-323850" lvl="2" marL="1371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>
                <a:latin typeface="DFKai-SB"/>
                <a:ea typeface="DFKai-SB"/>
                <a:cs typeface="DFKai-SB"/>
                <a:sym typeface="DFKai-SB"/>
              </a:defRPr>
            </a:lvl3pPr>
            <a:lvl4pPr indent="-323850" lvl="3" marL="18288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>
                <a:latin typeface="DFKai-SB"/>
                <a:ea typeface="DFKai-SB"/>
                <a:cs typeface="DFKai-SB"/>
                <a:sym typeface="DFKai-SB"/>
              </a:defRPr>
            </a:lvl4pPr>
            <a:lvl5pPr indent="-323850" lvl="4" marL="22860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>
                <a:latin typeface="DFKai-SB"/>
                <a:ea typeface="DFKai-SB"/>
                <a:cs typeface="DFKai-SB"/>
                <a:sym typeface="DFKai-SB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342900" y="2194560"/>
            <a:ext cx="2400300" cy="2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indent="-228600" lvl="1" marL="9144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349134" y="4844839"/>
            <a:ext cx="196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3600450" y="4844839"/>
            <a:ext cx="348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DFKai-SB"/>
              <a:buNone/>
              <a:defRPr b="0" i="0" sz="3600" u="none" cap="none" strike="noStrike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 marR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indent="-323850" lvl="1" marL="914400" marR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indent="-323850" lvl="2" marL="13716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indent="-323850" lvl="3" marL="18288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indent="-323850" lvl="4" marL="22860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895149" y="861140"/>
            <a:ext cx="74751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transition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5" Type="http://schemas.openxmlformats.org/officeDocument/2006/relationships/image" Target="../media/image16.png"/><Relationship Id="rId6" Type="http://schemas.openxmlformats.org/officeDocument/2006/relationships/image" Target="../media/image27.png"/><Relationship Id="rId7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5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4.xml"/><Relationship Id="rId4" Type="http://schemas.openxmlformats.org/officeDocument/2006/relationships/slide" Target="/ppt/slides/slide5.xml"/><Relationship Id="rId10" Type="http://schemas.openxmlformats.org/officeDocument/2006/relationships/slide" Target="/ppt/slides/slide24.xml"/><Relationship Id="rId9" Type="http://schemas.openxmlformats.org/officeDocument/2006/relationships/slide" Target="/ppt/slides/slide23.xml"/><Relationship Id="rId5" Type="http://schemas.openxmlformats.org/officeDocument/2006/relationships/slide" Target="/ppt/slides/slide6.xml"/><Relationship Id="rId6" Type="http://schemas.openxmlformats.org/officeDocument/2006/relationships/slide" Target="/ppt/slides/slide7.xml"/><Relationship Id="rId7" Type="http://schemas.openxmlformats.org/officeDocument/2006/relationships/slide" Target="/ppt/slides/slide21.xml"/><Relationship Id="rId8" Type="http://schemas.openxmlformats.org/officeDocument/2006/relationships/slide" Target="/ppt/slides/slide2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34.png"/><Relationship Id="rId8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軟體工程第二組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DFKai-SB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DFKai-SB"/>
              <a:buNone/>
            </a:pPr>
            <a:r>
              <a:rPr lang="zh-TW" sz="3600"/>
              <a:t>三四章報告</a:t>
            </a:r>
            <a:endParaRPr sz="3600"/>
          </a:p>
        </p:txBody>
      </p:sp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825038" y="334171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組長：呂宗祐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組員：葉冠昊、何培魁、洪偉倫、陳以晢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程式碼 第二版 影像模組</a:t>
            </a:r>
            <a:endParaRPr/>
          </a:p>
        </p:txBody>
      </p:sp>
      <p:sp>
        <p:nvSpPr>
          <p:cNvPr id="194" name="Google Shape;194;p29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00" y="1116889"/>
            <a:ext cx="28003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088" y="3215938"/>
            <a:ext cx="28098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7088" y="3294526"/>
            <a:ext cx="120015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9"/>
          <p:cNvSpPr/>
          <p:nvPr/>
        </p:nvSpPr>
        <p:spPr>
          <a:xfrm>
            <a:off x="2928175" y="2775975"/>
            <a:ext cx="1401900" cy="364200"/>
          </a:xfrm>
          <a:prstGeom prst="uturnArrow">
            <a:avLst>
              <a:gd fmla="val 22597" name="adj1"/>
              <a:gd fmla="val 25000" name="adj2"/>
              <a:gd fmla="val 25000" name="adj3"/>
              <a:gd fmla="val 47727" name="adj4"/>
              <a:gd fmla="val 100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9"/>
          <p:cNvSpPr/>
          <p:nvPr/>
        </p:nvSpPr>
        <p:spPr>
          <a:xfrm>
            <a:off x="3565500" y="1614350"/>
            <a:ext cx="19101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00" y="958314"/>
            <a:ext cx="3363600" cy="3722933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9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200">
                <a:solidFill>
                  <a:schemeClr val="lt1"/>
                </a:solidFill>
              </a:rPr>
              <a:t>葉冠昊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程式碼 第二版 顯示模組</a:t>
            </a:r>
            <a:endParaRPr/>
          </a:p>
        </p:txBody>
      </p:sp>
      <p:sp>
        <p:nvSpPr>
          <p:cNvPr id="207" name="Google Shape;207;p30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75" y="2000939"/>
            <a:ext cx="224790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4025" y="1594849"/>
            <a:ext cx="5820535" cy="183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/>
          <p:nvPr/>
        </p:nvSpPr>
        <p:spPr>
          <a:xfrm>
            <a:off x="2709450" y="2450750"/>
            <a:ext cx="3900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200">
                <a:solidFill>
                  <a:schemeClr val="lt1"/>
                </a:solidFill>
              </a:rPr>
              <a:t>葉冠昊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程式碼 第二版 聲音模組</a:t>
            </a:r>
            <a:endParaRPr/>
          </a:p>
        </p:txBody>
      </p:sp>
      <p:sp>
        <p:nvSpPr>
          <p:cNvPr id="217" name="Google Shape;217;p31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00" y="2019289"/>
            <a:ext cx="224790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/>
          <p:nvPr/>
        </p:nvSpPr>
        <p:spPr>
          <a:xfrm>
            <a:off x="3815700" y="2464350"/>
            <a:ext cx="3900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9301" y="878824"/>
            <a:ext cx="2895975" cy="383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1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200">
                <a:solidFill>
                  <a:schemeClr val="lt1"/>
                </a:solidFill>
              </a:rPr>
              <a:t>葉冠昊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程式碼 第二版 主控台</a:t>
            </a:r>
            <a:endParaRPr/>
          </a:p>
        </p:txBody>
      </p:sp>
      <p:sp>
        <p:nvSpPr>
          <p:cNvPr id="227" name="Google Shape;227;p32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0" y="1838314"/>
            <a:ext cx="2400300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2"/>
          <p:cNvSpPr/>
          <p:nvPr/>
        </p:nvSpPr>
        <p:spPr>
          <a:xfrm>
            <a:off x="3358388" y="2464350"/>
            <a:ext cx="7323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5825" y="947125"/>
            <a:ext cx="3806625" cy="377807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2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200">
                <a:solidFill>
                  <a:schemeClr val="lt1"/>
                </a:solidFill>
              </a:rPr>
              <a:t>葉冠昊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循序圖 第三版(支援使用者客製化)</a:t>
            </a:r>
            <a:endParaRPr/>
          </a:p>
        </p:txBody>
      </p:sp>
      <p:sp>
        <p:nvSpPr>
          <p:cNvPr id="237" name="Google Shape;237;p33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zh-TW"/>
              <a:t>各模組加上了調整參數的API，使用者可以調整各像顯示參數</a:t>
            </a:r>
            <a:endParaRPr/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450" y="1266975"/>
            <a:ext cx="6802299" cy="347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3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40" name="Google Shape;240;p33"/>
          <p:cNvSpPr/>
          <p:nvPr/>
        </p:nvSpPr>
        <p:spPr>
          <a:xfrm>
            <a:off x="946750" y="1472850"/>
            <a:ext cx="6177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3"/>
          <p:cNvSpPr/>
          <p:nvPr/>
        </p:nvSpPr>
        <p:spPr>
          <a:xfrm>
            <a:off x="481950" y="1728000"/>
            <a:ext cx="984000" cy="60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使用者開始酒精消毒</a:t>
            </a:r>
            <a:endParaRPr/>
          </a:p>
        </p:txBody>
      </p:sp>
      <p:sp>
        <p:nvSpPr>
          <p:cNvPr id="242" name="Google Shape;242;p33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呂宗祐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類別圖 第三版</a:t>
            </a:r>
            <a:endParaRPr/>
          </a:p>
        </p:txBody>
      </p:sp>
      <p:sp>
        <p:nvSpPr>
          <p:cNvPr id="248" name="Google Shape;248;p34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49" name="Google Shape;24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854" y="875475"/>
            <a:ext cx="6826797" cy="3883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4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200">
                <a:solidFill>
                  <a:schemeClr val="lt1"/>
                </a:solidFill>
              </a:rPr>
              <a:t>葉冠昊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程式碼 第三版 影像模組</a:t>
            </a:r>
            <a:endParaRPr/>
          </a:p>
        </p:txBody>
      </p:sp>
      <p:sp>
        <p:nvSpPr>
          <p:cNvPr id="256" name="Google Shape;256;p35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57" name="Google Shape;25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113" y="996837"/>
            <a:ext cx="2751275" cy="1109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0113" y="2208938"/>
            <a:ext cx="2751284" cy="11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7274" y="3476938"/>
            <a:ext cx="2756949" cy="11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5"/>
          <p:cNvSpPr/>
          <p:nvPr/>
        </p:nvSpPr>
        <p:spPr>
          <a:xfrm>
            <a:off x="4435413" y="1444388"/>
            <a:ext cx="8184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5"/>
          <p:cNvSpPr/>
          <p:nvPr/>
        </p:nvSpPr>
        <p:spPr>
          <a:xfrm>
            <a:off x="4435413" y="2684438"/>
            <a:ext cx="8184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5"/>
          <p:cNvSpPr/>
          <p:nvPr/>
        </p:nvSpPr>
        <p:spPr>
          <a:xfrm>
            <a:off x="4435413" y="3924488"/>
            <a:ext cx="8184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7838" y="1304126"/>
            <a:ext cx="22002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69263" y="2591801"/>
            <a:ext cx="22574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95013" y="3859801"/>
            <a:ext cx="22574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5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葉冠昊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程式碼 第三版 顯示模組</a:t>
            </a:r>
            <a:endParaRPr/>
          </a:p>
        </p:txBody>
      </p:sp>
      <p:sp>
        <p:nvSpPr>
          <p:cNvPr id="272" name="Google Shape;272;p36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73" name="Google Shape;2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975" y="1333489"/>
            <a:ext cx="270510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6"/>
          <p:cNvSpPr/>
          <p:nvPr/>
        </p:nvSpPr>
        <p:spPr>
          <a:xfrm>
            <a:off x="3758750" y="2567450"/>
            <a:ext cx="8184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550" y="947125"/>
            <a:ext cx="3468116" cy="3767312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6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葉冠昊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程式碼 第三版 聲音模組</a:t>
            </a:r>
            <a:endParaRPr/>
          </a:p>
        </p:txBody>
      </p:sp>
      <p:sp>
        <p:nvSpPr>
          <p:cNvPr id="282" name="Google Shape;282;p37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83" name="Google Shape;2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550" y="2023600"/>
            <a:ext cx="4317351" cy="26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4550" y="931439"/>
            <a:ext cx="5037254" cy="1034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029" y="1322889"/>
            <a:ext cx="2676525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7"/>
          <p:cNvSpPr/>
          <p:nvPr/>
        </p:nvSpPr>
        <p:spPr>
          <a:xfrm rot="8303151">
            <a:off x="3141939" y="1726261"/>
            <a:ext cx="736323" cy="759069"/>
          </a:xfrm>
          <a:prstGeom prst="leftUpArrow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7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葉冠昊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93" name="Google Shape;293;p38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程式碼 第三版 </a:t>
            </a:r>
            <a:r>
              <a:rPr lang="zh-TW"/>
              <a:t>主控台</a:t>
            </a:r>
            <a:endParaRPr/>
          </a:p>
        </p:txBody>
      </p:sp>
      <p:pic>
        <p:nvPicPr>
          <p:cNvPr id="294" name="Google Shape;2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250" y="2400014"/>
            <a:ext cx="19431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5750" y="1795164"/>
            <a:ext cx="2828925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8"/>
          <p:cNvSpPr/>
          <p:nvPr/>
        </p:nvSpPr>
        <p:spPr>
          <a:xfrm>
            <a:off x="4429650" y="2649800"/>
            <a:ext cx="8184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8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葉冠昊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章節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ts val="275"/>
              <a:buNone/>
            </a:pPr>
            <a:r>
              <a:rPr lang="zh-TW" sz="1400">
                <a:solidFill>
                  <a:schemeClr val="dk1"/>
                </a:solidFill>
              </a:rPr>
              <a:t>第三章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SzPts val="275"/>
              <a:buNone/>
            </a:pPr>
            <a:r>
              <a:rPr lang="zh-TW" sz="1200" u="sng">
                <a:solidFill>
                  <a:schemeClr val="hlink"/>
                </a:solidFill>
                <a:hlinkClick action="ppaction://hlinksldjump" r:id="rId3"/>
              </a:rPr>
              <a:t>使用者案例</a:t>
            </a:r>
            <a:r>
              <a:rPr lang="zh-TW" sz="1200">
                <a:solidFill>
                  <a:srgbClr val="FF00FF"/>
                </a:solidFill>
              </a:rPr>
              <a:t> </a:t>
            </a:r>
            <a:r>
              <a:rPr lang="zh-TW" sz="1200"/>
              <a:t>(呂宗祐)</a:t>
            </a:r>
            <a:endParaRPr sz="1200" u="sng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SzPts val="275"/>
              <a:buNone/>
            </a:pPr>
            <a:r>
              <a:rPr lang="zh-TW" sz="1200" u="sng">
                <a:solidFill>
                  <a:schemeClr val="hlink"/>
                </a:solidFill>
                <a:hlinkClick action="ppaction://hlinksldjump" r:id="rId4"/>
              </a:rPr>
              <a:t>循序圖</a:t>
            </a:r>
            <a:r>
              <a:rPr lang="zh-TW" sz="1200"/>
              <a:t> (呂宗祐)</a:t>
            </a:r>
            <a:endParaRPr sz="1200"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SzPts val="275"/>
              <a:buNone/>
            </a:pPr>
            <a:r>
              <a:rPr lang="zh-TW" sz="1200" u="sng">
                <a:solidFill>
                  <a:schemeClr val="hlink"/>
                </a:solidFill>
                <a:hlinkClick action="ppaction://hlinksldjump" r:id="rId5"/>
              </a:rPr>
              <a:t>類別圖</a:t>
            </a:r>
            <a:r>
              <a:rPr lang="zh-TW" sz="1200"/>
              <a:t> (葉冠昊)</a:t>
            </a:r>
            <a:endParaRPr sz="1200"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SzPts val="275"/>
              <a:buNone/>
            </a:pPr>
            <a:r>
              <a:rPr lang="zh-TW" sz="1200" u="sng">
                <a:solidFill>
                  <a:schemeClr val="hlink"/>
                </a:solidFill>
                <a:hlinkClick action="ppaction://hlinksldjump" r:id="rId6"/>
              </a:rPr>
              <a:t>程式碼</a:t>
            </a:r>
            <a:r>
              <a:rPr lang="zh-TW" sz="1200"/>
              <a:t> (葉冠昊)</a:t>
            </a:r>
            <a:endParaRPr sz="12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75"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SzPts val="275"/>
              <a:buNone/>
            </a:pPr>
            <a:r>
              <a:t/>
            </a:r>
            <a:endParaRPr sz="575"/>
          </a:p>
        </p:txBody>
      </p:sp>
      <p:sp>
        <p:nvSpPr>
          <p:cNvPr id="116" name="Google Shape;116;p21"/>
          <p:cNvSpPr txBox="1"/>
          <p:nvPr/>
        </p:nvSpPr>
        <p:spPr>
          <a:xfrm>
            <a:off x="4328700" y="927525"/>
            <a:ext cx="33156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第四章</a:t>
            </a:r>
            <a:endParaRPr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1200" u="sng">
                <a:solidFill>
                  <a:schemeClr val="hlink"/>
                </a:solidFill>
                <a:latin typeface="DFKai-SB"/>
                <a:ea typeface="DFKai-SB"/>
                <a:cs typeface="DFKai-SB"/>
                <a:sym typeface="DFKai-SB"/>
                <a:hlinkClick action="ppaction://hlinksldjump" r:id="rId7"/>
              </a:rPr>
              <a:t>模組化</a:t>
            </a:r>
            <a:r>
              <a:rPr lang="zh-TW" sz="12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 (洪偉倫)</a:t>
            </a:r>
            <a:endParaRPr sz="1200"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1200" u="sng">
                <a:solidFill>
                  <a:schemeClr val="hlink"/>
                </a:solidFill>
                <a:latin typeface="DFKai-SB"/>
                <a:ea typeface="DFKai-SB"/>
                <a:cs typeface="DFKai-SB"/>
                <a:sym typeface="DFKai-SB"/>
                <a:hlinkClick action="ppaction://hlinksldjump" r:id="rId8"/>
              </a:rPr>
              <a:t>耦合力分析</a:t>
            </a:r>
            <a:r>
              <a:rPr lang="zh-TW" sz="12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 (陳以晢)</a:t>
            </a:r>
            <a:endParaRPr sz="1200"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1200" u="sng">
                <a:solidFill>
                  <a:schemeClr val="hlink"/>
                </a:solidFill>
                <a:latin typeface="DFKai-SB"/>
                <a:ea typeface="DFKai-SB"/>
                <a:cs typeface="DFKai-SB"/>
                <a:sym typeface="DFKai-SB"/>
                <a:hlinkClick action="ppaction://hlinksldjump" r:id="rId9"/>
              </a:rPr>
              <a:t>凝聚力分析</a:t>
            </a:r>
            <a:r>
              <a:rPr lang="zh-TW" sz="12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 (何培魁)</a:t>
            </a:r>
            <a:endParaRPr sz="1200"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900"/>
              </a:spcBef>
              <a:spcAft>
                <a:spcPts val="2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200" u="sng">
                <a:solidFill>
                  <a:schemeClr val="hlink"/>
                </a:solidFill>
                <a:latin typeface="DFKai-SB"/>
                <a:ea typeface="DFKai-SB"/>
                <a:cs typeface="DFKai-SB"/>
                <a:sym typeface="DFKai-SB"/>
                <a:hlinkClick action="ppaction://hlinksldjump" r:id="rId10"/>
              </a:rPr>
              <a:t>架構樣式</a:t>
            </a:r>
            <a:r>
              <a:rPr lang="zh-TW" sz="12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 (何培魁)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/>
          <p:nvPr>
            <p:ph type="title"/>
          </p:nvPr>
        </p:nvSpPr>
        <p:spPr>
          <a:xfrm>
            <a:off x="617226" y="426900"/>
            <a:ext cx="62994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第</a:t>
            </a:r>
            <a:r>
              <a:rPr lang="zh-TW"/>
              <a:t>四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章 </a:t>
            </a:r>
            <a:r>
              <a:rPr lang="zh-TW"/>
              <a:t>物件導向軟體開發</a:t>
            </a:r>
            <a:endParaRPr/>
          </a:p>
        </p:txBody>
      </p:sp>
      <p:sp>
        <p:nvSpPr>
          <p:cNvPr id="303" name="Google Shape;303;p39"/>
          <p:cNvSpPr txBox="1"/>
          <p:nvPr>
            <p:ph idx="11" type="ftr"/>
          </p:nvPr>
        </p:nvSpPr>
        <p:spPr>
          <a:xfrm>
            <a:off x="2073479" y="3633629"/>
            <a:ext cx="2712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軟體工程第二組</a:t>
            </a:r>
            <a:endParaRPr/>
          </a:p>
        </p:txBody>
      </p:sp>
      <p:sp>
        <p:nvSpPr>
          <p:cNvPr id="304" name="Google Shape;304;p39"/>
          <p:cNvSpPr txBox="1"/>
          <p:nvPr>
            <p:ph idx="12" type="sldNum"/>
          </p:nvPr>
        </p:nvSpPr>
        <p:spPr>
          <a:xfrm>
            <a:off x="5569008" y="3633629"/>
            <a:ext cx="7380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000"/>
              <a:t>此次專案的模組: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•影像辨識模組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•螢幕顯示模組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•聲音模組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我們此次專案的模組主要功能就是三大項:</a:t>
            </a:r>
            <a:r>
              <a:rPr lang="zh-TW">
                <a:solidFill>
                  <a:schemeClr val="dk1"/>
                </a:solidFill>
              </a:rPr>
              <a:t>影像辨識功能</a:t>
            </a:r>
            <a:r>
              <a:rPr lang="zh-TW"/>
              <a:t>、</a:t>
            </a:r>
            <a:r>
              <a:rPr lang="zh-TW">
                <a:solidFill>
                  <a:schemeClr val="dk1"/>
                </a:solidFill>
              </a:rPr>
              <a:t>螢幕顯示功能、聲音功能，所以模組的</a:t>
            </a:r>
            <a:r>
              <a:rPr lang="zh-TW">
                <a:solidFill>
                  <a:schemeClr val="dk1"/>
                </a:solidFill>
              </a:rPr>
              <a:t>數量也就三個相較下來就很少，而其中</a:t>
            </a:r>
            <a:r>
              <a:rPr lang="zh-TW">
                <a:solidFill>
                  <a:schemeClr val="dk1"/>
                </a:solidFill>
              </a:rPr>
              <a:t>影像辨識模組是最龐大的，其餘的螢幕顯示模組，聲音模組則比較小，設計也較為容易。以至於我們的軟體系統的可再利用性就很低，不過我們的溝通成本也降低了。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0" name="Google Shape;310;p40"/>
          <p:cNvSpPr txBox="1"/>
          <p:nvPr/>
        </p:nvSpPr>
        <p:spPr>
          <a:xfrm>
            <a:off x="816425" y="244925"/>
            <a:ext cx="760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latin typeface="DFKai-SB"/>
                <a:ea typeface="DFKai-SB"/>
                <a:cs typeface="DFKai-SB"/>
                <a:sym typeface="DFKai-SB"/>
              </a:rPr>
              <a:t>模組化</a:t>
            </a:r>
            <a:endParaRPr sz="36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11" name="Google Shape;311;p40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12" name="Google Shape;312;p40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洪偉倫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耦合力分析</a:t>
            </a:r>
            <a:endParaRPr/>
          </a:p>
        </p:txBody>
      </p:sp>
      <p:sp>
        <p:nvSpPr>
          <p:cNvPr id="318" name="Google Shape;318;p41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2000"/>
              <a:t>影像辨識模組跟顯示模組為資料結構耦合力</a:t>
            </a:r>
            <a:endParaRPr sz="2000"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/>
              <a:t>影像辨識模組跟聲音模組為資料結構耦合力</a:t>
            </a:r>
            <a:endParaRPr sz="2000"/>
          </a:p>
        </p:txBody>
      </p:sp>
      <p:sp>
        <p:nvSpPr>
          <p:cNvPr id="319" name="Google Shape;319;p41"/>
          <p:cNvSpPr/>
          <p:nvPr/>
        </p:nvSpPr>
        <p:spPr>
          <a:xfrm>
            <a:off x="4675700" y="3658825"/>
            <a:ext cx="1443600" cy="507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顯示</a:t>
            </a:r>
            <a:r>
              <a:rPr lang="zh-TW" sz="15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模組</a:t>
            </a:r>
            <a:endParaRPr sz="15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20" name="Google Shape;320;p41"/>
          <p:cNvSpPr txBox="1"/>
          <p:nvPr/>
        </p:nvSpPr>
        <p:spPr>
          <a:xfrm>
            <a:off x="4827793" y="2813684"/>
            <a:ext cx="117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人臉影像及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口罩判斷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21" name="Google Shape;321;p41"/>
          <p:cNvSpPr/>
          <p:nvPr/>
        </p:nvSpPr>
        <p:spPr>
          <a:xfrm>
            <a:off x="5626100" y="2272025"/>
            <a:ext cx="1443600" cy="472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影像辨識模組</a:t>
            </a:r>
            <a:endParaRPr sz="15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22" name="Google Shape;322;p41"/>
          <p:cNvSpPr/>
          <p:nvPr/>
        </p:nvSpPr>
        <p:spPr>
          <a:xfrm>
            <a:off x="6576500" y="3658829"/>
            <a:ext cx="1443600" cy="507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聲音</a:t>
            </a:r>
            <a:r>
              <a:rPr lang="zh-TW" sz="15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模組</a:t>
            </a:r>
            <a:endParaRPr sz="15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23" name="Google Shape;323;p41"/>
          <p:cNvSpPr txBox="1"/>
          <p:nvPr/>
        </p:nvSpPr>
        <p:spPr>
          <a:xfrm>
            <a:off x="6958860" y="2877969"/>
            <a:ext cx="11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口罩判斷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cxnSp>
        <p:nvCxnSpPr>
          <p:cNvPr id="324" name="Google Shape;324;p41"/>
          <p:cNvCxnSpPr>
            <a:stCxn id="321" idx="2"/>
            <a:endCxn id="319" idx="0"/>
          </p:cNvCxnSpPr>
          <p:nvPr/>
        </p:nvCxnSpPr>
        <p:spPr>
          <a:xfrm flipH="1">
            <a:off x="5397500" y="2744825"/>
            <a:ext cx="950400" cy="9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41"/>
          <p:cNvCxnSpPr>
            <a:stCxn id="321" idx="2"/>
            <a:endCxn id="322" idx="0"/>
          </p:cNvCxnSpPr>
          <p:nvPr/>
        </p:nvCxnSpPr>
        <p:spPr>
          <a:xfrm>
            <a:off x="6347900" y="2744825"/>
            <a:ext cx="950400" cy="9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41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27" name="Google Shape;327;p41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陳以晢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2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凝聚力分析</a:t>
            </a:r>
            <a:endParaRPr/>
          </a:p>
        </p:txBody>
      </p:sp>
      <p:sp>
        <p:nvSpPr>
          <p:cNvPr id="333" name="Google Shape;333;p42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影像辨識模組: 取得影像→</a:t>
            </a:r>
            <a:r>
              <a:rPr lang="zh-TW"/>
              <a:t>將</a:t>
            </a:r>
            <a:r>
              <a:rPr lang="zh-TW"/>
              <a:t>輸入的資料辨識→標記→最後輸出辨識結果，為循序凝聚力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顯示模組: 只負責顯示需要顯示的內容，為功能凝聚力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聲音模組: 只負責發出警告內容，為功能凝聚力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843" y="2224975"/>
            <a:ext cx="3768299" cy="21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2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36" name="Google Shape;336;p42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何培魁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3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架構樣式</a:t>
            </a:r>
            <a:endParaRPr/>
          </a:p>
        </p:txBody>
      </p:sp>
      <p:sp>
        <p:nvSpPr>
          <p:cNvPr id="342" name="Google Shape;342;p43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我們採用管狀架構，為一種循序處理的架構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588" y="1888325"/>
            <a:ext cx="4502524" cy="207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3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45" name="Google Shape;345;p43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何培魁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架構樣式</a:t>
            </a:r>
            <a:endParaRPr/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zh-TW"/>
              <a:t>我們認為</a:t>
            </a:r>
            <a:r>
              <a:rPr lang="zh-TW"/>
              <a:t>MVC</a:t>
            </a:r>
            <a:r>
              <a:rPr lang="zh-TW"/>
              <a:t>架構也可以套用於我們的專案中，因此也做出了MVC架構的樣式設計</a:t>
            </a:r>
            <a:endParaRPr/>
          </a:p>
        </p:txBody>
      </p:sp>
      <p:sp>
        <p:nvSpPr>
          <p:cNvPr id="352" name="Google Shape;352;p44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53" name="Google Shape;3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462" y="1601298"/>
            <a:ext cx="5769074" cy="2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4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何培魁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工作分配</a:t>
            </a:r>
            <a:endParaRPr/>
          </a:p>
        </p:txBody>
      </p:sp>
      <p:sp>
        <p:nvSpPr>
          <p:cNvPr id="360" name="Google Shape;360;p45"/>
          <p:cNvSpPr txBox="1"/>
          <p:nvPr>
            <p:ph idx="1" type="body"/>
          </p:nvPr>
        </p:nvSpPr>
        <p:spPr>
          <a:xfrm>
            <a:off x="822950" y="927525"/>
            <a:ext cx="7543800" cy="37647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 fontScale="25000" lnSpcReduction="20000"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69"/>
              <a:buFont typeface="Arial"/>
              <a:buNone/>
            </a:pPr>
            <a:r>
              <a:rPr lang="zh-TW" sz="7347">
                <a:solidFill>
                  <a:schemeClr val="dk1"/>
                </a:solidFill>
              </a:rPr>
              <a:t>使用者案例 (呂宗祐)</a:t>
            </a:r>
            <a:endParaRPr sz="734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69"/>
              <a:buFont typeface="Arial"/>
              <a:buNone/>
            </a:pPr>
            <a:r>
              <a:rPr lang="zh-TW" sz="7347">
                <a:solidFill>
                  <a:schemeClr val="dk1"/>
                </a:solidFill>
              </a:rPr>
              <a:t>循序圖 (呂宗祐)</a:t>
            </a:r>
            <a:endParaRPr sz="734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7347">
                <a:solidFill>
                  <a:schemeClr val="dk1"/>
                </a:solidFill>
              </a:rPr>
              <a:t>類別圖 (葉冠昊)</a:t>
            </a:r>
            <a:endParaRPr sz="734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7347">
                <a:solidFill>
                  <a:schemeClr val="dk1"/>
                </a:solidFill>
              </a:rPr>
              <a:t>程式碼 (葉冠昊)</a:t>
            </a:r>
            <a:endParaRPr sz="734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7347">
                <a:solidFill>
                  <a:schemeClr val="dk1"/>
                </a:solidFill>
              </a:rPr>
              <a:t>模組化 (洪偉倫)</a:t>
            </a:r>
            <a:endParaRPr sz="734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7347">
                <a:solidFill>
                  <a:schemeClr val="dk1"/>
                </a:solidFill>
              </a:rPr>
              <a:t>耦合力分析 (陳以晢)</a:t>
            </a:r>
            <a:endParaRPr sz="734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7347">
                <a:solidFill>
                  <a:schemeClr val="dk1"/>
                </a:solidFill>
              </a:rPr>
              <a:t>凝聚力分析 (何培魁)</a:t>
            </a:r>
            <a:endParaRPr sz="734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7347">
                <a:solidFill>
                  <a:schemeClr val="dk1"/>
                </a:solidFill>
              </a:rPr>
              <a:t>架構樣式 (何培魁)</a:t>
            </a:r>
            <a:endParaRPr sz="754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69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t/>
            </a:r>
            <a:endParaRPr sz="575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t/>
            </a:r>
            <a:endParaRPr sz="575"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5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6"/>
          <p:cNvSpPr txBox="1"/>
          <p:nvPr>
            <p:ph type="title"/>
          </p:nvPr>
        </p:nvSpPr>
        <p:spPr>
          <a:xfrm>
            <a:off x="552775" y="1251900"/>
            <a:ext cx="82860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DFKai-SB"/>
              <a:buNone/>
            </a:pPr>
            <a:r>
              <a:rPr lang="zh-TW" sz="5500"/>
              <a:t>謝謝大家</a:t>
            </a:r>
            <a:endParaRPr sz="5500"/>
          </a:p>
        </p:txBody>
      </p:sp>
      <p:sp>
        <p:nvSpPr>
          <p:cNvPr id="367" name="Google Shape;367;p46"/>
          <p:cNvSpPr txBox="1"/>
          <p:nvPr>
            <p:ph idx="11" type="ftr"/>
          </p:nvPr>
        </p:nvSpPr>
        <p:spPr>
          <a:xfrm>
            <a:off x="2073479" y="3633629"/>
            <a:ext cx="2712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軟體工程第二組</a:t>
            </a:r>
            <a:endParaRPr/>
          </a:p>
        </p:txBody>
      </p:sp>
      <p:sp>
        <p:nvSpPr>
          <p:cNvPr id="368" name="Google Shape;368;p46"/>
          <p:cNvSpPr txBox="1"/>
          <p:nvPr>
            <p:ph idx="12" type="sldNum"/>
          </p:nvPr>
        </p:nvSpPr>
        <p:spPr>
          <a:xfrm>
            <a:off x="5569008" y="3633629"/>
            <a:ext cx="7380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617226" y="426900"/>
            <a:ext cx="62994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第</a:t>
            </a:r>
            <a:r>
              <a:rPr lang="zh-TW"/>
              <a:t>三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章 </a:t>
            </a:r>
            <a:r>
              <a:rPr lang="zh-TW"/>
              <a:t>物件導向軟體開發</a:t>
            </a:r>
            <a:endParaRPr/>
          </a:p>
        </p:txBody>
      </p:sp>
      <p:sp>
        <p:nvSpPr>
          <p:cNvPr id="123" name="Google Shape;123;p22"/>
          <p:cNvSpPr txBox="1"/>
          <p:nvPr>
            <p:ph idx="11" type="ftr"/>
          </p:nvPr>
        </p:nvSpPr>
        <p:spPr>
          <a:xfrm>
            <a:off x="2073479" y="3633629"/>
            <a:ext cx="2712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軟體工程第二組</a:t>
            </a:r>
            <a:endParaRPr/>
          </a:p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5569008" y="3633629"/>
            <a:ext cx="7380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使用者案例說明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zh-TW"/>
              <a:t>當顧客(待偵測的人)進入商店(社區大樓)時，會進行酒精消毒，當顧客在消毒時，會有指示請顧客抬頭望向螢幕，接下來會進行2-3秒的偵測，並在計算完結果後將結果顯示於旁邊的螢幕上。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zh-TW"/>
              <a:t>如果使用者有戴好口罩，螢幕顯示正常。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zh-TW"/>
              <a:t>使用者沒戴或沒戴好口罩，螢幕顯示顧客圖片及警告標語，並有聲音提醒。</a:t>
            </a:r>
            <a:endParaRPr/>
          </a:p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呂宗祐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循序圖 第一版(影像模組的最基本配置)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zh-TW"/>
              <a:t>為基本能跑出結果的最低配置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625" y="1485900"/>
            <a:ext cx="4924425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1794875" y="2881875"/>
            <a:ext cx="6177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/>
          <p:nvPr/>
        </p:nvSpPr>
        <p:spPr>
          <a:xfrm>
            <a:off x="1294475" y="3137025"/>
            <a:ext cx="1042500" cy="42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使用者輸入圖片</a:t>
            </a:r>
            <a:endParaRPr/>
          </a:p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呂宗祐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類別圖 第一版</a:t>
            </a:r>
            <a:endParaRPr/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801" y="888549"/>
            <a:ext cx="4179125" cy="38450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葉冠昊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4000" y="888551"/>
            <a:ext cx="2236925" cy="89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程式碼 第一版</a:t>
            </a:r>
            <a:endParaRPr/>
          </a:p>
        </p:txBody>
      </p:sp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00" y="895575"/>
            <a:ext cx="4147701" cy="385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/>
          <p:nvPr/>
        </p:nvSpPr>
        <p:spPr>
          <a:xfrm>
            <a:off x="2500850" y="2767500"/>
            <a:ext cx="7143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/>
          <p:nvPr/>
        </p:nvSpPr>
        <p:spPr>
          <a:xfrm>
            <a:off x="4327950" y="1284825"/>
            <a:ext cx="3900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>
            <a:off x="2500850" y="4168050"/>
            <a:ext cx="31470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9125" y="2102275"/>
            <a:ext cx="2824568" cy="2590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2598" y="2231198"/>
            <a:ext cx="2344509" cy="14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3200" y="2231199"/>
            <a:ext cx="223777" cy="2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8825" y="1817524"/>
            <a:ext cx="223777" cy="2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62175" y="1061425"/>
            <a:ext cx="4181520" cy="77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200">
                <a:solidFill>
                  <a:schemeClr val="lt1"/>
                </a:solidFill>
              </a:rPr>
              <a:t>葉冠昊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46800" y="927676"/>
            <a:ext cx="2236925" cy="89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循序圖 第二版(優化使用者操作)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zh-TW"/>
              <a:t>加上聲音、圖片及文字顯示，並加上GUI以利使用者操作</a:t>
            </a: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600" y="1242803"/>
            <a:ext cx="7190775" cy="265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/>
          <p:nvPr/>
        </p:nvSpPr>
        <p:spPr>
          <a:xfrm>
            <a:off x="832625" y="2148725"/>
            <a:ext cx="6177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/>
          <p:nvPr/>
        </p:nvSpPr>
        <p:spPr>
          <a:xfrm>
            <a:off x="367825" y="2403875"/>
            <a:ext cx="984000" cy="60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使用者按下開始偵測鍵</a:t>
            </a:r>
            <a:endParaRPr/>
          </a:p>
        </p:txBody>
      </p:sp>
      <p:sp>
        <p:nvSpPr>
          <p:cNvPr id="179" name="Google Shape;179;p27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80" name="Google Shape;180;p27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呂宗祐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類別圖 第二版</a:t>
            </a:r>
            <a:endParaRPr/>
          </a:p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475" y="890575"/>
            <a:ext cx="6931733" cy="384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200">
                <a:solidFill>
                  <a:schemeClr val="lt1"/>
                </a:solidFill>
              </a:rPr>
              <a:t>葉冠昊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回顧">
  <a:themeElements>
    <a:clrScheme name="回顧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