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2"/>
  </p:notesMasterIdLst>
  <p:handoutMasterIdLst>
    <p:handoutMasterId r:id="rId43"/>
  </p:handout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98"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2B61B3C-10DB-4E3D-83E3-314E971B5C24}">
          <p14:sldIdLst>
            <p14:sldId id="256"/>
            <p14:sldId id="258"/>
            <p14:sldId id="260"/>
          </p14:sldIdLst>
        </p14:section>
        <p14:section name="第一章 軟體危機與流程" id="{736FB4C0-F832-4718-AF0A-DE0165A70B0C}">
          <p14:sldIdLst>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9"/>
            <p14:sldId id="278"/>
            <p14:sldId id="298"/>
            <p14:sldId id="280"/>
          </p14:sldIdLst>
        </p14:section>
        <p14:section name="第二章 需求分析" id="{EAA7D9E9-F7FC-48B1-B2F6-704D987CAFA3}">
          <p14:sldIdLst>
            <p14:sldId id="281"/>
            <p14:sldId id="282"/>
            <p14:sldId id="283"/>
            <p14:sldId id="285"/>
            <p14:sldId id="286"/>
            <p14:sldId id="287"/>
            <p14:sldId id="288"/>
            <p14:sldId id="289"/>
            <p14:sldId id="290"/>
            <p14:sldId id="291"/>
            <p14:sldId id="292"/>
            <p14:sldId id="293"/>
            <p14:sldId id="294"/>
            <p14:sldId id="295"/>
          </p14:sldIdLst>
        </p14:section>
        <p14:section name="結尾頁" id="{DE635FAA-EEDC-4008-900F-1CA1C70064A1}">
          <p14:sldIdLst>
            <p14:sldId id="2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6400" autoAdjust="0"/>
  </p:normalViewPr>
  <p:slideViewPr>
    <p:cSldViewPr snapToGrid="0">
      <p:cViewPr varScale="1">
        <p:scale>
          <a:sx n="110" d="100"/>
          <a:sy n="110" d="100"/>
        </p:scale>
        <p:origin x="696" y="108"/>
      </p:cViewPr>
      <p:guideLst/>
    </p:cSldViewPr>
  </p:slideViewPr>
  <p:outlineViewPr>
    <p:cViewPr>
      <p:scale>
        <a:sx n="33" d="100"/>
        <a:sy n="33" d="100"/>
      </p:scale>
      <p:origin x="0" y="-19530"/>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841DF-DC18-4778-A977-3480A6B14AE8}"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zh-TW" altLang="en-US"/>
        </a:p>
      </dgm:t>
    </dgm:pt>
    <dgm:pt modelId="{E8DE219A-ADDF-43CD-871C-E04ED473FEC9}">
      <dgm:prSet phldrT="[文字]"/>
      <dgm:spPr/>
      <dgm:t>
        <a:bodyPr/>
        <a:lstStyle/>
        <a:p>
          <a:r>
            <a:rPr lang="zh-TW" altLang="en-US">
              <a:latin typeface="標楷體" panose="03000509000000000000" pitchFamily="65" charset="-120"/>
              <a:ea typeface="標楷體" panose="03000509000000000000" pitchFamily="65" charset="-120"/>
            </a:rPr>
            <a:t>照片</a:t>
          </a:r>
          <a:endParaRPr lang="zh-TW" altLang="en-US" dirty="0">
            <a:latin typeface="標楷體" panose="03000509000000000000" pitchFamily="65" charset="-120"/>
            <a:ea typeface="標楷體" panose="03000509000000000000" pitchFamily="65" charset="-120"/>
          </a:endParaRPr>
        </a:p>
      </dgm:t>
    </dgm:pt>
    <dgm:pt modelId="{0BEA6829-CF8C-44A1-A35A-8F93D2B55404}" type="parTrans" cxnId="{6F42808E-268B-4E2D-A4BD-268CD462426E}">
      <dgm:prSet/>
      <dgm:spPr/>
      <dgm:t>
        <a:bodyPr/>
        <a:lstStyle/>
        <a:p>
          <a:endParaRPr lang="zh-TW" altLang="en-US">
            <a:latin typeface="標楷體" panose="03000509000000000000" pitchFamily="65" charset="-120"/>
            <a:ea typeface="標楷體" panose="03000509000000000000" pitchFamily="65" charset="-120"/>
          </a:endParaRPr>
        </a:p>
      </dgm:t>
    </dgm:pt>
    <dgm:pt modelId="{5C9555F0-E9B3-49D0-998A-3F7802157E5F}" type="sibTrans" cxnId="{6F42808E-268B-4E2D-A4BD-268CD462426E}">
      <dgm:prSet/>
      <dgm:spPr/>
      <dgm:t>
        <a:bodyPr/>
        <a:lstStyle/>
        <a:p>
          <a:endParaRPr lang="zh-TW" altLang="en-US">
            <a:latin typeface="標楷體" panose="03000509000000000000" pitchFamily="65" charset="-120"/>
            <a:ea typeface="標楷體" panose="03000509000000000000" pitchFamily="65" charset="-120"/>
          </a:endParaRPr>
        </a:p>
      </dgm:t>
    </dgm:pt>
    <dgm:pt modelId="{BB749488-9A93-4CF0-89B2-9B356B030A9B}">
      <dgm:prSet/>
      <dgm:spPr/>
      <dgm:t>
        <a:bodyPr/>
        <a:lstStyle/>
        <a:p>
          <a:r>
            <a:rPr lang="zh-TW" altLang="en-US">
              <a:latin typeface="標楷體" panose="03000509000000000000" pitchFamily="65" charset="-120"/>
              <a:ea typeface="標楷體" panose="03000509000000000000" pitchFamily="65" charset="-120"/>
            </a:rPr>
            <a:t>辨識人臉</a:t>
          </a:r>
          <a:endParaRPr lang="en-US" altLang="zh-TW" dirty="0">
            <a:latin typeface="標楷體" panose="03000509000000000000" pitchFamily="65" charset="-120"/>
            <a:ea typeface="標楷體" panose="03000509000000000000" pitchFamily="65" charset="-120"/>
          </a:endParaRPr>
        </a:p>
      </dgm:t>
    </dgm:pt>
    <dgm:pt modelId="{8CD246D0-FBDB-4336-9CEE-C137600DC457}" type="parTrans" cxnId="{8AB5D309-7E5A-45AE-8CDA-5AAC31FC81C3}">
      <dgm:prSet/>
      <dgm:spPr/>
      <dgm:t>
        <a:bodyPr/>
        <a:lstStyle/>
        <a:p>
          <a:endParaRPr lang="zh-TW" altLang="en-US">
            <a:latin typeface="標楷體" panose="03000509000000000000" pitchFamily="65" charset="-120"/>
            <a:ea typeface="標楷體" panose="03000509000000000000" pitchFamily="65" charset="-120"/>
          </a:endParaRPr>
        </a:p>
      </dgm:t>
    </dgm:pt>
    <dgm:pt modelId="{83D7983E-27B7-4934-ABB6-A0A63B4B4AE2}" type="sibTrans" cxnId="{8AB5D309-7E5A-45AE-8CDA-5AAC31FC81C3}">
      <dgm:prSet/>
      <dgm:spPr/>
      <dgm:t>
        <a:bodyPr/>
        <a:lstStyle/>
        <a:p>
          <a:endParaRPr lang="zh-TW" altLang="en-US">
            <a:latin typeface="標楷體" panose="03000509000000000000" pitchFamily="65" charset="-120"/>
            <a:ea typeface="標楷體" panose="03000509000000000000" pitchFamily="65" charset="-120"/>
          </a:endParaRPr>
        </a:p>
      </dgm:t>
    </dgm:pt>
    <dgm:pt modelId="{923D7B1A-25DE-4827-AA99-50C635432BD1}">
      <dgm:prSet/>
      <dgm:spPr/>
      <dgm:t>
        <a:bodyPr/>
        <a:lstStyle/>
        <a:p>
          <a:r>
            <a:rPr lang="zh-TW" altLang="en-US">
              <a:latin typeface="標楷體" panose="03000509000000000000" pitchFamily="65" charset="-120"/>
              <a:ea typeface="標楷體" panose="03000509000000000000" pitchFamily="65" charset="-120"/>
            </a:rPr>
            <a:t>擷取特徵</a:t>
          </a:r>
          <a:endParaRPr lang="en-US" altLang="zh-TW" dirty="0">
            <a:latin typeface="標楷體" panose="03000509000000000000" pitchFamily="65" charset="-120"/>
            <a:ea typeface="標楷體" panose="03000509000000000000" pitchFamily="65" charset="-120"/>
          </a:endParaRPr>
        </a:p>
      </dgm:t>
    </dgm:pt>
    <dgm:pt modelId="{3D8D0430-2DB5-4FCC-9B34-E1FD100C5C6C}" type="parTrans" cxnId="{EF1C65BA-C401-4377-A2D6-462F612FCDA3}">
      <dgm:prSet/>
      <dgm:spPr/>
      <dgm:t>
        <a:bodyPr/>
        <a:lstStyle/>
        <a:p>
          <a:endParaRPr lang="zh-TW" altLang="en-US">
            <a:latin typeface="標楷體" panose="03000509000000000000" pitchFamily="65" charset="-120"/>
            <a:ea typeface="標楷體" panose="03000509000000000000" pitchFamily="65" charset="-120"/>
          </a:endParaRPr>
        </a:p>
      </dgm:t>
    </dgm:pt>
    <dgm:pt modelId="{3C1BF607-77D1-43CF-A897-AFA2FA6FA6BB}" type="sibTrans" cxnId="{EF1C65BA-C401-4377-A2D6-462F612FCDA3}">
      <dgm:prSet/>
      <dgm:spPr/>
      <dgm:t>
        <a:bodyPr/>
        <a:lstStyle/>
        <a:p>
          <a:endParaRPr lang="zh-TW" altLang="en-US">
            <a:latin typeface="標楷體" panose="03000509000000000000" pitchFamily="65" charset="-120"/>
            <a:ea typeface="標楷體" panose="03000509000000000000" pitchFamily="65" charset="-120"/>
          </a:endParaRPr>
        </a:p>
      </dgm:t>
    </dgm:pt>
    <dgm:pt modelId="{4E9051FD-DF47-475F-957F-C3F2DB8B736C}">
      <dgm:prSet/>
      <dgm:spPr/>
      <dgm:t>
        <a:bodyPr/>
        <a:lstStyle/>
        <a:p>
          <a:r>
            <a:rPr lang="zh-TW" altLang="en-US">
              <a:latin typeface="標楷體" panose="03000509000000000000" pitchFamily="65" charset="-120"/>
              <a:ea typeface="標楷體" panose="03000509000000000000" pitchFamily="65" charset="-120"/>
            </a:rPr>
            <a:t>偵測口罩</a:t>
          </a:r>
          <a:endParaRPr lang="en-US" altLang="zh-TW" dirty="0">
            <a:latin typeface="標楷體" panose="03000509000000000000" pitchFamily="65" charset="-120"/>
            <a:ea typeface="標楷體" panose="03000509000000000000" pitchFamily="65" charset="-120"/>
          </a:endParaRPr>
        </a:p>
      </dgm:t>
    </dgm:pt>
    <dgm:pt modelId="{32A31C0C-C2BE-4ED8-B1B0-D2C2799CFDBC}" type="parTrans" cxnId="{B5C16AE8-9E94-4DC3-B456-2D7D86856EFA}">
      <dgm:prSet/>
      <dgm:spPr/>
      <dgm:t>
        <a:bodyPr/>
        <a:lstStyle/>
        <a:p>
          <a:endParaRPr lang="zh-TW" altLang="en-US">
            <a:latin typeface="標楷體" panose="03000509000000000000" pitchFamily="65" charset="-120"/>
            <a:ea typeface="標楷體" panose="03000509000000000000" pitchFamily="65" charset="-120"/>
          </a:endParaRPr>
        </a:p>
      </dgm:t>
    </dgm:pt>
    <dgm:pt modelId="{A8C89533-B33D-41F3-AF49-CFCFD5341938}" type="sibTrans" cxnId="{B5C16AE8-9E94-4DC3-B456-2D7D86856EFA}">
      <dgm:prSet/>
      <dgm:spPr/>
      <dgm:t>
        <a:bodyPr/>
        <a:lstStyle/>
        <a:p>
          <a:endParaRPr lang="zh-TW" altLang="en-US">
            <a:latin typeface="標楷體" panose="03000509000000000000" pitchFamily="65" charset="-120"/>
            <a:ea typeface="標楷體" panose="03000509000000000000" pitchFamily="65" charset="-120"/>
          </a:endParaRPr>
        </a:p>
      </dgm:t>
    </dgm:pt>
    <dgm:pt modelId="{FE485171-5051-4CE9-B236-95D13C3FDA77}">
      <dgm:prSet/>
      <dgm:spPr/>
      <dgm:t>
        <a:bodyPr/>
        <a:lstStyle/>
        <a:p>
          <a:r>
            <a:rPr lang="zh-TW" altLang="en-US">
              <a:latin typeface="標楷體" panose="03000509000000000000" pitchFamily="65" charset="-120"/>
              <a:ea typeface="標楷體" panose="03000509000000000000" pitchFamily="65" charset="-120"/>
            </a:rPr>
            <a:t>檢查覆蓋在人臉上的位置</a:t>
          </a:r>
          <a:endParaRPr lang="zh-TW" altLang="en-US" dirty="0">
            <a:latin typeface="標楷體" panose="03000509000000000000" pitchFamily="65" charset="-120"/>
            <a:ea typeface="標楷體" panose="03000509000000000000" pitchFamily="65" charset="-120"/>
          </a:endParaRPr>
        </a:p>
      </dgm:t>
    </dgm:pt>
    <dgm:pt modelId="{B5A1A374-A691-469E-A34C-ED9CDEE1FD43}" type="parTrans" cxnId="{46AF9E22-B66B-47B4-92CE-E30DB75305A9}">
      <dgm:prSet/>
      <dgm:spPr/>
      <dgm:t>
        <a:bodyPr/>
        <a:lstStyle/>
        <a:p>
          <a:endParaRPr lang="zh-TW" altLang="en-US">
            <a:latin typeface="標楷體" panose="03000509000000000000" pitchFamily="65" charset="-120"/>
            <a:ea typeface="標楷體" panose="03000509000000000000" pitchFamily="65" charset="-120"/>
          </a:endParaRPr>
        </a:p>
      </dgm:t>
    </dgm:pt>
    <dgm:pt modelId="{1F383C2B-F722-4409-991C-F40611678189}" type="sibTrans" cxnId="{46AF9E22-B66B-47B4-92CE-E30DB75305A9}">
      <dgm:prSet/>
      <dgm:spPr/>
      <dgm:t>
        <a:bodyPr/>
        <a:lstStyle/>
        <a:p>
          <a:endParaRPr lang="zh-TW" altLang="en-US">
            <a:latin typeface="標楷體" panose="03000509000000000000" pitchFamily="65" charset="-120"/>
            <a:ea typeface="標楷體" panose="03000509000000000000" pitchFamily="65" charset="-120"/>
          </a:endParaRPr>
        </a:p>
      </dgm:t>
    </dgm:pt>
    <dgm:pt modelId="{613C5170-26BD-443E-BDF0-C0C4D10F2EA2}" type="pres">
      <dgm:prSet presAssocID="{9DD841DF-DC18-4778-A977-3480A6B14AE8}" presName="linearFlow" presStyleCnt="0">
        <dgm:presLayoutVars>
          <dgm:resizeHandles val="exact"/>
        </dgm:presLayoutVars>
      </dgm:prSet>
      <dgm:spPr/>
    </dgm:pt>
    <dgm:pt modelId="{80639AF7-376B-4A4A-9BEB-8D0741F2F338}" type="pres">
      <dgm:prSet presAssocID="{E8DE219A-ADDF-43CD-871C-E04ED473FEC9}" presName="node" presStyleLbl="node1" presStyleIdx="0" presStyleCnt="5">
        <dgm:presLayoutVars>
          <dgm:bulletEnabled val="1"/>
        </dgm:presLayoutVars>
      </dgm:prSet>
      <dgm:spPr/>
    </dgm:pt>
    <dgm:pt modelId="{03360150-99B5-4B34-9FB2-479152F9090B}" type="pres">
      <dgm:prSet presAssocID="{5C9555F0-E9B3-49D0-998A-3F7802157E5F}" presName="sibTrans" presStyleLbl="sibTrans2D1" presStyleIdx="0" presStyleCnt="4"/>
      <dgm:spPr/>
    </dgm:pt>
    <dgm:pt modelId="{2CEFF2F4-EB5A-4C58-A796-006648D9691D}" type="pres">
      <dgm:prSet presAssocID="{5C9555F0-E9B3-49D0-998A-3F7802157E5F}" presName="connectorText" presStyleLbl="sibTrans2D1" presStyleIdx="0" presStyleCnt="4"/>
      <dgm:spPr/>
    </dgm:pt>
    <dgm:pt modelId="{010E1EA9-FC33-41D7-9D78-7E5D306A8E5D}" type="pres">
      <dgm:prSet presAssocID="{BB749488-9A93-4CF0-89B2-9B356B030A9B}" presName="node" presStyleLbl="node1" presStyleIdx="1" presStyleCnt="5">
        <dgm:presLayoutVars>
          <dgm:bulletEnabled val="1"/>
        </dgm:presLayoutVars>
      </dgm:prSet>
      <dgm:spPr/>
    </dgm:pt>
    <dgm:pt modelId="{3881EF83-B8ED-44B0-960B-141DCA577D45}" type="pres">
      <dgm:prSet presAssocID="{83D7983E-27B7-4934-ABB6-A0A63B4B4AE2}" presName="sibTrans" presStyleLbl="sibTrans2D1" presStyleIdx="1" presStyleCnt="4"/>
      <dgm:spPr/>
    </dgm:pt>
    <dgm:pt modelId="{702ACB93-5937-40ED-8FB3-C5CC1CD9D5C3}" type="pres">
      <dgm:prSet presAssocID="{83D7983E-27B7-4934-ABB6-A0A63B4B4AE2}" presName="connectorText" presStyleLbl="sibTrans2D1" presStyleIdx="1" presStyleCnt="4"/>
      <dgm:spPr/>
    </dgm:pt>
    <dgm:pt modelId="{58DBB74F-1B7B-4832-9E64-257C35DD6731}" type="pres">
      <dgm:prSet presAssocID="{923D7B1A-25DE-4827-AA99-50C635432BD1}" presName="node" presStyleLbl="node1" presStyleIdx="2" presStyleCnt="5">
        <dgm:presLayoutVars>
          <dgm:bulletEnabled val="1"/>
        </dgm:presLayoutVars>
      </dgm:prSet>
      <dgm:spPr/>
    </dgm:pt>
    <dgm:pt modelId="{90199747-1072-4D91-B53C-11B1FCB70021}" type="pres">
      <dgm:prSet presAssocID="{3C1BF607-77D1-43CF-A897-AFA2FA6FA6BB}" presName="sibTrans" presStyleLbl="sibTrans2D1" presStyleIdx="2" presStyleCnt="4"/>
      <dgm:spPr/>
    </dgm:pt>
    <dgm:pt modelId="{4519CAA5-08ED-4876-9E66-387A138F0A76}" type="pres">
      <dgm:prSet presAssocID="{3C1BF607-77D1-43CF-A897-AFA2FA6FA6BB}" presName="connectorText" presStyleLbl="sibTrans2D1" presStyleIdx="2" presStyleCnt="4"/>
      <dgm:spPr/>
    </dgm:pt>
    <dgm:pt modelId="{0E16B403-A230-4CFC-820B-39EA27DDC3AB}" type="pres">
      <dgm:prSet presAssocID="{4E9051FD-DF47-475F-957F-C3F2DB8B736C}" presName="node" presStyleLbl="node1" presStyleIdx="3" presStyleCnt="5">
        <dgm:presLayoutVars>
          <dgm:bulletEnabled val="1"/>
        </dgm:presLayoutVars>
      </dgm:prSet>
      <dgm:spPr/>
    </dgm:pt>
    <dgm:pt modelId="{3F0A5B94-FEDE-42FF-9FBB-826057A80992}" type="pres">
      <dgm:prSet presAssocID="{A8C89533-B33D-41F3-AF49-CFCFD5341938}" presName="sibTrans" presStyleLbl="sibTrans2D1" presStyleIdx="3" presStyleCnt="4"/>
      <dgm:spPr/>
    </dgm:pt>
    <dgm:pt modelId="{FE38AA9B-B18E-4302-95BF-A8F072CDA8FA}" type="pres">
      <dgm:prSet presAssocID="{A8C89533-B33D-41F3-AF49-CFCFD5341938}" presName="connectorText" presStyleLbl="sibTrans2D1" presStyleIdx="3" presStyleCnt="4"/>
      <dgm:spPr/>
    </dgm:pt>
    <dgm:pt modelId="{0DD6B1D3-3BD5-4687-A114-30CF7311D0CB}" type="pres">
      <dgm:prSet presAssocID="{FE485171-5051-4CE9-B236-95D13C3FDA77}" presName="node" presStyleLbl="node1" presStyleIdx="4" presStyleCnt="5">
        <dgm:presLayoutVars>
          <dgm:bulletEnabled val="1"/>
        </dgm:presLayoutVars>
      </dgm:prSet>
      <dgm:spPr/>
    </dgm:pt>
  </dgm:ptLst>
  <dgm:cxnLst>
    <dgm:cxn modelId="{0C173E06-3BFF-4B1B-A88B-3B4B8EA9F50E}" type="presOf" srcId="{9DD841DF-DC18-4778-A977-3480A6B14AE8}" destId="{613C5170-26BD-443E-BDF0-C0C4D10F2EA2}" srcOrd="0" destOrd="0" presId="urn:microsoft.com/office/officeart/2005/8/layout/process2"/>
    <dgm:cxn modelId="{8AB5D309-7E5A-45AE-8CDA-5AAC31FC81C3}" srcId="{9DD841DF-DC18-4778-A977-3480A6B14AE8}" destId="{BB749488-9A93-4CF0-89B2-9B356B030A9B}" srcOrd="1" destOrd="0" parTransId="{8CD246D0-FBDB-4336-9CEE-C137600DC457}" sibTransId="{83D7983E-27B7-4934-ABB6-A0A63B4B4AE2}"/>
    <dgm:cxn modelId="{E921101B-0E6F-4490-860A-26843A995806}" type="presOf" srcId="{5C9555F0-E9B3-49D0-998A-3F7802157E5F}" destId="{03360150-99B5-4B34-9FB2-479152F9090B}" srcOrd="0" destOrd="0" presId="urn:microsoft.com/office/officeart/2005/8/layout/process2"/>
    <dgm:cxn modelId="{E0E3581B-54D5-4888-BD99-B3F26814A02C}" type="presOf" srcId="{E8DE219A-ADDF-43CD-871C-E04ED473FEC9}" destId="{80639AF7-376B-4A4A-9BEB-8D0741F2F338}" srcOrd="0" destOrd="0" presId="urn:microsoft.com/office/officeart/2005/8/layout/process2"/>
    <dgm:cxn modelId="{46AF9E22-B66B-47B4-92CE-E30DB75305A9}" srcId="{9DD841DF-DC18-4778-A977-3480A6B14AE8}" destId="{FE485171-5051-4CE9-B236-95D13C3FDA77}" srcOrd="4" destOrd="0" parTransId="{B5A1A374-A691-469E-A34C-ED9CDEE1FD43}" sibTransId="{1F383C2B-F722-4409-991C-F40611678189}"/>
    <dgm:cxn modelId="{C9325239-EB96-45E5-828C-B38113517427}" type="presOf" srcId="{A8C89533-B33D-41F3-AF49-CFCFD5341938}" destId="{3F0A5B94-FEDE-42FF-9FBB-826057A80992}" srcOrd="0" destOrd="0" presId="urn:microsoft.com/office/officeart/2005/8/layout/process2"/>
    <dgm:cxn modelId="{18072272-815C-40F3-9E96-78596098580D}" type="presOf" srcId="{4E9051FD-DF47-475F-957F-C3F2DB8B736C}" destId="{0E16B403-A230-4CFC-820B-39EA27DDC3AB}" srcOrd="0" destOrd="0" presId="urn:microsoft.com/office/officeart/2005/8/layout/process2"/>
    <dgm:cxn modelId="{6F42808E-268B-4E2D-A4BD-268CD462426E}" srcId="{9DD841DF-DC18-4778-A977-3480A6B14AE8}" destId="{E8DE219A-ADDF-43CD-871C-E04ED473FEC9}" srcOrd="0" destOrd="0" parTransId="{0BEA6829-CF8C-44A1-A35A-8F93D2B55404}" sibTransId="{5C9555F0-E9B3-49D0-998A-3F7802157E5F}"/>
    <dgm:cxn modelId="{C4536D94-12A0-450E-AEE2-4A0366A52AA0}" type="presOf" srcId="{83D7983E-27B7-4934-ABB6-A0A63B4B4AE2}" destId="{3881EF83-B8ED-44B0-960B-141DCA577D45}" srcOrd="0" destOrd="0" presId="urn:microsoft.com/office/officeart/2005/8/layout/process2"/>
    <dgm:cxn modelId="{6681CFAD-FEFD-4854-A217-0206BE53DCE5}" type="presOf" srcId="{923D7B1A-25DE-4827-AA99-50C635432BD1}" destId="{58DBB74F-1B7B-4832-9E64-257C35DD6731}" srcOrd="0" destOrd="0" presId="urn:microsoft.com/office/officeart/2005/8/layout/process2"/>
    <dgm:cxn modelId="{110168B3-3F89-4282-A707-965664B14F53}" type="presOf" srcId="{3C1BF607-77D1-43CF-A897-AFA2FA6FA6BB}" destId="{4519CAA5-08ED-4876-9E66-387A138F0A76}" srcOrd="1" destOrd="0" presId="urn:microsoft.com/office/officeart/2005/8/layout/process2"/>
    <dgm:cxn modelId="{530C6BB7-DF1E-481A-9900-ADED9B3D7F2B}" type="presOf" srcId="{3C1BF607-77D1-43CF-A897-AFA2FA6FA6BB}" destId="{90199747-1072-4D91-B53C-11B1FCB70021}" srcOrd="0" destOrd="0" presId="urn:microsoft.com/office/officeart/2005/8/layout/process2"/>
    <dgm:cxn modelId="{EF1C65BA-C401-4377-A2D6-462F612FCDA3}" srcId="{9DD841DF-DC18-4778-A977-3480A6B14AE8}" destId="{923D7B1A-25DE-4827-AA99-50C635432BD1}" srcOrd="2" destOrd="0" parTransId="{3D8D0430-2DB5-4FCC-9B34-E1FD100C5C6C}" sibTransId="{3C1BF607-77D1-43CF-A897-AFA2FA6FA6BB}"/>
    <dgm:cxn modelId="{064AF8C7-BE08-496B-A842-1BE9602CE960}" type="presOf" srcId="{FE485171-5051-4CE9-B236-95D13C3FDA77}" destId="{0DD6B1D3-3BD5-4687-A114-30CF7311D0CB}" srcOrd="0" destOrd="0" presId="urn:microsoft.com/office/officeart/2005/8/layout/process2"/>
    <dgm:cxn modelId="{843832D0-1D44-4958-8048-7C2CE14CE610}" type="presOf" srcId="{A8C89533-B33D-41F3-AF49-CFCFD5341938}" destId="{FE38AA9B-B18E-4302-95BF-A8F072CDA8FA}" srcOrd="1" destOrd="0" presId="urn:microsoft.com/office/officeart/2005/8/layout/process2"/>
    <dgm:cxn modelId="{A1A082D2-081F-4B36-8756-731EED5244F2}" type="presOf" srcId="{83D7983E-27B7-4934-ABB6-A0A63B4B4AE2}" destId="{702ACB93-5937-40ED-8FB3-C5CC1CD9D5C3}" srcOrd="1" destOrd="0" presId="urn:microsoft.com/office/officeart/2005/8/layout/process2"/>
    <dgm:cxn modelId="{F6D26CD9-01A1-482E-B0B4-8D3DE168C6D1}" type="presOf" srcId="{5C9555F0-E9B3-49D0-998A-3F7802157E5F}" destId="{2CEFF2F4-EB5A-4C58-A796-006648D9691D}" srcOrd="1" destOrd="0" presId="urn:microsoft.com/office/officeart/2005/8/layout/process2"/>
    <dgm:cxn modelId="{B5C16AE8-9E94-4DC3-B456-2D7D86856EFA}" srcId="{9DD841DF-DC18-4778-A977-3480A6B14AE8}" destId="{4E9051FD-DF47-475F-957F-C3F2DB8B736C}" srcOrd="3" destOrd="0" parTransId="{32A31C0C-C2BE-4ED8-B1B0-D2C2799CFDBC}" sibTransId="{A8C89533-B33D-41F3-AF49-CFCFD5341938}"/>
    <dgm:cxn modelId="{5BA9F0F1-BF14-46F0-BB1E-722338A48D49}" type="presOf" srcId="{BB749488-9A93-4CF0-89B2-9B356B030A9B}" destId="{010E1EA9-FC33-41D7-9D78-7E5D306A8E5D}" srcOrd="0" destOrd="0" presId="urn:microsoft.com/office/officeart/2005/8/layout/process2"/>
    <dgm:cxn modelId="{0862086C-1F4F-4223-BC41-86F0A01A545B}" type="presParOf" srcId="{613C5170-26BD-443E-BDF0-C0C4D10F2EA2}" destId="{80639AF7-376B-4A4A-9BEB-8D0741F2F338}" srcOrd="0" destOrd="0" presId="urn:microsoft.com/office/officeart/2005/8/layout/process2"/>
    <dgm:cxn modelId="{8792AFFE-37C9-49E9-8D9E-E6BEE6172852}" type="presParOf" srcId="{613C5170-26BD-443E-BDF0-C0C4D10F2EA2}" destId="{03360150-99B5-4B34-9FB2-479152F9090B}" srcOrd="1" destOrd="0" presId="urn:microsoft.com/office/officeart/2005/8/layout/process2"/>
    <dgm:cxn modelId="{46BE7592-B33B-44BB-B2F7-D784C4A503A4}" type="presParOf" srcId="{03360150-99B5-4B34-9FB2-479152F9090B}" destId="{2CEFF2F4-EB5A-4C58-A796-006648D9691D}" srcOrd="0" destOrd="0" presId="urn:microsoft.com/office/officeart/2005/8/layout/process2"/>
    <dgm:cxn modelId="{F9FD0DE9-959D-4AAA-90BA-BCC0E8801C12}" type="presParOf" srcId="{613C5170-26BD-443E-BDF0-C0C4D10F2EA2}" destId="{010E1EA9-FC33-41D7-9D78-7E5D306A8E5D}" srcOrd="2" destOrd="0" presId="urn:microsoft.com/office/officeart/2005/8/layout/process2"/>
    <dgm:cxn modelId="{B71E35E4-FBB8-4572-93E6-4049F4AC739C}" type="presParOf" srcId="{613C5170-26BD-443E-BDF0-C0C4D10F2EA2}" destId="{3881EF83-B8ED-44B0-960B-141DCA577D45}" srcOrd="3" destOrd="0" presId="urn:microsoft.com/office/officeart/2005/8/layout/process2"/>
    <dgm:cxn modelId="{70108925-F8E3-457F-8D84-09292B253B85}" type="presParOf" srcId="{3881EF83-B8ED-44B0-960B-141DCA577D45}" destId="{702ACB93-5937-40ED-8FB3-C5CC1CD9D5C3}" srcOrd="0" destOrd="0" presId="urn:microsoft.com/office/officeart/2005/8/layout/process2"/>
    <dgm:cxn modelId="{84793462-8301-414A-B7A0-79DADFB542A8}" type="presParOf" srcId="{613C5170-26BD-443E-BDF0-C0C4D10F2EA2}" destId="{58DBB74F-1B7B-4832-9E64-257C35DD6731}" srcOrd="4" destOrd="0" presId="urn:microsoft.com/office/officeart/2005/8/layout/process2"/>
    <dgm:cxn modelId="{643CAAC6-8652-4CAA-9190-F3FCF357727C}" type="presParOf" srcId="{613C5170-26BD-443E-BDF0-C0C4D10F2EA2}" destId="{90199747-1072-4D91-B53C-11B1FCB70021}" srcOrd="5" destOrd="0" presId="urn:microsoft.com/office/officeart/2005/8/layout/process2"/>
    <dgm:cxn modelId="{C06D46F3-6D79-43D7-990A-D47D9D355FCD}" type="presParOf" srcId="{90199747-1072-4D91-B53C-11B1FCB70021}" destId="{4519CAA5-08ED-4876-9E66-387A138F0A76}" srcOrd="0" destOrd="0" presId="urn:microsoft.com/office/officeart/2005/8/layout/process2"/>
    <dgm:cxn modelId="{5DC4DC6F-1F79-4A7A-AB7C-C7A551F4EE8F}" type="presParOf" srcId="{613C5170-26BD-443E-BDF0-C0C4D10F2EA2}" destId="{0E16B403-A230-4CFC-820B-39EA27DDC3AB}" srcOrd="6" destOrd="0" presId="urn:microsoft.com/office/officeart/2005/8/layout/process2"/>
    <dgm:cxn modelId="{5E335C97-F99A-4FBB-AF45-D6A84A55E55B}" type="presParOf" srcId="{613C5170-26BD-443E-BDF0-C0C4D10F2EA2}" destId="{3F0A5B94-FEDE-42FF-9FBB-826057A80992}" srcOrd="7" destOrd="0" presId="urn:microsoft.com/office/officeart/2005/8/layout/process2"/>
    <dgm:cxn modelId="{BEC0D2E1-3A38-4703-AB1B-4EAF2CE917B8}" type="presParOf" srcId="{3F0A5B94-FEDE-42FF-9FBB-826057A80992}" destId="{FE38AA9B-B18E-4302-95BF-A8F072CDA8FA}" srcOrd="0" destOrd="0" presId="urn:microsoft.com/office/officeart/2005/8/layout/process2"/>
    <dgm:cxn modelId="{70C996B9-A12F-4A59-89A7-0E99A024EEDC}" type="presParOf" srcId="{613C5170-26BD-443E-BDF0-C0C4D10F2EA2}" destId="{0DD6B1D3-3BD5-4687-A114-30CF7311D0CB}"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39AF7-376B-4A4A-9BEB-8D0741F2F338}">
      <dsp:nvSpPr>
        <dsp:cNvPr id="0" name=""/>
        <dsp:cNvSpPr/>
      </dsp:nvSpPr>
      <dsp:spPr>
        <a:xfrm>
          <a:off x="1450849" y="470"/>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TW" altLang="en-US" sz="1400" kern="1200">
              <a:latin typeface="標楷體" panose="03000509000000000000" pitchFamily="65" charset="-120"/>
              <a:ea typeface="標楷體" panose="03000509000000000000" pitchFamily="65" charset="-120"/>
            </a:rPr>
            <a:t>照片</a:t>
          </a:r>
          <a:endParaRPr lang="zh-TW" altLang="en-US" sz="1400" kern="1200" dirty="0">
            <a:latin typeface="標楷體" panose="03000509000000000000" pitchFamily="65" charset="-120"/>
            <a:ea typeface="標楷體" panose="03000509000000000000" pitchFamily="65" charset="-120"/>
          </a:endParaRPr>
        </a:p>
      </dsp:txBody>
      <dsp:txXfrm>
        <a:off x="1466982" y="16603"/>
        <a:ext cx="2095235" cy="518543"/>
      </dsp:txXfrm>
    </dsp:sp>
    <dsp:sp modelId="{03360150-99B5-4B34-9FB2-479152F9090B}">
      <dsp:nvSpPr>
        <dsp:cNvPr id="0" name=""/>
        <dsp:cNvSpPr/>
      </dsp:nvSpPr>
      <dsp:spPr>
        <a:xfrm rot="5400000">
          <a:off x="2411323" y="565050"/>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TW" altLang="en-US" sz="900" kern="1200">
            <a:latin typeface="標楷體" panose="03000509000000000000" pitchFamily="65" charset="-120"/>
            <a:ea typeface="標楷體" panose="03000509000000000000" pitchFamily="65" charset="-120"/>
          </a:endParaRPr>
        </a:p>
      </dsp:txBody>
      <dsp:txXfrm rot="-5400000">
        <a:off x="2440241" y="585705"/>
        <a:ext cx="148718" cy="144587"/>
      </dsp:txXfrm>
    </dsp:sp>
    <dsp:sp modelId="{010E1EA9-FC33-41D7-9D78-7E5D306A8E5D}">
      <dsp:nvSpPr>
        <dsp:cNvPr id="0" name=""/>
        <dsp:cNvSpPr/>
      </dsp:nvSpPr>
      <dsp:spPr>
        <a:xfrm>
          <a:off x="1450849" y="826684"/>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TW" altLang="en-US" sz="1400" kern="1200">
              <a:latin typeface="標楷體" panose="03000509000000000000" pitchFamily="65" charset="-120"/>
              <a:ea typeface="標楷體" panose="03000509000000000000" pitchFamily="65" charset="-120"/>
            </a:rPr>
            <a:t>辨識人臉</a:t>
          </a:r>
          <a:endParaRPr lang="en-US" altLang="zh-TW" sz="1400" kern="1200" dirty="0">
            <a:latin typeface="標楷體" panose="03000509000000000000" pitchFamily="65" charset="-120"/>
            <a:ea typeface="標楷體" panose="03000509000000000000" pitchFamily="65" charset="-120"/>
          </a:endParaRPr>
        </a:p>
      </dsp:txBody>
      <dsp:txXfrm>
        <a:off x="1466982" y="842817"/>
        <a:ext cx="2095235" cy="518543"/>
      </dsp:txXfrm>
    </dsp:sp>
    <dsp:sp modelId="{3881EF83-B8ED-44B0-960B-141DCA577D45}">
      <dsp:nvSpPr>
        <dsp:cNvPr id="0" name=""/>
        <dsp:cNvSpPr/>
      </dsp:nvSpPr>
      <dsp:spPr>
        <a:xfrm rot="5400000">
          <a:off x="2411323" y="1391264"/>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TW" altLang="en-US" sz="900" kern="1200">
            <a:latin typeface="標楷體" panose="03000509000000000000" pitchFamily="65" charset="-120"/>
            <a:ea typeface="標楷體" panose="03000509000000000000" pitchFamily="65" charset="-120"/>
          </a:endParaRPr>
        </a:p>
      </dsp:txBody>
      <dsp:txXfrm rot="-5400000">
        <a:off x="2440241" y="1411919"/>
        <a:ext cx="148718" cy="144587"/>
      </dsp:txXfrm>
    </dsp:sp>
    <dsp:sp modelId="{58DBB74F-1B7B-4832-9E64-257C35DD6731}">
      <dsp:nvSpPr>
        <dsp:cNvPr id="0" name=""/>
        <dsp:cNvSpPr/>
      </dsp:nvSpPr>
      <dsp:spPr>
        <a:xfrm>
          <a:off x="1450849" y="1652898"/>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TW" altLang="en-US" sz="1400" kern="1200">
              <a:latin typeface="標楷體" panose="03000509000000000000" pitchFamily="65" charset="-120"/>
              <a:ea typeface="標楷體" panose="03000509000000000000" pitchFamily="65" charset="-120"/>
            </a:rPr>
            <a:t>擷取特徵</a:t>
          </a:r>
          <a:endParaRPr lang="en-US" altLang="zh-TW" sz="1400" kern="1200" dirty="0">
            <a:latin typeface="標楷體" panose="03000509000000000000" pitchFamily="65" charset="-120"/>
            <a:ea typeface="標楷體" panose="03000509000000000000" pitchFamily="65" charset="-120"/>
          </a:endParaRPr>
        </a:p>
      </dsp:txBody>
      <dsp:txXfrm>
        <a:off x="1466982" y="1669031"/>
        <a:ext cx="2095235" cy="518543"/>
      </dsp:txXfrm>
    </dsp:sp>
    <dsp:sp modelId="{90199747-1072-4D91-B53C-11B1FCB70021}">
      <dsp:nvSpPr>
        <dsp:cNvPr id="0" name=""/>
        <dsp:cNvSpPr/>
      </dsp:nvSpPr>
      <dsp:spPr>
        <a:xfrm rot="5400000">
          <a:off x="2411323" y="2217478"/>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TW" altLang="en-US" sz="900" kern="1200">
            <a:latin typeface="標楷體" panose="03000509000000000000" pitchFamily="65" charset="-120"/>
            <a:ea typeface="標楷體" panose="03000509000000000000" pitchFamily="65" charset="-120"/>
          </a:endParaRPr>
        </a:p>
      </dsp:txBody>
      <dsp:txXfrm rot="-5400000">
        <a:off x="2440241" y="2238133"/>
        <a:ext cx="148718" cy="144587"/>
      </dsp:txXfrm>
    </dsp:sp>
    <dsp:sp modelId="{0E16B403-A230-4CFC-820B-39EA27DDC3AB}">
      <dsp:nvSpPr>
        <dsp:cNvPr id="0" name=""/>
        <dsp:cNvSpPr/>
      </dsp:nvSpPr>
      <dsp:spPr>
        <a:xfrm>
          <a:off x="1450849" y="2479112"/>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TW" altLang="en-US" sz="1400" kern="1200">
              <a:latin typeface="標楷體" panose="03000509000000000000" pitchFamily="65" charset="-120"/>
              <a:ea typeface="標楷體" panose="03000509000000000000" pitchFamily="65" charset="-120"/>
            </a:rPr>
            <a:t>偵測口罩</a:t>
          </a:r>
          <a:endParaRPr lang="en-US" altLang="zh-TW" sz="1400" kern="1200" dirty="0">
            <a:latin typeface="標楷體" panose="03000509000000000000" pitchFamily="65" charset="-120"/>
            <a:ea typeface="標楷體" panose="03000509000000000000" pitchFamily="65" charset="-120"/>
          </a:endParaRPr>
        </a:p>
      </dsp:txBody>
      <dsp:txXfrm>
        <a:off x="1466982" y="2495245"/>
        <a:ext cx="2095235" cy="518543"/>
      </dsp:txXfrm>
    </dsp:sp>
    <dsp:sp modelId="{3F0A5B94-FEDE-42FF-9FBB-826057A80992}">
      <dsp:nvSpPr>
        <dsp:cNvPr id="0" name=""/>
        <dsp:cNvSpPr/>
      </dsp:nvSpPr>
      <dsp:spPr>
        <a:xfrm rot="5400000">
          <a:off x="2411323" y="3043692"/>
          <a:ext cx="206553" cy="2478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TW" altLang="en-US" sz="900" kern="1200">
            <a:latin typeface="標楷體" panose="03000509000000000000" pitchFamily="65" charset="-120"/>
            <a:ea typeface="標楷體" panose="03000509000000000000" pitchFamily="65" charset="-120"/>
          </a:endParaRPr>
        </a:p>
      </dsp:txBody>
      <dsp:txXfrm rot="-5400000">
        <a:off x="2440241" y="3064347"/>
        <a:ext cx="148718" cy="144587"/>
      </dsp:txXfrm>
    </dsp:sp>
    <dsp:sp modelId="{0DD6B1D3-3BD5-4687-A114-30CF7311D0CB}">
      <dsp:nvSpPr>
        <dsp:cNvPr id="0" name=""/>
        <dsp:cNvSpPr/>
      </dsp:nvSpPr>
      <dsp:spPr>
        <a:xfrm>
          <a:off x="1450849" y="3305326"/>
          <a:ext cx="2127501" cy="5508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TW" altLang="en-US" sz="1400" kern="1200">
              <a:latin typeface="標楷體" panose="03000509000000000000" pitchFamily="65" charset="-120"/>
              <a:ea typeface="標楷體" panose="03000509000000000000" pitchFamily="65" charset="-120"/>
            </a:rPr>
            <a:t>檢查覆蓋在人臉上的位置</a:t>
          </a:r>
          <a:endParaRPr lang="zh-TW" altLang="en-US" sz="1400" kern="1200" dirty="0">
            <a:latin typeface="標楷體" panose="03000509000000000000" pitchFamily="65" charset="-120"/>
            <a:ea typeface="標楷體" panose="03000509000000000000" pitchFamily="65" charset="-120"/>
          </a:endParaRPr>
        </a:p>
      </dsp:txBody>
      <dsp:txXfrm>
        <a:off x="1466982" y="3321459"/>
        <a:ext cx="2095235" cy="5185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05A7A-0F1E-429D-804B-5FDB3EC1681E}" type="datetimeFigureOut">
              <a:rPr lang="zh-TW" altLang="en-US" smtClean="0"/>
              <a:t>2022/4/8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3B76-B465-4183-97AB-FC46B0A44529}" type="slidenum">
              <a:rPr lang="zh-TW" altLang="en-US" smtClean="0"/>
              <a:t>‹#›</a:t>
            </a:fld>
            <a:endParaRPr lang="zh-TW" altLang="en-US"/>
          </a:p>
        </p:txBody>
      </p:sp>
    </p:spTree>
    <p:extLst>
      <p:ext uri="{BB962C8B-B14F-4D97-AF65-F5344CB8AC3E}">
        <p14:creationId xmlns:p14="http://schemas.microsoft.com/office/powerpoint/2010/main" val="318814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CA81F-DBC0-4809-BBD8-83EC404E48C5}" type="datetimeFigureOut">
              <a:rPr lang="zh-TW" altLang="en-US" smtClean="0"/>
              <a:t>2022/4/8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93E93-B7A0-4F9D-94F1-6B745081D0EF}" type="slidenum">
              <a:rPr lang="zh-TW" altLang="en-US" smtClean="0"/>
              <a:t>‹#›</a:t>
            </a:fld>
            <a:endParaRPr lang="zh-TW" altLang="en-US"/>
          </a:p>
        </p:txBody>
      </p:sp>
    </p:spTree>
    <p:extLst>
      <p:ext uri="{BB962C8B-B14F-4D97-AF65-F5344CB8AC3E}">
        <p14:creationId xmlns:p14="http://schemas.microsoft.com/office/powerpoint/2010/main" val="254494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40</a:t>
            </a:fld>
            <a:endParaRPr lang="zh-CN" altLang="en-US"/>
          </a:p>
        </p:txBody>
      </p:sp>
    </p:spTree>
    <p:extLst>
      <p:ext uri="{BB962C8B-B14F-4D97-AF65-F5344CB8AC3E}">
        <p14:creationId xmlns:p14="http://schemas.microsoft.com/office/powerpoint/2010/main" val="5393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ctr">
            <a:normAutofit/>
          </a:bodyPr>
          <a:lstStyle>
            <a:lvl1pPr algn="l">
              <a:lnSpc>
                <a:spcPct val="85000"/>
              </a:lnSpc>
              <a:defRPr sz="8000" spc="-50" baseline="0">
                <a:solidFill>
                  <a:schemeClr val="tx1">
                    <a:lumMod val="85000"/>
                    <a:lumOff val="15000"/>
                  </a:schemeClr>
                </a:solidFill>
                <a:latin typeface="標楷體" panose="03000509000000000000" pitchFamily="65" charset="-120"/>
                <a:ea typeface="標楷體" panose="03000509000000000000" pitchFamily="65" charset="-12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標楷體" panose="03000509000000000000" pitchFamily="65" charset="-120"/>
                <a:ea typeface="標楷體" panose="03000509000000000000" pitchFamily="65"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038D6134-7D73-4206-BE38-B3DE7B431E83}" type="datetime1">
              <a:rPr lang="zh-TW" altLang="en-US" smtClean="0"/>
              <a:t>2022/4/8</a:t>
            </a:fld>
            <a:endParaRPr lang="zh-TW" altLang="en-US"/>
          </a:p>
        </p:txBody>
      </p:sp>
      <p:sp>
        <p:nvSpPr>
          <p:cNvPr id="5" name="Footer Placeholder 4"/>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6" name="Slide Number Placeholder 5"/>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183386"/>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normAutofit/>
          </a:bodyPr>
          <a:lstStyle>
            <a:lvl1pPr>
              <a:defRPr sz="2000">
                <a:latin typeface="標楷體" panose="03000509000000000000" pitchFamily="65" charset="-120"/>
                <a:ea typeface="標楷體" panose="03000509000000000000" pitchFamily="65" charset="-120"/>
              </a:defRPr>
            </a:lvl1pPr>
            <a:lvl2pPr>
              <a:defRPr sz="2000">
                <a:latin typeface="標楷體" panose="03000509000000000000" pitchFamily="65" charset="-120"/>
                <a:ea typeface="標楷體" panose="03000509000000000000" pitchFamily="65" charset="-120"/>
              </a:defRPr>
            </a:lvl2pPr>
            <a:lvl3pPr marL="717550" indent="-358775">
              <a:buFont typeface="Wingdings" panose="05000000000000000000" pitchFamily="2" charset="2"/>
              <a:buChar char="u"/>
              <a:defRPr sz="2000">
                <a:latin typeface="標楷體" panose="03000509000000000000" pitchFamily="65" charset="-120"/>
                <a:ea typeface="標楷體" panose="03000509000000000000" pitchFamily="65" charset="-120"/>
              </a:defRPr>
            </a:lvl3pPr>
            <a:lvl4pPr marL="1076325" indent="-358775">
              <a:buFont typeface="Wingdings" panose="05000000000000000000" pitchFamily="2" charset="2"/>
              <a:buChar char="n"/>
              <a:defRPr sz="2000">
                <a:latin typeface="標楷體" panose="03000509000000000000" pitchFamily="65" charset="-120"/>
                <a:ea typeface="標楷體" panose="03000509000000000000" pitchFamily="65" charset="-120"/>
              </a:defRPr>
            </a:lvl4pPr>
            <a:lvl5pPr marL="1435100" indent="-358775">
              <a:buFont typeface="Wingdings" panose="05000000000000000000" pitchFamily="2" charset="2"/>
              <a:buChar char="u"/>
              <a:defRPr sz="2000">
                <a:latin typeface="標楷體" panose="03000509000000000000" pitchFamily="65" charset="-12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6F846C0F-CEE2-4D7B-9863-9FEA4D251C07}" type="datetime1">
              <a:rPr lang="zh-TW" altLang="en-US" smtClean="0"/>
              <a:t>2022/4/8</a:t>
            </a:fld>
            <a:endParaRPr lang="zh-TW" altLang="en-US"/>
          </a:p>
        </p:txBody>
      </p:sp>
      <p:sp>
        <p:nvSpPr>
          <p:cNvPr id="5" name="Footer Placeholder 4"/>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6" name="Slide Number Placeholder 5"/>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3093187912"/>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gn="l">
              <a:lnSpc>
                <a:spcPct val="85000"/>
              </a:lnSpc>
              <a:defRPr sz="5400" b="0">
                <a:solidFill>
                  <a:schemeClr val="tx1">
                    <a:lumMod val="85000"/>
                    <a:lumOff val="15000"/>
                  </a:schemeClr>
                </a:solidFill>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標楷體" panose="03000509000000000000" pitchFamily="65" charset="-120"/>
                <a:ea typeface="標楷體" panose="03000509000000000000" pitchFamily="65"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0AD49630-B031-4222-B324-3199C2B7333C}" type="datetime1">
              <a:rPr lang="zh-TW" altLang="en-US" smtClean="0"/>
              <a:t>2022/4/8</a:t>
            </a:fld>
            <a:endParaRPr lang="zh-TW" altLang="en-US"/>
          </a:p>
        </p:txBody>
      </p:sp>
      <p:sp>
        <p:nvSpPr>
          <p:cNvPr id="5" name="Footer Placeholder 4"/>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6" name="Slide Number Placeholder 5"/>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57910"/>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7D5F5F5B-DBF4-43F1-812C-DBBDA211B058}" type="datetime1">
              <a:rPr lang="zh-TW" altLang="en-US" smtClean="0"/>
              <a:t>2022/4/8</a:t>
            </a:fld>
            <a:endParaRPr lang="zh-TW" altLang="en-US"/>
          </a:p>
        </p:txBody>
      </p:sp>
      <p:sp>
        <p:nvSpPr>
          <p:cNvPr id="4" name="Footer Placeholder 3"/>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a:t>軟體工程第二組</a:t>
            </a:r>
          </a:p>
        </p:txBody>
      </p:sp>
      <p:sp>
        <p:nvSpPr>
          <p:cNvPr id="5" name="Slide Number Placeholder 4"/>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1572319391"/>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a:latin typeface="標楷體" panose="03000509000000000000" pitchFamily="65" charset="-120"/>
                <a:ea typeface="標楷體" panose="03000509000000000000" pitchFamily="65" charset="-120"/>
              </a:defRPr>
            </a:lvl1pPr>
          </a:lstStyle>
          <a:p>
            <a:fld id="{01A39C19-62BF-463C-B094-6D28D3EF94CB}" type="datetime1">
              <a:rPr lang="zh-TW" altLang="en-US" smtClean="0"/>
              <a:t>2022/4/8</a:t>
            </a:fld>
            <a:endParaRPr lang="zh-TW" altLang="en-US"/>
          </a:p>
        </p:txBody>
      </p:sp>
      <p:sp>
        <p:nvSpPr>
          <p:cNvPr id="8" name="Footer Placeholder 7"/>
          <p:cNvSpPr>
            <a:spLocks noGrp="1"/>
          </p:cNvSpPr>
          <p:nvPr>
            <p:ph type="ftr" sz="quarter" idx="11"/>
          </p:nvPr>
        </p:nvSpPr>
        <p:spPr/>
        <p:txBody>
          <a:bodyPr/>
          <a:lstStyle>
            <a:lvl1pPr>
              <a:defRPr>
                <a:solidFill>
                  <a:srgbClr val="FFFFFF"/>
                </a:solidFill>
                <a:latin typeface="標楷體" panose="03000509000000000000" pitchFamily="65" charset="-120"/>
                <a:ea typeface="標楷體" panose="03000509000000000000" pitchFamily="65" charset="-120"/>
              </a:defRPr>
            </a:lvl1pPr>
          </a:lstStyle>
          <a:p>
            <a:r>
              <a:rPr lang="zh-TW" altLang="en-US"/>
              <a:t>軟體工程第二組</a:t>
            </a:r>
          </a:p>
        </p:txBody>
      </p:sp>
      <p:sp>
        <p:nvSpPr>
          <p:cNvPr id="9" name="Slide Number Placeholder 8"/>
          <p:cNvSpPr>
            <a:spLocks noGrp="1"/>
          </p:cNvSpPr>
          <p:nvPr>
            <p:ph type="sldNum" sz="quarter" idx="12"/>
          </p:nvPr>
        </p:nvSpPr>
        <p:spPr/>
        <p:txBody>
          <a:bodyPr/>
          <a:lstStyle>
            <a:lvl1pPr>
              <a:defRPr>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372680329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latin typeface="標楷體" panose="03000509000000000000" pitchFamily="65" charset="-120"/>
                <a:ea typeface="標楷體" panose="03000509000000000000" pitchFamily="65" charset="-120"/>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latin typeface="標楷體" panose="03000509000000000000" pitchFamily="65" charset="-120"/>
                <a:ea typeface="標楷體" panose="03000509000000000000" pitchFamily="65"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atin typeface="標楷體" panose="03000509000000000000" pitchFamily="65" charset="-120"/>
                <a:ea typeface="標楷體" panose="03000509000000000000" pitchFamily="65" charset="-120"/>
              </a:defRPr>
            </a:lvl1pPr>
          </a:lstStyle>
          <a:p>
            <a:fld id="{FA5F6CD0-BB9B-430C-82F3-B90DCC9E3368}" type="datetime1">
              <a:rPr lang="zh-TW" altLang="en-US" smtClean="0"/>
              <a:t>2022/4/8</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latin typeface="標楷體" panose="03000509000000000000" pitchFamily="65" charset="-120"/>
                <a:ea typeface="標楷體" panose="03000509000000000000" pitchFamily="65" charset="-120"/>
              </a:defRPr>
            </a:lvl1pPr>
          </a:lstStyle>
          <a:p>
            <a:r>
              <a:rPr lang="zh-TW" altLang="en-US"/>
              <a:t>軟體工程第二組</a:t>
            </a:r>
          </a:p>
        </p:txBody>
      </p:sp>
      <p:sp>
        <p:nvSpPr>
          <p:cNvPr id="7" name="Slide Number Placeholder 6"/>
          <p:cNvSpPr>
            <a:spLocks noGrp="1"/>
          </p:cNvSpPr>
          <p:nvPr>
            <p:ph type="sldNum" sz="quarter" idx="12"/>
          </p:nvPr>
        </p:nvSpPr>
        <p:spPr/>
        <p:txBody>
          <a:bodyPr/>
          <a:lstStyle>
            <a:lvl1pPr>
              <a:defRPr>
                <a:solidFill>
                  <a:schemeClr val="tx2"/>
                </a:solidFill>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spTree>
    <p:extLst>
      <p:ext uri="{BB962C8B-B14F-4D97-AF65-F5344CB8AC3E}">
        <p14:creationId xmlns:p14="http://schemas.microsoft.com/office/powerpoint/2010/main" val="4121480901"/>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58418"/>
            <a:ext cx="10058400" cy="901262"/>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236693"/>
            <a:ext cx="10058400" cy="4632401"/>
          </a:xfrm>
          <a:prstGeom prst="rect">
            <a:avLst/>
          </a:prstGeom>
        </p:spPr>
        <p:txBody>
          <a:bodyPr vert="horz" lIns="0" tIns="45720" rIns="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050">
                <a:solidFill>
                  <a:srgbClr val="FFFFFF"/>
                </a:solidFill>
                <a:latin typeface="標楷體" panose="03000509000000000000" pitchFamily="65" charset="-120"/>
                <a:ea typeface="標楷體" panose="03000509000000000000" pitchFamily="65" charset="-120"/>
              </a:defRPr>
            </a:lvl1pPr>
          </a:lstStyle>
          <a:p>
            <a:fld id="{D5C1A845-0703-4496-95AA-31AC50424D2F}" type="datetime1">
              <a:rPr lang="zh-TW" altLang="en-US" smtClean="0"/>
              <a:t>2022/4/8</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050" cap="all" baseline="0">
                <a:solidFill>
                  <a:srgbClr val="FFFFFF"/>
                </a:solidFill>
                <a:latin typeface="標楷體" panose="03000509000000000000" pitchFamily="65" charset="-120"/>
                <a:ea typeface="標楷體" panose="03000509000000000000" pitchFamily="65" charset="-120"/>
              </a:defRPr>
            </a:lvl1pPr>
          </a:lstStyle>
          <a:p>
            <a:r>
              <a:rPr lang="zh-TW" altLang="en-US"/>
              <a:t>軟體工程第二組</a:t>
            </a:r>
            <a:endParaRPr lang="zh-TW"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latin typeface="標楷體" panose="03000509000000000000" pitchFamily="65" charset="-120"/>
                <a:ea typeface="標楷體" panose="03000509000000000000" pitchFamily="65" charset="-120"/>
              </a:defRPr>
            </a:lvl1pPr>
          </a:lstStyle>
          <a:p>
            <a:fld id="{76D30919-987B-476F-99A6-62EAFD6C028F}" type="slidenum">
              <a:rPr lang="zh-TW" altLang="en-US" smtClean="0"/>
              <a:pPr/>
              <a:t>‹#›</a:t>
            </a:fld>
            <a:endParaRPr lang="zh-TW" altLang="en-US"/>
          </a:p>
        </p:txBody>
      </p:sp>
      <p:cxnSp>
        <p:nvCxnSpPr>
          <p:cNvPr id="10" name="Straight Connector 9"/>
          <p:cNvCxnSpPr/>
          <p:nvPr/>
        </p:nvCxnSpPr>
        <p:spPr>
          <a:xfrm>
            <a:off x="1193532" y="114818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5169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2" r:id="rId4"/>
    <p:sldLayoutId id="2147483703" r:id="rId5"/>
    <p:sldLayoutId id="2147483704" r:id="rId6"/>
  </p:sldLayoutIdLst>
  <p:transition>
    <p:push dir="u"/>
  </p:transition>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標楷體" panose="03000509000000000000" pitchFamily="65" charset="-120"/>
          <a:ea typeface="標楷體" panose="03000509000000000000" pitchFamily="65" charset="-120"/>
          <a:cs typeface="+mj-cs"/>
        </a:defRPr>
      </a:lvl1pPr>
    </p:titleStyle>
    <p:body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標楷體" panose="03000509000000000000" pitchFamily="65" charset="-120"/>
          <a:ea typeface="標楷體" panose="03000509000000000000" pitchFamily="65"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0.xml"/><Relationship Id="rId7" Type="http://schemas.openxmlformats.org/officeDocument/2006/relationships/slide" Target="slide3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38.xml"/><Relationship Id="rId5" Type="http://schemas.openxmlformats.org/officeDocument/2006/relationships/slide" Target="slide15.xml"/><Relationship Id="rId10" Type="http://schemas.openxmlformats.org/officeDocument/2006/relationships/slide" Target="slide37.xml"/><Relationship Id="rId4" Type="http://schemas.openxmlformats.org/officeDocument/2006/relationships/slide" Target="slide12.xml"/><Relationship Id="rId9" Type="http://schemas.openxmlformats.org/officeDocument/2006/relationships/slide" Target="slide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drive.google.com/file/d/1UfNAHdyzwlV6k-cwcNWRFpAEhDQBbFcU/view?usp=sharing"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軟體工程第二組</a:t>
            </a:r>
          </a:p>
        </p:txBody>
      </p:sp>
      <p:sp>
        <p:nvSpPr>
          <p:cNvPr id="3" name="副標題 2"/>
          <p:cNvSpPr>
            <a:spLocks noGrp="1"/>
          </p:cNvSpPr>
          <p:nvPr>
            <p:ph type="subTitle" idx="1"/>
          </p:nvPr>
        </p:nvSpPr>
        <p:spPr/>
        <p:txBody>
          <a:bodyPr>
            <a:normAutofit fontScale="92500" lnSpcReduction="20000"/>
          </a:bodyPr>
          <a:lstStyle/>
          <a:p>
            <a:r>
              <a:rPr lang="zh-TW" altLang="en-US" dirty="0">
                <a:latin typeface="標楷體" panose="03000509000000000000" pitchFamily="65" charset="-120"/>
                <a:ea typeface="標楷體" panose="03000509000000000000" pitchFamily="65" charset="-120"/>
              </a:rPr>
              <a:t>組長：呂宗祐</a:t>
            </a:r>
          </a:p>
          <a:p>
            <a:r>
              <a:rPr lang="zh-TW" altLang="en-US" dirty="0">
                <a:latin typeface="標楷體" panose="03000509000000000000" pitchFamily="65" charset="-120"/>
                <a:ea typeface="標楷體" panose="03000509000000000000" pitchFamily="65" charset="-120"/>
              </a:rPr>
              <a:t>組員：葉冠昊、何培魁、洪偉倫、陳以晢</a:t>
            </a:r>
          </a:p>
        </p:txBody>
      </p:sp>
    </p:spTree>
    <p:extLst>
      <p:ext uri="{BB962C8B-B14F-4D97-AF65-F5344CB8AC3E}">
        <p14:creationId xmlns:p14="http://schemas.microsoft.com/office/powerpoint/2010/main" val="3017484234"/>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統合流程</a:t>
            </a:r>
          </a:p>
        </p:txBody>
      </p:sp>
      <p:sp>
        <p:nvSpPr>
          <p:cNvPr id="3" name="內容版面配置區 2"/>
          <p:cNvSpPr>
            <a:spLocks noGrp="1"/>
          </p:cNvSpPr>
          <p:nvPr>
            <p:ph idx="1"/>
          </p:nvPr>
        </p:nvSpPr>
        <p:spPr>
          <a:xfrm>
            <a:off x="1097280" y="1910443"/>
            <a:ext cx="10058400" cy="3958651"/>
          </a:xfrm>
        </p:spPr>
        <p:txBody>
          <a:bodyPr numCol="2">
            <a:normAutofit/>
          </a:bodyPr>
          <a:lstStyle/>
          <a:p>
            <a:r>
              <a:rPr lang="zh-TW" altLang="en-US" sz="2400" b="1" dirty="0">
                <a:latin typeface="標楷體" panose="03000509000000000000" pitchFamily="65" charset="-120"/>
                <a:ea typeface="標楷體" panose="03000509000000000000" pitchFamily="65" charset="-120"/>
              </a:rPr>
              <a:t>反覆</a:t>
            </a:r>
          </a:p>
          <a:p>
            <a:r>
              <a:rPr lang="zh-TW" altLang="en-US" dirty="0">
                <a:latin typeface="標楷體" panose="03000509000000000000" pitchFamily="65" charset="-120"/>
                <a:ea typeface="標楷體" panose="03000509000000000000" pitchFamily="65" charset="-120"/>
              </a:rPr>
              <a:t>系統分析、設計、實作、測試與</a:t>
            </a:r>
          </a:p>
          <a:p>
            <a:r>
              <a:rPr lang="zh-TW" altLang="en-US" dirty="0">
                <a:latin typeface="標楷體" panose="03000509000000000000" pitchFamily="65" charset="-120"/>
                <a:ea typeface="標楷體" panose="03000509000000000000" pitchFamily="65" charset="-120"/>
              </a:rPr>
              <a:t>整合是反覆不斷進行的。。</a:t>
            </a:r>
          </a:p>
          <a:p>
            <a:r>
              <a:rPr lang="zh-TW" altLang="en-US" sz="2400" b="1" dirty="0">
                <a:latin typeface="標楷體" panose="03000509000000000000" pitchFamily="65" charset="-120"/>
                <a:ea typeface="標楷體" panose="03000509000000000000" pitchFamily="65" charset="-120"/>
              </a:rPr>
              <a:t>遞增</a:t>
            </a:r>
          </a:p>
          <a:p>
            <a:r>
              <a:rPr lang="zh-TW" altLang="en-US" dirty="0">
                <a:latin typeface="標楷體" panose="03000509000000000000" pitchFamily="65" charset="-120"/>
                <a:ea typeface="標楷體" panose="03000509000000000000" pitchFamily="65" charset="-120"/>
              </a:rPr>
              <a:t>系統的需求是逐步漸增，並非一</a:t>
            </a:r>
          </a:p>
          <a:p>
            <a:r>
              <a:rPr lang="zh-TW" altLang="en-US" dirty="0">
                <a:latin typeface="標楷體" panose="03000509000000000000" pitchFamily="65" charset="-120"/>
                <a:ea typeface="標楷體" panose="03000509000000000000" pitchFamily="65" charset="-120"/>
              </a:rPr>
              <a:t>開始就必須全部收集完整。</a:t>
            </a:r>
            <a:endParaRPr lang="en-US" altLang="zh-TW" dirty="0">
              <a:latin typeface="標楷體" panose="03000509000000000000" pitchFamily="65" charset="-120"/>
              <a:ea typeface="標楷體" panose="03000509000000000000" pitchFamily="65" charset="-120"/>
            </a:endParaRPr>
          </a:p>
          <a:p>
            <a:r>
              <a:rPr lang="zh-TW" altLang="en-US" sz="2400" b="1" dirty="0">
                <a:latin typeface="標楷體" panose="03000509000000000000" pitchFamily="65" charset="-120"/>
                <a:ea typeface="標楷體" panose="03000509000000000000" pitchFamily="65" charset="-120"/>
              </a:rPr>
              <a:t>演進</a:t>
            </a:r>
          </a:p>
          <a:p>
            <a:r>
              <a:rPr lang="zh-TW" altLang="en-US" dirty="0">
                <a:latin typeface="標楷體" panose="03000509000000000000" pitchFamily="65" charset="-120"/>
                <a:ea typeface="標楷體" panose="03000509000000000000" pitchFamily="65" charset="-120"/>
              </a:rPr>
              <a:t>系統在開發過程中是 不斷的演進</a:t>
            </a:r>
          </a:p>
          <a:p>
            <a:r>
              <a:rPr lang="zh-TW" altLang="en-US" dirty="0">
                <a:latin typeface="標楷體" panose="03000509000000000000" pitchFamily="65" charset="-120"/>
                <a:ea typeface="標楷體" panose="03000509000000000000" pitchFamily="65" charset="-120"/>
              </a:rPr>
              <a:t>而非僅在後期建置。</a:t>
            </a:r>
          </a:p>
          <a:p>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4" name="矩形 3"/>
          <p:cNvSpPr/>
          <p:nvPr/>
        </p:nvSpPr>
        <p:spPr>
          <a:xfrm>
            <a:off x="1097280" y="1254229"/>
            <a:ext cx="2185214" cy="461665"/>
          </a:xfrm>
          <a:prstGeom prst="rect">
            <a:avLst/>
          </a:prstGeom>
        </p:spPr>
        <p:txBody>
          <a:bodyPr wrap="none">
            <a:spAutoFit/>
          </a:bodyPr>
          <a:lstStyle/>
          <a:p>
            <a:r>
              <a:rPr lang="zh-TW" altLang="en-US" sz="2400" b="1" dirty="0">
                <a:latin typeface="標楷體" panose="03000509000000000000" pitchFamily="65" charset="-120"/>
                <a:ea typeface="標楷體" panose="03000509000000000000" pitchFamily="65" charset="-120"/>
              </a:rPr>
              <a:t>統合流程強調</a:t>
            </a:r>
            <a:r>
              <a:rPr lang="en-US" altLang="zh-TW" sz="2400" b="1" dirty="0">
                <a:latin typeface="標楷體" panose="03000509000000000000" pitchFamily="65" charset="-120"/>
                <a:ea typeface="標楷體" panose="03000509000000000000" pitchFamily="65" charset="-120"/>
              </a:rPr>
              <a:t>:</a:t>
            </a: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10</a:t>
            </a:fld>
            <a:endParaRPr lang="zh-TW" altLang="en-US"/>
          </a:p>
        </p:txBody>
      </p:sp>
    </p:spTree>
    <p:extLst>
      <p:ext uri="{BB962C8B-B14F-4D97-AF65-F5344CB8AC3E}">
        <p14:creationId xmlns:p14="http://schemas.microsoft.com/office/powerpoint/2010/main" val="2394496260"/>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ext uri="{D42A27DB-BD31-4B8C-83A1-F6EECF244321}">
                <p14:modId xmlns:p14="http://schemas.microsoft.com/office/powerpoint/2010/main" val="1615029112"/>
              </p:ext>
            </p:extLst>
          </p:nvPr>
        </p:nvGraphicFramePr>
        <p:xfrm>
          <a:off x="4" y="0"/>
          <a:ext cx="12191994" cy="6351809"/>
        </p:xfrm>
        <a:graphic>
          <a:graphicData uri="http://schemas.openxmlformats.org/drawingml/2006/table">
            <a:tbl>
              <a:tblPr firstRow="1" firstCol="1" bandRow="1">
                <a:tableStyleId>{5C22544A-7EE6-4342-B048-85BDC9FD1C3A}</a:tableStyleId>
              </a:tblPr>
              <a:tblGrid>
                <a:gridCol w="1646617">
                  <a:extLst>
                    <a:ext uri="{9D8B030D-6E8A-4147-A177-3AD203B41FA5}">
                      <a16:colId xmlns:a16="http://schemas.microsoft.com/office/drawing/2014/main" val="3919538481"/>
                    </a:ext>
                  </a:extLst>
                </a:gridCol>
                <a:gridCol w="2327937">
                  <a:extLst>
                    <a:ext uri="{9D8B030D-6E8A-4147-A177-3AD203B41FA5}">
                      <a16:colId xmlns:a16="http://schemas.microsoft.com/office/drawing/2014/main" val="3064324323"/>
                    </a:ext>
                  </a:extLst>
                </a:gridCol>
                <a:gridCol w="586960">
                  <a:extLst>
                    <a:ext uri="{9D8B030D-6E8A-4147-A177-3AD203B41FA5}">
                      <a16:colId xmlns:a16="http://schemas.microsoft.com/office/drawing/2014/main" val="3912706321"/>
                    </a:ext>
                  </a:extLst>
                </a:gridCol>
                <a:gridCol w="586960">
                  <a:extLst>
                    <a:ext uri="{9D8B030D-6E8A-4147-A177-3AD203B41FA5}">
                      <a16:colId xmlns:a16="http://schemas.microsoft.com/office/drawing/2014/main" val="470032593"/>
                    </a:ext>
                  </a:extLst>
                </a:gridCol>
                <a:gridCol w="586960">
                  <a:extLst>
                    <a:ext uri="{9D8B030D-6E8A-4147-A177-3AD203B41FA5}">
                      <a16:colId xmlns:a16="http://schemas.microsoft.com/office/drawing/2014/main" val="3304075874"/>
                    </a:ext>
                  </a:extLst>
                </a:gridCol>
                <a:gridCol w="586960">
                  <a:extLst>
                    <a:ext uri="{9D8B030D-6E8A-4147-A177-3AD203B41FA5}">
                      <a16:colId xmlns:a16="http://schemas.microsoft.com/office/drawing/2014/main" val="1981213688"/>
                    </a:ext>
                  </a:extLst>
                </a:gridCol>
                <a:gridCol w="586960">
                  <a:extLst>
                    <a:ext uri="{9D8B030D-6E8A-4147-A177-3AD203B41FA5}">
                      <a16:colId xmlns:a16="http://schemas.microsoft.com/office/drawing/2014/main" val="1308063080"/>
                    </a:ext>
                  </a:extLst>
                </a:gridCol>
                <a:gridCol w="586960">
                  <a:extLst>
                    <a:ext uri="{9D8B030D-6E8A-4147-A177-3AD203B41FA5}">
                      <a16:colId xmlns:a16="http://schemas.microsoft.com/office/drawing/2014/main" val="1591741762"/>
                    </a:ext>
                  </a:extLst>
                </a:gridCol>
                <a:gridCol w="586960">
                  <a:extLst>
                    <a:ext uri="{9D8B030D-6E8A-4147-A177-3AD203B41FA5}">
                      <a16:colId xmlns:a16="http://schemas.microsoft.com/office/drawing/2014/main" val="61217032"/>
                    </a:ext>
                  </a:extLst>
                </a:gridCol>
                <a:gridCol w="586960">
                  <a:extLst>
                    <a:ext uri="{9D8B030D-6E8A-4147-A177-3AD203B41FA5}">
                      <a16:colId xmlns:a16="http://schemas.microsoft.com/office/drawing/2014/main" val="1822974899"/>
                    </a:ext>
                  </a:extLst>
                </a:gridCol>
                <a:gridCol w="586960">
                  <a:extLst>
                    <a:ext uri="{9D8B030D-6E8A-4147-A177-3AD203B41FA5}">
                      <a16:colId xmlns:a16="http://schemas.microsoft.com/office/drawing/2014/main" val="430244562"/>
                    </a:ext>
                  </a:extLst>
                </a:gridCol>
                <a:gridCol w="586960">
                  <a:extLst>
                    <a:ext uri="{9D8B030D-6E8A-4147-A177-3AD203B41FA5}">
                      <a16:colId xmlns:a16="http://schemas.microsoft.com/office/drawing/2014/main" val="1439616230"/>
                    </a:ext>
                  </a:extLst>
                </a:gridCol>
                <a:gridCol w="586960">
                  <a:extLst>
                    <a:ext uri="{9D8B030D-6E8A-4147-A177-3AD203B41FA5}">
                      <a16:colId xmlns:a16="http://schemas.microsoft.com/office/drawing/2014/main" val="3726820599"/>
                    </a:ext>
                  </a:extLst>
                </a:gridCol>
                <a:gridCol w="586960">
                  <a:extLst>
                    <a:ext uri="{9D8B030D-6E8A-4147-A177-3AD203B41FA5}">
                      <a16:colId xmlns:a16="http://schemas.microsoft.com/office/drawing/2014/main" val="1669715822"/>
                    </a:ext>
                  </a:extLst>
                </a:gridCol>
                <a:gridCol w="586960">
                  <a:extLst>
                    <a:ext uri="{9D8B030D-6E8A-4147-A177-3AD203B41FA5}">
                      <a16:colId xmlns:a16="http://schemas.microsoft.com/office/drawing/2014/main" val="3866423460"/>
                    </a:ext>
                  </a:extLst>
                </a:gridCol>
                <a:gridCol w="586960">
                  <a:extLst>
                    <a:ext uri="{9D8B030D-6E8A-4147-A177-3AD203B41FA5}">
                      <a16:colId xmlns:a16="http://schemas.microsoft.com/office/drawing/2014/main" val="1229480487"/>
                    </a:ext>
                  </a:extLst>
                </a:gridCol>
              </a:tblGrid>
              <a:tr h="605560">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工作分類</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工作細項</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3/25</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4/01</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4/08</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4/15</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4/22</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4/29</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5/06</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5/13</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5/20</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5/27</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6/03</a:t>
                      </a:r>
                      <a:endParaRPr b="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6/10</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6/17</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6/24</a:t>
                      </a:r>
                      <a:endParaRPr b="0" dirty="0">
                        <a:latin typeface="標楷體" panose="03000509000000000000" pitchFamily="65" charset="-120"/>
                        <a:ea typeface="標楷體" panose="03000509000000000000" pitchFamily="65" charset="-120"/>
                        <a:sym typeface="DFKai-SB"/>
                      </a:endParaRPr>
                    </a:p>
                  </a:txBody>
                  <a:tcPr marL="91450" marR="91450" marT="45725" marB="45725" vert="eaVert"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6984385"/>
                  </a:ext>
                </a:extLst>
              </a:tr>
              <a:tr h="385409">
                <a:tc rowSpan="5">
                  <a:txBody>
                    <a:bodyPr/>
                    <a:lstStyle/>
                    <a:p>
                      <a:pPr marL="0" marR="0" lvl="0" indent="0" algn="ctr"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確認需求工作</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chemeClr val="dk1"/>
                        </a:buClr>
                        <a:buSzPts val="1800"/>
                        <a:buFont typeface="DFKai-SB"/>
                        <a:buNone/>
                      </a:pPr>
                      <a:r>
                        <a:rPr lang="zh-TW" b="0" dirty="0">
                          <a:latin typeface="標楷體" panose="03000509000000000000" pitchFamily="65" charset="-120"/>
                          <a:ea typeface="標楷體" panose="03000509000000000000" pitchFamily="65" charset="-120"/>
                          <a:sym typeface="DFKai-SB"/>
                        </a:rPr>
                        <a:t>需求分析</a:t>
                      </a:r>
                      <a:endParaRPr b="0" dirty="0">
                        <a:latin typeface="標楷體" panose="03000509000000000000" pitchFamily="65" charset="-120"/>
                        <a:ea typeface="標楷體" panose="03000509000000000000" pitchFamily="65" charset="-120"/>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7916762"/>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可行性分析</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8552"/>
                  </a:ext>
                </a:extLst>
              </a:tr>
              <a:tr h="502250">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初步計畫執行時間</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815658"/>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資源概估</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5970861"/>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專案規劃</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084982"/>
                  </a:ext>
                </a:extLst>
              </a:tr>
              <a:tr h="502250">
                <a:tc rowSpan="3">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分析與設計</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dirty="0">
                          <a:latin typeface="標楷體" panose="03000509000000000000" pitchFamily="65" charset="-120"/>
                          <a:ea typeface="標楷體" panose="03000509000000000000" pitchFamily="65" charset="-120"/>
                          <a:sym typeface="DFKai-SB"/>
                        </a:rPr>
                        <a:t>分析需求所需技術</a:t>
                      </a:r>
                      <a:endParaRPr b="0" dirty="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1109230"/>
                  </a:ext>
                </a:extLst>
              </a:tr>
              <a:tr h="502250">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分析需求所需時間</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8445878"/>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設計各模組</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7588237"/>
                  </a:ext>
                </a:extLst>
              </a:tr>
              <a:tr h="385409">
                <a:tc rowSpan="2">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實作</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模組實作</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038023"/>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整合實作</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3081872"/>
                  </a:ext>
                </a:extLst>
              </a:tr>
              <a:tr h="385409">
                <a:tc rowSpan="2">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測試</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各模組測試</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9844062"/>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整合測試</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8702385"/>
                  </a:ext>
                </a:extLst>
              </a:tr>
              <a:tr h="385409">
                <a:tc rowSpan="2">
                  <a:txBody>
                    <a:bodyPr/>
                    <a:lstStyle/>
                    <a:p>
                      <a:pPr marL="0" marR="0" lvl="0" indent="0" algn="ctr" rtl="0">
                        <a:spcBef>
                          <a:spcPts val="0"/>
                        </a:spcBef>
                        <a:spcAft>
                          <a:spcPts val="0"/>
                        </a:spcAft>
                        <a:buNone/>
                      </a:pPr>
                      <a:r>
                        <a:rPr lang="zh-TW" b="0">
                          <a:latin typeface="標楷體" panose="03000509000000000000" pitchFamily="65" charset="-120"/>
                          <a:ea typeface="標楷體" panose="03000509000000000000" pitchFamily="65" charset="-120"/>
                          <a:sym typeface="DFKai-SB"/>
                        </a:rPr>
                        <a:t>部署</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系統部署</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66070000"/>
                  </a:ext>
                </a:extLst>
              </a:tr>
              <a:tr h="385409">
                <a:tc vMerge="1">
                  <a:txBody>
                    <a:bodyPr/>
                    <a:lstStyle/>
                    <a:p>
                      <a:endParaRPr lang="zh-TW"/>
                    </a:p>
                  </a:txBody>
                  <a:tcPr/>
                </a:tc>
                <a:tc>
                  <a:txBody>
                    <a:bodyPr/>
                    <a:lstStyle/>
                    <a:p>
                      <a:pPr marL="0" marR="0" lvl="0" indent="0" algn="l" rtl="0">
                        <a:spcBef>
                          <a:spcPts val="0"/>
                        </a:spcBef>
                        <a:spcAft>
                          <a:spcPts val="0"/>
                        </a:spcAft>
                        <a:buNone/>
                      </a:pPr>
                      <a:r>
                        <a:rPr lang="zh-TW" b="0">
                          <a:latin typeface="標楷體" panose="03000509000000000000" pitchFamily="65" charset="-120"/>
                          <a:ea typeface="標楷體" panose="03000509000000000000" pitchFamily="65" charset="-120"/>
                          <a:sym typeface="DFKai-SB"/>
                        </a:rPr>
                        <a:t>系統移交</a:t>
                      </a:r>
                      <a:endParaRPr b="0">
                        <a:latin typeface="標楷體" panose="03000509000000000000" pitchFamily="65" charset="-120"/>
                        <a:ea typeface="標楷體" panose="03000509000000000000" pitchFamily="65" charset="-120"/>
                        <a:sym typeface="DFKai-SB"/>
                      </a:endParaRPr>
                    </a:p>
                  </a:txBody>
                  <a:tcPr marL="91450" marR="91450" marT="45725" marB="45725"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spcBef>
                          <a:spcPts val="0"/>
                        </a:spcBef>
                        <a:spcAft>
                          <a:spcPts val="0"/>
                        </a:spcAft>
                        <a:buNone/>
                      </a:pPr>
                      <a:endParaRPr b="0" dirty="0">
                        <a:latin typeface="標楷體" panose="03000509000000000000" pitchFamily="65" charset="-120"/>
                        <a:ea typeface="標楷體" panose="03000509000000000000" pitchFamily="65" charset="-120"/>
                        <a:sym typeface="DFKai-SB"/>
                      </a:endParaRPr>
                    </a:p>
                  </a:txBody>
                  <a:tcPr marL="91450" marR="91450" marT="45725" marB="45725">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01564363"/>
                  </a:ext>
                </a:extLst>
              </a:tr>
            </a:tbl>
          </a:graphicData>
        </a:graphic>
      </p:graphicFrame>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11</a:t>
            </a:fld>
            <a:endParaRPr lang="zh-TW" altLang="en-US"/>
          </a:p>
        </p:txBody>
      </p:sp>
    </p:spTree>
    <p:extLst>
      <p:ext uri="{BB962C8B-B14F-4D97-AF65-F5344CB8AC3E}">
        <p14:creationId xmlns:p14="http://schemas.microsoft.com/office/powerpoint/2010/main" val="3360003450"/>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極限製程</a:t>
            </a:r>
            <a:r>
              <a:rPr lang="en-US" altLang="zh-TW" dirty="0">
                <a:latin typeface="標楷體" panose="03000509000000000000" pitchFamily="65" charset="-120"/>
                <a:ea typeface="標楷體" panose="03000509000000000000" pitchFamily="65" charset="-120"/>
              </a:rPr>
              <a:t>(1/2)</a:t>
            </a:r>
            <a:endParaRPr lang="zh-TW" altLang="en-US" dirty="0">
              <a:latin typeface="標楷體" panose="03000509000000000000" pitchFamily="65" charset="-120"/>
              <a:ea typeface="標楷體" panose="03000509000000000000" pitchFamily="65" charset="-120"/>
            </a:endParaRPr>
          </a:p>
        </p:txBody>
      </p:sp>
      <p:grpSp>
        <p:nvGrpSpPr>
          <p:cNvPr id="25" name="群組 24"/>
          <p:cNvGrpSpPr/>
          <p:nvPr/>
        </p:nvGrpSpPr>
        <p:grpSpPr>
          <a:xfrm>
            <a:off x="444137" y="1594804"/>
            <a:ext cx="11364686" cy="4446768"/>
            <a:chOff x="1243375" y="2264275"/>
            <a:chExt cx="9702100" cy="3713875"/>
          </a:xfrm>
        </p:grpSpPr>
        <p:sp>
          <p:nvSpPr>
            <p:cNvPr id="4" name="Google Shape;335;g12301e9b86f_4_2"/>
            <p:cNvSpPr/>
            <p:nvPr/>
          </p:nvSpPr>
          <p:spPr>
            <a:xfrm>
              <a:off x="3746025" y="2661723"/>
              <a:ext cx="1934100" cy="1170677"/>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單元測試案例</a:t>
              </a:r>
              <a:endParaRPr dirty="0">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（影像辨識）</a:t>
              </a:r>
              <a:endParaRPr dirty="0">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和</a:t>
              </a:r>
              <a:endParaRPr dirty="0">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驗收測試案例</a:t>
              </a:r>
              <a:endParaRPr dirty="0">
                <a:latin typeface="標楷體" panose="03000509000000000000" pitchFamily="65" charset="-120"/>
                <a:ea typeface="標楷體" panose="03000509000000000000" pitchFamily="65" charset="-120"/>
                <a:cs typeface="DFKai-SB"/>
                <a:sym typeface="DFKai-SB"/>
              </a:endParaRPr>
            </a:p>
          </p:txBody>
        </p:sp>
        <p:sp>
          <p:nvSpPr>
            <p:cNvPr id="5" name="Google Shape;336;g12301e9b86f_4_2"/>
            <p:cNvSpPr/>
            <p:nvPr/>
          </p:nvSpPr>
          <p:spPr>
            <a:xfrm>
              <a:off x="6248675" y="2661723"/>
              <a:ext cx="1934100" cy="1170677"/>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撰寫程式</a:t>
              </a:r>
              <a:endParaRPr>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（影像辨識）</a:t>
              </a:r>
              <a:endParaRPr>
                <a:latin typeface="標楷體" panose="03000509000000000000" pitchFamily="65" charset="-120"/>
                <a:ea typeface="標楷體" panose="03000509000000000000" pitchFamily="65" charset="-120"/>
                <a:cs typeface="DFKai-SB"/>
                <a:sym typeface="DFKai-SB"/>
              </a:endParaRPr>
            </a:p>
          </p:txBody>
        </p:sp>
        <p:sp>
          <p:nvSpPr>
            <p:cNvPr id="6" name="Google Shape;337;g12301e9b86f_4_2"/>
            <p:cNvSpPr/>
            <p:nvPr/>
          </p:nvSpPr>
          <p:spPr>
            <a:xfrm>
              <a:off x="3746025" y="4340774"/>
              <a:ext cx="1934100" cy="1228253"/>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實行所有測試案例</a:t>
              </a:r>
              <a:endParaRPr>
                <a:latin typeface="標楷體" panose="03000509000000000000" pitchFamily="65" charset="-120"/>
                <a:ea typeface="標楷體" panose="03000509000000000000" pitchFamily="65" charset="-120"/>
                <a:cs typeface="DFKai-SB"/>
                <a:sym typeface="DFKai-SB"/>
              </a:endParaRPr>
            </a:p>
            <a:p>
              <a:pPr marL="0" lvl="0" indent="0" algn="ctr" rtl="0">
                <a:spcBef>
                  <a:spcPts val="0"/>
                </a:spcBef>
                <a:spcAft>
                  <a:spcPts val="0"/>
                </a:spcAft>
                <a:buClr>
                  <a:schemeClr val="dk1"/>
                </a:buClr>
                <a:buSzPts val="1100"/>
                <a:buFont typeface="Arial"/>
                <a:buNone/>
              </a:pPr>
              <a:r>
                <a:rPr lang="zh-TW">
                  <a:solidFill>
                    <a:schemeClr val="dk1"/>
                  </a:solidFill>
                  <a:latin typeface="標楷體" panose="03000509000000000000" pitchFamily="65" charset="-120"/>
                  <a:ea typeface="標楷體" panose="03000509000000000000" pitchFamily="65" charset="-120"/>
                  <a:cs typeface="DFKai-SB"/>
                  <a:sym typeface="DFKai-SB"/>
                </a:rPr>
                <a:t>（影像辨識、口罩辨識）</a:t>
              </a:r>
              <a:endParaRPr>
                <a:latin typeface="標楷體" panose="03000509000000000000" pitchFamily="65" charset="-120"/>
                <a:ea typeface="標楷體" panose="03000509000000000000" pitchFamily="65" charset="-120"/>
                <a:cs typeface="DFKai-SB"/>
                <a:sym typeface="DFKai-SB"/>
              </a:endParaRPr>
            </a:p>
          </p:txBody>
        </p:sp>
        <p:sp>
          <p:nvSpPr>
            <p:cNvPr id="7" name="Google Shape;338;g12301e9b86f_4_2"/>
            <p:cNvSpPr/>
            <p:nvPr/>
          </p:nvSpPr>
          <p:spPr>
            <a:xfrm>
              <a:off x="6248675" y="4340774"/>
              <a:ext cx="1934100" cy="1228253"/>
            </a:xfrm>
            <a:prstGeom prst="roundRect">
              <a:avLst>
                <a:gd name="adj" fmla="val 16667"/>
              </a:avLst>
            </a:prstGeom>
            <a:solidFill>
              <a:schemeClr val="accent2">
                <a:lumMod val="40000"/>
                <a:lumOff val="6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BiauKai"/>
                  <a:sym typeface="BiauKai"/>
                </a:rPr>
                <a:t>整合</a:t>
              </a:r>
              <a:endParaRPr>
                <a:latin typeface="標楷體" panose="03000509000000000000" pitchFamily="65" charset="-120"/>
                <a:ea typeface="標楷體" panose="03000509000000000000" pitchFamily="65" charset="-120"/>
                <a:cs typeface="BiauKai"/>
                <a:sym typeface="BiauKai"/>
              </a:endParaRPr>
            </a:p>
          </p:txBody>
        </p:sp>
        <p:sp>
          <p:nvSpPr>
            <p:cNvPr id="8" name="Google Shape;339;g12301e9b86f_4_2"/>
            <p:cNvSpPr/>
            <p:nvPr/>
          </p:nvSpPr>
          <p:spPr>
            <a:xfrm>
              <a:off x="1243375" y="5028950"/>
              <a:ext cx="1934100" cy="949200"/>
            </a:xfrm>
            <a:prstGeom prst="flowChartDecision">
              <a:avLst/>
            </a:prstGeom>
            <a:solidFill>
              <a:srgbClr val="B6D7A8"/>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頻繁改版</a:t>
              </a:r>
              <a:endParaRPr dirty="0">
                <a:latin typeface="標楷體" panose="03000509000000000000" pitchFamily="65" charset="-120"/>
                <a:ea typeface="標楷體" panose="03000509000000000000" pitchFamily="65" charset="-120"/>
                <a:cs typeface="DFKai-SB"/>
                <a:sym typeface="DFKai-SB"/>
              </a:endParaRPr>
            </a:p>
          </p:txBody>
        </p:sp>
        <p:sp>
          <p:nvSpPr>
            <p:cNvPr id="9" name="Google Shape;340;g12301e9b86f_4_2"/>
            <p:cNvSpPr/>
            <p:nvPr/>
          </p:nvSpPr>
          <p:spPr>
            <a:xfrm>
              <a:off x="1243375" y="3583250"/>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規劃</a:t>
              </a:r>
              <a:endParaRPr>
                <a:latin typeface="標楷體" panose="03000509000000000000" pitchFamily="65" charset="-120"/>
                <a:ea typeface="標楷體" panose="03000509000000000000" pitchFamily="65" charset="-120"/>
                <a:cs typeface="DFKai-SB"/>
                <a:sym typeface="DFKai-SB"/>
              </a:endParaRPr>
            </a:p>
          </p:txBody>
        </p:sp>
        <p:sp>
          <p:nvSpPr>
            <p:cNvPr id="10" name="Google Shape;341;g12301e9b86f_4_2"/>
            <p:cNvSpPr/>
            <p:nvPr/>
          </p:nvSpPr>
          <p:spPr>
            <a:xfrm>
              <a:off x="1243375" y="2264275"/>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系統隱喻</a:t>
              </a:r>
              <a:endParaRPr>
                <a:latin typeface="標楷體" panose="03000509000000000000" pitchFamily="65" charset="-120"/>
                <a:ea typeface="標楷體" panose="03000509000000000000" pitchFamily="65" charset="-120"/>
                <a:cs typeface="DFKai-SB"/>
                <a:sym typeface="DFKai-SB"/>
              </a:endParaRPr>
            </a:p>
          </p:txBody>
        </p:sp>
        <p:sp>
          <p:nvSpPr>
            <p:cNvPr id="11" name="Google Shape;342;g12301e9b86f_4_2"/>
            <p:cNvSpPr/>
            <p:nvPr/>
          </p:nvSpPr>
          <p:spPr>
            <a:xfrm>
              <a:off x="9011375" y="3583250"/>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二到三人實作程式</a:t>
              </a:r>
              <a:endParaRPr>
                <a:latin typeface="標楷體" panose="03000509000000000000" pitchFamily="65" charset="-120"/>
                <a:ea typeface="標楷體" panose="03000509000000000000" pitchFamily="65" charset="-120"/>
                <a:cs typeface="DFKai-SB"/>
                <a:sym typeface="DFKai-SB"/>
              </a:endParaRPr>
            </a:p>
          </p:txBody>
        </p:sp>
        <p:sp>
          <p:nvSpPr>
            <p:cNvPr id="12" name="Google Shape;343;g12301e9b86f_4_2"/>
            <p:cNvSpPr/>
            <p:nvPr/>
          </p:nvSpPr>
          <p:spPr>
            <a:xfrm>
              <a:off x="9011375" y="2365638"/>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BiauKai"/>
                  <a:sym typeface="BiauKai"/>
                </a:rPr>
                <a:t>撰寫規範</a:t>
              </a:r>
              <a:endParaRPr>
                <a:latin typeface="標楷體" panose="03000509000000000000" pitchFamily="65" charset="-120"/>
                <a:ea typeface="標楷體" panose="03000509000000000000" pitchFamily="65" charset="-120"/>
                <a:cs typeface="BiauKai"/>
                <a:sym typeface="BiauKai"/>
              </a:endParaRPr>
            </a:p>
          </p:txBody>
        </p:sp>
        <p:sp>
          <p:nvSpPr>
            <p:cNvPr id="13" name="Google Shape;344;g12301e9b86f_4_2"/>
            <p:cNvSpPr/>
            <p:nvPr/>
          </p:nvSpPr>
          <p:spPr>
            <a:xfrm>
              <a:off x="9011375" y="4800850"/>
              <a:ext cx="1934100" cy="949200"/>
            </a:xfrm>
            <a:prstGeom prst="rect">
              <a:avLst/>
            </a:prstGeom>
            <a:solidFill>
              <a:srgbClr val="B4A7D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BiauKai"/>
                  <a:sym typeface="BiauKai"/>
                </a:rPr>
                <a:t>重構</a:t>
              </a:r>
              <a:endParaRPr>
                <a:latin typeface="標楷體" panose="03000509000000000000" pitchFamily="65" charset="-120"/>
                <a:ea typeface="標楷體" panose="03000509000000000000" pitchFamily="65" charset="-120"/>
                <a:cs typeface="BiauKai"/>
                <a:sym typeface="BiauKai"/>
              </a:endParaRPr>
            </a:p>
          </p:txBody>
        </p:sp>
        <p:cxnSp>
          <p:nvCxnSpPr>
            <p:cNvPr id="14" name="Google Shape;345;g12301e9b86f_4_2"/>
            <p:cNvCxnSpPr>
              <a:stCxn id="10" idx="3"/>
              <a:endCxn id="4" idx="1"/>
            </p:cNvCxnSpPr>
            <p:nvPr/>
          </p:nvCxnSpPr>
          <p:spPr>
            <a:xfrm>
              <a:off x="3177475" y="2738875"/>
              <a:ext cx="568550" cy="508187"/>
            </a:xfrm>
            <a:prstGeom prst="straightConnector1">
              <a:avLst/>
            </a:prstGeom>
            <a:noFill/>
            <a:ln w="19050" cap="flat" cmpd="sng">
              <a:solidFill>
                <a:schemeClr val="tx1"/>
              </a:solidFill>
              <a:prstDash val="solid"/>
              <a:round/>
              <a:headEnd type="none" w="med" len="med"/>
              <a:tailEnd type="triangle" w="med" len="med"/>
            </a:ln>
          </p:spPr>
        </p:cxnSp>
        <p:cxnSp>
          <p:nvCxnSpPr>
            <p:cNvPr id="15" name="Google Shape;346;g12301e9b86f_4_2"/>
            <p:cNvCxnSpPr>
              <a:stCxn id="4" idx="3"/>
              <a:endCxn id="5" idx="1"/>
            </p:cNvCxnSpPr>
            <p:nvPr/>
          </p:nvCxnSpPr>
          <p:spPr>
            <a:xfrm>
              <a:off x="5680125" y="3247062"/>
              <a:ext cx="568550" cy="0"/>
            </a:xfrm>
            <a:prstGeom prst="straightConnector1">
              <a:avLst/>
            </a:prstGeom>
            <a:noFill/>
            <a:ln w="19050" cap="flat" cmpd="sng">
              <a:solidFill>
                <a:schemeClr val="tx1"/>
              </a:solidFill>
              <a:prstDash val="solid"/>
              <a:round/>
              <a:headEnd type="none" w="med" len="med"/>
              <a:tailEnd type="triangle" w="med" len="med"/>
            </a:ln>
          </p:spPr>
        </p:cxnSp>
        <p:cxnSp>
          <p:nvCxnSpPr>
            <p:cNvPr id="16" name="Google Shape;347;g12301e9b86f_4_2"/>
            <p:cNvCxnSpPr>
              <a:stCxn id="5" idx="2"/>
              <a:endCxn id="7" idx="0"/>
            </p:cNvCxnSpPr>
            <p:nvPr/>
          </p:nvCxnSpPr>
          <p:spPr>
            <a:xfrm>
              <a:off x="7215725" y="3832400"/>
              <a:ext cx="0" cy="508375"/>
            </a:xfrm>
            <a:prstGeom prst="straightConnector1">
              <a:avLst/>
            </a:prstGeom>
            <a:noFill/>
            <a:ln w="19050" cap="flat" cmpd="sng">
              <a:solidFill>
                <a:schemeClr val="tx1"/>
              </a:solidFill>
              <a:prstDash val="solid"/>
              <a:round/>
              <a:headEnd type="none" w="med" len="med"/>
              <a:tailEnd type="triangle" w="med" len="med"/>
            </a:ln>
          </p:spPr>
        </p:cxnSp>
        <p:cxnSp>
          <p:nvCxnSpPr>
            <p:cNvPr id="17" name="Google Shape;348;g12301e9b86f_4_2"/>
            <p:cNvCxnSpPr>
              <a:stCxn id="7" idx="1"/>
              <a:endCxn id="6" idx="3"/>
            </p:cNvCxnSpPr>
            <p:nvPr/>
          </p:nvCxnSpPr>
          <p:spPr>
            <a:xfrm flipH="1">
              <a:off x="5680125" y="4954901"/>
              <a:ext cx="568550" cy="0"/>
            </a:xfrm>
            <a:prstGeom prst="straightConnector1">
              <a:avLst/>
            </a:prstGeom>
            <a:noFill/>
            <a:ln w="19050" cap="flat" cmpd="sng">
              <a:solidFill>
                <a:schemeClr val="tx1"/>
              </a:solidFill>
              <a:prstDash val="solid"/>
              <a:round/>
              <a:headEnd type="none" w="med" len="med"/>
              <a:tailEnd type="triangle" w="med" len="med"/>
            </a:ln>
          </p:spPr>
        </p:cxnSp>
        <p:cxnSp>
          <p:nvCxnSpPr>
            <p:cNvPr id="18" name="Google Shape;349;g12301e9b86f_4_2"/>
            <p:cNvCxnSpPr>
              <a:stCxn id="6" idx="0"/>
              <a:endCxn id="4" idx="2"/>
            </p:cNvCxnSpPr>
            <p:nvPr/>
          </p:nvCxnSpPr>
          <p:spPr>
            <a:xfrm flipV="1">
              <a:off x="4713075" y="3832400"/>
              <a:ext cx="0" cy="508375"/>
            </a:xfrm>
            <a:prstGeom prst="straightConnector1">
              <a:avLst/>
            </a:prstGeom>
            <a:noFill/>
            <a:ln w="19050" cap="flat" cmpd="sng">
              <a:solidFill>
                <a:schemeClr val="tx1"/>
              </a:solidFill>
              <a:prstDash val="solid"/>
              <a:round/>
              <a:headEnd type="none" w="med" len="med"/>
              <a:tailEnd type="triangle" w="med" len="med"/>
            </a:ln>
          </p:spPr>
        </p:cxnSp>
        <p:cxnSp>
          <p:nvCxnSpPr>
            <p:cNvPr id="19" name="Google Shape;350;g12301e9b86f_4_2"/>
            <p:cNvCxnSpPr>
              <a:stCxn id="6" idx="1"/>
              <a:endCxn id="8" idx="3"/>
            </p:cNvCxnSpPr>
            <p:nvPr/>
          </p:nvCxnSpPr>
          <p:spPr>
            <a:xfrm flipH="1">
              <a:off x="3177475" y="4954901"/>
              <a:ext cx="568550" cy="548649"/>
            </a:xfrm>
            <a:prstGeom prst="straightConnector1">
              <a:avLst/>
            </a:prstGeom>
            <a:noFill/>
            <a:ln w="19050" cap="flat" cmpd="sng">
              <a:solidFill>
                <a:schemeClr val="tx1"/>
              </a:solidFill>
              <a:prstDash val="solid"/>
              <a:round/>
              <a:headEnd type="none" w="med" len="med"/>
              <a:tailEnd type="triangle" w="med" len="med"/>
            </a:ln>
          </p:spPr>
        </p:cxnSp>
        <p:cxnSp>
          <p:nvCxnSpPr>
            <p:cNvPr id="20" name="Google Shape;351;g12301e9b86f_4_2"/>
            <p:cNvCxnSpPr>
              <a:stCxn id="8" idx="0"/>
              <a:endCxn id="9" idx="2"/>
            </p:cNvCxnSpPr>
            <p:nvPr/>
          </p:nvCxnSpPr>
          <p:spPr>
            <a:xfrm flipV="1">
              <a:off x="2210425" y="4532450"/>
              <a:ext cx="0" cy="496500"/>
            </a:xfrm>
            <a:prstGeom prst="straightConnector1">
              <a:avLst/>
            </a:prstGeom>
            <a:noFill/>
            <a:ln w="19050" cap="flat" cmpd="sng">
              <a:solidFill>
                <a:schemeClr val="tx1"/>
              </a:solidFill>
              <a:prstDash val="solid"/>
              <a:round/>
              <a:headEnd type="none" w="med" len="med"/>
              <a:tailEnd type="triangle" w="med" len="med"/>
            </a:ln>
          </p:spPr>
        </p:cxnSp>
        <p:cxnSp>
          <p:nvCxnSpPr>
            <p:cNvPr id="21" name="Google Shape;352;g12301e9b86f_4_2"/>
            <p:cNvCxnSpPr>
              <a:stCxn id="9" idx="3"/>
              <a:endCxn id="6" idx="1"/>
            </p:cNvCxnSpPr>
            <p:nvPr/>
          </p:nvCxnSpPr>
          <p:spPr>
            <a:xfrm>
              <a:off x="3177475" y="4057850"/>
              <a:ext cx="568550" cy="897052"/>
            </a:xfrm>
            <a:prstGeom prst="straightConnector1">
              <a:avLst/>
            </a:prstGeom>
            <a:noFill/>
            <a:ln w="19050" cap="flat" cmpd="sng">
              <a:solidFill>
                <a:schemeClr val="tx1"/>
              </a:solidFill>
              <a:prstDash val="solid"/>
              <a:round/>
              <a:headEnd type="none" w="med" len="med"/>
              <a:tailEnd type="triangle" w="med" len="med"/>
            </a:ln>
          </p:spPr>
        </p:cxnSp>
        <p:cxnSp>
          <p:nvCxnSpPr>
            <p:cNvPr id="22" name="Google Shape;353;g12301e9b86f_4_2"/>
            <p:cNvCxnSpPr>
              <a:endCxn id="5" idx="3"/>
            </p:cNvCxnSpPr>
            <p:nvPr/>
          </p:nvCxnSpPr>
          <p:spPr>
            <a:xfrm rot="10800000" flipV="1">
              <a:off x="8182775" y="2738900"/>
              <a:ext cx="828600" cy="508162"/>
            </a:xfrm>
            <a:prstGeom prst="bentConnector3">
              <a:avLst>
                <a:gd name="adj1" fmla="val 50000"/>
              </a:avLst>
            </a:prstGeom>
            <a:noFill/>
            <a:ln w="19050" cap="flat" cmpd="sng">
              <a:solidFill>
                <a:schemeClr val="tx1"/>
              </a:solidFill>
              <a:prstDash val="solid"/>
              <a:round/>
              <a:headEnd type="none" w="med" len="med"/>
              <a:tailEnd type="triangle" w="med" len="med"/>
            </a:ln>
          </p:spPr>
        </p:cxnSp>
        <p:cxnSp>
          <p:nvCxnSpPr>
            <p:cNvPr id="23" name="Google Shape;354;g12301e9b86f_4_2"/>
            <p:cNvCxnSpPr>
              <a:stCxn id="11" idx="1"/>
              <a:endCxn id="5" idx="3"/>
            </p:cNvCxnSpPr>
            <p:nvPr/>
          </p:nvCxnSpPr>
          <p:spPr>
            <a:xfrm rot="10800000">
              <a:off x="8182775" y="3247062"/>
              <a:ext cx="828600" cy="810788"/>
            </a:xfrm>
            <a:prstGeom prst="bentConnector3">
              <a:avLst>
                <a:gd name="adj1" fmla="val 50000"/>
              </a:avLst>
            </a:prstGeom>
            <a:noFill/>
            <a:ln w="19050" cap="flat" cmpd="sng">
              <a:solidFill>
                <a:schemeClr val="tx1"/>
              </a:solidFill>
              <a:prstDash val="solid"/>
              <a:round/>
              <a:headEnd type="none" w="med" len="med"/>
              <a:tailEnd type="triangle" w="med" len="med"/>
            </a:ln>
          </p:spPr>
        </p:cxnSp>
        <p:cxnSp>
          <p:nvCxnSpPr>
            <p:cNvPr id="24" name="Google Shape;355;g12301e9b86f_4_2"/>
            <p:cNvCxnSpPr>
              <a:stCxn id="13" idx="1"/>
              <a:endCxn id="5" idx="3"/>
            </p:cNvCxnSpPr>
            <p:nvPr/>
          </p:nvCxnSpPr>
          <p:spPr>
            <a:xfrm rot="10800000">
              <a:off x="8182775" y="3247063"/>
              <a:ext cx="828600" cy="2028389"/>
            </a:xfrm>
            <a:prstGeom prst="bentConnector3">
              <a:avLst>
                <a:gd name="adj1" fmla="val 50000"/>
              </a:avLst>
            </a:prstGeom>
            <a:noFill/>
            <a:ln w="19050" cap="flat" cmpd="sng">
              <a:solidFill>
                <a:schemeClr val="tx1"/>
              </a:solidFill>
              <a:prstDash val="solid"/>
              <a:round/>
              <a:headEnd type="none" w="med" len="med"/>
              <a:tailEnd type="triangle" w="med" len="med"/>
            </a:ln>
          </p:spPr>
        </p:cxnSp>
      </p:grpSp>
      <p:sp>
        <p:nvSpPr>
          <p:cNvPr id="43" name="頁尾版面配置區 42"/>
          <p:cNvSpPr>
            <a:spLocks noGrp="1"/>
          </p:cNvSpPr>
          <p:nvPr>
            <p:ph type="ftr" sz="quarter" idx="11"/>
          </p:nvPr>
        </p:nvSpPr>
        <p:spPr/>
        <p:txBody>
          <a:bodyPr/>
          <a:lstStyle/>
          <a:p>
            <a:r>
              <a:rPr lang="zh-TW" altLang="en-US"/>
              <a:t>軟體工程第二組</a:t>
            </a:r>
          </a:p>
        </p:txBody>
      </p:sp>
      <p:sp>
        <p:nvSpPr>
          <p:cNvPr id="44" name="投影片編號版面配置區 43"/>
          <p:cNvSpPr>
            <a:spLocks noGrp="1"/>
          </p:cNvSpPr>
          <p:nvPr>
            <p:ph type="sldNum" sz="quarter" idx="12"/>
          </p:nvPr>
        </p:nvSpPr>
        <p:spPr/>
        <p:txBody>
          <a:bodyPr/>
          <a:lstStyle/>
          <a:p>
            <a:fld id="{76D30919-987B-476F-99A6-62EAFD6C028F}" type="slidenum">
              <a:rPr lang="zh-TW" altLang="en-US" smtClean="0"/>
              <a:pPr/>
              <a:t>12</a:t>
            </a:fld>
            <a:endParaRPr lang="zh-TW" altLang="en-US"/>
          </a:p>
        </p:txBody>
      </p:sp>
    </p:spTree>
    <p:extLst>
      <p:ext uri="{BB962C8B-B14F-4D97-AF65-F5344CB8AC3E}">
        <p14:creationId xmlns:p14="http://schemas.microsoft.com/office/powerpoint/2010/main" val="1399250708"/>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極限製程</a:t>
            </a:r>
            <a:r>
              <a:rPr lang="en-US" altLang="zh-TW" dirty="0">
                <a:latin typeface="標楷體" panose="03000509000000000000" pitchFamily="65" charset="-120"/>
                <a:ea typeface="標楷體" panose="03000509000000000000" pitchFamily="65" charset="-120"/>
              </a:rPr>
              <a:t>(2/2)</a:t>
            </a:r>
            <a:endParaRPr lang="zh-TW" altLang="en-US" dirty="0">
              <a:latin typeface="標楷體" panose="03000509000000000000" pitchFamily="65" charset="-120"/>
              <a:ea typeface="標楷體" panose="03000509000000000000" pitchFamily="65" charset="-120"/>
            </a:endParaRPr>
          </a:p>
        </p:txBody>
      </p:sp>
      <p:sp>
        <p:nvSpPr>
          <p:cNvPr id="4" name="內容版面配置區 3"/>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極限製程是團隊需</a:t>
            </a:r>
            <a:r>
              <a:rPr lang="zh-TW" altLang="en-US" b="1" dirty="0">
                <a:solidFill>
                  <a:schemeClr val="accent1">
                    <a:lumMod val="75000"/>
                  </a:schemeClr>
                </a:solidFill>
                <a:latin typeface="標楷體" panose="03000509000000000000" pitchFamily="65" charset="-120"/>
                <a:ea typeface="標楷體" panose="03000509000000000000" pitchFamily="65" charset="-120"/>
              </a:rPr>
              <a:t>極端地</a:t>
            </a:r>
            <a:r>
              <a:rPr lang="zh-TW" altLang="en-US" dirty="0">
                <a:latin typeface="標楷體" panose="03000509000000000000" pitchFamily="65" charset="-120"/>
                <a:ea typeface="標楷體" panose="03000509000000000000" pitchFamily="65" charset="-120"/>
              </a:rPr>
              <a:t>用多回合的開發方式、</a:t>
            </a:r>
            <a:r>
              <a:rPr lang="zh-TW" altLang="en-US" b="1" dirty="0">
                <a:solidFill>
                  <a:schemeClr val="accent1">
                    <a:lumMod val="75000"/>
                  </a:schemeClr>
                </a:solidFill>
                <a:latin typeface="標楷體" panose="03000509000000000000" pitchFamily="65" charset="-120"/>
                <a:ea typeface="標楷體" panose="03000509000000000000" pitchFamily="65" charset="-120"/>
              </a:rPr>
              <a:t>極端地</a:t>
            </a:r>
            <a:r>
              <a:rPr lang="zh-TW" altLang="en-US" dirty="0">
                <a:latin typeface="標楷體" panose="03000509000000000000" pitchFamily="65" charset="-120"/>
                <a:ea typeface="標楷體" panose="03000509000000000000" pitchFamily="65" charset="-120"/>
              </a:rPr>
              <a:t>要求顧客參與會議、</a:t>
            </a:r>
            <a:r>
              <a:rPr lang="zh-TW" altLang="en-US" b="1" dirty="0">
                <a:solidFill>
                  <a:schemeClr val="accent1">
                    <a:lumMod val="75000"/>
                  </a:schemeClr>
                </a:solidFill>
                <a:latin typeface="標楷體" panose="03000509000000000000" pitchFamily="65" charset="-120"/>
                <a:ea typeface="標楷體" panose="03000509000000000000" pitchFamily="65" charset="-120"/>
              </a:rPr>
              <a:t>極端地</a:t>
            </a:r>
            <a:r>
              <a:rPr lang="zh-TW" altLang="en-US" dirty="0">
                <a:latin typeface="標楷體" panose="03000509000000000000" pitchFamily="65" charset="-120"/>
                <a:ea typeface="標楷體" panose="03000509000000000000" pitchFamily="65" charset="-120"/>
              </a:rPr>
              <a:t>強調測試的重要性。</a:t>
            </a:r>
          </a:p>
          <a:p>
            <a:r>
              <a:rPr lang="zh-TW" altLang="en-US" dirty="0">
                <a:latin typeface="標楷體" panose="03000509000000000000" pitchFamily="65" charset="-120"/>
                <a:ea typeface="標楷體" panose="03000509000000000000" pitchFamily="65" charset="-120"/>
              </a:rPr>
              <a:t>特色：</a:t>
            </a:r>
            <a:r>
              <a:rPr lang="zh-TW" altLang="en-US" b="1" dirty="0">
                <a:solidFill>
                  <a:schemeClr val="accent1">
                    <a:lumMod val="75000"/>
                  </a:schemeClr>
                </a:solidFill>
                <a:latin typeface="標楷體" panose="03000509000000000000" pitchFamily="65" charset="-120"/>
                <a:ea typeface="標楷體" panose="03000509000000000000" pitchFamily="65" charset="-120"/>
              </a:rPr>
              <a:t>客戶駐點</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漸進式規劃</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頻繁改版</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簡單設計</a:t>
            </a:r>
            <a:r>
              <a:rPr lang="zh-TW" altLang="en-US" dirty="0">
                <a:latin typeface="標楷體" panose="03000509000000000000" pitchFamily="65" charset="-120"/>
                <a:ea typeface="標楷體" panose="03000509000000000000" pitchFamily="65" charset="-120"/>
              </a:rPr>
              <a:t>、</a:t>
            </a:r>
            <a:r>
              <a:rPr lang="zh-TW" altLang="en-US" b="1" dirty="0">
                <a:solidFill>
                  <a:schemeClr val="accent1">
                    <a:lumMod val="75000"/>
                  </a:schemeClr>
                </a:solidFill>
                <a:latin typeface="標楷體" panose="03000509000000000000" pitchFamily="65" charset="-120"/>
                <a:ea typeface="標楷體" panose="03000509000000000000" pitchFamily="65" charset="-120"/>
              </a:rPr>
              <a:t>測試先行</a:t>
            </a:r>
            <a:r>
              <a:rPr lang="zh-TW" altLang="en-US" dirty="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由於我們團隊覺得我們並無法多回合頻繁開會且頻繁的麻煩助教及老師，所以本開發團隊成員覺得此次開發並不是用極限製程的方式實作。</a:t>
            </a:r>
          </a:p>
          <a:p>
            <a:endParaRPr lang="zh-TW" altLang="en-US" dirty="0">
              <a:latin typeface="標楷體" panose="03000509000000000000" pitchFamily="65" charset="-120"/>
              <a:ea typeface="標楷體" panose="03000509000000000000" pitchFamily="65" charset="-120"/>
            </a:endParaRP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13</a:t>
            </a:fld>
            <a:endParaRPr lang="zh-TW" altLang="en-US"/>
          </a:p>
        </p:txBody>
      </p:sp>
    </p:spTree>
    <p:extLst>
      <p:ext uri="{BB962C8B-B14F-4D97-AF65-F5344CB8AC3E}">
        <p14:creationId xmlns:p14="http://schemas.microsoft.com/office/powerpoint/2010/main" val="23292670"/>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14</a:t>
            </a:fld>
            <a:endParaRPr lang="zh-TW" altLang="en-US"/>
          </a:p>
        </p:txBody>
      </p:sp>
      <p:sp>
        <p:nvSpPr>
          <p:cNvPr id="2" name="標題 1"/>
          <p:cNvSpPr>
            <a:spLocks noGrp="1"/>
          </p:cNvSpPr>
          <p:nvPr>
            <p:ph type="title" idx="4294967295"/>
          </p:nvPr>
        </p:nvSpPr>
        <p:spPr>
          <a:xfrm>
            <a:off x="1098000" y="-121784"/>
            <a:ext cx="10058400" cy="901700"/>
          </a:xfrm>
        </p:spPr>
        <p:txBody>
          <a:bodyPr>
            <a:normAutofit/>
          </a:bodyPr>
          <a:lstStyle/>
          <a:p>
            <a:r>
              <a:rPr lang="zh-TW" altLang="en-US" dirty="0">
                <a:latin typeface="標楷體" panose="03000509000000000000" pitchFamily="65" charset="-120"/>
                <a:ea typeface="標楷體" panose="03000509000000000000" pitchFamily="65" charset="-120"/>
              </a:rPr>
              <a:t>極限製程</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時程規劃</a:t>
            </a:r>
          </a:p>
        </p:txBody>
      </p:sp>
      <p:graphicFrame>
        <p:nvGraphicFramePr>
          <p:cNvPr id="4" name="內容版面配置區 3"/>
          <p:cNvGraphicFramePr>
            <a:graphicFrameLocks noGrp="1"/>
          </p:cNvGraphicFramePr>
          <p:nvPr>
            <p:ph idx="4294967295"/>
            <p:extLst>
              <p:ext uri="{D42A27DB-BD31-4B8C-83A1-F6EECF244321}">
                <p14:modId xmlns:p14="http://schemas.microsoft.com/office/powerpoint/2010/main" val="3558739229"/>
              </p:ext>
            </p:extLst>
          </p:nvPr>
        </p:nvGraphicFramePr>
        <p:xfrm>
          <a:off x="289749" y="779916"/>
          <a:ext cx="11615676" cy="5546940"/>
        </p:xfrm>
        <a:graphic>
          <a:graphicData uri="http://schemas.openxmlformats.org/drawingml/2006/table">
            <a:tbl>
              <a:tblPr firstRow="1" bandRow="1">
                <a:tableStyleId>{5C22544A-7EE6-4342-B048-85BDC9FD1C3A}</a:tableStyleId>
              </a:tblPr>
              <a:tblGrid>
                <a:gridCol w="2122712">
                  <a:extLst>
                    <a:ext uri="{9D8B030D-6E8A-4147-A177-3AD203B41FA5}">
                      <a16:colId xmlns:a16="http://schemas.microsoft.com/office/drawing/2014/main" val="3077330248"/>
                    </a:ext>
                  </a:extLst>
                </a:gridCol>
                <a:gridCol w="730228">
                  <a:extLst>
                    <a:ext uri="{9D8B030D-6E8A-4147-A177-3AD203B41FA5}">
                      <a16:colId xmlns:a16="http://schemas.microsoft.com/office/drawing/2014/main" val="4216484949"/>
                    </a:ext>
                  </a:extLst>
                </a:gridCol>
                <a:gridCol w="730228">
                  <a:extLst>
                    <a:ext uri="{9D8B030D-6E8A-4147-A177-3AD203B41FA5}">
                      <a16:colId xmlns:a16="http://schemas.microsoft.com/office/drawing/2014/main" val="2399950308"/>
                    </a:ext>
                  </a:extLst>
                </a:gridCol>
                <a:gridCol w="730228">
                  <a:extLst>
                    <a:ext uri="{9D8B030D-6E8A-4147-A177-3AD203B41FA5}">
                      <a16:colId xmlns:a16="http://schemas.microsoft.com/office/drawing/2014/main" val="443572404"/>
                    </a:ext>
                  </a:extLst>
                </a:gridCol>
                <a:gridCol w="730228">
                  <a:extLst>
                    <a:ext uri="{9D8B030D-6E8A-4147-A177-3AD203B41FA5}">
                      <a16:colId xmlns:a16="http://schemas.microsoft.com/office/drawing/2014/main" val="3680540092"/>
                    </a:ext>
                  </a:extLst>
                </a:gridCol>
                <a:gridCol w="730228">
                  <a:extLst>
                    <a:ext uri="{9D8B030D-6E8A-4147-A177-3AD203B41FA5}">
                      <a16:colId xmlns:a16="http://schemas.microsoft.com/office/drawing/2014/main" val="2872290767"/>
                    </a:ext>
                  </a:extLst>
                </a:gridCol>
                <a:gridCol w="730228">
                  <a:extLst>
                    <a:ext uri="{9D8B030D-6E8A-4147-A177-3AD203B41FA5}">
                      <a16:colId xmlns:a16="http://schemas.microsoft.com/office/drawing/2014/main" val="333228566"/>
                    </a:ext>
                  </a:extLst>
                </a:gridCol>
                <a:gridCol w="730228">
                  <a:extLst>
                    <a:ext uri="{9D8B030D-6E8A-4147-A177-3AD203B41FA5}">
                      <a16:colId xmlns:a16="http://schemas.microsoft.com/office/drawing/2014/main" val="2199880168"/>
                    </a:ext>
                  </a:extLst>
                </a:gridCol>
                <a:gridCol w="730228">
                  <a:extLst>
                    <a:ext uri="{9D8B030D-6E8A-4147-A177-3AD203B41FA5}">
                      <a16:colId xmlns:a16="http://schemas.microsoft.com/office/drawing/2014/main" val="287540518"/>
                    </a:ext>
                  </a:extLst>
                </a:gridCol>
                <a:gridCol w="730228">
                  <a:extLst>
                    <a:ext uri="{9D8B030D-6E8A-4147-A177-3AD203B41FA5}">
                      <a16:colId xmlns:a16="http://schemas.microsoft.com/office/drawing/2014/main" val="3073951039"/>
                    </a:ext>
                  </a:extLst>
                </a:gridCol>
                <a:gridCol w="730228">
                  <a:extLst>
                    <a:ext uri="{9D8B030D-6E8A-4147-A177-3AD203B41FA5}">
                      <a16:colId xmlns:a16="http://schemas.microsoft.com/office/drawing/2014/main" val="1271368110"/>
                    </a:ext>
                  </a:extLst>
                </a:gridCol>
                <a:gridCol w="730228">
                  <a:extLst>
                    <a:ext uri="{9D8B030D-6E8A-4147-A177-3AD203B41FA5}">
                      <a16:colId xmlns:a16="http://schemas.microsoft.com/office/drawing/2014/main" val="2294573695"/>
                    </a:ext>
                  </a:extLst>
                </a:gridCol>
                <a:gridCol w="730228">
                  <a:extLst>
                    <a:ext uri="{9D8B030D-6E8A-4147-A177-3AD203B41FA5}">
                      <a16:colId xmlns:a16="http://schemas.microsoft.com/office/drawing/2014/main" val="4010101880"/>
                    </a:ext>
                  </a:extLst>
                </a:gridCol>
                <a:gridCol w="730228">
                  <a:extLst>
                    <a:ext uri="{9D8B030D-6E8A-4147-A177-3AD203B41FA5}">
                      <a16:colId xmlns:a16="http://schemas.microsoft.com/office/drawing/2014/main" val="2849974313"/>
                    </a:ext>
                  </a:extLst>
                </a:gridCol>
              </a:tblGrid>
              <a:tr h="383200">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3/25</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4/01</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4/08</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4/15</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4/22</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4/29</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5/06</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5/13</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5/20</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5/27</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6/03</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6/10</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6/17</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2897549468"/>
                  </a:ext>
                </a:extLst>
              </a:tr>
              <a:tr h="383200">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回合一/規劃</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2w</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3113809739"/>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回合一/設計測試案例</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777938453"/>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回合一/設計與實作</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1005434558"/>
                  </a:ext>
                </a:extLst>
              </a:tr>
              <a:tr h="392825">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回合一/執行測試與整合</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3022923374"/>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回合二/規劃</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3334928655"/>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回合二/設計測試案例</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1161452201"/>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回合二/設計與實作</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41056016"/>
                  </a:ext>
                </a:extLst>
              </a:tr>
              <a:tr h="392825">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回合二/執行測試與整合</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1388455189"/>
                  </a:ext>
                </a:extLst>
              </a:tr>
              <a:tr h="383200">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2356105891"/>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回合六/規劃</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2474022009"/>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回合六/設計測試案例</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a:solidFill>
                            <a:schemeClr val="dk1"/>
                          </a:solidFill>
                          <a:latin typeface="標楷體" panose="03000509000000000000" pitchFamily="65" charset="-120"/>
                          <a:ea typeface="標楷體" panose="03000509000000000000" pitchFamily="65" charset="-120"/>
                          <a:cs typeface="DFKai-SB"/>
                          <a:sym typeface="DFKai-SB"/>
                        </a:rPr>
                        <a:t>2w</a:t>
                      </a: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2242636610"/>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回合六/設計與實作</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2w</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4136051545"/>
                  </a:ext>
                </a:extLst>
              </a:tr>
              <a:tr h="383200">
                <a:tc>
                  <a:txBody>
                    <a:bodyPr/>
                    <a:lstStyle/>
                    <a:p>
                      <a:pPr marL="0" lvl="0" indent="0" algn="ctr" defTabSz="914400" rtl="0" eaLnBrk="1" latinLnBrk="0" hangingPunct="1">
                        <a:spcBef>
                          <a:spcPts val="0"/>
                        </a:spcBef>
                        <a:spcAft>
                          <a:spcPts val="0"/>
                        </a:spcAft>
                        <a:buClr>
                          <a:schemeClr val="dk1"/>
                        </a:buClr>
                        <a:buSzPts val="1100"/>
                        <a:buFont typeface="Arial"/>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回合六/執行測試與整合</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tc>
                  <a:txBody>
                    <a:bodyPr/>
                    <a:lstStyle/>
                    <a:p>
                      <a:pPr marL="0" lvl="0" indent="0" algn="ctr" defTabSz="914400" rtl="0" eaLnBrk="1" latinLnBrk="0" hangingPunct="1">
                        <a:spcBef>
                          <a:spcPts val="0"/>
                        </a:spcBef>
                        <a:spcAft>
                          <a:spcPts val="0"/>
                        </a:spcAft>
                        <a:buNone/>
                      </a:pPr>
                      <a:r>
                        <a:rPr lang="zh-TW" sz="1400" kern="1200" dirty="0">
                          <a:solidFill>
                            <a:schemeClr val="dk1"/>
                          </a:solidFill>
                          <a:latin typeface="標楷體" panose="03000509000000000000" pitchFamily="65" charset="-120"/>
                          <a:ea typeface="標楷體" panose="03000509000000000000" pitchFamily="65" charset="-120"/>
                          <a:cs typeface="DFKai-SB"/>
                          <a:sym typeface="DFKai-SB"/>
                        </a:rPr>
                        <a:t>2w</a:t>
                      </a:r>
                      <a:endParaRPr sz="1400" kern="1200" dirty="0">
                        <a:solidFill>
                          <a:schemeClr val="dk1"/>
                        </a:solidFill>
                        <a:latin typeface="標楷體" panose="03000509000000000000" pitchFamily="65" charset="-120"/>
                        <a:ea typeface="標楷體" panose="03000509000000000000" pitchFamily="65" charset="-120"/>
                        <a:cs typeface="DFKai-SB"/>
                        <a:sym typeface="DFKai-SB"/>
                      </a:endParaRPr>
                    </a:p>
                  </a:txBody>
                  <a:tcPr marL="91425" marR="91425" marT="91425" marB="91425"/>
                </a:tc>
                <a:extLst>
                  <a:ext uri="{0D108BD9-81ED-4DB2-BD59-A6C34878D82A}">
                    <a16:rowId xmlns:a16="http://schemas.microsoft.com/office/drawing/2014/main" val="4167025348"/>
                  </a:ext>
                </a:extLst>
              </a:tr>
            </a:tbl>
          </a:graphicData>
        </a:graphic>
      </p:graphicFrame>
    </p:spTree>
    <p:extLst>
      <p:ext uri="{BB962C8B-B14F-4D97-AF65-F5344CB8AC3E}">
        <p14:creationId xmlns:p14="http://schemas.microsoft.com/office/powerpoint/2010/main" val="3145980352"/>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SCRUM(1/3)</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Autofit/>
          </a:bodyPr>
          <a:lstStyle/>
          <a:p>
            <a:pPr marL="342900" indent="-342900">
              <a:lnSpc>
                <a:spcPct val="100000"/>
              </a:lnSpc>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為一種敏捷開發方法，讓團隊專注於最短時間內遞交軟體專案中具最高優先權的部分。通常</a:t>
            </a:r>
            <a:r>
              <a:rPr lang="zh-TW" altLang="en-US" b="1" dirty="0">
                <a:latin typeface="標楷體" panose="03000509000000000000" pitchFamily="65" charset="-120"/>
                <a:ea typeface="標楷體" panose="03000509000000000000" pitchFamily="65" charset="-120"/>
              </a:rPr>
              <a:t>主要的開發流程</a:t>
            </a:r>
            <a:r>
              <a:rPr lang="zh-TW" altLang="en-US" dirty="0">
                <a:latin typeface="標楷體" panose="03000509000000000000" pitchFamily="65" charset="-120"/>
                <a:ea typeface="標楷體" panose="03000509000000000000" pitchFamily="65" charset="-120"/>
              </a:rPr>
              <a:t>會通過四個會議</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衝刺規劃會議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從產品待辦清單中挑出想完成的需求，並建立衝刺待辦清單紀錄這次衝刺要進行的工作和討論設計。</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通常會透過便利貼貼在白板上來討論，討論三件事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昨天完成什麼</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、今天要做什麼</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、中間有沒有遇到任何問題</a:t>
            </a:r>
            <a:r>
              <a:rPr lang="en-US" altLang="zh-TW" dirty="0">
                <a:latin typeface="標楷體" panose="03000509000000000000" pitchFamily="65" charset="-120"/>
                <a:ea typeface="標楷體" panose="03000509000000000000" pitchFamily="65" charset="-120"/>
              </a:rPr>
              <a:t>?</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衝刺審查會議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衝刺結束後整個團隊參加，由團隊展示這次衝刺所完成的成果。</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衝刺回顧會議</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在最後舉行，討論衝刺過程中哪些事情進展順利、哪些遭遇阻礙，並討論下次衝刺可實施的改善策略。</a:t>
            </a:r>
          </a:p>
          <a:p>
            <a:pPr marL="342900" indent="-342900">
              <a:lnSpc>
                <a:spcPct val="100000"/>
              </a:lnSpc>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因此我們需要能創建不同工作列表也能設置進度</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截止時間</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和分工的平台來記錄我們使使用</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開發的事項。</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15</a:t>
            </a:fld>
            <a:endParaRPr lang="zh-TW" altLang="en-US"/>
          </a:p>
        </p:txBody>
      </p:sp>
    </p:spTree>
    <p:extLst>
      <p:ext uri="{BB962C8B-B14F-4D97-AF65-F5344CB8AC3E}">
        <p14:creationId xmlns:p14="http://schemas.microsoft.com/office/powerpoint/2010/main" val="4184098282"/>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SCRUM(2/3)</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92500" lnSpcReduction="20000"/>
          </a:bodyPr>
          <a:lstStyle/>
          <a:p>
            <a:pPr>
              <a:buNone/>
            </a:pPr>
            <a:r>
              <a:rPr lang="en-US" altLang="zh-TW" sz="2600" b="1" dirty="0">
                <a:latin typeface="標楷體" panose="03000509000000000000" pitchFamily="65" charset="-120"/>
                <a:ea typeface="標楷體" panose="03000509000000000000" pitchFamily="65" charset="-120"/>
              </a:rPr>
              <a:t>SCRUM</a:t>
            </a:r>
            <a:r>
              <a:rPr lang="zh-TW" altLang="en-US" sz="2600" b="1" dirty="0">
                <a:latin typeface="標楷體" panose="03000509000000000000" pitchFamily="65" charset="-120"/>
                <a:ea typeface="標楷體" panose="03000509000000000000" pitchFamily="65" charset="-120"/>
              </a:rPr>
              <a:t>開發方法的主要產出</a:t>
            </a:r>
            <a:r>
              <a:rPr lang="en-US" altLang="zh-TW" sz="2600" b="1" dirty="0">
                <a:latin typeface="標楷體" panose="03000509000000000000" pitchFamily="65" charset="-120"/>
                <a:ea typeface="標楷體" panose="03000509000000000000" pitchFamily="65" charset="-120"/>
              </a:rPr>
              <a:t>:</a:t>
            </a:r>
            <a:endParaRPr lang="zh-TW" altLang="en-US" sz="26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產品待辦清單</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記載產品的需求</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衝刺待辦清單</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記載本次衝刺中團隊應完成的工作清單。清單中每個工作項目都有工時估計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截止日期</a:t>
            </a:r>
            <a:r>
              <a:rPr lang="en-US" altLang="zh-TW" dirty="0">
                <a:latin typeface="標楷體" panose="03000509000000000000" pitchFamily="65" charset="-120"/>
                <a:ea typeface="標楷體" panose="03000509000000000000" pitchFamily="65" charset="-120"/>
              </a:rPr>
              <a:t>)</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完成進度圖</a:t>
            </a:r>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顯示專案完成進度與預計完成工時的關係，在此處我們使用完成進度清單來控管進度。</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因此我們需要能模擬電子便利貼並創建不同清單、設置進度</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預計完成時間</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和分工的平台來記錄我們產出的清單。</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在此我們選擇</a:t>
            </a:r>
            <a:r>
              <a:rPr lang="en-US" altLang="zh-TW" dirty="0">
                <a:latin typeface="標楷體" panose="03000509000000000000" pitchFamily="65" charset="-120"/>
                <a:ea typeface="標楷體" panose="03000509000000000000" pitchFamily="65" charset="-120"/>
              </a:rPr>
              <a:t>Trello</a:t>
            </a:r>
            <a:r>
              <a:rPr lang="zh-TW" altLang="en-US" dirty="0">
                <a:latin typeface="標楷體" panose="03000509000000000000" pitchFamily="65" charset="-120"/>
                <a:ea typeface="標楷體" panose="03000509000000000000" pitchFamily="65" charset="-120"/>
              </a:rPr>
              <a:t>來作為我們應用</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的平台</a:t>
            </a:r>
          </a:p>
        </p:txBody>
      </p:sp>
      <p:pic>
        <p:nvPicPr>
          <p:cNvPr id="4" name="Google Shape;385;g12301e9b86f_1_36"/>
          <p:cNvPicPr preferRelativeResize="0"/>
          <p:nvPr/>
        </p:nvPicPr>
        <p:blipFill rotWithShape="1">
          <a:blip r:embed="rId2">
            <a:alphaModFix/>
          </a:blip>
          <a:srcRect/>
          <a:stretch/>
        </p:blipFill>
        <p:spPr>
          <a:xfrm>
            <a:off x="5666014" y="1236693"/>
            <a:ext cx="5489666" cy="1094539"/>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16</a:t>
            </a:fld>
            <a:endParaRPr lang="zh-TW" altLang="en-US"/>
          </a:p>
        </p:txBody>
      </p:sp>
    </p:spTree>
    <p:extLst>
      <p:ext uri="{BB962C8B-B14F-4D97-AF65-F5344CB8AC3E}">
        <p14:creationId xmlns:p14="http://schemas.microsoft.com/office/powerpoint/2010/main" val="4119477055"/>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SCRUM(3/3)</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097279" y="1236693"/>
            <a:ext cx="6250577" cy="4632401"/>
          </a:xfrm>
        </p:spPr>
        <p:txBody>
          <a:bodyPr/>
          <a:lstStyle/>
          <a:p>
            <a:pPr>
              <a:buNone/>
            </a:pPr>
            <a:r>
              <a:rPr lang="zh-TW" altLang="en-US" dirty="0">
                <a:latin typeface="標楷體" panose="03000509000000000000" pitchFamily="65" charset="-120"/>
                <a:ea typeface="標楷體" panose="03000509000000000000" pitchFamily="65" charset="-120"/>
              </a:rPr>
              <a:t>而在開始衝刺規劃會議之前</a:t>
            </a:r>
          </a:p>
          <a:p>
            <a:pPr>
              <a:buNone/>
            </a:pPr>
            <a:r>
              <a:rPr lang="zh-TW" altLang="en-US" dirty="0">
                <a:latin typeface="標楷體" panose="03000509000000000000" pitchFamily="65" charset="-120"/>
                <a:ea typeface="標楷體" panose="03000509000000000000" pitchFamily="65" charset="-120"/>
              </a:rPr>
              <a:t>我們必須有產品待辦清單，因此必須先去看我們之前整體討論出的要做的大事項並將其整理在上面並使用標籤標記為近期還是遠期項目</a:t>
            </a:r>
          </a:p>
          <a:p>
            <a:pPr>
              <a:buNone/>
            </a:pPr>
            <a:r>
              <a:rPr lang="zh-TW" altLang="en-US" dirty="0">
                <a:latin typeface="標楷體" panose="03000509000000000000" pitchFamily="65" charset="-120"/>
                <a:ea typeface="標楷體" panose="03000509000000000000" pitchFamily="65" charset="-120"/>
              </a:rPr>
              <a:t>下方則有截止日期作為提醒</a:t>
            </a:r>
          </a:p>
          <a:p>
            <a:pPr>
              <a:buNone/>
            </a:pP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如右圖</a:t>
            </a:r>
            <a:r>
              <a:rPr lang="en-US" altLang="zh-TW" dirty="0">
                <a:latin typeface="標楷體" panose="03000509000000000000" pitchFamily="65" charset="-120"/>
                <a:ea typeface="標楷體" panose="03000509000000000000" pitchFamily="65" charset="-120"/>
              </a:rPr>
              <a:t>)</a:t>
            </a:r>
          </a:p>
        </p:txBody>
      </p:sp>
      <p:pic>
        <p:nvPicPr>
          <p:cNvPr id="4" name="Google Shape;393;p3"/>
          <p:cNvPicPr preferRelativeResize="0"/>
          <p:nvPr/>
        </p:nvPicPr>
        <p:blipFill rotWithShape="1">
          <a:blip r:embed="rId2">
            <a:alphaModFix/>
          </a:blip>
          <a:srcRect/>
          <a:stretch/>
        </p:blipFill>
        <p:spPr>
          <a:xfrm>
            <a:off x="8776372" y="1236693"/>
            <a:ext cx="1905780" cy="4632401"/>
          </a:xfrm>
          <a:prstGeom prst="rect">
            <a:avLst/>
          </a:prstGeom>
          <a:noFill/>
          <a:ln>
            <a:noFill/>
          </a:ln>
        </p:spPr>
      </p:pic>
      <p:pic>
        <p:nvPicPr>
          <p:cNvPr id="5" name="Google Shape;394;p3"/>
          <p:cNvPicPr preferRelativeResize="0"/>
          <p:nvPr/>
        </p:nvPicPr>
        <p:blipFill rotWithShape="1">
          <a:blip r:embed="rId3">
            <a:alphaModFix/>
          </a:blip>
          <a:srcRect/>
          <a:stretch/>
        </p:blipFill>
        <p:spPr>
          <a:xfrm>
            <a:off x="6515824" y="4257479"/>
            <a:ext cx="1664064" cy="439691"/>
          </a:xfrm>
          <a:prstGeom prst="rect">
            <a:avLst/>
          </a:prstGeom>
          <a:noFill/>
          <a:ln>
            <a:noFill/>
          </a:ln>
        </p:spPr>
      </p:pic>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17</a:t>
            </a:fld>
            <a:endParaRPr lang="zh-TW" altLang="en-US"/>
          </a:p>
        </p:txBody>
      </p:sp>
    </p:spTree>
    <p:extLst>
      <p:ext uri="{BB962C8B-B14F-4D97-AF65-F5344CB8AC3E}">
        <p14:creationId xmlns:p14="http://schemas.microsoft.com/office/powerpoint/2010/main" val="3301801945"/>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衝刺規劃會議</a:t>
            </a:r>
            <a:r>
              <a:rPr lang="en-US" altLang="zh-TW" dirty="0">
                <a:latin typeface="標楷體" panose="03000509000000000000" pitchFamily="65" charset="-120"/>
                <a:ea typeface="標楷體" panose="03000509000000000000" pitchFamily="65" charset="-120"/>
              </a:rPr>
              <a:t>(SPRINT PLANNING)</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None/>
            </a:pPr>
            <a:r>
              <a:rPr lang="zh-TW" altLang="en-US" dirty="0">
                <a:latin typeface="標楷體" panose="03000509000000000000" pitchFamily="65" charset="-120"/>
                <a:ea typeface="標楷體" panose="03000509000000000000" pitchFamily="65" charset="-120"/>
              </a:rPr>
              <a:t>在有了產品待辦清單後，我們就能進行衝刺規劃會議，我們會從此清單中選出欲完成的事項，建立衝刺待辦清單的大項後去討論和分工細項，並記錄這一次衝刺所要進行的工作和討論設計。</a:t>
            </a:r>
          </a:p>
          <a:p>
            <a:endParaRPr lang="zh-TW" altLang="en-US" dirty="0">
              <a:latin typeface="標楷體" panose="03000509000000000000" pitchFamily="65" charset="-120"/>
              <a:ea typeface="標楷體" panose="03000509000000000000" pitchFamily="65" charset="-120"/>
            </a:endParaRPr>
          </a:p>
        </p:txBody>
      </p:sp>
      <p:pic>
        <p:nvPicPr>
          <p:cNvPr id="4" name="Google Shape;403;p4"/>
          <p:cNvPicPr preferRelativeResize="0"/>
          <p:nvPr/>
        </p:nvPicPr>
        <p:blipFill rotWithShape="1">
          <a:blip r:embed="rId2">
            <a:alphaModFix/>
          </a:blip>
          <a:srcRect/>
          <a:stretch/>
        </p:blipFill>
        <p:spPr>
          <a:xfrm>
            <a:off x="8217548" y="3321226"/>
            <a:ext cx="1537976" cy="1812614"/>
          </a:xfrm>
          <a:prstGeom prst="rect">
            <a:avLst/>
          </a:prstGeom>
          <a:noFill/>
          <a:ln>
            <a:noFill/>
          </a:ln>
        </p:spPr>
      </p:pic>
      <p:pic>
        <p:nvPicPr>
          <p:cNvPr id="5" name="Google Shape;404;p4"/>
          <p:cNvPicPr preferRelativeResize="0"/>
          <p:nvPr/>
        </p:nvPicPr>
        <p:blipFill rotWithShape="1">
          <a:blip r:embed="rId3">
            <a:alphaModFix/>
          </a:blip>
          <a:srcRect/>
          <a:stretch/>
        </p:blipFill>
        <p:spPr>
          <a:xfrm>
            <a:off x="6683284" y="3321226"/>
            <a:ext cx="1534264" cy="1812614"/>
          </a:xfrm>
          <a:prstGeom prst="rect">
            <a:avLst/>
          </a:prstGeom>
          <a:noFill/>
          <a:ln>
            <a:noFill/>
          </a:ln>
        </p:spPr>
      </p:pic>
      <p:pic>
        <p:nvPicPr>
          <p:cNvPr id="6" name="Google Shape;405;p4"/>
          <p:cNvPicPr preferRelativeResize="0"/>
          <p:nvPr/>
        </p:nvPicPr>
        <p:blipFill rotWithShape="1">
          <a:blip r:embed="rId4">
            <a:alphaModFix/>
          </a:blip>
          <a:srcRect/>
          <a:stretch/>
        </p:blipFill>
        <p:spPr>
          <a:xfrm>
            <a:off x="1635454" y="2804994"/>
            <a:ext cx="4226504" cy="2845078"/>
          </a:xfrm>
          <a:prstGeom prst="rect">
            <a:avLst/>
          </a:prstGeom>
          <a:noFill/>
          <a:ln>
            <a:noFill/>
          </a:ln>
        </p:spPr>
      </p:pic>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18</a:t>
            </a:fld>
            <a:endParaRPr lang="zh-TW" altLang="en-US"/>
          </a:p>
        </p:txBody>
      </p:sp>
    </p:spTree>
    <p:extLst>
      <p:ext uri="{BB962C8B-B14F-4D97-AF65-F5344CB8AC3E}">
        <p14:creationId xmlns:p14="http://schemas.microsoft.com/office/powerpoint/2010/main" val="418328148"/>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wrap="none">
            <a:noAutofit/>
          </a:bodyPr>
          <a:lstStyle/>
          <a:p>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(DAILY SCRUM MEETING)</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接下來即可進入每日站立會議，</a:t>
            </a:r>
          </a:p>
          <a:p>
            <a:r>
              <a:rPr lang="zh-TW" altLang="en-US" dirty="0">
                <a:latin typeface="標楷體" panose="03000509000000000000" pitchFamily="65" charset="-120"/>
                <a:ea typeface="標楷體" panose="03000509000000000000" pitchFamily="65" charset="-120"/>
              </a:rPr>
              <a:t>在過程中我們最主要討論三件事</a:t>
            </a:r>
          </a:p>
          <a:p>
            <a:r>
              <a:rPr lang="zh-TW" altLang="en-US" sz="2400" b="1" dirty="0">
                <a:solidFill>
                  <a:schemeClr val="accent1">
                    <a:lumMod val="75000"/>
                  </a:schemeClr>
                </a:solidFill>
                <a:latin typeface="標楷體" panose="03000509000000000000" pitchFamily="65" charset="-120"/>
                <a:ea typeface="標楷體" panose="03000509000000000000" pitchFamily="65" charset="-120"/>
              </a:rPr>
              <a:t>上週完成了什麼</a:t>
            </a:r>
            <a:r>
              <a:rPr lang="en-US" altLang="zh-TW" sz="2400" b="1" dirty="0">
                <a:solidFill>
                  <a:schemeClr val="accent1">
                    <a:lumMod val="75000"/>
                  </a:schemeClr>
                </a:solidFill>
                <a:latin typeface="標楷體" panose="03000509000000000000" pitchFamily="65" charset="-120"/>
                <a:ea typeface="標楷體" panose="03000509000000000000" pitchFamily="65" charset="-120"/>
              </a:rPr>
              <a:t>?</a:t>
            </a:r>
            <a:r>
              <a:rPr lang="zh-TW" altLang="en-US" sz="2400" b="1" dirty="0">
                <a:solidFill>
                  <a:schemeClr val="accent1">
                    <a:lumMod val="75000"/>
                  </a:schemeClr>
                </a:solidFill>
                <a:latin typeface="標楷體" panose="03000509000000000000" pitchFamily="65" charset="-120"/>
                <a:ea typeface="標楷體" panose="03000509000000000000" pitchFamily="65" charset="-120"/>
              </a:rPr>
              <a:t>、這週要做什麼</a:t>
            </a:r>
            <a:r>
              <a:rPr lang="en-US" altLang="zh-TW" sz="2400" b="1" dirty="0">
                <a:solidFill>
                  <a:schemeClr val="accent1">
                    <a:lumMod val="75000"/>
                  </a:schemeClr>
                </a:solidFill>
                <a:latin typeface="標楷體" panose="03000509000000000000" pitchFamily="65" charset="-120"/>
                <a:ea typeface="標楷體" panose="03000509000000000000" pitchFamily="65" charset="-120"/>
              </a:rPr>
              <a:t>?</a:t>
            </a:r>
            <a:r>
              <a:rPr lang="zh-TW" altLang="en-US" sz="2400" b="1" dirty="0">
                <a:solidFill>
                  <a:schemeClr val="accent1">
                    <a:lumMod val="75000"/>
                  </a:schemeClr>
                </a:solidFill>
                <a:latin typeface="標楷體" panose="03000509000000000000" pitchFamily="65" charset="-120"/>
                <a:ea typeface="標楷體" panose="03000509000000000000" pitchFamily="65" charset="-120"/>
              </a:rPr>
              <a:t>、中間遇到的問題</a:t>
            </a:r>
            <a:r>
              <a:rPr lang="en-US" altLang="zh-TW" sz="2400" b="1" dirty="0">
                <a:solidFill>
                  <a:schemeClr val="accent1">
                    <a:lumMod val="75000"/>
                  </a:schemeClr>
                </a:solidFill>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並將其透過</a:t>
            </a:r>
            <a:r>
              <a:rPr lang="en-US" altLang="zh-TW" dirty="0">
                <a:latin typeface="標楷體" panose="03000509000000000000" pitchFamily="65" charset="-120"/>
                <a:ea typeface="標楷體" panose="03000509000000000000" pitchFamily="65" charset="-120"/>
              </a:rPr>
              <a:t>Trello</a:t>
            </a:r>
            <a:r>
              <a:rPr lang="zh-TW" altLang="en-US" dirty="0">
                <a:latin typeface="標楷體" panose="03000509000000000000" pitchFamily="65" charset="-120"/>
                <a:ea typeface="標楷體" panose="03000509000000000000" pitchFamily="65" charset="-120"/>
              </a:rPr>
              <a:t>來記錄，模擬便利貼分類的功能。</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19</a:t>
            </a:fld>
            <a:endParaRPr lang="zh-TW" altLang="en-US"/>
          </a:p>
        </p:txBody>
      </p:sp>
    </p:spTree>
    <p:extLst>
      <p:ext uri="{BB962C8B-B14F-4D97-AF65-F5344CB8AC3E}">
        <p14:creationId xmlns:p14="http://schemas.microsoft.com/office/powerpoint/2010/main" val="1347150458"/>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故事</a:t>
            </a: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由於</a:t>
            </a:r>
            <a:r>
              <a:rPr lang="en-US" altLang="zh-TW" dirty="0">
                <a:latin typeface="標楷體" panose="03000509000000000000" pitchFamily="65" charset="-120"/>
                <a:ea typeface="標楷體" panose="03000509000000000000" pitchFamily="65" charset="-120"/>
              </a:rPr>
              <a:t>COVID-19</a:t>
            </a:r>
            <a:r>
              <a:rPr lang="zh-TW" altLang="en-US" dirty="0">
                <a:latin typeface="標楷體" panose="03000509000000000000" pitchFamily="65" charset="-120"/>
                <a:ea typeface="標楷體" panose="03000509000000000000" pitchFamily="65" charset="-120"/>
              </a:rPr>
              <a:t>日益猖獗，且大部分感染原因都是因為沒戴好口罩的群聚，但對於口罩未戴好這個行為，僅有屢勸不聽者才會開罰，但在人力不足或者無人負責勸導的情況下，其他人戴好口罩的情況非常不佳，且不久前發生了超商店員勸導遭刺的事件，這讓我們萌生了以機器代替人力的想法。</a:t>
            </a:r>
          </a:p>
          <a:p>
            <a:endParaRPr lang="zh-TW" altLang="en-US" dirty="0">
              <a:latin typeface="標楷體" panose="03000509000000000000" pitchFamily="65" charset="-120"/>
              <a:ea typeface="標楷體" panose="03000509000000000000" pitchFamily="65" charset="-120"/>
            </a:endParaRPr>
          </a:p>
        </p:txBody>
      </p:sp>
      <p:pic>
        <p:nvPicPr>
          <p:cNvPr id="4" name="Google Shape;245;g12301e9b86f_4_7"/>
          <p:cNvPicPr preferRelativeResize="0"/>
          <p:nvPr/>
        </p:nvPicPr>
        <p:blipFill>
          <a:blip r:embed="rId2">
            <a:alphaModFix/>
          </a:blip>
          <a:stretch>
            <a:fillRect/>
          </a:stretch>
        </p:blipFill>
        <p:spPr>
          <a:xfrm>
            <a:off x="4221417" y="3343609"/>
            <a:ext cx="3810125" cy="2525485"/>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2</a:t>
            </a:fld>
            <a:endParaRPr lang="zh-TW" altLang="en-US"/>
          </a:p>
        </p:txBody>
      </p:sp>
    </p:spTree>
    <p:extLst>
      <p:ext uri="{BB962C8B-B14F-4D97-AF65-F5344CB8AC3E}">
        <p14:creationId xmlns:p14="http://schemas.microsoft.com/office/powerpoint/2010/main" val="1809241412"/>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完成事項和遇到問題</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fontScale="92500" lnSpcReduction="10000"/>
          </a:bodyPr>
          <a:lstStyle/>
          <a:p>
            <a:r>
              <a:rPr lang="zh-TW" altLang="en-US" dirty="0">
                <a:latin typeface="標楷體" panose="03000509000000000000" pitchFamily="65" charset="-120"/>
                <a:ea typeface="標楷體" panose="03000509000000000000" pitchFamily="65" charset="-120"/>
              </a:rPr>
              <a:t>我們首要先確認我們分配的任務，上週完成了哪些</a:t>
            </a:r>
          </a:p>
          <a:p>
            <a:r>
              <a:rPr lang="zh-TW" altLang="en-US" dirty="0">
                <a:latin typeface="標楷體" panose="03000509000000000000" pitchFamily="65" charset="-120"/>
                <a:ea typeface="標楷體" panose="03000509000000000000" pitchFamily="65" charset="-120"/>
              </a:rPr>
              <a:t>為此我們有一個列表紀錄已完成的任務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如右上</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將上週進度完成的任務拉過去</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而倘若我們分配的任務尚未完成或是中間遇到問題，</a:t>
            </a:r>
          </a:p>
          <a:p>
            <a:r>
              <a:rPr lang="zh-TW" altLang="en-US" dirty="0">
                <a:latin typeface="標楷體" panose="03000509000000000000" pitchFamily="65" charset="-120"/>
                <a:ea typeface="標楷體" panose="03000509000000000000" pitchFamily="65" charset="-120"/>
              </a:rPr>
              <a:t>我們則會討論我們遇到了哪些問題並一樣創建列表，</a:t>
            </a:r>
          </a:p>
          <a:p>
            <a:r>
              <a:rPr lang="zh-TW" altLang="en-US" dirty="0">
                <a:latin typeface="標楷體" panose="03000509000000000000" pitchFamily="65" charset="-120"/>
                <a:ea typeface="標楷體" panose="03000509000000000000" pitchFamily="65" charset="-120"/>
              </a:rPr>
              <a:t>去確認是否解決了沒</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若沒解決那此問題是否有人去處理了</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在此我們用標籤去標記這些細節</a:t>
            </a:r>
          </a:p>
        </p:txBody>
      </p:sp>
      <p:pic>
        <p:nvPicPr>
          <p:cNvPr id="4" name="Google Shape;420;p6"/>
          <p:cNvPicPr preferRelativeResize="0"/>
          <p:nvPr/>
        </p:nvPicPr>
        <p:blipFill rotWithShape="1">
          <a:blip r:embed="rId2">
            <a:alphaModFix/>
          </a:blip>
          <a:srcRect/>
          <a:stretch/>
        </p:blipFill>
        <p:spPr>
          <a:xfrm>
            <a:off x="8539084" y="1236693"/>
            <a:ext cx="2290803" cy="2682539"/>
          </a:xfrm>
          <a:prstGeom prst="rect">
            <a:avLst/>
          </a:prstGeom>
          <a:noFill/>
          <a:ln>
            <a:noFill/>
          </a:ln>
        </p:spPr>
      </p:pic>
      <p:pic>
        <p:nvPicPr>
          <p:cNvPr id="5" name="Google Shape;421;p6"/>
          <p:cNvPicPr preferRelativeResize="0"/>
          <p:nvPr/>
        </p:nvPicPr>
        <p:blipFill rotWithShape="1">
          <a:blip r:embed="rId3">
            <a:alphaModFix/>
          </a:blip>
          <a:srcRect/>
          <a:stretch/>
        </p:blipFill>
        <p:spPr>
          <a:xfrm>
            <a:off x="8555380" y="3919232"/>
            <a:ext cx="2274507" cy="2341900"/>
          </a:xfrm>
          <a:prstGeom prst="rect">
            <a:avLst/>
          </a:prstGeom>
          <a:noFill/>
          <a:ln>
            <a:noFill/>
          </a:ln>
        </p:spPr>
      </p:pic>
      <p:pic>
        <p:nvPicPr>
          <p:cNvPr id="6" name="Google Shape;422;p6"/>
          <p:cNvPicPr preferRelativeResize="0"/>
          <p:nvPr/>
        </p:nvPicPr>
        <p:blipFill rotWithShape="1">
          <a:blip r:embed="rId4">
            <a:alphaModFix/>
          </a:blip>
          <a:srcRect/>
          <a:stretch/>
        </p:blipFill>
        <p:spPr>
          <a:xfrm>
            <a:off x="5850761" y="4906935"/>
            <a:ext cx="2362530" cy="962159"/>
          </a:xfrm>
          <a:prstGeom prst="rect">
            <a:avLst/>
          </a:prstGeom>
          <a:noFill/>
          <a:ln>
            <a:noFill/>
          </a:ln>
        </p:spPr>
      </p:pic>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20</a:t>
            </a:fld>
            <a:endParaRPr lang="zh-TW" altLang="en-US"/>
          </a:p>
        </p:txBody>
      </p:sp>
    </p:spTree>
    <p:extLst>
      <p:ext uri="{BB962C8B-B14F-4D97-AF65-F5344CB8AC3E}">
        <p14:creationId xmlns:p14="http://schemas.microsoft.com/office/powerpoint/2010/main" val="195625743"/>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每日站立會議</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這週要做什麼</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lvl="0">
              <a:lnSpc>
                <a:spcPct val="120000"/>
              </a:lnSpc>
              <a:spcBef>
                <a:spcPts val="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在最後，我們會討論這週要完成的事項，</a:t>
            </a: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並整理成列表</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如右圖</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endParaRPr lang="zh-TW" altLang="en-US" dirty="0">
              <a:latin typeface="標楷體" panose="03000509000000000000" pitchFamily="65" charset="-120"/>
              <a:ea typeface="標楷體" panose="03000509000000000000" pitchFamily="65" charset="-120"/>
              <a:cs typeface="DFKai-SB"/>
              <a:sym typeface="DFKai-SB"/>
            </a:endParaRPr>
          </a:p>
          <a:p>
            <a:pPr lvl="0">
              <a:lnSpc>
                <a:spcPct val="120000"/>
              </a:lnSpc>
              <a:spcBef>
                <a:spcPts val="1000"/>
              </a:spcBef>
              <a:spcAft>
                <a:spcPts val="0"/>
              </a:spcAft>
              <a:buClr>
                <a:schemeClr val="lt1"/>
              </a:buClr>
              <a:buSzPts val="3000"/>
              <a:buNone/>
            </a:pPr>
            <a:endParaRPr lang="zh-TW" altLang="en-US" dirty="0">
              <a:solidFill>
                <a:schemeClr val="dk1"/>
              </a:solidFill>
              <a:latin typeface="標楷體" panose="03000509000000000000" pitchFamily="65" charset="-120"/>
              <a:ea typeface="標楷體" panose="03000509000000000000" pitchFamily="65" charset="-120"/>
              <a:cs typeface="DFKai-SB"/>
              <a:sym typeface="DFKai-SB"/>
            </a:endParaRP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在列表下方會有截止日期作為進度控管</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進度圖</a:t>
            </a:r>
            <a:r>
              <a:rPr lang="en-US" altLang="zh-TW" dirty="0">
                <a:solidFill>
                  <a:schemeClr val="dk1"/>
                </a:solidFill>
                <a:latin typeface="標楷體" panose="03000509000000000000" pitchFamily="65" charset="-120"/>
                <a:ea typeface="標楷體" panose="03000509000000000000" pitchFamily="65" charset="-120"/>
                <a:cs typeface="DFKai-SB"/>
                <a:sym typeface="DFKai-SB"/>
              </a:rPr>
              <a:t>)</a:t>
            </a:r>
            <a:endParaRPr lang="zh-TW" altLang="en-US" dirty="0">
              <a:latin typeface="標楷體" panose="03000509000000000000" pitchFamily="65" charset="-120"/>
              <a:ea typeface="標楷體" panose="03000509000000000000" pitchFamily="65" charset="-120"/>
              <a:cs typeface="DFKai-SB"/>
              <a:sym typeface="DFKai-SB"/>
            </a:endParaRP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而右邊的不同頭像則是此項工作分配給誰，而已經</a:t>
            </a:r>
          </a:p>
          <a:p>
            <a:pPr lvl="0">
              <a:lnSpc>
                <a:spcPct val="120000"/>
              </a:lnSpc>
              <a:spcBef>
                <a:spcPts val="1000"/>
              </a:spcBef>
              <a:spcAft>
                <a:spcPts val="0"/>
              </a:spcAft>
              <a:buClr>
                <a:schemeClr val="dk1"/>
              </a:buClr>
              <a:buSzPts val="3000"/>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完成的人截止日期會像右圖一樣顯示為綠色</a:t>
            </a:r>
          </a:p>
        </p:txBody>
      </p:sp>
      <p:pic>
        <p:nvPicPr>
          <p:cNvPr id="4" name="Google Shape;430;p7"/>
          <p:cNvPicPr preferRelativeResize="0"/>
          <p:nvPr/>
        </p:nvPicPr>
        <p:blipFill rotWithShape="1">
          <a:blip r:embed="rId2">
            <a:alphaModFix/>
          </a:blip>
          <a:srcRect/>
          <a:stretch/>
        </p:blipFill>
        <p:spPr>
          <a:xfrm>
            <a:off x="8268692" y="1236693"/>
            <a:ext cx="1743988" cy="4461978"/>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21</a:t>
            </a:fld>
            <a:endParaRPr lang="zh-TW" altLang="en-US"/>
          </a:p>
        </p:txBody>
      </p:sp>
    </p:spTree>
    <p:extLst>
      <p:ext uri="{BB962C8B-B14F-4D97-AF65-F5344CB8AC3E}">
        <p14:creationId xmlns:p14="http://schemas.microsoft.com/office/powerpoint/2010/main" val="4005615422"/>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43;p9"/>
          <p:cNvPicPr preferRelativeResize="0"/>
          <p:nvPr/>
        </p:nvPicPr>
        <p:blipFill rotWithShape="1">
          <a:blip r:embed="rId2">
            <a:alphaModFix/>
          </a:blip>
          <a:srcRect/>
          <a:stretch/>
        </p:blipFill>
        <p:spPr>
          <a:xfrm>
            <a:off x="381000" y="0"/>
            <a:ext cx="11430000" cy="6423741"/>
          </a:xfrm>
          <a:prstGeom prst="rect">
            <a:avLst/>
          </a:prstGeom>
          <a:noFill/>
          <a:ln>
            <a:noFill/>
          </a:ln>
        </p:spPr>
      </p:pic>
      <p:sp>
        <p:nvSpPr>
          <p:cNvPr id="3" name="頁尾版面配置區 2"/>
          <p:cNvSpPr>
            <a:spLocks noGrp="1"/>
          </p:cNvSpPr>
          <p:nvPr>
            <p:ph type="ftr" sz="quarter" idx="11"/>
          </p:nvPr>
        </p:nvSpPr>
        <p:spPr/>
        <p:txBody>
          <a:bodyPr/>
          <a:lstStyle/>
          <a:p>
            <a:r>
              <a:rPr lang="zh-TW" altLang="en-US"/>
              <a:t>軟體工程第二組</a:t>
            </a:r>
          </a:p>
        </p:txBody>
      </p:sp>
      <p:sp>
        <p:nvSpPr>
          <p:cNvPr id="4" name="投影片編號版面配置區 3"/>
          <p:cNvSpPr>
            <a:spLocks noGrp="1"/>
          </p:cNvSpPr>
          <p:nvPr>
            <p:ph type="sldNum" sz="quarter" idx="12"/>
          </p:nvPr>
        </p:nvSpPr>
        <p:spPr/>
        <p:txBody>
          <a:bodyPr/>
          <a:lstStyle/>
          <a:p>
            <a:fld id="{76D30919-987B-476F-99A6-62EAFD6C028F}" type="slidenum">
              <a:rPr lang="zh-TW" altLang="en-US" smtClean="0"/>
              <a:pPr/>
              <a:t>22</a:t>
            </a:fld>
            <a:endParaRPr lang="zh-TW" altLang="en-US"/>
          </a:p>
        </p:txBody>
      </p:sp>
    </p:spTree>
    <p:extLst>
      <p:ext uri="{BB962C8B-B14F-4D97-AF65-F5344CB8AC3E}">
        <p14:creationId xmlns:p14="http://schemas.microsoft.com/office/powerpoint/2010/main" val="415365784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衝刺審查會議</a:t>
            </a:r>
          </a:p>
        </p:txBody>
      </p:sp>
      <p:sp>
        <p:nvSpPr>
          <p:cNvPr id="3" name="內容版面配置區 2"/>
          <p:cNvSpPr>
            <a:spLocks noGrp="1"/>
          </p:cNvSpPr>
          <p:nvPr>
            <p:ph idx="1"/>
          </p:nvPr>
        </p:nvSpPr>
        <p:spPr/>
        <p:txBody>
          <a:bodyPr/>
          <a:lstStyle/>
          <a:p>
            <a:pPr>
              <a:buNone/>
            </a:pPr>
            <a:r>
              <a:rPr lang="zh-TW" altLang="en-US" dirty="0">
                <a:latin typeface="標楷體" panose="03000509000000000000" pitchFamily="65" charset="-120"/>
                <a:ea typeface="標楷體" panose="03000509000000000000" pitchFamily="65" charset="-120"/>
              </a:rPr>
              <a:t>在衝刺結束後我們則會查看這一次衝刺完成的結果，並確認所有該討論到和分配的工作都有做好。</a:t>
            </a:r>
            <a:endParaRPr lang="en-US" altLang="zh-TW" dirty="0">
              <a:latin typeface="標楷體" panose="03000509000000000000" pitchFamily="65" charset="-120"/>
              <a:ea typeface="標楷體" panose="03000509000000000000" pitchFamily="65" charset="-120"/>
            </a:endParaRPr>
          </a:p>
          <a:p>
            <a:pPr algn="ct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衝刺完成成果圖在下一頁</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23</a:t>
            </a:fld>
            <a:endParaRPr lang="zh-TW" altLang="en-US"/>
          </a:p>
        </p:txBody>
      </p:sp>
    </p:spTree>
    <p:extLst>
      <p:ext uri="{BB962C8B-B14F-4D97-AF65-F5344CB8AC3E}">
        <p14:creationId xmlns:p14="http://schemas.microsoft.com/office/powerpoint/2010/main" val="2122743558"/>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EED410D0-873B-45D5-817C-96F2DB5C3029}"/>
              </a:ext>
            </a:extLst>
          </p:cNvPr>
          <p:cNvSpPr>
            <a:spLocks noGrp="1"/>
          </p:cNvSpPr>
          <p:nvPr>
            <p:ph type="ftr" sz="quarter" idx="11"/>
          </p:nvPr>
        </p:nvSpPr>
        <p:spPr/>
        <p:txBody>
          <a:bodyPr/>
          <a:lstStyle/>
          <a:p>
            <a:r>
              <a:rPr lang="zh-TW" altLang="en-US"/>
              <a:t>軟體工程第二組</a:t>
            </a:r>
          </a:p>
        </p:txBody>
      </p:sp>
      <p:sp>
        <p:nvSpPr>
          <p:cNvPr id="5" name="投影片編號版面配置區 4">
            <a:extLst>
              <a:ext uri="{FF2B5EF4-FFF2-40B4-BE49-F238E27FC236}">
                <a16:creationId xmlns:a16="http://schemas.microsoft.com/office/drawing/2014/main" id="{65D26F80-3B3E-4E6A-A073-B9D01D70C847}"/>
              </a:ext>
            </a:extLst>
          </p:cNvPr>
          <p:cNvSpPr>
            <a:spLocks noGrp="1"/>
          </p:cNvSpPr>
          <p:nvPr>
            <p:ph type="sldNum" sz="quarter" idx="12"/>
          </p:nvPr>
        </p:nvSpPr>
        <p:spPr/>
        <p:txBody>
          <a:bodyPr/>
          <a:lstStyle/>
          <a:p>
            <a:fld id="{76D30919-987B-476F-99A6-62EAFD6C028F}" type="slidenum">
              <a:rPr lang="zh-TW" altLang="en-US" smtClean="0"/>
              <a:pPr/>
              <a:t>24</a:t>
            </a:fld>
            <a:endParaRPr lang="zh-TW" altLang="en-US"/>
          </a:p>
        </p:txBody>
      </p:sp>
      <p:pic>
        <p:nvPicPr>
          <p:cNvPr id="6" name="圖片 5">
            <a:extLst>
              <a:ext uri="{FF2B5EF4-FFF2-40B4-BE49-F238E27FC236}">
                <a16:creationId xmlns:a16="http://schemas.microsoft.com/office/drawing/2014/main" id="{39516BE5-D738-445C-89FA-DD7249A6C25D}"/>
              </a:ext>
            </a:extLst>
          </p:cNvPr>
          <p:cNvPicPr>
            <a:picLocks noChangeAspect="1"/>
          </p:cNvPicPr>
          <p:nvPr/>
        </p:nvPicPr>
        <p:blipFill>
          <a:blip r:embed="rId2"/>
          <a:stretch>
            <a:fillRect/>
          </a:stretch>
        </p:blipFill>
        <p:spPr>
          <a:xfrm>
            <a:off x="187036" y="215629"/>
            <a:ext cx="11817927" cy="6135796"/>
          </a:xfrm>
          <a:prstGeom prst="rect">
            <a:avLst/>
          </a:prstGeom>
        </p:spPr>
      </p:pic>
    </p:spTree>
    <p:extLst>
      <p:ext uri="{BB962C8B-B14F-4D97-AF65-F5344CB8AC3E}">
        <p14:creationId xmlns:p14="http://schemas.microsoft.com/office/powerpoint/2010/main" val="4204185236"/>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衝刺回顧會議</a:t>
            </a:r>
          </a:p>
        </p:txBody>
      </p:sp>
      <p:sp>
        <p:nvSpPr>
          <p:cNvPr id="3" name="內容版面配置區 2"/>
          <p:cNvSpPr>
            <a:spLocks noGrp="1"/>
          </p:cNvSpPr>
          <p:nvPr>
            <p:ph idx="1"/>
          </p:nvPr>
        </p:nvSpPr>
        <p:spPr>
          <a:xfrm>
            <a:off x="1097280" y="1236693"/>
            <a:ext cx="5025934" cy="4632401"/>
          </a:xfrm>
        </p:spPr>
        <p:txBody>
          <a:bodyPr numCol="1">
            <a:normAutofit/>
          </a:bodyPr>
          <a:lstStyle/>
          <a:p>
            <a:pPr>
              <a:buNone/>
            </a:pPr>
            <a:r>
              <a:rPr lang="zh-TW" altLang="en-US" sz="2600" b="1" dirty="0">
                <a:latin typeface="標楷體" panose="03000509000000000000" pitchFamily="65" charset="-120"/>
                <a:ea typeface="標楷體" panose="03000509000000000000" pitchFamily="65" charset="-120"/>
              </a:rPr>
              <a:t>衝刺阻礙</a:t>
            </a:r>
            <a:r>
              <a:rPr lang="en-US" altLang="zh-TW" sz="2600" b="1" dirty="0">
                <a:latin typeface="標楷體" panose="03000509000000000000" pitchFamily="65" charset="-120"/>
                <a:ea typeface="標楷體" panose="03000509000000000000" pitchFamily="65" charset="-120"/>
              </a:rPr>
              <a:t>:</a:t>
            </a:r>
            <a:endParaRPr lang="zh-TW" altLang="en-US" sz="26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不夠熟悉</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開會流程</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在討論設計時花過多時間</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有些工作進行中不確定方向是否正確</a:t>
            </a:r>
            <a:endParaRPr lang="en-US" altLang="zh-TW"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a:t>有些項目描述不太詳細</a:t>
            </a:r>
            <a:endParaRPr lang="en-US" altLang="zh-TW" dirty="0">
              <a:latin typeface="標楷體" panose="03000509000000000000" pitchFamily="65" charset="-120"/>
              <a:ea typeface="標楷體" panose="03000509000000000000" pitchFamily="65" charset="-120"/>
            </a:endParaRPr>
          </a:p>
        </p:txBody>
      </p:sp>
      <p:sp>
        <p:nvSpPr>
          <p:cNvPr id="5" name="內容版面配置區 2"/>
          <p:cNvSpPr txBox="1">
            <a:spLocks/>
          </p:cNvSpPr>
          <p:nvPr/>
        </p:nvSpPr>
        <p:spPr>
          <a:xfrm>
            <a:off x="6123214" y="1236693"/>
            <a:ext cx="5025934" cy="4632401"/>
          </a:xfrm>
          <a:prstGeom prst="rect">
            <a:avLst/>
          </a:prstGeom>
        </p:spPr>
        <p:txBody>
          <a:bodyPr vert="horz" lIns="0" tIns="45720" rIns="0" bIns="45720" numCol="1"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800" b="1" dirty="0">
                <a:latin typeface="標楷體" panose="03000509000000000000" pitchFamily="65" charset="-120"/>
                <a:ea typeface="標楷體" panose="03000509000000000000" pitchFamily="65" charset="-120"/>
              </a:rPr>
              <a:t>改善策略</a:t>
            </a:r>
            <a:r>
              <a:rPr lang="en-US" altLang="zh-TW" sz="2800" b="1" dirty="0">
                <a:latin typeface="標楷體" panose="03000509000000000000" pitchFamily="65" charset="-120"/>
                <a:ea typeface="標楷體" panose="03000509000000000000" pitchFamily="65" charset="-120"/>
              </a:rPr>
              <a:t>:</a:t>
            </a:r>
            <a:endParaRPr lang="zh-TW" altLang="en-US" sz="28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多去使用熟悉這一種開會流程</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每個人對於要討論的設計再增加熟悉度以增快不熟悉帶來的時間成本</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多去尋找助教詢問正確方向</a:t>
            </a:r>
          </a:p>
        </p:txBody>
      </p:sp>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25</a:t>
            </a:fld>
            <a:endParaRPr lang="zh-TW" altLang="en-US"/>
          </a:p>
        </p:txBody>
      </p:sp>
    </p:spTree>
    <p:extLst>
      <p:ext uri="{BB962C8B-B14F-4D97-AF65-F5344CB8AC3E}">
        <p14:creationId xmlns:p14="http://schemas.microsoft.com/office/powerpoint/2010/main" val="1341181096"/>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第二章 需求分析</a:t>
            </a:r>
          </a:p>
        </p:txBody>
      </p:sp>
      <p:sp>
        <p:nvSpPr>
          <p:cNvPr id="3" name="文字版面配置區 2"/>
          <p:cNvSpPr>
            <a:spLocks noGrp="1"/>
          </p:cNvSpPr>
          <p:nvPr>
            <p:ph type="body"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26</a:t>
            </a:fld>
            <a:endParaRPr lang="zh-TW" altLang="en-US"/>
          </a:p>
        </p:txBody>
      </p:sp>
    </p:spTree>
    <p:extLst>
      <p:ext uri="{BB962C8B-B14F-4D97-AF65-F5344CB8AC3E}">
        <p14:creationId xmlns:p14="http://schemas.microsoft.com/office/powerpoint/2010/main" val="1322281254"/>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需求擷取</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使用方法</a:t>
            </a:r>
          </a:p>
        </p:txBody>
      </p:sp>
      <p:sp>
        <p:nvSpPr>
          <p:cNvPr id="3" name="內容版面配置區 2"/>
          <p:cNvSpPr>
            <a:spLocks noGrp="1"/>
          </p:cNvSpPr>
          <p:nvPr>
            <p:ph idx="1"/>
          </p:nvPr>
        </p:nvSpPr>
        <p:spPr>
          <a:xfrm>
            <a:off x="1097280" y="1236693"/>
            <a:ext cx="4307477" cy="4632401"/>
          </a:xfrm>
        </p:spPr>
        <p:txBody>
          <a:bodyPr/>
          <a:lstStyle/>
          <a:p>
            <a:pPr lvl="0">
              <a:spcBef>
                <a:spcPts val="1000"/>
              </a:spcBef>
              <a:spcAft>
                <a:spcPts val="0"/>
              </a:spcAft>
              <a:buNone/>
            </a:pPr>
            <a:r>
              <a:rPr lang="zh-TW" altLang="en-US" sz="2400" b="1" dirty="0">
                <a:solidFill>
                  <a:schemeClr val="dk1"/>
                </a:solidFill>
                <a:latin typeface="標楷體" panose="03000509000000000000" pitchFamily="65" charset="-120"/>
                <a:ea typeface="標楷體" panose="03000509000000000000" pitchFamily="65" charset="-120"/>
                <a:cs typeface="DFKai-SB"/>
                <a:sym typeface="DFKai-SB"/>
              </a:rPr>
              <a:t>腦力激盪</a:t>
            </a:r>
            <a:r>
              <a:rPr lang="en-US" altLang="zh-TW" sz="2400" b="1" dirty="0">
                <a:solidFill>
                  <a:schemeClr val="dk1"/>
                </a:solidFill>
                <a:latin typeface="標楷體" panose="03000509000000000000" pitchFamily="65" charset="-120"/>
                <a:ea typeface="標楷體" panose="03000509000000000000" pitchFamily="65" charset="-120"/>
                <a:cs typeface="DFKai-SB"/>
                <a:sym typeface="DFKai-SB"/>
              </a:rPr>
              <a:t>:</a:t>
            </a:r>
            <a:endParaRPr lang="zh-TW" altLang="en-US" sz="2400" b="1" dirty="0">
              <a:solidFill>
                <a:schemeClr val="dk1"/>
              </a:solidFill>
              <a:latin typeface="標楷體" panose="03000509000000000000" pitchFamily="65" charset="-120"/>
              <a:ea typeface="標楷體" panose="03000509000000000000" pitchFamily="65" charset="-120"/>
              <a:cs typeface="DFKai-SB"/>
              <a:sym typeface="DFKai-SB"/>
            </a:endParaRPr>
          </a:p>
          <a:p>
            <a:pPr lvl="0">
              <a:spcBef>
                <a:spcPts val="1000"/>
              </a:spcBef>
              <a:spcAft>
                <a:spcPts val="0"/>
              </a:spcAft>
              <a:buNone/>
            </a:pPr>
            <a:r>
              <a:rPr lang="zh-TW" altLang="en-US" dirty="0">
                <a:solidFill>
                  <a:schemeClr val="dk1"/>
                </a:solidFill>
                <a:latin typeface="標楷體" panose="03000509000000000000" pitchFamily="65" charset="-120"/>
                <a:ea typeface="標楷體" panose="03000509000000000000" pitchFamily="65" charset="-120"/>
                <a:cs typeface="DFKai-SB"/>
                <a:sym typeface="DFKai-SB"/>
              </a:rPr>
              <a:t>全員各提出一些意見，並在分析可行性後，去除不大可行的提議</a:t>
            </a:r>
          </a:p>
        </p:txBody>
      </p:sp>
      <p:sp>
        <p:nvSpPr>
          <p:cNvPr id="4" name="內容版面配置區 2"/>
          <p:cNvSpPr txBox="1">
            <a:spLocks/>
          </p:cNvSpPr>
          <p:nvPr/>
        </p:nvSpPr>
        <p:spPr>
          <a:xfrm>
            <a:off x="6090558" y="1236693"/>
            <a:ext cx="4408714" cy="4632401"/>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1000"/>
              </a:spcBef>
              <a:spcAft>
                <a:spcPts val="0"/>
              </a:spcAft>
              <a:buNone/>
            </a:pPr>
            <a:r>
              <a:rPr lang="zh-TW" altLang="en-US" sz="2400" b="1" dirty="0">
                <a:solidFill>
                  <a:schemeClr val="dk1"/>
                </a:solidFill>
                <a:latin typeface="標楷體" panose="03000509000000000000" pitchFamily="65" charset="-120"/>
                <a:ea typeface="標楷體" panose="03000509000000000000" pitchFamily="65" charset="-120"/>
                <a:cs typeface="DFKai-SB"/>
                <a:sym typeface="DFKai-SB"/>
              </a:rPr>
              <a:t>研討會</a:t>
            </a:r>
            <a:r>
              <a:rPr lang="en-US" altLang="zh-TW" sz="2400" b="1" dirty="0">
                <a:solidFill>
                  <a:schemeClr val="dk1"/>
                </a:solidFill>
                <a:latin typeface="標楷體" panose="03000509000000000000" pitchFamily="65" charset="-120"/>
                <a:ea typeface="標楷體" panose="03000509000000000000" pitchFamily="65" charset="-120"/>
                <a:cs typeface="DFKai-SB"/>
                <a:sym typeface="DFKai-SB"/>
              </a:rPr>
              <a:t>:</a:t>
            </a:r>
          </a:p>
          <a:p>
            <a:pPr>
              <a:spcBef>
                <a:spcPts val="1000"/>
              </a:spcBef>
              <a:spcAft>
                <a:spcPts val="0"/>
              </a:spcAft>
              <a:buNone/>
            </a:pPr>
            <a:r>
              <a:rPr lang="zh-TW" altLang="zh-TW" dirty="0">
                <a:solidFill>
                  <a:schemeClr val="dk1"/>
                </a:solidFill>
                <a:latin typeface="標楷體" panose="03000509000000000000" pitchFamily="65" charset="-120"/>
                <a:ea typeface="標楷體" panose="03000509000000000000" pitchFamily="65" charset="-120"/>
                <a:cs typeface="DFKai-SB"/>
                <a:sym typeface="DFKai-SB"/>
              </a:rPr>
              <a:t>明確分析需求後，由組長主持，與有經驗的助教討論，並聽取意見後，選出最後的主題</a:t>
            </a:r>
            <a:endParaRPr lang="zh-TW" altLang="en-US" dirty="0">
              <a:solidFill>
                <a:schemeClr val="dk1"/>
              </a:solidFill>
              <a:latin typeface="標楷體" panose="03000509000000000000" pitchFamily="65" charset="-120"/>
              <a:ea typeface="標楷體" panose="03000509000000000000" pitchFamily="65" charset="-120"/>
              <a:cs typeface="DFKai-SB"/>
              <a:sym typeface="DFKai-SB"/>
            </a:endParaRP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27</a:t>
            </a:fld>
            <a:endParaRPr lang="zh-TW" altLang="en-US"/>
          </a:p>
        </p:txBody>
      </p:sp>
    </p:spTree>
    <p:extLst>
      <p:ext uri="{BB962C8B-B14F-4D97-AF65-F5344CB8AC3E}">
        <p14:creationId xmlns:p14="http://schemas.microsoft.com/office/powerpoint/2010/main" val="776457191"/>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需求擷取</a:t>
            </a:r>
            <a:r>
              <a:rPr lang="en-US" altLang="zh-TW" dirty="0">
                <a:latin typeface="標楷體" panose="03000509000000000000" pitchFamily="65" charset="-120"/>
                <a:ea typeface="標楷體" panose="03000509000000000000" pitchFamily="65" charset="-120"/>
              </a:rPr>
              <a:t>(1/2)</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097280" y="1236693"/>
            <a:ext cx="10058400" cy="543121"/>
          </a:xfrm>
        </p:spPr>
        <p:txBody>
          <a:bodyPr>
            <a:noAutofit/>
          </a:bodyPr>
          <a:lstStyle/>
          <a:p>
            <a:pPr>
              <a:lnSpc>
                <a:spcPct val="160000"/>
              </a:lnSpc>
              <a:buNone/>
            </a:pPr>
            <a:r>
              <a:rPr lang="zh-TW" altLang="en-US" sz="2400" b="1" dirty="0">
                <a:latin typeface="標楷體" panose="03000509000000000000" pitchFamily="65" charset="-120"/>
                <a:ea typeface="標楷體" panose="03000509000000000000" pitchFamily="65" charset="-120"/>
              </a:rPr>
              <a:t>最終決定用社區大樓</a:t>
            </a:r>
            <a:endParaRPr lang="en-US" altLang="zh-TW" sz="2400" b="1" dirty="0">
              <a:latin typeface="標楷體" panose="03000509000000000000" pitchFamily="65" charset="-120"/>
              <a:ea typeface="標楷體" panose="03000509000000000000" pitchFamily="65" charset="-120"/>
            </a:endParaRPr>
          </a:p>
        </p:txBody>
      </p:sp>
      <p:sp>
        <p:nvSpPr>
          <p:cNvPr id="5" name="內容版面配置區 2"/>
          <p:cNvSpPr txBox="1">
            <a:spLocks/>
          </p:cNvSpPr>
          <p:nvPr/>
        </p:nvSpPr>
        <p:spPr>
          <a:xfrm>
            <a:off x="1097280" y="1956827"/>
            <a:ext cx="4274820" cy="4163786"/>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使用者需求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語音</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螢幕提醒是否有戴口罩</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屢勸不聽者的臉在螢幕中顯示出來並用語音提醒</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提醒語音可以自己設定</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客製化</a:t>
            </a:r>
            <a:r>
              <a:rPr lang="en-US" altLang="zh-TW" dirty="0">
                <a:latin typeface="標楷體" panose="03000509000000000000" pitchFamily="65" charset="-120"/>
                <a:ea typeface="標楷體" panose="03000509000000000000" pitchFamily="65" charset="-120"/>
              </a:rPr>
              <a:t>)</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螢幕提醒畫面自己設定</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客製化</a:t>
            </a:r>
            <a:r>
              <a:rPr lang="en-US" altLang="zh-TW" dirty="0">
                <a:latin typeface="標楷體" panose="03000509000000000000" pitchFamily="65" charset="-120"/>
                <a:ea typeface="標楷體" panose="03000509000000000000" pitchFamily="65" charset="-120"/>
              </a:rPr>
              <a:t>)</a:t>
            </a:r>
          </a:p>
        </p:txBody>
      </p:sp>
      <p:sp>
        <p:nvSpPr>
          <p:cNvPr id="6" name="內容版面配置區 2"/>
          <p:cNvSpPr txBox="1">
            <a:spLocks/>
          </p:cNvSpPr>
          <p:nvPr/>
        </p:nvSpPr>
        <p:spPr>
          <a:xfrm>
            <a:off x="6126480" y="1956827"/>
            <a:ext cx="4274820" cy="4163786"/>
          </a:xfrm>
          <a:prstGeom prst="rect">
            <a:avLst/>
          </a:prstGeom>
        </p:spPr>
        <p:txBody>
          <a:bodyPr vert="horz" lIns="0" tIns="45720" rIns="0" bIns="45720" rtlCol="0">
            <a:normAutofit fontScale="92500" lnSpcReduction="20000"/>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系統需求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攝影機*</a:t>
            </a:r>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可以提供穩定視訊輸入的攝影機（電源供應？）</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影像辨識</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讀取攝影機輸入，且可能會有同時多人的情況（蓄意躲避攝影機）</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口罩辨識</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要能清楚辨識口罩有沒有戴好且排除刻意遮掩口鼻的情況</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鼻子沒遮住</a:t>
            </a:r>
            <a:r>
              <a:rPr lang="en-US" altLang="zh-TW" dirty="0">
                <a:latin typeface="標楷體" panose="03000509000000000000" pitchFamily="65" charset="-120"/>
                <a:ea typeface="標楷體" panose="03000509000000000000" pitchFamily="65" charset="-120"/>
              </a:rPr>
              <a:t>or</a:t>
            </a:r>
            <a:r>
              <a:rPr lang="zh-TW" altLang="en-US" dirty="0">
                <a:latin typeface="標楷體" panose="03000509000000000000" pitchFamily="65" charset="-120"/>
                <a:ea typeface="標楷體" panose="03000509000000000000" pitchFamily="65" charset="-120"/>
              </a:rPr>
              <a:t>沒有鼻子嘴巴耳朵</a:t>
            </a:r>
            <a:r>
              <a:rPr lang="en-US" altLang="zh-TW" dirty="0">
                <a:latin typeface="標楷體" panose="03000509000000000000" pitchFamily="65" charset="-120"/>
                <a:ea typeface="標楷體" panose="03000509000000000000" pitchFamily="65" charset="-120"/>
              </a:rPr>
              <a:t>)</a:t>
            </a:r>
          </a:p>
        </p:txBody>
      </p:sp>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28</a:t>
            </a:fld>
            <a:endParaRPr lang="zh-TW" altLang="en-US"/>
          </a:p>
        </p:txBody>
      </p:sp>
    </p:spTree>
    <p:extLst>
      <p:ext uri="{BB962C8B-B14F-4D97-AF65-F5344CB8AC3E}">
        <p14:creationId xmlns:p14="http://schemas.microsoft.com/office/powerpoint/2010/main" val="1104600818"/>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需求擷取</a:t>
            </a:r>
            <a:r>
              <a:rPr lang="en-US" altLang="zh-TW" dirty="0">
                <a:latin typeface="標楷體" panose="03000509000000000000" pitchFamily="65" charset="-120"/>
                <a:ea typeface="標楷體" panose="03000509000000000000" pitchFamily="65" charset="-120"/>
              </a:rPr>
              <a:t>(2/2)</a:t>
            </a:r>
            <a:endParaRPr lang="zh-TW" altLang="en-US" dirty="0">
              <a:latin typeface="標楷體" panose="03000509000000000000" pitchFamily="65" charset="-120"/>
              <a:ea typeface="標楷體" panose="03000509000000000000" pitchFamily="65" charset="-120"/>
            </a:endParaRPr>
          </a:p>
        </p:txBody>
      </p:sp>
      <p:sp>
        <p:nvSpPr>
          <p:cNvPr id="5" name="內容版面配置區 2"/>
          <p:cNvSpPr txBox="1">
            <a:spLocks/>
          </p:cNvSpPr>
          <p:nvPr/>
        </p:nvSpPr>
        <p:spPr>
          <a:xfrm>
            <a:off x="1097280" y="1338943"/>
            <a:ext cx="4274820" cy="4781670"/>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功能性需求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影像辨識</a:t>
            </a:r>
            <a:r>
              <a:rPr lang="en-US" altLang="zh-TW" dirty="0">
                <a:latin typeface="標楷體" panose="03000509000000000000" pitchFamily="65" charset="-120"/>
                <a:ea typeface="標楷體" panose="03000509000000000000" pitchFamily="65" charset="-120"/>
              </a:rPr>
              <a:t>:</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戴好口罩準確率達九成以上</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語音提醒功能</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中文語音</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音量清楚</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螢幕顯示</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清楚顯示是否有人沒戴好口罩</a:t>
            </a:r>
          </a:p>
          <a:p>
            <a:pPr marL="701675" lvl="1" indent="-342900">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顯示未戴口罩人員照片</a:t>
            </a:r>
          </a:p>
        </p:txBody>
      </p:sp>
      <p:sp>
        <p:nvSpPr>
          <p:cNvPr id="6" name="內容版面配置區 2"/>
          <p:cNvSpPr txBox="1">
            <a:spLocks/>
          </p:cNvSpPr>
          <p:nvPr/>
        </p:nvSpPr>
        <p:spPr>
          <a:xfrm>
            <a:off x="6126480" y="1338943"/>
            <a:ext cx="4274820" cy="4781670"/>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None/>
            </a:pPr>
            <a:r>
              <a:rPr lang="zh-TW" altLang="en-US" sz="2400" b="1" dirty="0">
                <a:latin typeface="標楷體" panose="03000509000000000000" pitchFamily="65" charset="-120"/>
                <a:ea typeface="標楷體" panose="03000509000000000000" pitchFamily="65" charset="-120"/>
              </a:rPr>
              <a:t>非功能性需求</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需提供使用者良好的使用介面</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人臉辨識（辨識是哪位住戶）</a:t>
            </a:r>
          </a:p>
          <a:p>
            <a:pPr marL="342900" indent="-342900">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多國語音提醒</a:t>
            </a:r>
          </a:p>
        </p:txBody>
      </p:sp>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29</a:t>
            </a:fld>
            <a:endParaRPr lang="zh-TW" altLang="en-US"/>
          </a:p>
        </p:txBody>
      </p:sp>
    </p:spTree>
    <p:extLst>
      <p:ext uri="{BB962C8B-B14F-4D97-AF65-F5344CB8AC3E}">
        <p14:creationId xmlns:p14="http://schemas.microsoft.com/office/powerpoint/2010/main" val="4101850390"/>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章節</a:t>
            </a:r>
          </a:p>
        </p:txBody>
      </p:sp>
      <p:sp>
        <p:nvSpPr>
          <p:cNvPr id="3" name="內容版面配置區 2"/>
          <p:cNvSpPr>
            <a:spLocks noGrp="1"/>
          </p:cNvSpPr>
          <p:nvPr>
            <p:ph idx="1"/>
          </p:nvPr>
        </p:nvSpPr>
        <p:spPr/>
        <p:txBody>
          <a:bodyPr numCol="2">
            <a:normAutofit/>
          </a:bodyPr>
          <a:lstStyle/>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2" action="ppaction://hlinksldjump"/>
              </a:rPr>
              <a:t>瀑布式開發 </a:t>
            </a:r>
            <a:r>
              <a:rPr lang="en-US" altLang="zh-TW" dirty="0">
                <a:latin typeface="標楷體" panose="03000509000000000000" pitchFamily="65" charset="-120"/>
                <a:ea typeface="標楷體" panose="03000509000000000000" pitchFamily="65" charset="-120"/>
                <a:hlinkClick r:id="rId2" action="ppaction://hlinksldjump"/>
              </a:rPr>
              <a:t>(</a:t>
            </a:r>
            <a:r>
              <a:rPr lang="zh-TW" altLang="en-US" dirty="0">
                <a:latin typeface="標楷體" panose="03000509000000000000" pitchFamily="65" charset="-120"/>
                <a:ea typeface="標楷體" panose="03000509000000000000" pitchFamily="65" charset="-120"/>
                <a:hlinkClick r:id="rId2" action="ppaction://hlinksldjump"/>
              </a:rPr>
              <a:t>陳以晢</a:t>
            </a:r>
            <a:r>
              <a:rPr lang="en-US" altLang="zh-TW" dirty="0">
                <a:latin typeface="標楷體" panose="03000509000000000000" pitchFamily="65" charset="-120"/>
                <a:ea typeface="標楷體" panose="03000509000000000000" pitchFamily="65" charset="-120"/>
                <a:hlinkClick r:id="rId2"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3" action="ppaction://hlinksldjump"/>
              </a:rPr>
              <a:t>統合流程 </a:t>
            </a:r>
            <a:r>
              <a:rPr lang="en-US" altLang="zh-TW" dirty="0">
                <a:latin typeface="標楷體" panose="03000509000000000000" pitchFamily="65" charset="-120"/>
                <a:ea typeface="標楷體" panose="03000509000000000000" pitchFamily="65" charset="-120"/>
                <a:hlinkClick r:id="rId3" action="ppaction://hlinksldjump"/>
              </a:rPr>
              <a:t>(</a:t>
            </a:r>
            <a:r>
              <a:rPr lang="zh-TW" altLang="en-US" dirty="0">
                <a:latin typeface="標楷體" panose="03000509000000000000" pitchFamily="65" charset="-120"/>
                <a:ea typeface="標楷體" panose="03000509000000000000" pitchFamily="65" charset="-120"/>
                <a:hlinkClick r:id="rId3" action="ppaction://hlinksldjump"/>
              </a:rPr>
              <a:t>何培魁</a:t>
            </a:r>
            <a:r>
              <a:rPr lang="en-US" altLang="zh-TW" dirty="0">
                <a:latin typeface="標楷體" panose="03000509000000000000" pitchFamily="65" charset="-120"/>
                <a:ea typeface="標楷體" panose="03000509000000000000" pitchFamily="65" charset="-120"/>
                <a:hlinkClick r:id="rId3"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4" action="ppaction://hlinksldjump"/>
              </a:rPr>
              <a:t>極限製程 </a:t>
            </a:r>
            <a:r>
              <a:rPr lang="en-US" altLang="zh-TW" dirty="0">
                <a:latin typeface="標楷體" panose="03000509000000000000" pitchFamily="65" charset="-120"/>
                <a:ea typeface="標楷體" panose="03000509000000000000" pitchFamily="65" charset="-120"/>
                <a:hlinkClick r:id="rId4" action="ppaction://hlinksldjump"/>
              </a:rPr>
              <a:t>(</a:t>
            </a:r>
            <a:r>
              <a:rPr lang="zh-TW" altLang="en-US" dirty="0">
                <a:latin typeface="標楷體" panose="03000509000000000000" pitchFamily="65" charset="-120"/>
                <a:ea typeface="標楷體" panose="03000509000000000000" pitchFamily="65" charset="-120"/>
                <a:hlinkClick r:id="rId4" action="ppaction://hlinksldjump"/>
              </a:rPr>
              <a:t>洪偉倫</a:t>
            </a:r>
            <a:r>
              <a:rPr lang="en-US" altLang="zh-TW" dirty="0">
                <a:latin typeface="標楷體" panose="03000509000000000000" pitchFamily="65" charset="-120"/>
                <a:ea typeface="標楷體" panose="03000509000000000000" pitchFamily="65" charset="-120"/>
                <a:hlinkClick r:id="rId4"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hlinkClick r:id="rId5" action="ppaction://hlinksldjump"/>
              </a:rPr>
              <a:t>SCRUM</a:t>
            </a:r>
            <a:r>
              <a:rPr lang="zh-TW" altLang="en-US" dirty="0">
                <a:latin typeface="標楷體" panose="03000509000000000000" pitchFamily="65" charset="-120"/>
                <a:ea typeface="標楷體" panose="03000509000000000000" pitchFamily="65" charset="-120"/>
                <a:hlinkClick r:id="rId5" action="ppaction://hlinksldjump"/>
              </a:rPr>
              <a:t>開發 </a:t>
            </a:r>
            <a:r>
              <a:rPr lang="en-US" altLang="zh-TW" dirty="0">
                <a:latin typeface="標楷體" panose="03000509000000000000" pitchFamily="65" charset="-120"/>
                <a:ea typeface="標楷體" panose="03000509000000000000" pitchFamily="65" charset="-120"/>
                <a:hlinkClick r:id="rId5" action="ppaction://hlinksldjump"/>
              </a:rPr>
              <a:t>(</a:t>
            </a:r>
            <a:r>
              <a:rPr lang="zh-TW" altLang="en-US" dirty="0">
                <a:latin typeface="標楷體" panose="03000509000000000000" pitchFamily="65" charset="-120"/>
                <a:ea typeface="標楷體" panose="03000509000000000000" pitchFamily="65" charset="-120"/>
                <a:hlinkClick r:id="rId5" action="ppaction://hlinksldjump"/>
              </a:rPr>
              <a:t>葉冠昊</a:t>
            </a:r>
            <a:r>
              <a:rPr lang="en-US" altLang="zh-TW" dirty="0">
                <a:latin typeface="標楷體" panose="03000509000000000000" pitchFamily="65" charset="-120"/>
                <a:ea typeface="標楷體" panose="03000509000000000000" pitchFamily="65" charset="-120"/>
                <a:hlinkClick r:id="rId5"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6" action="ppaction://hlinksldjump"/>
              </a:rPr>
              <a:t>需求擷取 </a:t>
            </a:r>
            <a:r>
              <a:rPr lang="en-US" altLang="zh-TW" dirty="0">
                <a:latin typeface="標楷體" panose="03000509000000000000" pitchFamily="65" charset="-120"/>
                <a:ea typeface="標楷體" panose="03000509000000000000" pitchFamily="65" charset="-120"/>
                <a:hlinkClick r:id="rId6" action="ppaction://hlinksldjump"/>
              </a:rPr>
              <a:t>(</a:t>
            </a:r>
            <a:r>
              <a:rPr lang="zh-TW" altLang="en-US" dirty="0">
                <a:latin typeface="標楷體" panose="03000509000000000000" pitchFamily="65" charset="-120"/>
                <a:ea typeface="標楷體" panose="03000509000000000000" pitchFamily="65" charset="-120"/>
                <a:hlinkClick r:id="rId6" action="ppaction://hlinksldjump"/>
              </a:rPr>
              <a:t>呂宗祐</a:t>
            </a:r>
            <a:r>
              <a:rPr lang="en-US" altLang="zh-TW" dirty="0">
                <a:latin typeface="標楷體" panose="03000509000000000000" pitchFamily="65" charset="-120"/>
                <a:ea typeface="標楷體" panose="03000509000000000000" pitchFamily="65" charset="-120"/>
                <a:hlinkClick r:id="rId6"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7" action="ppaction://hlinksldjump"/>
              </a:rPr>
              <a:t>資料流程分析 </a:t>
            </a:r>
            <a:r>
              <a:rPr lang="en-US" altLang="zh-TW" dirty="0">
                <a:latin typeface="標楷體" panose="03000509000000000000" pitchFamily="65" charset="-120"/>
                <a:ea typeface="標楷體" panose="03000509000000000000" pitchFamily="65" charset="-120"/>
                <a:hlinkClick r:id="rId7" action="ppaction://hlinksldjump"/>
              </a:rPr>
              <a:t>(</a:t>
            </a:r>
            <a:r>
              <a:rPr lang="zh-TW" altLang="en-US" dirty="0">
                <a:latin typeface="標楷體" panose="03000509000000000000" pitchFamily="65" charset="-120"/>
                <a:ea typeface="標楷體" panose="03000509000000000000" pitchFamily="65" charset="-120"/>
                <a:hlinkClick r:id="rId7" action="ppaction://hlinksldjump"/>
              </a:rPr>
              <a:t>陳以晢</a:t>
            </a:r>
            <a:r>
              <a:rPr lang="en-US" altLang="zh-TW" dirty="0">
                <a:latin typeface="標楷體" panose="03000509000000000000" pitchFamily="65" charset="-120"/>
                <a:ea typeface="標楷體" panose="03000509000000000000" pitchFamily="65" charset="-120"/>
                <a:hlinkClick r:id="rId7"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8" action="ppaction://hlinksldjump"/>
              </a:rPr>
              <a:t>實體關聯分析 </a:t>
            </a:r>
            <a:r>
              <a:rPr lang="en-US" altLang="zh-TW" dirty="0">
                <a:latin typeface="標楷體" panose="03000509000000000000" pitchFamily="65" charset="-120"/>
                <a:ea typeface="標楷體" panose="03000509000000000000" pitchFamily="65" charset="-120"/>
                <a:hlinkClick r:id="rId8" action="ppaction://hlinksldjump"/>
              </a:rPr>
              <a:t>(</a:t>
            </a:r>
            <a:r>
              <a:rPr lang="zh-TW" altLang="en-US" dirty="0">
                <a:latin typeface="標楷體" panose="03000509000000000000" pitchFamily="65" charset="-120"/>
                <a:ea typeface="標楷體" panose="03000509000000000000" pitchFamily="65" charset="-120"/>
                <a:hlinkClick r:id="rId8" action="ppaction://hlinksldjump"/>
              </a:rPr>
              <a:t>呂宗祐</a:t>
            </a:r>
            <a:r>
              <a:rPr lang="en-US" altLang="zh-TW" dirty="0">
                <a:latin typeface="標楷體" panose="03000509000000000000" pitchFamily="65" charset="-120"/>
                <a:ea typeface="標楷體" panose="03000509000000000000" pitchFamily="65" charset="-120"/>
                <a:hlinkClick r:id="rId8"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9" action="ppaction://hlinksldjump"/>
              </a:rPr>
              <a:t>狀態行為分析 </a:t>
            </a:r>
            <a:r>
              <a:rPr lang="en-US" altLang="zh-TW" dirty="0">
                <a:latin typeface="標楷體" panose="03000509000000000000" pitchFamily="65" charset="-120"/>
                <a:ea typeface="標楷體" panose="03000509000000000000" pitchFamily="65" charset="-120"/>
                <a:hlinkClick r:id="rId9" action="ppaction://hlinksldjump"/>
              </a:rPr>
              <a:t>(</a:t>
            </a:r>
            <a:r>
              <a:rPr lang="zh-TW" altLang="en-US" dirty="0">
                <a:latin typeface="標楷體" panose="03000509000000000000" pitchFamily="65" charset="-120"/>
                <a:ea typeface="標楷體" panose="03000509000000000000" pitchFamily="65" charset="-120"/>
                <a:hlinkClick r:id="rId9" action="ppaction://hlinksldjump"/>
              </a:rPr>
              <a:t>洪偉倫</a:t>
            </a:r>
            <a:r>
              <a:rPr lang="en-US" altLang="zh-TW" dirty="0">
                <a:latin typeface="標楷體" panose="03000509000000000000" pitchFamily="65" charset="-120"/>
                <a:ea typeface="標楷體" panose="03000509000000000000" pitchFamily="65" charset="-120"/>
                <a:hlinkClick r:id="rId9"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10" action="ppaction://hlinksldjump"/>
              </a:rPr>
              <a:t>企業流程分析 </a:t>
            </a:r>
            <a:r>
              <a:rPr lang="en-US" altLang="zh-TW" dirty="0">
                <a:latin typeface="標楷體" panose="03000509000000000000" pitchFamily="65" charset="-120"/>
                <a:ea typeface="標楷體" panose="03000509000000000000" pitchFamily="65" charset="-120"/>
                <a:hlinkClick r:id="rId10" action="ppaction://hlinksldjump"/>
              </a:rPr>
              <a:t>(</a:t>
            </a:r>
            <a:r>
              <a:rPr lang="zh-TW" altLang="en-US" dirty="0">
                <a:latin typeface="標楷體" panose="03000509000000000000" pitchFamily="65" charset="-120"/>
                <a:ea typeface="標楷體" panose="03000509000000000000" pitchFamily="65" charset="-120"/>
                <a:hlinkClick r:id="rId10" action="ppaction://hlinksldjump"/>
              </a:rPr>
              <a:t>葉冠昊</a:t>
            </a:r>
            <a:r>
              <a:rPr lang="en-US" altLang="zh-TW" dirty="0">
                <a:latin typeface="標楷體" panose="03000509000000000000" pitchFamily="65" charset="-120"/>
                <a:ea typeface="標楷體" panose="03000509000000000000" pitchFamily="65" charset="-120"/>
                <a:hlinkClick r:id="rId10" action="ppaction://hlinksldjump"/>
              </a:rPr>
              <a:t>)</a:t>
            </a:r>
            <a:endParaRPr lang="en-US" altLang="zh-TW" dirty="0">
              <a:latin typeface="標楷體" panose="03000509000000000000" pitchFamily="65" charset="-120"/>
              <a:ea typeface="標楷體" panose="03000509000000000000" pitchFamily="65" charset="-120"/>
            </a:endParaRPr>
          </a:p>
          <a:p>
            <a:pPr marL="265113" indent="-265113">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hlinkClick r:id="rId11" action="ppaction://hlinksldjump"/>
              </a:rPr>
              <a:t>需求規格化 </a:t>
            </a:r>
            <a:r>
              <a:rPr lang="en-US" altLang="zh-TW" dirty="0">
                <a:latin typeface="標楷體" panose="03000509000000000000" pitchFamily="65" charset="-120"/>
                <a:ea typeface="標楷體" panose="03000509000000000000" pitchFamily="65" charset="-120"/>
                <a:hlinkClick r:id="rId11" action="ppaction://hlinksldjump"/>
              </a:rPr>
              <a:t>(</a:t>
            </a:r>
            <a:r>
              <a:rPr lang="zh-TW" altLang="en-US" dirty="0">
                <a:latin typeface="標楷體" panose="03000509000000000000" pitchFamily="65" charset="-120"/>
                <a:ea typeface="標楷體" panose="03000509000000000000" pitchFamily="65" charset="-120"/>
                <a:hlinkClick r:id="rId11" action="ppaction://hlinksldjump"/>
              </a:rPr>
              <a:t>何培魁</a:t>
            </a:r>
            <a:r>
              <a:rPr lang="en-US" altLang="zh-TW" dirty="0">
                <a:latin typeface="標楷體" panose="03000509000000000000" pitchFamily="65" charset="-120"/>
                <a:ea typeface="標楷體" panose="03000509000000000000" pitchFamily="65" charset="-120"/>
                <a:hlinkClick r:id="rId11" action="ppaction://hlinksldjump"/>
              </a:rPr>
              <a:t>)</a:t>
            </a:r>
            <a:endParaRPr lang="zh-TW" altLang="en-US" dirty="0">
              <a:latin typeface="標楷體" panose="03000509000000000000" pitchFamily="65" charset="-120"/>
              <a:ea typeface="標楷體" panose="03000509000000000000" pitchFamily="65" charset="-120"/>
            </a:endParaRP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a:t>
            </a:fld>
            <a:endParaRPr lang="zh-TW" altLang="en-US"/>
          </a:p>
        </p:txBody>
      </p:sp>
    </p:spTree>
    <p:extLst>
      <p:ext uri="{BB962C8B-B14F-4D97-AF65-F5344CB8AC3E}">
        <p14:creationId xmlns:p14="http://schemas.microsoft.com/office/powerpoint/2010/main" val="1186859992"/>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資料流程分析</a:t>
            </a:r>
          </a:p>
        </p:txBody>
      </p:sp>
      <p:grpSp>
        <p:nvGrpSpPr>
          <p:cNvPr id="62" name="群組 61"/>
          <p:cNvGrpSpPr/>
          <p:nvPr/>
        </p:nvGrpSpPr>
        <p:grpSpPr>
          <a:xfrm>
            <a:off x="553551" y="1505911"/>
            <a:ext cx="11087316" cy="4274405"/>
            <a:chOff x="1459799" y="2232643"/>
            <a:chExt cx="9616337" cy="3366533"/>
          </a:xfrm>
        </p:grpSpPr>
        <p:sp>
          <p:nvSpPr>
            <p:cNvPr id="33" name="Google Shape;486;g122dd52fbfb_1_48"/>
            <p:cNvSpPr/>
            <p:nvPr/>
          </p:nvSpPr>
          <p:spPr>
            <a:xfrm>
              <a:off x="1459799" y="2421978"/>
              <a:ext cx="1714500" cy="987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 攝影機</a:t>
              </a:r>
            </a:p>
          </p:txBody>
        </p:sp>
        <p:sp>
          <p:nvSpPr>
            <p:cNvPr id="34" name="Google Shape;487;g122dd52fbfb_1_48"/>
            <p:cNvSpPr/>
            <p:nvPr/>
          </p:nvSpPr>
          <p:spPr>
            <a:xfrm>
              <a:off x="3986206" y="2506752"/>
              <a:ext cx="1847700" cy="818051"/>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影像</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截</a:t>
              </a:r>
              <a:r>
                <a:rPr lang="zh-TW" altLang="en-US" dirty="0">
                  <a:latin typeface="標楷體" panose="03000509000000000000" pitchFamily="65" charset="-120"/>
                  <a:ea typeface="標楷體" panose="03000509000000000000" pitchFamily="65" charset="-120"/>
                  <a:cs typeface="DFKai-SB"/>
                  <a:sym typeface="DFKai-SB"/>
                </a:rPr>
                <a:t>取</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模組</a:t>
              </a:r>
              <a:endParaRPr lang="zh-TW" altLang="en-US" dirty="0">
                <a:latin typeface="標楷體" panose="03000509000000000000" pitchFamily="65" charset="-120"/>
                <a:ea typeface="標楷體" panose="03000509000000000000" pitchFamily="65" charset="-120"/>
                <a:cs typeface="DFKai-SB"/>
                <a:sym typeface="DFKai-SB"/>
              </a:endParaRPr>
            </a:p>
          </p:txBody>
        </p:sp>
        <p:sp>
          <p:nvSpPr>
            <p:cNvPr id="35" name="Google Shape;488;g122dd52fbfb_1_48"/>
            <p:cNvSpPr/>
            <p:nvPr/>
          </p:nvSpPr>
          <p:spPr>
            <a:xfrm>
              <a:off x="6512174" y="2346827"/>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人臉截取</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模組</a:t>
              </a:r>
              <a:endParaRPr lang="zh-TW" altLang="en-US" dirty="0">
                <a:latin typeface="標楷體" panose="03000509000000000000" pitchFamily="65" charset="-120"/>
                <a:ea typeface="標楷體" panose="03000509000000000000" pitchFamily="65" charset="-120"/>
                <a:cs typeface="DFKai-SB"/>
                <a:sym typeface="DFKai-SB"/>
              </a:endParaRPr>
            </a:p>
          </p:txBody>
        </p:sp>
        <p:sp>
          <p:nvSpPr>
            <p:cNvPr id="36" name="Google Shape;489;g122dd52fbfb_1_48"/>
            <p:cNvSpPr/>
            <p:nvPr/>
          </p:nvSpPr>
          <p:spPr>
            <a:xfrm>
              <a:off x="1459799" y="4461276"/>
              <a:ext cx="1714500" cy="1137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螢幕</a:t>
              </a:r>
              <a:r>
                <a:rPr lang="en-US" altLang="zh-TW" dirty="0">
                  <a:latin typeface="標楷體" panose="03000509000000000000" pitchFamily="65" charset="-120"/>
                  <a:ea typeface="標楷體" panose="03000509000000000000" pitchFamily="65" charset="-120"/>
                  <a:cs typeface="DFKai-SB"/>
                  <a:sym typeface="DFKai-SB"/>
                </a:rPr>
                <a:t>+</a:t>
              </a:r>
              <a:r>
                <a:rPr lang="zh-TW" altLang="en-US" dirty="0">
                  <a:latin typeface="標楷體" panose="03000509000000000000" pitchFamily="65" charset="-120"/>
                  <a:ea typeface="標楷體" panose="03000509000000000000" pitchFamily="65" charset="-120"/>
                  <a:cs typeface="DFKai-SB"/>
                  <a:sym typeface="DFKai-SB"/>
                </a:rPr>
                <a:t>喇叭</a:t>
              </a:r>
            </a:p>
          </p:txBody>
        </p:sp>
        <p:cxnSp>
          <p:nvCxnSpPr>
            <p:cNvPr id="37" name="Google Shape;490;g122dd52fbfb_1_48"/>
            <p:cNvCxnSpPr>
              <a:stCxn id="33" idx="3"/>
              <a:endCxn id="34" idx="2"/>
            </p:cNvCxnSpPr>
            <p:nvPr/>
          </p:nvCxnSpPr>
          <p:spPr>
            <a:xfrm>
              <a:off x="3174299" y="2915778"/>
              <a:ext cx="811907" cy="0"/>
            </a:xfrm>
            <a:prstGeom prst="straightConnector1">
              <a:avLst/>
            </a:prstGeom>
            <a:noFill/>
            <a:ln w="9525" cap="flat" cmpd="sng">
              <a:solidFill>
                <a:schemeClr val="dk2"/>
              </a:solidFill>
              <a:prstDash val="solid"/>
              <a:round/>
              <a:headEnd type="none" w="med" len="med"/>
              <a:tailEnd type="triangle" w="med" len="med"/>
            </a:ln>
          </p:spPr>
        </p:cxnSp>
        <p:cxnSp>
          <p:nvCxnSpPr>
            <p:cNvPr id="38" name="Google Shape;491;g122dd52fbfb_1_48"/>
            <p:cNvCxnSpPr>
              <a:stCxn id="34" idx="6"/>
              <a:endCxn id="35" idx="2"/>
            </p:cNvCxnSpPr>
            <p:nvPr/>
          </p:nvCxnSpPr>
          <p:spPr>
            <a:xfrm flipV="1">
              <a:off x="5833906" y="2915777"/>
              <a:ext cx="678268" cy="1"/>
            </a:xfrm>
            <a:prstGeom prst="straightConnector1">
              <a:avLst/>
            </a:prstGeom>
            <a:noFill/>
            <a:ln w="9525" cap="flat" cmpd="sng">
              <a:solidFill>
                <a:schemeClr val="dk2"/>
              </a:solidFill>
              <a:prstDash val="solid"/>
              <a:round/>
              <a:headEnd type="none" w="med" len="med"/>
              <a:tailEnd type="triangle" w="med" len="med"/>
            </a:ln>
          </p:spPr>
        </p:cxnSp>
        <p:sp>
          <p:nvSpPr>
            <p:cNvPr id="43" name="Google Shape;496;g122dd52fbfb_1_48"/>
            <p:cNvSpPr txBox="1"/>
            <p:nvPr/>
          </p:nvSpPr>
          <p:spPr>
            <a:xfrm>
              <a:off x="3342709" y="2232643"/>
              <a:ext cx="560554"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solidFill>
                    <a:schemeClr val="dk1"/>
                  </a:solidFill>
                  <a:latin typeface="標楷體" panose="03000509000000000000" pitchFamily="65" charset="-120"/>
                  <a:ea typeface="標楷體" panose="03000509000000000000" pitchFamily="65" charset="-120"/>
                  <a:cs typeface="DFKai-SB"/>
                  <a:sym typeface="DFKai-SB"/>
                </a:rPr>
                <a:t>拍照</a:t>
              </a:r>
              <a:endParaRPr dirty="0">
                <a:latin typeface="標楷體" panose="03000509000000000000" pitchFamily="65" charset="-120"/>
                <a:ea typeface="標楷體" panose="03000509000000000000" pitchFamily="65" charset="-120"/>
                <a:cs typeface="DFKai-SB"/>
                <a:sym typeface="DFKai-SB"/>
              </a:endParaRPr>
            </a:p>
          </p:txBody>
        </p:sp>
        <p:sp>
          <p:nvSpPr>
            <p:cNvPr id="44" name="Google Shape;497;g122dd52fbfb_1_48"/>
            <p:cNvSpPr txBox="1"/>
            <p:nvPr/>
          </p:nvSpPr>
          <p:spPr>
            <a:xfrm>
              <a:off x="5777679" y="2232643"/>
              <a:ext cx="760762"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solidFill>
                    <a:schemeClr val="dk1"/>
                  </a:solidFill>
                  <a:latin typeface="標楷體" panose="03000509000000000000" pitchFamily="65" charset="-120"/>
                  <a:ea typeface="標楷體" panose="03000509000000000000" pitchFamily="65" charset="-120"/>
                  <a:cs typeface="DFKai-SB"/>
                  <a:sym typeface="DFKai-SB"/>
                </a:rPr>
                <a:t>截</a:t>
              </a:r>
              <a:r>
                <a:rPr lang="zh-TW" dirty="0">
                  <a:latin typeface="標楷體" panose="03000509000000000000" pitchFamily="65" charset="-120"/>
                  <a:ea typeface="標楷體" panose="03000509000000000000" pitchFamily="65" charset="-120"/>
                  <a:cs typeface="DFKai-SB"/>
                  <a:sym typeface="DFKai-SB"/>
                </a:rPr>
                <a:t>取人</a:t>
              </a:r>
              <a:endParaRPr dirty="0">
                <a:latin typeface="標楷體" panose="03000509000000000000" pitchFamily="65" charset="-120"/>
                <a:ea typeface="標楷體" panose="03000509000000000000" pitchFamily="65" charset="-120"/>
                <a:cs typeface="DFKai-SB"/>
                <a:sym typeface="DFKai-SB"/>
              </a:endParaRPr>
            </a:p>
          </p:txBody>
        </p:sp>
        <p:sp>
          <p:nvSpPr>
            <p:cNvPr id="45" name="Google Shape;498;g122dd52fbfb_1_48"/>
            <p:cNvSpPr txBox="1"/>
            <p:nvPr/>
          </p:nvSpPr>
          <p:spPr>
            <a:xfrm>
              <a:off x="8313670" y="2232643"/>
              <a:ext cx="960969"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zh-TW" dirty="0">
                  <a:solidFill>
                    <a:schemeClr val="dk1"/>
                  </a:solidFill>
                  <a:latin typeface="標楷體" panose="03000509000000000000" pitchFamily="65" charset="-120"/>
                  <a:ea typeface="標楷體" panose="03000509000000000000" pitchFamily="65" charset="-120"/>
                  <a:cs typeface="DFKai-SB"/>
                  <a:sym typeface="DFKai-SB"/>
                </a:rPr>
                <a:t>截取人臉</a:t>
              </a:r>
              <a:endParaRPr dirty="0">
                <a:latin typeface="標楷體" panose="03000509000000000000" pitchFamily="65" charset="-120"/>
                <a:ea typeface="標楷體" panose="03000509000000000000" pitchFamily="65" charset="-120"/>
                <a:cs typeface="DFKai-SB"/>
                <a:sym typeface="DFKai-SB"/>
              </a:endParaRPr>
            </a:p>
          </p:txBody>
        </p:sp>
        <p:sp>
          <p:nvSpPr>
            <p:cNvPr id="46" name="Google Shape;499;g122dd52fbfb_1_48"/>
            <p:cNvSpPr/>
            <p:nvPr/>
          </p:nvSpPr>
          <p:spPr>
            <a:xfrm>
              <a:off x="9101536" y="2346827"/>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影像辨識</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模組</a:t>
              </a:r>
              <a:endParaRPr lang="zh-TW" altLang="en-US" dirty="0">
                <a:latin typeface="標楷體" panose="03000509000000000000" pitchFamily="65" charset="-120"/>
                <a:ea typeface="標楷體" panose="03000509000000000000" pitchFamily="65" charset="-120"/>
                <a:cs typeface="DFKai-SB"/>
                <a:sym typeface="DFKai-SB"/>
              </a:endParaRPr>
            </a:p>
          </p:txBody>
        </p:sp>
        <p:sp>
          <p:nvSpPr>
            <p:cNvPr id="48" name="Google Shape;501;g122dd52fbfb_1_48"/>
            <p:cNvSpPr/>
            <p:nvPr/>
          </p:nvSpPr>
          <p:spPr>
            <a:xfrm>
              <a:off x="9101536" y="4461276"/>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solidFill>
                    <a:schemeClr val="dk1"/>
                  </a:solidFill>
                  <a:latin typeface="標楷體" panose="03000509000000000000" pitchFamily="65" charset="-120"/>
                  <a:ea typeface="標楷體" panose="03000509000000000000" pitchFamily="65" charset="-120"/>
                  <a:cs typeface="DFKai-SB"/>
                  <a:sym typeface="DFKai-SB"/>
                </a:rPr>
                <a:t>口罩</a:t>
              </a:r>
              <a:r>
                <a:rPr lang="zh-TW" altLang="en-US" dirty="0">
                  <a:latin typeface="標楷體" panose="03000509000000000000" pitchFamily="65" charset="-120"/>
                  <a:ea typeface="標楷體" panose="03000509000000000000" pitchFamily="65" charset="-120"/>
                  <a:cs typeface="DFKai-SB"/>
                  <a:sym typeface="DFKai-SB"/>
                </a:rPr>
                <a:t>辨識</a:t>
              </a:r>
              <a:r>
                <a:rPr lang="zh-TW" altLang="en-US" dirty="0">
                  <a:solidFill>
                    <a:schemeClr val="dk1"/>
                  </a:solidFill>
                  <a:latin typeface="標楷體" panose="03000509000000000000" pitchFamily="65" charset="-120"/>
                  <a:ea typeface="標楷體" panose="03000509000000000000" pitchFamily="65" charset="-120"/>
                  <a:cs typeface="DFKai-SB"/>
                  <a:sym typeface="DFKai-SB"/>
                </a:rPr>
                <a:t>模組</a:t>
              </a:r>
              <a:endParaRPr lang="zh-TW" altLang="en-US" dirty="0">
                <a:latin typeface="標楷體" panose="03000509000000000000" pitchFamily="65" charset="-120"/>
                <a:ea typeface="標楷體" panose="03000509000000000000" pitchFamily="65" charset="-120"/>
                <a:cs typeface="DFKai-SB"/>
                <a:sym typeface="DFKai-SB"/>
              </a:endParaRPr>
            </a:p>
          </p:txBody>
        </p:sp>
        <p:sp>
          <p:nvSpPr>
            <p:cNvPr id="50" name="Google Shape;503;g122dd52fbfb_1_48"/>
            <p:cNvSpPr/>
            <p:nvPr/>
          </p:nvSpPr>
          <p:spPr>
            <a:xfrm>
              <a:off x="6554410" y="4461276"/>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lvl="0" algn="ctr"/>
              <a:r>
                <a:rPr lang="zh-TW" altLang="en-US" dirty="0">
                  <a:latin typeface="標楷體" panose="03000509000000000000" pitchFamily="65" charset="-120"/>
                  <a:ea typeface="標楷體" panose="03000509000000000000" pitchFamily="65" charset="-120"/>
                  <a:cs typeface="DFKai-SB"/>
                  <a:sym typeface="DFKai-SB"/>
                </a:rPr>
                <a:t>檢測口罩位置模組</a:t>
              </a:r>
            </a:p>
          </p:txBody>
        </p:sp>
        <p:sp>
          <p:nvSpPr>
            <p:cNvPr id="52" name="Google Shape;505;g122dd52fbfb_1_48"/>
            <p:cNvSpPr/>
            <p:nvPr/>
          </p:nvSpPr>
          <p:spPr>
            <a:xfrm>
              <a:off x="3965151" y="4453042"/>
              <a:ext cx="1974600" cy="11379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none" lIns="91425" tIns="91425" rIns="91425" bIns="91425" anchor="ctr" anchorCtr="0">
              <a:noAutofit/>
            </a:bodyPr>
            <a:lstStyle/>
            <a:p>
              <a:pPr algn="ctr"/>
              <a:r>
                <a:rPr lang="zh-TW" altLang="en-US" dirty="0">
                  <a:latin typeface="標楷體" panose="03000509000000000000" pitchFamily="65" charset="-120"/>
                  <a:ea typeface="標楷體" panose="03000509000000000000" pitchFamily="65" charset="-120"/>
                  <a:cs typeface="DFKai-SB"/>
                  <a:sym typeface="DFKai-SB"/>
                </a:rPr>
                <a:t>發出警告模組</a:t>
              </a:r>
            </a:p>
          </p:txBody>
        </p:sp>
        <p:cxnSp>
          <p:nvCxnSpPr>
            <p:cNvPr id="54" name="Google Shape;507;g122dd52fbfb_1_48"/>
            <p:cNvCxnSpPr>
              <a:stCxn id="35" idx="6"/>
              <a:endCxn id="46" idx="2"/>
            </p:cNvCxnSpPr>
            <p:nvPr/>
          </p:nvCxnSpPr>
          <p:spPr>
            <a:xfrm>
              <a:off x="8486774" y="2915777"/>
              <a:ext cx="614762" cy="0"/>
            </a:xfrm>
            <a:prstGeom prst="straightConnector1">
              <a:avLst/>
            </a:prstGeom>
            <a:noFill/>
            <a:ln w="9525" cap="flat" cmpd="sng">
              <a:solidFill>
                <a:schemeClr val="dk2"/>
              </a:solidFill>
              <a:prstDash val="solid"/>
              <a:round/>
              <a:headEnd type="none" w="med" len="med"/>
              <a:tailEnd type="triangle" w="med" len="med"/>
            </a:ln>
          </p:spPr>
        </p:cxnSp>
        <p:cxnSp>
          <p:nvCxnSpPr>
            <p:cNvPr id="55" name="Google Shape;508;g122dd52fbfb_1_48"/>
            <p:cNvCxnSpPr>
              <a:stCxn id="46" idx="4"/>
              <a:endCxn id="48" idx="0"/>
            </p:cNvCxnSpPr>
            <p:nvPr/>
          </p:nvCxnSpPr>
          <p:spPr>
            <a:xfrm>
              <a:off x="10088836" y="3484727"/>
              <a:ext cx="0" cy="976549"/>
            </a:xfrm>
            <a:prstGeom prst="straightConnector1">
              <a:avLst/>
            </a:prstGeom>
            <a:noFill/>
            <a:ln w="9525" cap="flat" cmpd="sng">
              <a:solidFill>
                <a:schemeClr val="dk2"/>
              </a:solidFill>
              <a:prstDash val="solid"/>
              <a:round/>
              <a:headEnd type="none" w="med" len="med"/>
              <a:tailEnd type="triangle" w="med" len="med"/>
            </a:ln>
          </p:spPr>
        </p:cxnSp>
        <p:cxnSp>
          <p:nvCxnSpPr>
            <p:cNvPr id="56" name="Google Shape;509;g122dd52fbfb_1_48"/>
            <p:cNvCxnSpPr>
              <a:stCxn id="48" idx="2"/>
              <a:endCxn id="50" idx="6"/>
            </p:cNvCxnSpPr>
            <p:nvPr/>
          </p:nvCxnSpPr>
          <p:spPr>
            <a:xfrm rot="10800000">
              <a:off x="8529136" y="5030226"/>
              <a:ext cx="572400" cy="0"/>
            </a:xfrm>
            <a:prstGeom prst="straightConnector1">
              <a:avLst/>
            </a:prstGeom>
            <a:noFill/>
            <a:ln w="9525" cap="flat" cmpd="sng">
              <a:solidFill>
                <a:schemeClr val="dk2"/>
              </a:solidFill>
              <a:prstDash val="solid"/>
              <a:round/>
              <a:headEnd type="none" w="med" len="med"/>
              <a:tailEnd type="triangle" w="med" len="med"/>
            </a:ln>
          </p:spPr>
        </p:cxnSp>
        <p:cxnSp>
          <p:nvCxnSpPr>
            <p:cNvPr id="57" name="Google Shape;510;g122dd52fbfb_1_48"/>
            <p:cNvCxnSpPr>
              <a:stCxn id="50" idx="2"/>
              <a:endCxn id="52" idx="6"/>
            </p:cNvCxnSpPr>
            <p:nvPr/>
          </p:nvCxnSpPr>
          <p:spPr>
            <a:xfrm rot="10800000">
              <a:off x="5939710" y="5022126"/>
              <a:ext cx="614700" cy="8100"/>
            </a:xfrm>
            <a:prstGeom prst="straightConnector1">
              <a:avLst/>
            </a:prstGeom>
            <a:noFill/>
            <a:ln w="9525" cap="flat" cmpd="sng">
              <a:solidFill>
                <a:schemeClr val="dk2"/>
              </a:solidFill>
              <a:prstDash val="solid"/>
              <a:round/>
              <a:headEnd type="none" w="med" len="med"/>
              <a:tailEnd type="triangle" w="med" len="med"/>
            </a:ln>
          </p:spPr>
        </p:cxnSp>
        <p:cxnSp>
          <p:nvCxnSpPr>
            <p:cNvPr id="58" name="Google Shape;511;g122dd52fbfb_1_48"/>
            <p:cNvCxnSpPr>
              <a:stCxn id="52" idx="2"/>
              <a:endCxn id="36" idx="3"/>
            </p:cNvCxnSpPr>
            <p:nvPr/>
          </p:nvCxnSpPr>
          <p:spPr>
            <a:xfrm flipH="1">
              <a:off x="3174351" y="5021992"/>
              <a:ext cx="790800" cy="8100"/>
            </a:xfrm>
            <a:prstGeom prst="straightConnector1">
              <a:avLst/>
            </a:prstGeom>
            <a:noFill/>
            <a:ln w="9525" cap="flat" cmpd="sng">
              <a:solidFill>
                <a:schemeClr val="dk2"/>
              </a:solidFill>
              <a:prstDash val="solid"/>
              <a:round/>
              <a:headEnd type="none" w="med" len="med"/>
              <a:tailEnd type="triangle" w="med" len="med"/>
            </a:ln>
          </p:spPr>
        </p:cxnSp>
        <p:sp>
          <p:nvSpPr>
            <p:cNvPr id="59" name="Google Shape;513;g122dd52fbfb_1_48"/>
            <p:cNvSpPr txBox="1"/>
            <p:nvPr/>
          </p:nvSpPr>
          <p:spPr>
            <a:xfrm>
              <a:off x="8147526" y="4157200"/>
              <a:ext cx="1161177"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辨識到口罩</a:t>
              </a:r>
              <a:endParaRPr>
                <a:latin typeface="標楷體" panose="03000509000000000000" pitchFamily="65" charset="-120"/>
                <a:ea typeface="標楷體" panose="03000509000000000000" pitchFamily="65" charset="-120"/>
                <a:cs typeface="DFKai-SB"/>
                <a:sym typeface="DFKai-SB"/>
              </a:endParaRPr>
            </a:p>
          </p:txBody>
        </p:sp>
        <p:sp>
          <p:nvSpPr>
            <p:cNvPr id="60" name="Google Shape;514;g122dd52fbfb_1_48"/>
            <p:cNvSpPr txBox="1"/>
            <p:nvPr/>
          </p:nvSpPr>
          <p:spPr>
            <a:xfrm>
              <a:off x="5492364" y="4157200"/>
              <a:ext cx="1361384"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a:latin typeface="標楷體" panose="03000509000000000000" pitchFamily="65" charset="-120"/>
                  <a:ea typeface="標楷體" panose="03000509000000000000" pitchFamily="65" charset="-120"/>
                  <a:cs typeface="DFKai-SB"/>
                  <a:sym typeface="DFKai-SB"/>
                </a:rPr>
                <a:t>口罩沒有戴好</a:t>
              </a:r>
              <a:endParaRPr>
                <a:latin typeface="標楷體" panose="03000509000000000000" pitchFamily="65" charset="-120"/>
                <a:ea typeface="標楷體" panose="03000509000000000000" pitchFamily="65" charset="-120"/>
                <a:cs typeface="DFKai-SB"/>
                <a:sym typeface="DFKai-SB"/>
              </a:endParaRPr>
            </a:p>
          </p:txBody>
        </p:sp>
        <p:sp>
          <p:nvSpPr>
            <p:cNvPr id="61" name="Google Shape;515;g122dd52fbfb_1_48"/>
            <p:cNvSpPr txBox="1"/>
            <p:nvPr/>
          </p:nvSpPr>
          <p:spPr>
            <a:xfrm>
              <a:off x="3033167" y="4157200"/>
              <a:ext cx="1561592" cy="363585"/>
            </a:xfrm>
            <a:prstGeom prst="rect">
              <a:avLst/>
            </a:prstGeom>
            <a:noFill/>
            <a:ln>
              <a:noFill/>
            </a:ln>
          </p:spPr>
          <p:txBody>
            <a:bodyPr spcFirstLastPara="1" wrap="none" lIns="91425" tIns="91425" rIns="91425" bIns="91425" anchor="t" anchorCtr="0">
              <a:spAutoFit/>
            </a:bodyPr>
            <a:lstStyle/>
            <a:p>
              <a:pPr marL="0" lvl="0" indent="0" algn="ctr" rtl="0">
                <a:spcBef>
                  <a:spcPts val="0"/>
                </a:spcBef>
                <a:spcAft>
                  <a:spcPts val="0"/>
                </a:spcAft>
                <a:buNone/>
              </a:pPr>
              <a:r>
                <a:rPr lang="zh-TW" dirty="0">
                  <a:latin typeface="標楷體" panose="03000509000000000000" pitchFamily="65" charset="-120"/>
                  <a:ea typeface="標楷體" panose="03000509000000000000" pitchFamily="65" charset="-120"/>
                  <a:cs typeface="DFKai-SB"/>
                  <a:sym typeface="DFKai-SB"/>
                </a:rPr>
                <a:t>使設備發出警告</a:t>
              </a:r>
              <a:endParaRPr dirty="0">
                <a:latin typeface="標楷體" panose="03000509000000000000" pitchFamily="65" charset="-120"/>
                <a:ea typeface="標楷體" panose="03000509000000000000" pitchFamily="65" charset="-120"/>
                <a:cs typeface="DFKai-SB"/>
                <a:sym typeface="DFKai-SB"/>
              </a:endParaRPr>
            </a:p>
          </p:txBody>
        </p:sp>
      </p:grpSp>
      <p:sp>
        <p:nvSpPr>
          <p:cNvPr id="68" name="頁尾版面配置區 67"/>
          <p:cNvSpPr>
            <a:spLocks noGrp="1"/>
          </p:cNvSpPr>
          <p:nvPr>
            <p:ph type="ftr" sz="quarter" idx="11"/>
          </p:nvPr>
        </p:nvSpPr>
        <p:spPr/>
        <p:txBody>
          <a:bodyPr/>
          <a:lstStyle/>
          <a:p>
            <a:r>
              <a:rPr lang="zh-TW" altLang="en-US"/>
              <a:t>軟體工程第二組</a:t>
            </a:r>
          </a:p>
        </p:txBody>
      </p:sp>
      <p:sp>
        <p:nvSpPr>
          <p:cNvPr id="69" name="投影片編號版面配置區 68"/>
          <p:cNvSpPr>
            <a:spLocks noGrp="1"/>
          </p:cNvSpPr>
          <p:nvPr>
            <p:ph type="sldNum" sz="quarter" idx="12"/>
          </p:nvPr>
        </p:nvSpPr>
        <p:spPr/>
        <p:txBody>
          <a:bodyPr/>
          <a:lstStyle/>
          <a:p>
            <a:fld id="{76D30919-987B-476F-99A6-62EAFD6C028F}" type="slidenum">
              <a:rPr lang="zh-TW" altLang="en-US" smtClean="0"/>
              <a:pPr/>
              <a:t>30</a:t>
            </a:fld>
            <a:endParaRPr lang="zh-TW" altLang="en-US"/>
          </a:p>
        </p:txBody>
      </p:sp>
    </p:spTree>
    <p:extLst>
      <p:ext uri="{BB962C8B-B14F-4D97-AF65-F5344CB8AC3E}">
        <p14:creationId xmlns:p14="http://schemas.microsoft.com/office/powerpoint/2010/main" val="3973800513"/>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實體關聯圖</a:t>
            </a:r>
          </a:p>
        </p:txBody>
      </p:sp>
      <p:pic>
        <p:nvPicPr>
          <p:cNvPr id="5" name="Google Shape;523;g122dd52fbfb_2_5"/>
          <p:cNvPicPr preferRelativeResize="0">
            <a:picLocks noGrp="1"/>
          </p:cNvPicPr>
          <p:nvPr>
            <p:ph idx="1"/>
          </p:nvPr>
        </p:nvPicPr>
        <p:blipFill>
          <a:blip r:embed="rId2">
            <a:alphaModFix/>
          </a:blip>
          <a:stretch>
            <a:fillRect/>
          </a:stretch>
        </p:blipFill>
        <p:spPr>
          <a:xfrm>
            <a:off x="1096963" y="1503630"/>
            <a:ext cx="10058400" cy="4098390"/>
          </a:xfrm>
          <a:prstGeom prst="rect">
            <a:avLst/>
          </a:prstGeom>
          <a:noFill/>
          <a:ln>
            <a:noFill/>
          </a:ln>
        </p:spPr>
      </p:pic>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31</a:t>
            </a:fld>
            <a:endParaRPr lang="zh-TW" altLang="en-US"/>
          </a:p>
        </p:txBody>
      </p:sp>
    </p:spTree>
    <p:extLst>
      <p:ext uri="{BB962C8B-B14F-4D97-AF65-F5344CB8AC3E}">
        <p14:creationId xmlns:p14="http://schemas.microsoft.com/office/powerpoint/2010/main" val="3113431481"/>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走進商店</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大樓之顧客</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真人</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pic>
        <p:nvPicPr>
          <p:cNvPr id="4" name="Google Shape;532;g122dd52fbfb_2_15"/>
          <p:cNvPicPr preferRelativeResize="0">
            <a:picLocks noGrp="1"/>
          </p:cNvPicPr>
          <p:nvPr>
            <p:ph idx="1"/>
          </p:nvPr>
        </p:nvPicPr>
        <p:blipFill>
          <a:blip r:embed="rId2">
            <a:alphaModFix/>
          </a:blip>
          <a:stretch>
            <a:fillRect/>
          </a:stretch>
        </p:blipFill>
        <p:spPr>
          <a:xfrm>
            <a:off x="1887855" y="1643247"/>
            <a:ext cx="8477250" cy="2266950"/>
          </a:xfrm>
          <a:prstGeom prst="rect">
            <a:avLst/>
          </a:prstGeom>
          <a:noFill/>
          <a:ln>
            <a:noFill/>
          </a:ln>
        </p:spPr>
      </p:pic>
      <p:sp>
        <p:nvSpPr>
          <p:cNvPr id="5" name="矩形 4"/>
          <p:cNvSpPr/>
          <p:nvPr/>
        </p:nvSpPr>
        <p:spPr>
          <a:xfrm>
            <a:off x="1887855" y="4493764"/>
            <a:ext cx="8477250" cy="400110"/>
          </a:xfrm>
          <a:prstGeom prst="rect">
            <a:avLst/>
          </a:prstGeom>
        </p:spPr>
        <p:txBody>
          <a:bodyPr wrap="square">
            <a:spAutoFit/>
          </a:bodyPr>
          <a:lstStyle/>
          <a:p>
            <a:pPr lvl="0"/>
            <a:r>
              <a:rPr lang="zh-TW" altLang="en-US" sz="2000" dirty="0">
                <a:solidFill>
                  <a:schemeClr val="dk1"/>
                </a:solidFill>
                <a:latin typeface="標楷體" panose="03000509000000000000" pitchFamily="65" charset="-120"/>
                <a:ea typeface="標楷體" panose="03000509000000000000" pitchFamily="65" charset="-120"/>
                <a:cs typeface="DFKai-SB"/>
                <a:sym typeface="DFKai-SB"/>
              </a:rPr>
              <a:t>影響一個人的外觀的因素，因為目標在臉部，所以先不考慮穿著。</a:t>
            </a:r>
          </a:p>
        </p:txBody>
      </p:sp>
      <p:sp>
        <p:nvSpPr>
          <p:cNvPr id="6" name="頁尾版面配置區 5"/>
          <p:cNvSpPr>
            <a:spLocks noGrp="1"/>
          </p:cNvSpPr>
          <p:nvPr>
            <p:ph type="ftr" sz="quarter" idx="11"/>
          </p:nvPr>
        </p:nvSpPr>
        <p:spPr/>
        <p:txBody>
          <a:bodyPr/>
          <a:lstStyle/>
          <a:p>
            <a:r>
              <a:rPr lang="zh-TW" altLang="en-US"/>
              <a:t>軟體工程第二組</a:t>
            </a:r>
          </a:p>
        </p:txBody>
      </p:sp>
      <p:sp>
        <p:nvSpPr>
          <p:cNvPr id="7" name="投影片編號版面配置區 6"/>
          <p:cNvSpPr>
            <a:spLocks noGrp="1"/>
          </p:cNvSpPr>
          <p:nvPr>
            <p:ph type="sldNum" sz="quarter" idx="12"/>
          </p:nvPr>
        </p:nvSpPr>
        <p:spPr/>
        <p:txBody>
          <a:bodyPr/>
          <a:lstStyle/>
          <a:p>
            <a:fld id="{76D30919-987B-476F-99A6-62EAFD6C028F}" type="slidenum">
              <a:rPr lang="zh-TW" altLang="en-US" smtClean="0"/>
              <a:pPr/>
              <a:t>32</a:t>
            </a:fld>
            <a:endParaRPr lang="zh-TW" altLang="en-US"/>
          </a:p>
        </p:txBody>
      </p:sp>
    </p:spTree>
    <p:extLst>
      <p:ext uri="{BB962C8B-B14F-4D97-AF65-F5344CB8AC3E}">
        <p14:creationId xmlns:p14="http://schemas.microsoft.com/office/powerpoint/2010/main" val="3752338718"/>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影像資料庫裡的資料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影像</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pic>
        <p:nvPicPr>
          <p:cNvPr id="4" name="Google Shape;538;g122dd52fbfb_2_24"/>
          <p:cNvPicPr preferRelativeResize="0">
            <a:picLocks noGrp="1"/>
          </p:cNvPicPr>
          <p:nvPr>
            <p:ph idx="1"/>
          </p:nvPr>
        </p:nvPicPr>
        <p:blipFill>
          <a:blip r:embed="rId2">
            <a:alphaModFix/>
          </a:blip>
          <a:stretch>
            <a:fillRect/>
          </a:stretch>
        </p:blipFill>
        <p:spPr>
          <a:xfrm>
            <a:off x="1980840" y="1677116"/>
            <a:ext cx="8291279" cy="2347163"/>
          </a:xfrm>
          <a:prstGeom prst="rect">
            <a:avLst/>
          </a:prstGeom>
          <a:noFill/>
          <a:ln>
            <a:noFill/>
          </a:ln>
        </p:spPr>
      </p:pic>
      <p:sp>
        <p:nvSpPr>
          <p:cNvPr id="5" name="Google Shape;539;g122dd52fbfb_2_24"/>
          <p:cNvSpPr txBox="1"/>
          <p:nvPr/>
        </p:nvSpPr>
        <p:spPr>
          <a:xfrm>
            <a:off x="2305904" y="4087615"/>
            <a:ext cx="4322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000" dirty="0">
                <a:solidFill>
                  <a:schemeClr val="dk1"/>
                </a:solidFill>
                <a:latin typeface="標楷體" panose="03000509000000000000" pitchFamily="65" charset="-120"/>
                <a:ea typeface="標楷體" panose="03000509000000000000" pitchFamily="65" charset="-120"/>
                <a:cs typeface="DFKai-SB"/>
                <a:sym typeface="DFKai-SB"/>
              </a:rPr>
              <a:t>辨識時可能會因為對方的人種，身高體重等因素而影響，所以準備資料集的時候，各個情況都要考慮到</a:t>
            </a:r>
            <a:endParaRPr sz="2000" dirty="0">
              <a:solidFill>
                <a:schemeClr val="dk1"/>
              </a:solidFill>
              <a:latin typeface="標楷體" panose="03000509000000000000" pitchFamily="65" charset="-120"/>
              <a:ea typeface="標楷體" panose="03000509000000000000" pitchFamily="65" charset="-120"/>
              <a:cs typeface="DFKai-SB"/>
              <a:sym typeface="DFKai-SB"/>
            </a:endParaRPr>
          </a:p>
        </p:txBody>
      </p:sp>
      <p:sp>
        <p:nvSpPr>
          <p:cNvPr id="6" name="Google Shape;540;g122dd52fbfb_2_24"/>
          <p:cNvSpPr txBox="1"/>
          <p:nvPr/>
        </p:nvSpPr>
        <p:spPr>
          <a:xfrm>
            <a:off x="7706057" y="4087615"/>
            <a:ext cx="2066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2000" dirty="0">
                <a:solidFill>
                  <a:schemeClr val="dk1"/>
                </a:solidFill>
                <a:latin typeface="標楷體" panose="03000509000000000000" pitchFamily="65" charset="-120"/>
                <a:ea typeface="標楷體" panose="03000509000000000000" pitchFamily="65" charset="-120"/>
                <a:cs typeface="DFKai-SB"/>
                <a:sym typeface="DFKai-SB"/>
              </a:rPr>
              <a:t>口罩的款式也要列在資料集的考量中</a:t>
            </a:r>
            <a:endParaRPr dirty="0">
              <a:solidFill>
                <a:schemeClr val="dk1"/>
              </a:solidFill>
              <a:latin typeface="標楷體" panose="03000509000000000000" pitchFamily="65" charset="-120"/>
              <a:ea typeface="標楷體" panose="03000509000000000000" pitchFamily="65" charset="-120"/>
              <a:cs typeface="Twentieth Century"/>
              <a:sym typeface="Twentieth Century"/>
            </a:endParaRPr>
          </a:p>
        </p:txBody>
      </p:sp>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33</a:t>
            </a:fld>
            <a:endParaRPr lang="zh-TW" altLang="en-US"/>
          </a:p>
        </p:txBody>
      </p:sp>
    </p:spTree>
    <p:extLst>
      <p:ext uri="{BB962C8B-B14F-4D97-AF65-F5344CB8AC3E}">
        <p14:creationId xmlns:p14="http://schemas.microsoft.com/office/powerpoint/2010/main" val="1428224788"/>
      </p:ext>
    </p:extLst>
  </p:cSld>
  <p:clrMapOvr>
    <a:masterClrMapping/>
  </p:clrMapOvr>
  <p:transition>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資料相依性</a:t>
            </a:r>
          </a:p>
        </p:txBody>
      </p:sp>
      <p:pic>
        <p:nvPicPr>
          <p:cNvPr id="4" name="Google Shape;548;g1238fa8097a_7_0"/>
          <p:cNvPicPr preferRelativeResize="0"/>
          <p:nvPr/>
        </p:nvPicPr>
        <p:blipFill>
          <a:blip r:embed="rId2">
            <a:alphaModFix/>
          </a:blip>
          <a:stretch>
            <a:fillRect/>
          </a:stretch>
        </p:blipFill>
        <p:spPr>
          <a:xfrm>
            <a:off x="2936513" y="1943730"/>
            <a:ext cx="2247900" cy="2743200"/>
          </a:xfrm>
          <a:prstGeom prst="rect">
            <a:avLst/>
          </a:prstGeom>
          <a:noFill/>
          <a:ln>
            <a:noFill/>
          </a:ln>
        </p:spPr>
      </p:pic>
      <p:pic>
        <p:nvPicPr>
          <p:cNvPr id="5" name="Google Shape;549;g1238fa8097a_7_0"/>
          <p:cNvPicPr preferRelativeResize="0"/>
          <p:nvPr/>
        </p:nvPicPr>
        <p:blipFill>
          <a:blip r:embed="rId3">
            <a:alphaModFix/>
          </a:blip>
          <a:stretch>
            <a:fillRect/>
          </a:stretch>
        </p:blipFill>
        <p:spPr>
          <a:xfrm>
            <a:off x="7093313" y="1729418"/>
            <a:ext cx="2162175" cy="3171825"/>
          </a:xfrm>
          <a:prstGeom prst="rect">
            <a:avLst/>
          </a:prstGeom>
          <a:noFill/>
          <a:ln>
            <a:noFill/>
          </a:ln>
        </p:spPr>
      </p:pic>
      <p:sp>
        <p:nvSpPr>
          <p:cNvPr id="7" name="頁尾版面配置區 6"/>
          <p:cNvSpPr>
            <a:spLocks noGrp="1"/>
          </p:cNvSpPr>
          <p:nvPr>
            <p:ph type="ftr" sz="quarter" idx="11"/>
          </p:nvPr>
        </p:nvSpPr>
        <p:spPr/>
        <p:txBody>
          <a:bodyPr/>
          <a:lstStyle/>
          <a:p>
            <a:r>
              <a:rPr lang="zh-TW" altLang="en-US"/>
              <a:t>軟體工程第二組</a:t>
            </a:r>
          </a:p>
        </p:txBody>
      </p:sp>
      <p:sp>
        <p:nvSpPr>
          <p:cNvPr id="8" name="投影片編號版面配置區 7"/>
          <p:cNvSpPr>
            <a:spLocks noGrp="1"/>
          </p:cNvSpPr>
          <p:nvPr>
            <p:ph type="sldNum" sz="quarter" idx="12"/>
          </p:nvPr>
        </p:nvSpPr>
        <p:spPr/>
        <p:txBody>
          <a:bodyPr/>
          <a:lstStyle/>
          <a:p>
            <a:fld id="{76D30919-987B-476F-99A6-62EAFD6C028F}" type="slidenum">
              <a:rPr lang="zh-TW" altLang="en-US" smtClean="0"/>
              <a:pPr/>
              <a:t>34</a:t>
            </a:fld>
            <a:endParaRPr lang="zh-TW" altLang="en-US"/>
          </a:p>
        </p:txBody>
      </p:sp>
    </p:spTree>
    <p:extLst>
      <p:ext uri="{BB962C8B-B14F-4D97-AF65-F5344CB8AC3E}">
        <p14:creationId xmlns:p14="http://schemas.microsoft.com/office/powerpoint/2010/main" val="3274121138"/>
      </p:ext>
    </p:extLst>
  </p:cSld>
  <p:clrMapOvr>
    <a:masterClrMapping/>
  </p:clrMapOvr>
  <p:transition>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擴充實體關係圖</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35</a:t>
            </a:fld>
            <a:endParaRPr lang="zh-TW" altLang="en-US"/>
          </a:p>
        </p:txBody>
      </p:sp>
      <p:pic>
        <p:nvPicPr>
          <p:cNvPr id="10" name="圖片 9">
            <a:extLst>
              <a:ext uri="{FF2B5EF4-FFF2-40B4-BE49-F238E27FC236}">
                <a16:creationId xmlns:a16="http://schemas.microsoft.com/office/drawing/2014/main" id="{87F4CCE0-304D-4B1E-BE37-D3E545891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359" y="1200719"/>
            <a:ext cx="7407282" cy="4456562"/>
          </a:xfrm>
          <a:prstGeom prst="rect">
            <a:avLst/>
          </a:prstGeom>
        </p:spPr>
      </p:pic>
    </p:spTree>
    <p:extLst>
      <p:ext uri="{BB962C8B-B14F-4D97-AF65-F5344CB8AC3E}">
        <p14:creationId xmlns:p14="http://schemas.microsoft.com/office/powerpoint/2010/main" val="3247569547"/>
      </p:ext>
    </p:extLst>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狀態行為分析</a:t>
            </a:r>
          </a:p>
        </p:txBody>
      </p:sp>
      <p:grpSp>
        <p:nvGrpSpPr>
          <p:cNvPr id="37" name="群組 36"/>
          <p:cNvGrpSpPr/>
          <p:nvPr/>
        </p:nvGrpSpPr>
        <p:grpSpPr>
          <a:xfrm>
            <a:off x="401724" y="1318400"/>
            <a:ext cx="11476929" cy="4931700"/>
            <a:chOff x="401725" y="1318400"/>
            <a:chExt cx="11395200" cy="4931700"/>
          </a:xfrm>
        </p:grpSpPr>
        <p:sp>
          <p:nvSpPr>
            <p:cNvPr id="4" name="Google Shape;562;g122dd52fbfb_4_0"/>
            <p:cNvSpPr/>
            <p:nvPr/>
          </p:nvSpPr>
          <p:spPr>
            <a:xfrm>
              <a:off x="401725" y="1318400"/>
              <a:ext cx="11395200" cy="4931700"/>
            </a:xfrm>
            <a:prstGeom prst="roundRect">
              <a:avLst>
                <a:gd name="adj" fmla="val 16667"/>
              </a:avLst>
            </a:prstGeom>
            <a:solidFill>
              <a:srgbClr val="6FA8DC"/>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latin typeface="標楷體" panose="03000509000000000000" pitchFamily="65" charset="-120"/>
                <a:ea typeface="標楷體" panose="03000509000000000000" pitchFamily="65" charset="-120"/>
              </a:endParaRPr>
            </a:p>
          </p:txBody>
        </p:sp>
        <p:sp>
          <p:nvSpPr>
            <p:cNvPr id="5" name="Google Shape;563;g122dd52fbfb_4_0"/>
            <p:cNvSpPr/>
            <p:nvPr/>
          </p:nvSpPr>
          <p:spPr>
            <a:xfrm>
              <a:off x="2611200" y="1596200"/>
              <a:ext cx="8837845" cy="4359900"/>
            </a:xfrm>
            <a:prstGeom prst="rect">
              <a:avLst/>
            </a:prstGeom>
            <a:solidFill>
              <a:srgbClr val="B3FFFF">
                <a:alpha val="60000"/>
              </a:srgbClr>
            </a:solid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系統</a:t>
              </a:r>
              <a:endParaRPr sz="1600" dirty="0">
                <a:latin typeface="標楷體" panose="03000509000000000000" pitchFamily="65" charset="-120"/>
                <a:ea typeface="標楷體" panose="03000509000000000000" pitchFamily="65" charset="-120"/>
                <a:cs typeface="DFKai-SB"/>
                <a:sym typeface="DFKai-SB"/>
              </a:endParaRPr>
            </a:p>
          </p:txBody>
        </p:sp>
        <p:sp>
          <p:nvSpPr>
            <p:cNvPr id="6" name="Google Shape;565;g122dd52fbfb_4_0"/>
            <p:cNvSpPr/>
            <p:nvPr/>
          </p:nvSpPr>
          <p:spPr>
            <a:xfrm>
              <a:off x="489450" y="2029400"/>
              <a:ext cx="1839000" cy="676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未開始偵測</a:t>
              </a:r>
              <a:endParaRPr sz="1600" dirty="0">
                <a:latin typeface="標楷體" panose="03000509000000000000" pitchFamily="65" charset="-120"/>
                <a:ea typeface="標楷體" panose="03000509000000000000" pitchFamily="65" charset="-120"/>
                <a:cs typeface="DFKai-SB"/>
                <a:sym typeface="DFKai-SB"/>
              </a:endParaRPr>
            </a:p>
          </p:txBody>
        </p:sp>
        <p:sp>
          <p:nvSpPr>
            <p:cNvPr id="7" name="Google Shape;566;g122dd52fbfb_4_0"/>
            <p:cNvSpPr/>
            <p:nvPr/>
          </p:nvSpPr>
          <p:spPr>
            <a:xfrm>
              <a:off x="2690263" y="2029400"/>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a:latin typeface="標楷體" panose="03000509000000000000" pitchFamily="65" charset="-120"/>
                  <a:ea typeface="標楷體" panose="03000509000000000000" pitchFamily="65" charset="-120"/>
                  <a:cs typeface="DFKai-SB"/>
                  <a:sym typeface="DFKai-SB"/>
                </a:rPr>
                <a:t>開始偵測</a:t>
              </a:r>
              <a:endParaRPr sz="1600">
                <a:latin typeface="標楷體" panose="03000509000000000000" pitchFamily="65" charset="-120"/>
                <a:ea typeface="標楷體" panose="03000509000000000000" pitchFamily="65" charset="-120"/>
                <a:cs typeface="DFKai-SB"/>
                <a:sym typeface="DFKai-SB"/>
              </a:endParaRPr>
            </a:p>
          </p:txBody>
        </p:sp>
        <p:sp>
          <p:nvSpPr>
            <p:cNvPr id="8" name="Google Shape;567;g122dd52fbfb_4_0"/>
            <p:cNvSpPr/>
            <p:nvPr/>
          </p:nvSpPr>
          <p:spPr>
            <a:xfrm>
              <a:off x="9291188" y="2029400"/>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a:latin typeface="標楷體" panose="03000509000000000000" pitchFamily="65" charset="-120"/>
                  <a:ea typeface="標楷體" panose="03000509000000000000" pitchFamily="65" charset="-120"/>
                  <a:cs typeface="DFKai-SB"/>
                  <a:sym typeface="DFKai-SB"/>
                </a:rPr>
                <a:t>影像辨識模組</a:t>
              </a:r>
              <a:endParaRPr sz="1600">
                <a:latin typeface="標楷體" panose="03000509000000000000" pitchFamily="65" charset="-120"/>
                <a:ea typeface="標楷體" panose="03000509000000000000" pitchFamily="65" charset="-120"/>
                <a:cs typeface="DFKai-SB"/>
                <a:sym typeface="DFKai-SB"/>
              </a:endParaRPr>
            </a:p>
          </p:txBody>
        </p:sp>
        <p:sp>
          <p:nvSpPr>
            <p:cNvPr id="9" name="Google Shape;568;g122dd52fbfb_4_0"/>
            <p:cNvSpPr/>
            <p:nvPr/>
          </p:nvSpPr>
          <p:spPr>
            <a:xfrm>
              <a:off x="4923063" y="4218825"/>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a:solidFill>
                    <a:schemeClr val="dk1"/>
                  </a:solidFill>
                  <a:latin typeface="標楷體" panose="03000509000000000000" pitchFamily="65" charset="-120"/>
                  <a:ea typeface="標楷體" panose="03000509000000000000" pitchFamily="65" charset="-120"/>
                  <a:cs typeface="DFKai-SB"/>
                  <a:sym typeface="DFKai-SB"/>
                </a:rPr>
                <a:t>異常回報（螢幕/喇叭）</a:t>
              </a:r>
              <a:endParaRPr sz="1600">
                <a:latin typeface="標楷體" panose="03000509000000000000" pitchFamily="65" charset="-120"/>
                <a:ea typeface="標楷體" panose="03000509000000000000" pitchFamily="65" charset="-120"/>
                <a:cs typeface="DFKai-SB"/>
                <a:sym typeface="DFKai-SB"/>
              </a:endParaRPr>
            </a:p>
          </p:txBody>
        </p:sp>
        <p:sp>
          <p:nvSpPr>
            <p:cNvPr id="10" name="Google Shape;569;g122dd52fbfb_4_0"/>
            <p:cNvSpPr/>
            <p:nvPr/>
          </p:nvSpPr>
          <p:spPr>
            <a:xfrm>
              <a:off x="2732600" y="4218825"/>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a:latin typeface="標楷體" panose="03000509000000000000" pitchFamily="65" charset="-120"/>
                  <a:ea typeface="標楷體" panose="03000509000000000000" pitchFamily="65" charset="-120"/>
                  <a:cs typeface="DFKai-SB"/>
                  <a:sym typeface="DFKai-SB"/>
                </a:rPr>
                <a:t>結束偵測</a:t>
              </a:r>
              <a:endParaRPr sz="1600">
                <a:latin typeface="標楷體" panose="03000509000000000000" pitchFamily="65" charset="-120"/>
                <a:ea typeface="標楷體" panose="03000509000000000000" pitchFamily="65" charset="-120"/>
                <a:cs typeface="DFKai-SB"/>
                <a:sym typeface="DFKai-SB"/>
              </a:endParaRPr>
            </a:p>
          </p:txBody>
        </p:sp>
        <p:cxnSp>
          <p:nvCxnSpPr>
            <p:cNvPr id="11" name="Google Shape;570;g122dd52fbfb_4_0"/>
            <p:cNvCxnSpPr>
              <a:stCxn id="6" idx="6"/>
              <a:endCxn id="7" idx="2"/>
            </p:cNvCxnSpPr>
            <p:nvPr/>
          </p:nvCxnSpPr>
          <p:spPr>
            <a:xfrm>
              <a:off x="2328450" y="2367500"/>
              <a:ext cx="361800" cy="0"/>
            </a:xfrm>
            <a:prstGeom prst="straightConnector1">
              <a:avLst/>
            </a:prstGeom>
            <a:noFill/>
            <a:ln w="28575" cap="flat" cmpd="sng">
              <a:solidFill>
                <a:schemeClr val="dk1"/>
              </a:solidFill>
              <a:prstDash val="solid"/>
              <a:round/>
              <a:headEnd type="none" w="med" len="med"/>
              <a:tailEnd type="triangle" w="med" len="med"/>
            </a:ln>
          </p:spPr>
        </p:cxnSp>
        <p:sp>
          <p:nvSpPr>
            <p:cNvPr id="12" name="Google Shape;571;g122dd52fbfb_4_0"/>
            <p:cNvSpPr txBox="1"/>
            <p:nvPr/>
          </p:nvSpPr>
          <p:spPr>
            <a:xfrm>
              <a:off x="2222507" y="2353667"/>
              <a:ext cx="427789" cy="1169521"/>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solidFill>
                    <a:schemeClr val="lt1"/>
                  </a:solidFill>
                  <a:latin typeface="標楷體" panose="03000509000000000000" pitchFamily="65" charset="-120"/>
                  <a:ea typeface="標楷體" panose="03000509000000000000" pitchFamily="65" charset="-120"/>
                  <a:cs typeface="DFKai-SB"/>
                  <a:sym typeface="DFKai-SB"/>
                </a:rPr>
                <a:t>顧客進入</a:t>
              </a:r>
              <a:endParaRPr sz="1600" dirty="0">
                <a:solidFill>
                  <a:schemeClr val="lt1"/>
                </a:solidFill>
                <a:latin typeface="標楷體" panose="03000509000000000000" pitchFamily="65" charset="-120"/>
                <a:ea typeface="標楷體" panose="03000509000000000000" pitchFamily="65" charset="-120"/>
                <a:cs typeface="DFKai-SB"/>
                <a:sym typeface="DFKai-SB"/>
              </a:endParaRPr>
            </a:p>
          </p:txBody>
        </p:sp>
        <p:sp>
          <p:nvSpPr>
            <p:cNvPr id="13" name="Google Shape;572;g122dd52fbfb_4_0"/>
            <p:cNvSpPr txBox="1"/>
            <p:nvPr/>
          </p:nvSpPr>
          <p:spPr>
            <a:xfrm>
              <a:off x="4491649" y="2367488"/>
              <a:ext cx="427789" cy="1415742"/>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照片或影片</a:t>
              </a:r>
              <a:endParaRPr sz="1600" dirty="0">
                <a:latin typeface="標楷體" panose="03000509000000000000" pitchFamily="65" charset="-120"/>
                <a:ea typeface="標楷體" panose="03000509000000000000" pitchFamily="65" charset="-120"/>
                <a:cs typeface="DFKai-SB"/>
                <a:sym typeface="DFKai-SB"/>
              </a:endParaRPr>
            </a:p>
          </p:txBody>
        </p:sp>
        <p:sp>
          <p:nvSpPr>
            <p:cNvPr id="14" name="Google Shape;574;g122dd52fbfb_4_0"/>
            <p:cNvSpPr/>
            <p:nvPr/>
          </p:nvSpPr>
          <p:spPr>
            <a:xfrm>
              <a:off x="4933688" y="2029400"/>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600" dirty="0">
                  <a:latin typeface="標楷體" panose="03000509000000000000" pitchFamily="65" charset="-120"/>
                  <a:ea typeface="標楷體" panose="03000509000000000000" pitchFamily="65" charset="-120"/>
                  <a:cs typeface="DFKai-SB"/>
                  <a:sym typeface="DFKai-SB"/>
                </a:rPr>
                <a:t>影像擷取模組</a:t>
              </a:r>
              <a:endParaRPr sz="1600" dirty="0">
                <a:latin typeface="標楷體" panose="03000509000000000000" pitchFamily="65" charset="-120"/>
                <a:ea typeface="標楷體" panose="03000509000000000000" pitchFamily="65" charset="-120"/>
                <a:cs typeface="DFKai-SB"/>
                <a:sym typeface="DFKai-SB"/>
              </a:endParaRPr>
            </a:p>
          </p:txBody>
        </p:sp>
        <p:sp>
          <p:nvSpPr>
            <p:cNvPr id="15" name="Google Shape;575;g122dd52fbfb_4_0"/>
            <p:cNvSpPr/>
            <p:nvPr/>
          </p:nvSpPr>
          <p:spPr>
            <a:xfrm>
              <a:off x="7112438" y="2029400"/>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dirty="0">
                  <a:solidFill>
                    <a:schemeClr val="dk1"/>
                  </a:solidFill>
                  <a:latin typeface="標楷體" panose="03000509000000000000" pitchFamily="65" charset="-120"/>
                  <a:ea typeface="標楷體" panose="03000509000000000000" pitchFamily="65" charset="-120"/>
                  <a:cs typeface="DFKai-SB"/>
                  <a:sym typeface="DFKai-SB"/>
                </a:rPr>
                <a:t>人臉擷取模組</a:t>
              </a:r>
              <a:endParaRPr sz="1600" dirty="0">
                <a:latin typeface="標楷體" panose="03000509000000000000" pitchFamily="65" charset="-120"/>
                <a:ea typeface="標楷體" panose="03000509000000000000" pitchFamily="65" charset="-120"/>
                <a:cs typeface="DFKai-SB"/>
                <a:sym typeface="DFKai-SB"/>
              </a:endParaRPr>
            </a:p>
          </p:txBody>
        </p:sp>
        <p:sp>
          <p:nvSpPr>
            <p:cNvPr id="16" name="Google Shape;576;g122dd52fbfb_4_0"/>
            <p:cNvSpPr/>
            <p:nvPr/>
          </p:nvSpPr>
          <p:spPr>
            <a:xfrm>
              <a:off x="9304050" y="4218813"/>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a:solidFill>
                    <a:schemeClr val="dk1"/>
                  </a:solidFill>
                  <a:latin typeface="標楷體" panose="03000509000000000000" pitchFamily="65" charset="-120"/>
                  <a:ea typeface="標楷體" panose="03000509000000000000" pitchFamily="65" charset="-120"/>
                  <a:cs typeface="DFKai-SB"/>
                  <a:sym typeface="DFKai-SB"/>
                </a:rPr>
                <a:t>檢測口罩位置模組</a:t>
              </a:r>
              <a:endParaRPr sz="1600">
                <a:latin typeface="標楷體" panose="03000509000000000000" pitchFamily="65" charset="-120"/>
                <a:ea typeface="標楷體" panose="03000509000000000000" pitchFamily="65" charset="-120"/>
                <a:cs typeface="DFKai-SB"/>
                <a:sym typeface="DFKai-SB"/>
              </a:endParaRPr>
            </a:p>
          </p:txBody>
        </p:sp>
        <p:sp>
          <p:nvSpPr>
            <p:cNvPr id="17" name="Google Shape;577;g122dd52fbfb_4_0"/>
            <p:cNvSpPr/>
            <p:nvPr/>
          </p:nvSpPr>
          <p:spPr>
            <a:xfrm>
              <a:off x="7113550" y="4218825"/>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a:solidFill>
                    <a:schemeClr val="dk1"/>
                  </a:solidFill>
                  <a:latin typeface="標楷體" panose="03000509000000000000" pitchFamily="65" charset="-120"/>
                  <a:ea typeface="標楷體" panose="03000509000000000000" pitchFamily="65" charset="-120"/>
                  <a:cs typeface="DFKai-SB"/>
                  <a:sym typeface="DFKai-SB"/>
                </a:rPr>
                <a:t>發出警告模組</a:t>
              </a:r>
              <a:endParaRPr sz="1600">
                <a:latin typeface="標楷體" panose="03000509000000000000" pitchFamily="65" charset="-120"/>
                <a:ea typeface="標楷體" panose="03000509000000000000" pitchFamily="65" charset="-120"/>
                <a:cs typeface="DFKai-SB"/>
                <a:sym typeface="DFKai-SB"/>
              </a:endParaRPr>
            </a:p>
          </p:txBody>
        </p:sp>
        <p:sp>
          <p:nvSpPr>
            <p:cNvPr id="18" name="Google Shape;578;g122dd52fbfb_4_0"/>
            <p:cNvSpPr/>
            <p:nvPr/>
          </p:nvSpPr>
          <p:spPr>
            <a:xfrm>
              <a:off x="9291175" y="3140663"/>
              <a:ext cx="1839000" cy="676200"/>
            </a:xfrm>
            <a:prstGeom prst="ellipse">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zh-TW" sz="1600" dirty="0">
                  <a:solidFill>
                    <a:schemeClr val="dk1"/>
                  </a:solidFill>
                  <a:latin typeface="標楷體" panose="03000509000000000000" pitchFamily="65" charset="-120"/>
                  <a:ea typeface="標楷體" panose="03000509000000000000" pitchFamily="65" charset="-120"/>
                  <a:cs typeface="DFKai-SB"/>
                  <a:sym typeface="DFKai-SB"/>
                </a:rPr>
                <a:t>口罩辨識模組</a:t>
              </a:r>
              <a:endParaRPr sz="1600" dirty="0">
                <a:latin typeface="標楷體" panose="03000509000000000000" pitchFamily="65" charset="-120"/>
                <a:ea typeface="標楷體" panose="03000509000000000000" pitchFamily="65" charset="-120"/>
                <a:cs typeface="DFKai-SB"/>
                <a:sym typeface="DFKai-SB"/>
              </a:endParaRPr>
            </a:p>
          </p:txBody>
        </p:sp>
        <p:cxnSp>
          <p:nvCxnSpPr>
            <p:cNvPr id="19" name="Google Shape;579;g122dd52fbfb_4_0"/>
            <p:cNvCxnSpPr>
              <a:stCxn id="7" idx="6"/>
              <a:endCxn id="14" idx="2"/>
            </p:cNvCxnSpPr>
            <p:nvPr/>
          </p:nvCxnSpPr>
          <p:spPr>
            <a:xfrm>
              <a:off x="4529263" y="2367500"/>
              <a:ext cx="404400" cy="0"/>
            </a:xfrm>
            <a:prstGeom prst="straightConnector1">
              <a:avLst/>
            </a:prstGeom>
            <a:noFill/>
            <a:ln w="28575" cap="flat" cmpd="sng">
              <a:solidFill>
                <a:schemeClr val="dk1"/>
              </a:solidFill>
              <a:prstDash val="solid"/>
              <a:round/>
              <a:headEnd type="none" w="med" len="med"/>
              <a:tailEnd type="triangle" w="med" len="med"/>
            </a:ln>
          </p:spPr>
        </p:cxnSp>
        <p:cxnSp>
          <p:nvCxnSpPr>
            <p:cNvPr id="20" name="Google Shape;580;g122dd52fbfb_4_0"/>
            <p:cNvCxnSpPr/>
            <p:nvPr/>
          </p:nvCxnSpPr>
          <p:spPr>
            <a:xfrm>
              <a:off x="6768388" y="2367525"/>
              <a:ext cx="338700" cy="0"/>
            </a:xfrm>
            <a:prstGeom prst="straightConnector1">
              <a:avLst/>
            </a:prstGeom>
            <a:noFill/>
            <a:ln w="28575" cap="flat" cmpd="sng">
              <a:solidFill>
                <a:schemeClr val="dk1"/>
              </a:solidFill>
              <a:prstDash val="solid"/>
              <a:round/>
              <a:headEnd type="none" w="med" len="med"/>
              <a:tailEnd type="triangle" w="med" len="med"/>
            </a:ln>
          </p:spPr>
        </p:cxnSp>
        <p:cxnSp>
          <p:nvCxnSpPr>
            <p:cNvPr id="21" name="Google Shape;581;g122dd52fbfb_4_0"/>
            <p:cNvCxnSpPr>
              <a:stCxn id="15" idx="6"/>
              <a:endCxn id="8" idx="2"/>
            </p:cNvCxnSpPr>
            <p:nvPr/>
          </p:nvCxnSpPr>
          <p:spPr>
            <a:xfrm>
              <a:off x="8951438" y="2367500"/>
              <a:ext cx="339900" cy="0"/>
            </a:xfrm>
            <a:prstGeom prst="straightConnector1">
              <a:avLst/>
            </a:prstGeom>
            <a:noFill/>
            <a:ln w="28575" cap="flat" cmpd="sng">
              <a:solidFill>
                <a:schemeClr val="dk1"/>
              </a:solidFill>
              <a:prstDash val="solid"/>
              <a:round/>
              <a:headEnd type="none" w="med" len="med"/>
              <a:tailEnd type="triangle" w="med" len="med"/>
            </a:ln>
          </p:spPr>
        </p:cxnSp>
        <p:cxnSp>
          <p:nvCxnSpPr>
            <p:cNvPr id="22" name="Google Shape;582;g122dd52fbfb_4_0"/>
            <p:cNvCxnSpPr>
              <a:stCxn id="8" idx="4"/>
              <a:endCxn id="18" idx="0"/>
            </p:cNvCxnSpPr>
            <p:nvPr/>
          </p:nvCxnSpPr>
          <p:spPr>
            <a:xfrm>
              <a:off x="10210688" y="2705600"/>
              <a:ext cx="0" cy="435000"/>
            </a:xfrm>
            <a:prstGeom prst="straightConnector1">
              <a:avLst/>
            </a:prstGeom>
            <a:noFill/>
            <a:ln w="28575" cap="flat" cmpd="sng">
              <a:solidFill>
                <a:schemeClr val="dk1"/>
              </a:solidFill>
              <a:prstDash val="solid"/>
              <a:round/>
              <a:headEnd type="none" w="med" len="med"/>
              <a:tailEnd type="triangle" w="med" len="med"/>
            </a:ln>
          </p:spPr>
        </p:cxnSp>
        <p:cxnSp>
          <p:nvCxnSpPr>
            <p:cNvPr id="23" name="Google Shape;583;g122dd52fbfb_4_0"/>
            <p:cNvCxnSpPr>
              <a:stCxn id="18" idx="4"/>
              <a:endCxn id="16" idx="0"/>
            </p:cNvCxnSpPr>
            <p:nvPr/>
          </p:nvCxnSpPr>
          <p:spPr>
            <a:xfrm>
              <a:off x="10210675" y="3816863"/>
              <a:ext cx="12900" cy="402000"/>
            </a:xfrm>
            <a:prstGeom prst="straightConnector1">
              <a:avLst/>
            </a:prstGeom>
            <a:noFill/>
            <a:ln w="28575" cap="flat" cmpd="sng">
              <a:solidFill>
                <a:schemeClr val="dk1"/>
              </a:solidFill>
              <a:prstDash val="solid"/>
              <a:round/>
              <a:headEnd type="none" w="med" len="med"/>
              <a:tailEnd type="triangle" w="med" len="med"/>
            </a:ln>
          </p:spPr>
        </p:cxnSp>
        <p:cxnSp>
          <p:nvCxnSpPr>
            <p:cNvPr id="24" name="Google Shape;584;g122dd52fbfb_4_0"/>
            <p:cNvCxnSpPr>
              <a:stCxn id="16" idx="2"/>
              <a:endCxn id="17" idx="6"/>
            </p:cNvCxnSpPr>
            <p:nvPr/>
          </p:nvCxnSpPr>
          <p:spPr>
            <a:xfrm rot="10800000">
              <a:off x="8952450" y="4556913"/>
              <a:ext cx="351600" cy="0"/>
            </a:xfrm>
            <a:prstGeom prst="straightConnector1">
              <a:avLst/>
            </a:prstGeom>
            <a:noFill/>
            <a:ln w="28575" cap="flat" cmpd="sng">
              <a:solidFill>
                <a:schemeClr val="dk1"/>
              </a:solidFill>
              <a:prstDash val="solid"/>
              <a:round/>
              <a:headEnd type="none" w="med" len="med"/>
              <a:tailEnd type="triangle" w="med" len="med"/>
            </a:ln>
          </p:spPr>
        </p:cxnSp>
        <p:cxnSp>
          <p:nvCxnSpPr>
            <p:cNvPr id="25" name="Google Shape;585;g122dd52fbfb_4_0"/>
            <p:cNvCxnSpPr>
              <a:stCxn id="17" idx="2"/>
              <a:endCxn id="9" idx="6"/>
            </p:cNvCxnSpPr>
            <p:nvPr/>
          </p:nvCxnSpPr>
          <p:spPr>
            <a:xfrm rot="10800000">
              <a:off x="6761950" y="4556925"/>
              <a:ext cx="351600" cy="0"/>
            </a:xfrm>
            <a:prstGeom prst="straightConnector1">
              <a:avLst/>
            </a:prstGeom>
            <a:noFill/>
            <a:ln w="28575" cap="flat" cmpd="sng">
              <a:solidFill>
                <a:srgbClr val="333333"/>
              </a:solidFill>
              <a:prstDash val="solid"/>
              <a:round/>
              <a:headEnd type="none" w="med" len="med"/>
              <a:tailEnd type="triangle" w="med" len="med"/>
            </a:ln>
          </p:spPr>
        </p:cxnSp>
        <p:cxnSp>
          <p:nvCxnSpPr>
            <p:cNvPr id="26" name="Google Shape;586;g122dd52fbfb_4_0"/>
            <p:cNvCxnSpPr>
              <a:stCxn id="9" idx="2"/>
              <a:endCxn id="10" idx="6"/>
            </p:cNvCxnSpPr>
            <p:nvPr/>
          </p:nvCxnSpPr>
          <p:spPr>
            <a:xfrm rot="10800000">
              <a:off x="4571463" y="4556925"/>
              <a:ext cx="351600" cy="0"/>
            </a:xfrm>
            <a:prstGeom prst="straightConnector1">
              <a:avLst/>
            </a:prstGeom>
            <a:noFill/>
            <a:ln w="28575" cap="flat" cmpd="sng">
              <a:solidFill>
                <a:schemeClr val="dk1"/>
              </a:solidFill>
              <a:prstDash val="solid"/>
              <a:round/>
              <a:headEnd type="none" w="med" len="med"/>
              <a:tailEnd type="triangle" w="med" len="med"/>
            </a:ln>
          </p:spPr>
        </p:cxnSp>
        <p:sp>
          <p:nvSpPr>
            <p:cNvPr id="27" name="Google Shape;587;g122dd52fbfb_4_0"/>
            <p:cNvSpPr txBox="1"/>
            <p:nvPr/>
          </p:nvSpPr>
          <p:spPr>
            <a:xfrm>
              <a:off x="6727528" y="2375329"/>
              <a:ext cx="427789" cy="923299"/>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擷取人</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28" name="Google Shape;588;g122dd52fbfb_4_0"/>
            <p:cNvSpPr txBox="1"/>
            <p:nvPr/>
          </p:nvSpPr>
          <p:spPr>
            <a:xfrm>
              <a:off x="8877611" y="2368540"/>
              <a:ext cx="427789" cy="1169521"/>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擷取人臉</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29" name="Google Shape;589;g122dd52fbfb_4_0"/>
            <p:cNvSpPr txBox="1"/>
            <p:nvPr/>
          </p:nvSpPr>
          <p:spPr>
            <a:xfrm>
              <a:off x="10210700" y="2723000"/>
              <a:ext cx="1061700" cy="43085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擷取口罩</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30" name="Google Shape;590;g122dd52fbfb_4_0"/>
            <p:cNvSpPr txBox="1"/>
            <p:nvPr/>
          </p:nvSpPr>
          <p:spPr>
            <a:xfrm>
              <a:off x="10223575" y="3816775"/>
              <a:ext cx="1334400" cy="430857"/>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辨識到口罩</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31" name="Google Shape;591;g122dd52fbfb_4_0"/>
            <p:cNvSpPr txBox="1"/>
            <p:nvPr/>
          </p:nvSpPr>
          <p:spPr>
            <a:xfrm>
              <a:off x="8957368" y="4598519"/>
              <a:ext cx="427789" cy="1415742"/>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口罩未戴好</a:t>
              </a:r>
              <a:endParaRPr sz="1600" dirty="0">
                <a:latin typeface="標楷體" panose="03000509000000000000" pitchFamily="65" charset="-120"/>
                <a:ea typeface="標楷體" panose="03000509000000000000" pitchFamily="65" charset="-120"/>
                <a:cs typeface="Twentieth Century"/>
                <a:sym typeface="Twentieth Century"/>
              </a:endParaRPr>
            </a:p>
          </p:txBody>
        </p:sp>
        <p:sp>
          <p:nvSpPr>
            <p:cNvPr id="32" name="Google Shape;592;g122dd52fbfb_4_0"/>
            <p:cNvSpPr txBox="1"/>
            <p:nvPr/>
          </p:nvSpPr>
          <p:spPr>
            <a:xfrm>
              <a:off x="6599875" y="4642555"/>
              <a:ext cx="672256" cy="1245186"/>
            </a:xfrm>
            <a:prstGeom prst="rect">
              <a:avLst/>
            </a:prstGeom>
            <a:noFill/>
            <a:ln>
              <a:noFill/>
            </a:ln>
          </p:spPr>
          <p:txBody>
            <a:bodyPr spcFirstLastPara="1" vert="eaVert" wrap="square" lIns="91425" tIns="91425" rIns="91425" bIns="91425" anchor="t" anchorCtr="0">
              <a:spAutoFit/>
            </a:bodyPr>
            <a:lstStyle/>
            <a:p>
              <a:pPr marL="0" lvl="0" indent="0"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使設備發出警示</a:t>
              </a:r>
              <a:endParaRPr sz="1600" dirty="0">
                <a:latin typeface="標楷體" panose="03000509000000000000" pitchFamily="65" charset="-120"/>
                <a:ea typeface="標楷體" panose="03000509000000000000" pitchFamily="65" charset="-120"/>
                <a:cs typeface="Twentieth Century"/>
                <a:sym typeface="Twentieth Century"/>
              </a:endParaRPr>
            </a:p>
          </p:txBody>
        </p:sp>
        <p:cxnSp>
          <p:nvCxnSpPr>
            <p:cNvPr id="33" name="Google Shape;593;g122dd52fbfb_4_0"/>
            <p:cNvCxnSpPr>
              <a:stCxn id="16" idx="1"/>
            </p:cNvCxnSpPr>
            <p:nvPr/>
          </p:nvCxnSpPr>
          <p:spPr>
            <a:xfrm rot="10800000">
              <a:off x="9096065" y="3816240"/>
              <a:ext cx="477300" cy="501600"/>
            </a:xfrm>
            <a:prstGeom prst="straightConnector1">
              <a:avLst/>
            </a:prstGeom>
            <a:noFill/>
            <a:ln w="28575" cap="flat" cmpd="sng">
              <a:solidFill>
                <a:schemeClr val="dk1"/>
              </a:solidFill>
              <a:prstDash val="solid"/>
              <a:round/>
              <a:headEnd type="none" w="med" len="med"/>
              <a:tailEnd type="none" w="med" len="med"/>
            </a:ln>
          </p:spPr>
        </p:cxnSp>
        <p:cxnSp>
          <p:nvCxnSpPr>
            <p:cNvPr id="34" name="Google Shape;594;g122dd52fbfb_4_0"/>
            <p:cNvCxnSpPr/>
            <p:nvPr/>
          </p:nvCxnSpPr>
          <p:spPr>
            <a:xfrm rot="10800000">
              <a:off x="4476375" y="3801925"/>
              <a:ext cx="4648500" cy="28800"/>
            </a:xfrm>
            <a:prstGeom prst="straightConnector1">
              <a:avLst/>
            </a:prstGeom>
            <a:noFill/>
            <a:ln w="28575" cap="flat" cmpd="sng">
              <a:solidFill>
                <a:schemeClr val="dk1"/>
              </a:solidFill>
              <a:prstDash val="solid"/>
              <a:round/>
              <a:headEnd type="none" w="med" len="med"/>
              <a:tailEnd type="none" w="med" len="med"/>
            </a:ln>
          </p:spPr>
        </p:cxnSp>
        <p:cxnSp>
          <p:nvCxnSpPr>
            <p:cNvPr id="35" name="Google Shape;595;g122dd52fbfb_4_0"/>
            <p:cNvCxnSpPr>
              <a:endCxn id="10" idx="7"/>
            </p:cNvCxnSpPr>
            <p:nvPr/>
          </p:nvCxnSpPr>
          <p:spPr>
            <a:xfrm flipH="1">
              <a:off x="4302285" y="3816252"/>
              <a:ext cx="174000" cy="501600"/>
            </a:xfrm>
            <a:prstGeom prst="straightConnector1">
              <a:avLst/>
            </a:prstGeom>
            <a:noFill/>
            <a:ln w="28575" cap="flat" cmpd="sng">
              <a:solidFill>
                <a:schemeClr val="dk1"/>
              </a:solidFill>
              <a:prstDash val="solid"/>
              <a:round/>
              <a:headEnd type="none" w="med" len="med"/>
              <a:tailEnd type="triangle" w="med" len="med"/>
            </a:ln>
          </p:spPr>
        </p:cxnSp>
        <p:sp>
          <p:nvSpPr>
            <p:cNvPr id="36" name="Google Shape;596;g122dd52fbfb_4_0"/>
            <p:cNvSpPr txBox="1"/>
            <p:nvPr/>
          </p:nvSpPr>
          <p:spPr>
            <a:xfrm>
              <a:off x="6167370" y="3439368"/>
              <a:ext cx="16929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TW" sz="1600" dirty="0">
                  <a:latin typeface="標楷體" panose="03000509000000000000" pitchFamily="65" charset="-120"/>
                  <a:ea typeface="標楷體" panose="03000509000000000000" pitchFamily="65" charset="-120"/>
                  <a:cs typeface="Twentieth Century"/>
                  <a:sym typeface="Twentieth Century"/>
                </a:rPr>
                <a:t>口罩已戴好</a:t>
              </a:r>
              <a:endParaRPr sz="1600" dirty="0">
                <a:latin typeface="標楷體" panose="03000509000000000000" pitchFamily="65" charset="-120"/>
                <a:ea typeface="標楷體" panose="03000509000000000000" pitchFamily="65" charset="-120"/>
                <a:cs typeface="Twentieth Century"/>
                <a:sym typeface="Twentieth Century"/>
              </a:endParaRPr>
            </a:p>
          </p:txBody>
        </p:sp>
      </p:grpSp>
      <p:sp>
        <p:nvSpPr>
          <p:cNvPr id="38" name="頁尾版面配置區 37"/>
          <p:cNvSpPr>
            <a:spLocks noGrp="1"/>
          </p:cNvSpPr>
          <p:nvPr>
            <p:ph type="ftr" sz="quarter" idx="11"/>
          </p:nvPr>
        </p:nvSpPr>
        <p:spPr/>
        <p:txBody>
          <a:bodyPr/>
          <a:lstStyle/>
          <a:p>
            <a:r>
              <a:rPr lang="zh-TW" altLang="en-US"/>
              <a:t>軟體工程第二組</a:t>
            </a:r>
          </a:p>
        </p:txBody>
      </p:sp>
      <p:sp>
        <p:nvSpPr>
          <p:cNvPr id="39" name="投影片編號版面配置區 38"/>
          <p:cNvSpPr>
            <a:spLocks noGrp="1"/>
          </p:cNvSpPr>
          <p:nvPr>
            <p:ph type="sldNum" sz="quarter" idx="12"/>
          </p:nvPr>
        </p:nvSpPr>
        <p:spPr/>
        <p:txBody>
          <a:bodyPr/>
          <a:lstStyle/>
          <a:p>
            <a:fld id="{76D30919-987B-476F-99A6-62EAFD6C028F}" type="slidenum">
              <a:rPr lang="zh-TW" altLang="en-US" smtClean="0"/>
              <a:pPr/>
              <a:t>36</a:t>
            </a:fld>
            <a:endParaRPr lang="zh-TW" altLang="en-US"/>
          </a:p>
        </p:txBody>
      </p:sp>
    </p:spTree>
    <p:extLst>
      <p:ext uri="{BB962C8B-B14F-4D97-AF65-F5344CB8AC3E}">
        <p14:creationId xmlns:p14="http://schemas.microsoft.com/office/powerpoint/2010/main" val="4189004800"/>
      </p:ext>
    </p:extLst>
  </p:cSld>
  <p:clrMapOvr>
    <a:masterClrMapping/>
  </p:clrMapOvr>
  <p:transition>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企業流程分析</a:t>
            </a:r>
          </a:p>
        </p:txBody>
      </p:sp>
      <p:pic>
        <p:nvPicPr>
          <p:cNvPr id="3" name="Google Shape;602;g12301e9b86f_1_5"/>
          <p:cNvPicPr preferRelativeResize="0"/>
          <p:nvPr/>
        </p:nvPicPr>
        <p:blipFill>
          <a:blip r:embed="rId2">
            <a:alphaModFix/>
          </a:blip>
          <a:stretch>
            <a:fillRect/>
          </a:stretch>
        </p:blipFill>
        <p:spPr>
          <a:xfrm>
            <a:off x="2629695" y="1295775"/>
            <a:ext cx="6993570" cy="4608775"/>
          </a:xfrm>
          <a:prstGeom prst="rect">
            <a:avLst/>
          </a:prstGeom>
          <a:noFill/>
          <a:ln>
            <a:noFill/>
          </a:ln>
        </p:spPr>
      </p:pic>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37</a:t>
            </a:fld>
            <a:endParaRPr lang="zh-TW" altLang="en-US"/>
          </a:p>
        </p:txBody>
      </p:sp>
    </p:spTree>
    <p:extLst>
      <p:ext uri="{BB962C8B-B14F-4D97-AF65-F5344CB8AC3E}">
        <p14:creationId xmlns:p14="http://schemas.microsoft.com/office/powerpoint/2010/main" val="4268082148"/>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需求規格化</a:t>
            </a:r>
          </a:p>
        </p:txBody>
      </p:sp>
      <p:sp>
        <p:nvSpPr>
          <p:cNvPr id="4" name="內容版面配置區 3"/>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在需求分析後，我們將系統需求進行規格化</a:t>
            </a:r>
          </a:p>
          <a:p>
            <a:r>
              <a:rPr lang="zh-TW" altLang="en-US" dirty="0">
                <a:latin typeface="標楷體" panose="03000509000000000000" pitchFamily="65" charset="-120"/>
                <a:ea typeface="標楷體" panose="03000509000000000000" pitchFamily="65" charset="-120"/>
              </a:rPr>
              <a:t>列出規格並製作成規格書。</a:t>
            </a:r>
          </a:p>
          <a:p>
            <a:endParaRPr lang="zh-TW" altLang="en-US" dirty="0">
              <a:latin typeface="標楷體" panose="03000509000000000000" pitchFamily="65" charset="-120"/>
              <a:ea typeface="標楷體" panose="03000509000000000000" pitchFamily="65" charset="-120"/>
            </a:endParaRPr>
          </a:p>
        </p:txBody>
      </p:sp>
      <p:grpSp>
        <p:nvGrpSpPr>
          <p:cNvPr id="5" name="Google Shape;611;g12170596168_1_41"/>
          <p:cNvGrpSpPr/>
          <p:nvPr/>
        </p:nvGrpSpPr>
        <p:grpSpPr>
          <a:xfrm>
            <a:off x="4165388" y="3504075"/>
            <a:ext cx="3861225" cy="981499"/>
            <a:chOff x="4165388" y="3504075"/>
            <a:chExt cx="3861225" cy="981499"/>
          </a:xfrm>
        </p:grpSpPr>
        <p:pic>
          <p:nvPicPr>
            <p:cNvPr id="6" name="Google Shape;612;g12170596168_1_41"/>
            <p:cNvPicPr preferRelativeResize="0"/>
            <p:nvPr/>
          </p:nvPicPr>
          <p:blipFill>
            <a:blip r:embed="rId2">
              <a:alphaModFix/>
            </a:blip>
            <a:stretch>
              <a:fillRect/>
            </a:stretch>
          </p:blipFill>
          <p:spPr>
            <a:xfrm>
              <a:off x="4165388" y="3504075"/>
              <a:ext cx="858805" cy="981499"/>
            </a:xfrm>
            <a:prstGeom prst="rect">
              <a:avLst/>
            </a:prstGeom>
            <a:noFill/>
            <a:ln>
              <a:noFill/>
            </a:ln>
          </p:spPr>
        </p:pic>
        <p:sp>
          <p:nvSpPr>
            <p:cNvPr id="7" name="Google Shape;613;g12170596168_1_41"/>
            <p:cNvSpPr txBox="1"/>
            <p:nvPr/>
          </p:nvSpPr>
          <p:spPr>
            <a:xfrm>
              <a:off x="5450213" y="3561388"/>
              <a:ext cx="2576400" cy="866874"/>
            </a:xfrm>
            <a:prstGeom prst="rect">
              <a:avLst/>
            </a:prstGeom>
            <a:noFill/>
            <a:ln>
              <a:noFill/>
            </a:ln>
          </p:spPr>
          <p:txBody>
            <a:bodyPr spcFirstLastPara="1" wrap="square" lIns="91425" tIns="91425" rIns="91425" bIns="91425" anchor="ctr" anchorCtr="0">
              <a:spAutoFit/>
            </a:bodyPr>
            <a:lstStyle/>
            <a:p>
              <a:pPr marL="0" marR="0" lvl="0" indent="0" algn="l" rtl="0">
                <a:lnSpc>
                  <a:spcPct val="120000"/>
                </a:lnSpc>
                <a:spcBef>
                  <a:spcPts val="1000"/>
                </a:spcBef>
                <a:spcAft>
                  <a:spcPts val="0"/>
                </a:spcAft>
                <a:buNone/>
              </a:pPr>
              <a:r>
                <a:rPr lang="zh-TW" sz="3000" u="sng" dirty="0">
                  <a:solidFill>
                    <a:schemeClr val="hlink"/>
                  </a:solidFill>
                  <a:latin typeface="微軟正黑體" panose="020B0604030504040204" pitchFamily="34" charset="-120"/>
                  <a:ea typeface="微軟正黑體" panose="020B0604030504040204" pitchFamily="34" charset="-120"/>
                  <a:cs typeface="DFKai-SB"/>
                  <a:sym typeface="DFKai-SB"/>
                  <a:hlinkClick r:id="rId3"/>
                </a:rPr>
                <a:t>需求規格書</a:t>
              </a:r>
              <a:endParaRPr sz="3000" dirty="0">
                <a:solidFill>
                  <a:schemeClr val="lt1"/>
                </a:solidFill>
                <a:latin typeface="微軟正黑體" panose="020B0604030504040204" pitchFamily="34" charset="-120"/>
                <a:ea typeface="微軟正黑體" panose="020B0604030504040204" pitchFamily="34" charset="-120"/>
                <a:cs typeface="Twentieth Century"/>
                <a:sym typeface="Twentieth Century"/>
              </a:endParaRPr>
            </a:p>
          </p:txBody>
        </p:sp>
      </p:grpSp>
      <p:sp>
        <p:nvSpPr>
          <p:cNvPr id="8" name="頁尾版面配置區 7"/>
          <p:cNvSpPr>
            <a:spLocks noGrp="1"/>
          </p:cNvSpPr>
          <p:nvPr>
            <p:ph type="ftr" sz="quarter" idx="11"/>
          </p:nvPr>
        </p:nvSpPr>
        <p:spPr/>
        <p:txBody>
          <a:bodyPr/>
          <a:lstStyle/>
          <a:p>
            <a:r>
              <a:rPr lang="zh-TW" altLang="en-US"/>
              <a:t>軟體工程第二組</a:t>
            </a:r>
          </a:p>
        </p:txBody>
      </p:sp>
      <p:sp>
        <p:nvSpPr>
          <p:cNvPr id="9" name="投影片編號版面配置區 8"/>
          <p:cNvSpPr>
            <a:spLocks noGrp="1"/>
          </p:cNvSpPr>
          <p:nvPr>
            <p:ph type="sldNum" sz="quarter" idx="12"/>
          </p:nvPr>
        </p:nvSpPr>
        <p:spPr/>
        <p:txBody>
          <a:bodyPr/>
          <a:lstStyle/>
          <a:p>
            <a:fld id="{76D30919-987B-476F-99A6-62EAFD6C028F}" type="slidenum">
              <a:rPr lang="zh-TW" altLang="en-US" smtClean="0"/>
              <a:pPr/>
              <a:t>38</a:t>
            </a:fld>
            <a:endParaRPr lang="zh-TW" altLang="en-US"/>
          </a:p>
        </p:txBody>
      </p:sp>
    </p:spTree>
    <p:extLst>
      <p:ext uri="{BB962C8B-B14F-4D97-AF65-F5344CB8AC3E}">
        <p14:creationId xmlns:p14="http://schemas.microsoft.com/office/powerpoint/2010/main" val="2534278523"/>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工作分配</a:t>
            </a: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呂宗祐</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需求擷取、實體關聯分析</a:t>
            </a:r>
          </a:p>
          <a:p>
            <a:r>
              <a:rPr lang="zh-TW" altLang="en-US" dirty="0">
                <a:latin typeface="標楷體" panose="03000509000000000000" pitchFamily="65" charset="-120"/>
                <a:ea typeface="標楷體" panose="03000509000000000000" pitchFamily="65" charset="-120"/>
              </a:rPr>
              <a:t>葉冠昊</a:t>
            </a:r>
            <a:r>
              <a:rPr lang="en-US" altLang="zh-TW" dirty="0">
                <a:latin typeface="標楷體" panose="03000509000000000000" pitchFamily="65" charset="-120"/>
                <a:ea typeface="標楷體" panose="03000509000000000000" pitchFamily="65" charset="-120"/>
              </a:rPr>
              <a:t>:SCRUM</a:t>
            </a:r>
            <a:r>
              <a:rPr lang="zh-TW" altLang="en-US" dirty="0">
                <a:latin typeface="標楷體" panose="03000509000000000000" pitchFamily="65" charset="-120"/>
                <a:ea typeface="標楷體" panose="03000509000000000000" pitchFamily="65" charset="-120"/>
              </a:rPr>
              <a:t>、企業流程分析</a:t>
            </a:r>
          </a:p>
          <a:p>
            <a:r>
              <a:rPr lang="zh-TW" altLang="en-US" dirty="0">
                <a:latin typeface="標楷體" panose="03000509000000000000" pitchFamily="65" charset="-120"/>
                <a:ea typeface="標楷體" panose="03000509000000000000" pitchFamily="65" charset="-120"/>
              </a:rPr>
              <a:t>何培魁</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統合流程、需求規格書</a:t>
            </a:r>
          </a:p>
          <a:p>
            <a:r>
              <a:rPr lang="zh-TW" altLang="en-US" dirty="0">
                <a:latin typeface="標楷體" panose="03000509000000000000" pitchFamily="65" charset="-120"/>
                <a:ea typeface="標楷體" panose="03000509000000000000" pitchFamily="65" charset="-120"/>
              </a:rPr>
              <a:t>陳以晢</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瀑布式開發、資料流程分析</a:t>
            </a:r>
          </a:p>
          <a:p>
            <a:r>
              <a:rPr lang="zh-TW" altLang="en-US" dirty="0">
                <a:latin typeface="標楷體" panose="03000509000000000000" pitchFamily="65" charset="-120"/>
                <a:ea typeface="標楷體" panose="03000509000000000000" pitchFamily="65" charset="-120"/>
              </a:rPr>
              <a:t>洪偉倫</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極限製程、狀態行為分析</a:t>
            </a:r>
          </a:p>
          <a:p>
            <a:r>
              <a:rPr lang="zh-TW" altLang="en-US" dirty="0">
                <a:latin typeface="標楷體" panose="03000509000000000000" pitchFamily="65" charset="-120"/>
                <a:ea typeface="標楷體" panose="03000509000000000000" pitchFamily="65" charset="-120"/>
              </a:rPr>
              <a:t>其餘部分合力完成</a:t>
            </a:r>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39</a:t>
            </a:fld>
            <a:endParaRPr lang="zh-TW" altLang="en-US"/>
          </a:p>
        </p:txBody>
      </p:sp>
    </p:spTree>
    <p:extLst>
      <p:ext uri="{BB962C8B-B14F-4D97-AF65-F5344CB8AC3E}">
        <p14:creationId xmlns:p14="http://schemas.microsoft.com/office/powerpoint/2010/main" val="277421263"/>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第一章 軟體危機與流程</a:t>
            </a:r>
          </a:p>
        </p:txBody>
      </p:sp>
      <p:sp>
        <p:nvSpPr>
          <p:cNvPr id="3" name="文字版面配置區 2"/>
          <p:cNvSpPr>
            <a:spLocks noGrp="1"/>
          </p:cNvSpPr>
          <p:nvPr>
            <p:ph type="body" idx="1"/>
          </p:nvPr>
        </p:nvSpPr>
        <p:spPr/>
        <p:txBody>
          <a:bodyPr/>
          <a:lstStyle/>
          <a:p>
            <a:endParaRPr lang="zh-TW" altLang="en-US"/>
          </a:p>
        </p:txBody>
      </p:sp>
      <p:sp>
        <p:nvSpPr>
          <p:cNvPr id="4" name="頁尾版面配置區 3"/>
          <p:cNvSpPr>
            <a:spLocks noGrp="1"/>
          </p:cNvSpPr>
          <p:nvPr>
            <p:ph type="ftr" sz="quarter" idx="11"/>
          </p:nvPr>
        </p:nvSpPr>
        <p:spPr/>
        <p:txBody>
          <a:bodyPr/>
          <a:lstStyle/>
          <a:p>
            <a:r>
              <a:rPr lang="zh-TW" altLang="en-US"/>
              <a:t>軟體工程第二組</a:t>
            </a:r>
          </a:p>
        </p:txBody>
      </p:sp>
      <p:sp>
        <p:nvSpPr>
          <p:cNvPr id="5" name="投影片編號版面配置區 4"/>
          <p:cNvSpPr>
            <a:spLocks noGrp="1"/>
          </p:cNvSpPr>
          <p:nvPr>
            <p:ph type="sldNum" sz="quarter" idx="12"/>
          </p:nvPr>
        </p:nvSpPr>
        <p:spPr/>
        <p:txBody>
          <a:bodyPr/>
          <a:lstStyle/>
          <a:p>
            <a:fld id="{76D30919-987B-476F-99A6-62EAFD6C028F}" type="slidenum">
              <a:rPr lang="zh-TW" altLang="en-US" smtClean="0"/>
              <a:pPr/>
              <a:t>4</a:t>
            </a:fld>
            <a:endParaRPr lang="zh-TW" altLang="en-US"/>
          </a:p>
        </p:txBody>
      </p:sp>
    </p:spTree>
    <p:extLst>
      <p:ext uri="{BB962C8B-B14F-4D97-AF65-F5344CB8AC3E}">
        <p14:creationId xmlns:p14="http://schemas.microsoft.com/office/powerpoint/2010/main" val="2233832609"/>
      </p:ext>
    </p:extLst>
  </p:cSld>
  <p:clrMapOvr>
    <a:masterClrMapping/>
  </p:clrMapOvr>
  <p:transition>
    <p:push dir="u"/>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 y="1784"/>
            <a:ext cx="12187299" cy="6857071"/>
          </a:xfrm>
          <a:prstGeom prst="rect">
            <a:avLst/>
          </a:prstGeom>
        </p:spPr>
      </p:pic>
      <p:sp>
        <p:nvSpPr>
          <p:cNvPr id="10" name="TextBox 9"/>
          <p:cNvSpPr txBox="1"/>
          <p:nvPr/>
        </p:nvSpPr>
        <p:spPr>
          <a:xfrm>
            <a:off x="7605457" y="2277472"/>
            <a:ext cx="3939407" cy="1230396"/>
          </a:xfrm>
          <a:prstGeom prst="rect">
            <a:avLst/>
          </a:prstGeom>
          <a:noFill/>
        </p:spPr>
        <p:txBody>
          <a:bodyPr wrap="none" lIns="121854" tIns="60926" rIns="121854" bIns="60926" rtlCol="0">
            <a:spAutoFit/>
          </a:bodyPr>
          <a:lstStyle/>
          <a:p>
            <a:pPr algn="r"/>
            <a:r>
              <a:rPr lang="zh-TW" altLang="en-US" sz="7196" b="1" dirty="0">
                <a:solidFill>
                  <a:schemeClr val="accent1"/>
                </a:solidFill>
                <a:latin typeface="標楷體" panose="03000509000000000000" pitchFamily="65" charset="-120"/>
                <a:ea typeface="標楷體" panose="03000509000000000000" pitchFamily="65" charset="-120"/>
              </a:rPr>
              <a:t>謝謝觀看</a:t>
            </a:r>
            <a:endParaRPr lang="zh-CN" altLang="en-US" sz="7196" b="1" dirty="0">
              <a:solidFill>
                <a:schemeClr val="accent1"/>
              </a:solidFill>
              <a:latin typeface="標楷體" panose="03000509000000000000" pitchFamily="65" charset="-120"/>
              <a:ea typeface="標楷體" panose="03000509000000000000" pitchFamily="65" charset="-120"/>
            </a:endParaRPr>
          </a:p>
        </p:txBody>
      </p:sp>
      <p:cxnSp>
        <p:nvCxnSpPr>
          <p:cNvPr id="11" name="直接连接符 10"/>
          <p:cNvCxnSpPr/>
          <p:nvPr/>
        </p:nvCxnSpPr>
        <p:spPr>
          <a:xfrm>
            <a:off x="5324449" y="3604116"/>
            <a:ext cx="602577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521" y="455852"/>
            <a:ext cx="2708300" cy="861386"/>
          </a:xfrm>
          <a:prstGeom prst="rect">
            <a:avLst/>
          </a:prstGeom>
          <a:noFill/>
        </p:spPr>
        <p:txBody>
          <a:bodyPr wrap="none" lIns="121854" tIns="60926" rIns="121854" bIns="60926" rtlCol="0">
            <a:spAutoFit/>
          </a:bodyPr>
          <a:lstStyle/>
          <a:p>
            <a:r>
              <a:rPr lang="zh-TW" altLang="en-US" sz="4798" dirty="0">
                <a:solidFill>
                  <a:schemeClr val="bg1"/>
                </a:solidFill>
                <a:latin typeface="標楷體" panose="03000509000000000000" pitchFamily="65" charset="-120"/>
                <a:ea typeface="標楷體" panose="03000509000000000000" pitchFamily="65" charset="-120"/>
              </a:rPr>
              <a:t>軟體工程</a:t>
            </a:r>
            <a:endParaRPr lang="zh-CN" altLang="en-US" sz="4798" dirty="0">
              <a:solidFill>
                <a:schemeClr val="bg1"/>
              </a:solidFill>
              <a:latin typeface="標楷體" panose="03000509000000000000" pitchFamily="65" charset="-120"/>
              <a:ea typeface="標楷體" panose="03000509000000000000" pitchFamily="65" charset="-120"/>
            </a:endParaRPr>
          </a:p>
        </p:txBody>
      </p:sp>
      <p:sp>
        <p:nvSpPr>
          <p:cNvPr id="13" name="TextBox 12"/>
          <p:cNvSpPr txBox="1"/>
          <p:nvPr/>
        </p:nvSpPr>
        <p:spPr>
          <a:xfrm>
            <a:off x="9987939" y="3796082"/>
            <a:ext cx="1477194" cy="615164"/>
          </a:xfrm>
          <a:prstGeom prst="rect">
            <a:avLst/>
          </a:prstGeom>
          <a:noFill/>
        </p:spPr>
        <p:txBody>
          <a:bodyPr wrap="none" lIns="121854" tIns="60926" rIns="121854" bIns="60926" rtlCol="0">
            <a:spAutoFit/>
          </a:bodyPr>
          <a:lstStyle/>
          <a:p>
            <a:pPr algn="r"/>
            <a:r>
              <a:rPr lang="zh-TW" altLang="en-US" sz="3198" b="1" dirty="0">
                <a:solidFill>
                  <a:schemeClr val="tx1">
                    <a:lumMod val="75000"/>
                    <a:lumOff val="25000"/>
                  </a:schemeClr>
                </a:solidFill>
                <a:latin typeface="標楷體" panose="03000509000000000000" pitchFamily="65" charset="-120"/>
                <a:ea typeface="標楷體" panose="03000509000000000000" pitchFamily="65" charset="-120"/>
              </a:rPr>
              <a:t>第二組</a:t>
            </a:r>
            <a:endParaRPr lang="zh-CN" altLang="en-US" sz="3198" b="1" dirty="0">
              <a:solidFill>
                <a:schemeClr val="tx1">
                  <a:lumMod val="75000"/>
                  <a:lumOff val="25000"/>
                </a:schemeClr>
              </a:solidFill>
              <a:latin typeface="標楷體" panose="03000509000000000000" pitchFamily="65" charset="-120"/>
              <a:ea typeface="標楷體" panose="03000509000000000000" pitchFamily="65" charset="-120"/>
            </a:endParaRPr>
          </a:p>
        </p:txBody>
      </p:sp>
      <p:sp>
        <p:nvSpPr>
          <p:cNvPr id="2" name="頁尾版面配置區 1"/>
          <p:cNvSpPr>
            <a:spLocks noGrp="1"/>
          </p:cNvSpPr>
          <p:nvPr>
            <p:ph type="ftr" sz="quarter" idx="11"/>
          </p:nvPr>
        </p:nvSpPr>
        <p:spPr/>
        <p:txBody>
          <a:bodyPr/>
          <a:lstStyle/>
          <a:p>
            <a:r>
              <a:rPr lang="zh-TW" altLang="en-US"/>
              <a:t>軟體工程第二組</a:t>
            </a:r>
          </a:p>
        </p:txBody>
      </p:sp>
      <p:sp>
        <p:nvSpPr>
          <p:cNvPr id="3" name="投影片編號版面配置區 2"/>
          <p:cNvSpPr>
            <a:spLocks noGrp="1"/>
          </p:cNvSpPr>
          <p:nvPr>
            <p:ph type="sldNum" sz="quarter" idx="12"/>
          </p:nvPr>
        </p:nvSpPr>
        <p:spPr/>
        <p:txBody>
          <a:bodyPr/>
          <a:lstStyle/>
          <a:p>
            <a:fld id="{76D30919-987B-476F-99A6-62EAFD6C028F}" type="slidenum">
              <a:rPr lang="zh-TW" altLang="en-US" smtClean="0"/>
              <a:pPr/>
              <a:t>40</a:t>
            </a:fld>
            <a:endParaRPr lang="zh-TW" altLang="en-US"/>
          </a:p>
        </p:txBody>
      </p:sp>
    </p:spTree>
    <p:extLst>
      <p:ext uri="{BB962C8B-B14F-4D97-AF65-F5344CB8AC3E}">
        <p14:creationId xmlns:p14="http://schemas.microsoft.com/office/powerpoint/2010/main" val="1453519145"/>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瀑布式開發 </a:t>
            </a:r>
            <a:r>
              <a:rPr lang="en-US" altLang="zh-TW" dirty="0">
                <a:latin typeface="標楷體" panose="03000509000000000000" pitchFamily="65" charset="-120"/>
                <a:ea typeface="標楷體" panose="03000509000000000000" pitchFamily="65" charset="-120"/>
              </a:rPr>
              <a:t>(1/2)</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瀑布式開發是以上到下的方式</a:t>
            </a:r>
          </a:p>
          <a:p>
            <a:r>
              <a:rPr lang="zh-TW" altLang="en-US" dirty="0">
                <a:latin typeface="標楷體" panose="03000509000000000000" pitchFamily="65" charset="-120"/>
                <a:ea typeface="標楷體" panose="03000509000000000000" pitchFamily="65" charset="-120"/>
              </a:rPr>
              <a:t>進行的一種開發流程，</a:t>
            </a:r>
          </a:p>
          <a:p>
            <a:r>
              <a:rPr lang="zh-TW" altLang="en-US" dirty="0">
                <a:latin typeface="標楷體" panose="03000509000000000000" pitchFamily="65" charset="-120"/>
                <a:ea typeface="標楷體" panose="03000509000000000000" pitchFamily="65" charset="-120"/>
              </a:rPr>
              <a:t>到下個流程後就不會回頭更改上一層的決定，</a:t>
            </a:r>
          </a:p>
          <a:p>
            <a:r>
              <a:rPr lang="zh-TW" altLang="en-US" dirty="0">
                <a:latin typeface="標楷體" panose="03000509000000000000" pitchFamily="65" charset="-120"/>
                <a:ea typeface="標楷體" panose="03000509000000000000" pitchFamily="65" charset="-120"/>
              </a:rPr>
              <a:t>適合在做不會有大方向更改的大型工程。</a:t>
            </a:r>
          </a:p>
          <a:p>
            <a:endParaRPr lang="zh-TW" altLang="en-US" dirty="0">
              <a:latin typeface="標楷體" panose="03000509000000000000" pitchFamily="65" charset="-120"/>
              <a:ea typeface="標楷體" panose="03000509000000000000" pitchFamily="65" charset="-120"/>
            </a:endParaRPr>
          </a:p>
        </p:txBody>
      </p:sp>
      <p:grpSp>
        <p:nvGrpSpPr>
          <p:cNvPr id="23" name="群組 22"/>
          <p:cNvGrpSpPr/>
          <p:nvPr/>
        </p:nvGrpSpPr>
        <p:grpSpPr>
          <a:xfrm>
            <a:off x="6188242" y="1236693"/>
            <a:ext cx="5295817" cy="4138075"/>
            <a:chOff x="5915175" y="1988950"/>
            <a:chExt cx="5413888" cy="4189719"/>
          </a:xfrm>
        </p:grpSpPr>
        <p:sp>
          <p:nvSpPr>
            <p:cNvPr id="4" name="Google Shape;266;g12301e9b86f_3_0"/>
            <p:cNvSpPr/>
            <p:nvPr/>
          </p:nvSpPr>
          <p:spPr>
            <a:xfrm>
              <a:off x="5915195" y="1988950"/>
              <a:ext cx="1473300" cy="681600"/>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7;g12301e9b86f_3_0"/>
            <p:cNvSpPr/>
            <p:nvPr/>
          </p:nvSpPr>
          <p:spPr>
            <a:xfrm>
              <a:off x="6900620" y="2865980"/>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zh-TW" altLang="en-US" dirty="0">
                  <a:latin typeface="DFKai-SB"/>
                  <a:ea typeface="DFKai-SB"/>
                  <a:cs typeface="DFKai-SB"/>
                  <a:sym typeface="DFKai-SB"/>
                </a:rPr>
                <a:t>系統設計</a:t>
              </a:r>
            </a:p>
          </p:txBody>
        </p:sp>
        <p:sp>
          <p:nvSpPr>
            <p:cNvPr id="6" name="Google Shape;268;g12301e9b86f_3_0"/>
            <p:cNvSpPr/>
            <p:nvPr/>
          </p:nvSpPr>
          <p:spPr>
            <a:xfrm>
              <a:off x="7886066" y="3743009"/>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zh-TW" altLang="en-US" dirty="0">
                  <a:latin typeface="DFKai-SB"/>
                  <a:ea typeface="DFKai-SB"/>
                  <a:cs typeface="DFKai-SB"/>
                  <a:sym typeface="DFKai-SB"/>
                </a:rPr>
                <a:t>系統實作</a:t>
              </a:r>
            </a:p>
          </p:txBody>
        </p:sp>
        <p:sp>
          <p:nvSpPr>
            <p:cNvPr id="7" name="Google Shape;269;g12301e9b86f_3_0"/>
            <p:cNvSpPr/>
            <p:nvPr/>
          </p:nvSpPr>
          <p:spPr>
            <a:xfrm>
              <a:off x="8871511" y="4620039"/>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900" dirty="0">
                  <a:latin typeface="DFKai-SB"/>
                  <a:ea typeface="DFKai-SB"/>
                  <a:cs typeface="DFKai-SB"/>
                  <a:sym typeface="DFKai-SB"/>
                </a:rPr>
                <a:t>系統整合與測試</a:t>
              </a:r>
              <a:endParaRPr sz="1900" dirty="0">
                <a:latin typeface="DFKai-SB"/>
                <a:ea typeface="DFKai-SB"/>
                <a:cs typeface="DFKai-SB"/>
                <a:sym typeface="DFKai-SB"/>
              </a:endParaRPr>
            </a:p>
          </p:txBody>
        </p:sp>
        <p:sp>
          <p:nvSpPr>
            <p:cNvPr id="8" name="Google Shape;270;g12301e9b86f_3_0"/>
            <p:cNvSpPr/>
            <p:nvPr/>
          </p:nvSpPr>
          <p:spPr>
            <a:xfrm>
              <a:off x="9856958" y="5497067"/>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900" dirty="0">
                  <a:latin typeface="DFKai-SB"/>
                  <a:ea typeface="DFKai-SB"/>
                  <a:cs typeface="DFKai-SB"/>
                  <a:sym typeface="DFKai-SB"/>
                </a:rPr>
                <a:t>系統移交</a:t>
              </a:r>
              <a:endParaRPr sz="1900" dirty="0">
                <a:latin typeface="DFKai-SB"/>
                <a:ea typeface="DFKai-SB"/>
                <a:cs typeface="DFKai-SB"/>
                <a:sym typeface="DFKai-SB"/>
              </a:endParaRPr>
            </a:p>
          </p:txBody>
        </p:sp>
        <p:cxnSp>
          <p:nvCxnSpPr>
            <p:cNvPr id="9" name="Google Shape;271;g12301e9b86f_3_0"/>
            <p:cNvCxnSpPr>
              <a:stCxn id="4" idx="3"/>
              <a:endCxn id="5" idx="0"/>
            </p:cNvCxnSpPr>
            <p:nvPr/>
          </p:nvCxnSpPr>
          <p:spPr>
            <a:xfrm>
              <a:off x="7388496" y="2329750"/>
              <a:ext cx="248177" cy="536230"/>
            </a:xfrm>
            <a:prstGeom prst="bentConnector2">
              <a:avLst/>
            </a:prstGeom>
            <a:noFill/>
            <a:ln w="38100" cap="flat" cmpd="sng">
              <a:solidFill>
                <a:schemeClr val="dk1"/>
              </a:solidFill>
              <a:prstDash val="solid"/>
              <a:round/>
              <a:headEnd type="none" w="med" len="med"/>
              <a:tailEnd type="triangle" w="med" len="med"/>
            </a:ln>
          </p:spPr>
        </p:cxnSp>
        <p:cxnSp>
          <p:nvCxnSpPr>
            <p:cNvPr id="10" name="Google Shape;272;g12301e9b86f_3_0"/>
            <p:cNvCxnSpPr>
              <a:stCxn id="5" idx="3"/>
              <a:endCxn id="6" idx="0"/>
            </p:cNvCxnSpPr>
            <p:nvPr/>
          </p:nvCxnSpPr>
          <p:spPr>
            <a:xfrm>
              <a:off x="8372725" y="3206780"/>
              <a:ext cx="249393" cy="536229"/>
            </a:xfrm>
            <a:prstGeom prst="bentConnector2">
              <a:avLst/>
            </a:prstGeom>
            <a:noFill/>
            <a:ln w="38100" cap="flat" cmpd="sng">
              <a:solidFill>
                <a:schemeClr val="dk1"/>
              </a:solidFill>
              <a:prstDash val="solid"/>
              <a:round/>
              <a:headEnd type="none" w="med" len="med"/>
              <a:tailEnd type="triangle" w="med" len="med"/>
            </a:ln>
          </p:spPr>
        </p:cxnSp>
        <p:cxnSp>
          <p:nvCxnSpPr>
            <p:cNvPr id="11" name="Google Shape;273;g12301e9b86f_3_0"/>
            <p:cNvCxnSpPr>
              <a:stCxn id="6" idx="3"/>
              <a:endCxn id="7" idx="0"/>
            </p:cNvCxnSpPr>
            <p:nvPr/>
          </p:nvCxnSpPr>
          <p:spPr>
            <a:xfrm>
              <a:off x="9358171" y="4083810"/>
              <a:ext cx="249393" cy="536229"/>
            </a:xfrm>
            <a:prstGeom prst="bentConnector2">
              <a:avLst/>
            </a:prstGeom>
            <a:noFill/>
            <a:ln w="38100" cap="flat" cmpd="sng">
              <a:solidFill>
                <a:schemeClr val="dk1"/>
              </a:solidFill>
              <a:prstDash val="solid"/>
              <a:round/>
              <a:headEnd type="none" w="med" len="med"/>
              <a:tailEnd type="triangle" w="med" len="med"/>
            </a:ln>
          </p:spPr>
        </p:cxnSp>
        <p:cxnSp>
          <p:nvCxnSpPr>
            <p:cNvPr id="12" name="Google Shape;274;g12301e9b86f_3_0"/>
            <p:cNvCxnSpPr>
              <a:stCxn id="7" idx="3"/>
              <a:endCxn id="8" idx="0"/>
            </p:cNvCxnSpPr>
            <p:nvPr/>
          </p:nvCxnSpPr>
          <p:spPr>
            <a:xfrm>
              <a:off x="10343616" y="4960840"/>
              <a:ext cx="249394" cy="536228"/>
            </a:xfrm>
            <a:prstGeom prst="bentConnector2">
              <a:avLst/>
            </a:prstGeom>
            <a:noFill/>
            <a:ln w="38100" cap="flat" cmpd="sng">
              <a:solidFill>
                <a:schemeClr val="dk1"/>
              </a:solidFill>
              <a:prstDash val="solid"/>
              <a:round/>
              <a:headEnd type="none" w="med" len="med"/>
              <a:tailEnd type="triangle" w="med" len="med"/>
            </a:ln>
          </p:spPr>
        </p:cxnSp>
        <p:sp>
          <p:nvSpPr>
            <p:cNvPr id="19" name="Google Shape;281;g12301e9b86f_3_0"/>
            <p:cNvSpPr/>
            <p:nvPr/>
          </p:nvSpPr>
          <p:spPr>
            <a:xfrm>
              <a:off x="5915175" y="1988950"/>
              <a:ext cx="1472105" cy="681602"/>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zh-TW" altLang="en-US" dirty="0">
                  <a:latin typeface="DFKai-SB"/>
                  <a:ea typeface="DFKai-SB"/>
                  <a:cs typeface="DFKai-SB"/>
                  <a:sym typeface="DFKai-SB"/>
                </a:rPr>
                <a:t>需求定義</a:t>
              </a:r>
            </a:p>
          </p:txBody>
        </p:sp>
      </p:grpSp>
      <p:sp>
        <p:nvSpPr>
          <p:cNvPr id="33" name="頁尾版面配置區 32"/>
          <p:cNvSpPr>
            <a:spLocks noGrp="1"/>
          </p:cNvSpPr>
          <p:nvPr>
            <p:ph type="ftr" sz="quarter" idx="11"/>
          </p:nvPr>
        </p:nvSpPr>
        <p:spPr/>
        <p:txBody>
          <a:bodyPr/>
          <a:lstStyle/>
          <a:p>
            <a:r>
              <a:rPr lang="zh-TW" altLang="en-US"/>
              <a:t>軟體工程第二組</a:t>
            </a:r>
          </a:p>
        </p:txBody>
      </p:sp>
      <p:sp>
        <p:nvSpPr>
          <p:cNvPr id="34" name="投影片編號版面配置區 33"/>
          <p:cNvSpPr>
            <a:spLocks noGrp="1"/>
          </p:cNvSpPr>
          <p:nvPr>
            <p:ph type="sldNum" sz="quarter" idx="12"/>
          </p:nvPr>
        </p:nvSpPr>
        <p:spPr/>
        <p:txBody>
          <a:bodyPr/>
          <a:lstStyle/>
          <a:p>
            <a:fld id="{76D30919-987B-476F-99A6-62EAFD6C028F}" type="slidenum">
              <a:rPr lang="zh-TW" altLang="en-US" smtClean="0"/>
              <a:pPr/>
              <a:t>5</a:t>
            </a:fld>
            <a:endParaRPr lang="zh-TW" altLang="en-US"/>
          </a:p>
        </p:txBody>
      </p:sp>
    </p:spTree>
    <p:extLst>
      <p:ext uri="{BB962C8B-B14F-4D97-AF65-F5344CB8AC3E}">
        <p14:creationId xmlns:p14="http://schemas.microsoft.com/office/powerpoint/2010/main" val="4099957598"/>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瀑布式開發 </a:t>
            </a:r>
            <a:r>
              <a:rPr lang="en-US" altLang="zh-TW" dirty="0">
                <a:latin typeface="標楷體" panose="03000509000000000000" pitchFamily="65" charset="-120"/>
                <a:ea typeface="標楷體" panose="03000509000000000000" pitchFamily="65" charset="-120"/>
              </a:rPr>
              <a:t>(2/2)</a:t>
            </a:r>
            <a:endParaRPr lang="zh-TW" altLang="en-US" dirty="0">
              <a:latin typeface="標楷體" panose="03000509000000000000" pitchFamily="65" charset="-120"/>
              <a:ea typeface="標楷體" panose="03000509000000000000" pitchFamily="65" charset="-120"/>
            </a:endParaRPr>
          </a:p>
        </p:txBody>
      </p:sp>
      <p:graphicFrame>
        <p:nvGraphicFramePr>
          <p:cNvPr id="14" name="內容版面配置區 13"/>
          <p:cNvGraphicFramePr>
            <a:graphicFrameLocks noGrp="1"/>
          </p:cNvGraphicFramePr>
          <p:nvPr>
            <p:ph idx="1"/>
            <p:extLst>
              <p:ext uri="{D42A27DB-BD31-4B8C-83A1-F6EECF244321}">
                <p14:modId xmlns:p14="http://schemas.microsoft.com/office/powerpoint/2010/main" val="223903345"/>
              </p:ext>
            </p:extLst>
          </p:nvPr>
        </p:nvGraphicFramePr>
        <p:xfrm>
          <a:off x="582935" y="1220335"/>
          <a:ext cx="11087084" cy="4919208"/>
        </p:xfrm>
        <a:graphic>
          <a:graphicData uri="http://schemas.openxmlformats.org/drawingml/2006/table">
            <a:tbl>
              <a:tblPr firstRow="1" bandRow="1">
                <a:tableStyleId>{5C22544A-7EE6-4342-B048-85BDC9FD1C3A}</a:tableStyleId>
              </a:tblPr>
              <a:tblGrid>
                <a:gridCol w="1375590">
                  <a:extLst>
                    <a:ext uri="{9D8B030D-6E8A-4147-A177-3AD203B41FA5}">
                      <a16:colId xmlns:a16="http://schemas.microsoft.com/office/drawing/2014/main" val="4036340247"/>
                    </a:ext>
                  </a:extLst>
                </a:gridCol>
                <a:gridCol w="747038">
                  <a:extLst>
                    <a:ext uri="{9D8B030D-6E8A-4147-A177-3AD203B41FA5}">
                      <a16:colId xmlns:a16="http://schemas.microsoft.com/office/drawing/2014/main" val="2062152292"/>
                    </a:ext>
                  </a:extLst>
                </a:gridCol>
                <a:gridCol w="747038">
                  <a:extLst>
                    <a:ext uri="{9D8B030D-6E8A-4147-A177-3AD203B41FA5}">
                      <a16:colId xmlns:a16="http://schemas.microsoft.com/office/drawing/2014/main" val="1230016323"/>
                    </a:ext>
                  </a:extLst>
                </a:gridCol>
                <a:gridCol w="747038">
                  <a:extLst>
                    <a:ext uri="{9D8B030D-6E8A-4147-A177-3AD203B41FA5}">
                      <a16:colId xmlns:a16="http://schemas.microsoft.com/office/drawing/2014/main" val="1763245137"/>
                    </a:ext>
                  </a:extLst>
                </a:gridCol>
                <a:gridCol w="747038">
                  <a:extLst>
                    <a:ext uri="{9D8B030D-6E8A-4147-A177-3AD203B41FA5}">
                      <a16:colId xmlns:a16="http://schemas.microsoft.com/office/drawing/2014/main" val="1025957983"/>
                    </a:ext>
                  </a:extLst>
                </a:gridCol>
                <a:gridCol w="747038">
                  <a:extLst>
                    <a:ext uri="{9D8B030D-6E8A-4147-A177-3AD203B41FA5}">
                      <a16:colId xmlns:a16="http://schemas.microsoft.com/office/drawing/2014/main" val="3194742178"/>
                    </a:ext>
                  </a:extLst>
                </a:gridCol>
                <a:gridCol w="747038">
                  <a:extLst>
                    <a:ext uri="{9D8B030D-6E8A-4147-A177-3AD203B41FA5}">
                      <a16:colId xmlns:a16="http://schemas.microsoft.com/office/drawing/2014/main" val="2642695138"/>
                    </a:ext>
                  </a:extLst>
                </a:gridCol>
                <a:gridCol w="747038">
                  <a:extLst>
                    <a:ext uri="{9D8B030D-6E8A-4147-A177-3AD203B41FA5}">
                      <a16:colId xmlns:a16="http://schemas.microsoft.com/office/drawing/2014/main" val="684593159"/>
                    </a:ext>
                  </a:extLst>
                </a:gridCol>
                <a:gridCol w="747038">
                  <a:extLst>
                    <a:ext uri="{9D8B030D-6E8A-4147-A177-3AD203B41FA5}">
                      <a16:colId xmlns:a16="http://schemas.microsoft.com/office/drawing/2014/main" val="3874101785"/>
                    </a:ext>
                  </a:extLst>
                </a:gridCol>
                <a:gridCol w="747038">
                  <a:extLst>
                    <a:ext uri="{9D8B030D-6E8A-4147-A177-3AD203B41FA5}">
                      <a16:colId xmlns:a16="http://schemas.microsoft.com/office/drawing/2014/main" val="2321073721"/>
                    </a:ext>
                  </a:extLst>
                </a:gridCol>
                <a:gridCol w="747038">
                  <a:extLst>
                    <a:ext uri="{9D8B030D-6E8A-4147-A177-3AD203B41FA5}">
                      <a16:colId xmlns:a16="http://schemas.microsoft.com/office/drawing/2014/main" val="1967103147"/>
                    </a:ext>
                  </a:extLst>
                </a:gridCol>
                <a:gridCol w="747038">
                  <a:extLst>
                    <a:ext uri="{9D8B030D-6E8A-4147-A177-3AD203B41FA5}">
                      <a16:colId xmlns:a16="http://schemas.microsoft.com/office/drawing/2014/main" val="1844029689"/>
                    </a:ext>
                  </a:extLst>
                </a:gridCol>
                <a:gridCol w="747038">
                  <a:extLst>
                    <a:ext uri="{9D8B030D-6E8A-4147-A177-3AD203B41FA5}">
                      <a16:colId xmlns:a16="http://schemas.microsoft.com/office/drawing/2014/main" val="2506560444"/>
                    </a:ext>
                  </a:extLst>
                </a:gridCol>
                <a:gridCol w="747038">
                  <a:extLst>
                    <a:ext uri="{9D8B030D-6E8A-4147-A177-3AD203B41FA5}">
                      <a16:colId xmlns:a16="http://schemas.microsoft.com/office/drawing/2014/main" val="279774443"/>
                    </a:ext>
                  </a:extLst>
                </a:gridCol>
              </a:tblGrid>
              <a:tr h="819868">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3/25</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4/01</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4/08</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4/15</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4/22</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4/29</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5/06</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5/13</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5/20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5/27</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6/03</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6/10</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6/17</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14868188"/>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需求定義</a:t>
                      </a: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819017509"/>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系統設計</a:t>
                      </a: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627861282"/>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系統實作</a:t>
                      </a: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3081882856"/>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系統整合與測試</a:t>
                      </a: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137348664"/>
                  </a:ext>
                </a:extLst>
              </a:tr>
              <a:tr h="819868">
                <a:tc>
                  <a:txBody>
                    <a:bodyPr/>
                    <a:lstStyle/>
                    <a:p>
                      <a:pPr algn="ctr"/>
                      <a:r>
                        <a:rPr lang="zh-TW" altLang="en-US" baseline="0" dirty="0">
                          <a:latin typeface="Times New Roman" panose="02020603050405020304" pitchFamily="18" charset="0"/>
                          <a:ea typeface="標楷體" panose="03000509000000000000" pitchFamily="65" charset="-120"/>
                        </a:rPr>
                        <a:t>系統移交</a:t>
                      </a: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O</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792322255"/>
                  </a:ext>
                </a:extLst>
              </a:tr>
            </a:tbl>
          </a:graphicData>
        </a:graphic>
      </p:graphicFrame>
      <p:sp>
        <p:nvSpPr>
          <p:cNvPr id="16" name="頁尾版面配置區 15"/>
          <p:cNvSpPr>
            <a:spLocks noGrp="1"/>
          </p:cNvSpPr>
          <p:nvPr>
            <p:ph type="ftr" sz="quarter" idx="11"/>
          </p:nvPr>
        </p:nvSpPr>
        <p:spPr/>
        <p:txBody>
          <a:bodyPr/>
          <a:lstStyle/>
          <a:p>
            <a:r>
              <a:rPr lang="zh-TW" altLang="en-US"/>
              <a:t>軟體工程第二組</a:t>
            </a:r>
          </a:p>
        </p:txBody>
      </p:sp>
      <p:sp>
        <p:nvSpPr>
          <p:cNvPr id="17" name="投影片編號版面配置區 16"/>
          <p:cNvSpPr>
            <a:spLocks noGrp="1"/>
          </p:cNvSpPr>
          <p:nvPr>
            <p:ph type="sldNum" sz="quarter" idx="12"/>
          </p:nvPr>
        </p:nvSpPr>
        <p:spPr/>
        <p:txBody>
          <a:bodyPr/>
          <a:lstStyle/>
          <a:p>
            <a:fld id="{76D30919-987B-476F-99A6-62EAFD6C028F}" type="slidenum">
              <a:rPr lang="zh-TW" altLang="en-US" smtClean="0"/>
              <a:pPr/>
              <a:t>6</a:t>
            </a:fld>
            <a:endParaRPr lang="zh-TW" altLang="en-US"/>
          </a:p>
        </p:txBody>
      </p:sp>
    </p:spTree>
    <p:extLst>
      <p:ext uri="{BB962C8B-B14F-4D97-AF65-F5344CB8AC3E}">
        <p14:creationId xmlns:p14="http://schemas.microsoft.com/office/powerpoint/2010/main" val="1010449179"/>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V</a:t>
            </a:r>
            <a:r>
              <a:rPr lang="zh-TW" altLang="en-US" dirty="0">
                <a:latin typeface="標楷體" panose="03000509000000000000" pitchFamily="65" charset="-120"/>
                <a:ea typeface="標楷體" panose="03000509000000000000" pitchFamily="65" charset="-120"/>
              </a:rPr>
              <a:t>模型</a:t>
            </a:r>
          </a:p>
        </p:txBody>
      </p:sp>
      <p:pic>
        <p:nvPicPr>
          <p:cNvPr id="4" name="Google Shape;298;g12301e9b86f_3_5"/>
          <p:cNvPicPr preferRelativeResize="0">
            <a:picLocks noGrp="1"/>
          </p:cNvPicPr>
          <p:nvPr>
            <p:ph idx="1"/>
          </p:nvPr>
        </p:nvPicPr>
        <p:blipFill>
          <a:blip r:embed="rId2">
            <a:alphaModFix/>
          </a:blip>
          <a:stretch>
            <a:fillRect/>
          </a:stretch>
        </p:blipFill>
        <p:spPr>
          <a:xfrm>
            <a:off x="1527406" y="1236663"/>
            <a:ext cx="9197514" cy="4632325"/>
          </a:xfrm>
          <a:prstGeom prst="rect">
            <a:avLst/>
          </a:prstGeom>
          <a:noFill/>
          <a:ln>
            <a:noFill/>
          </a:ln>
        </p:spPr>
      </p:pic>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7</a:t>
            </a:fld>
            <a:endParaRPr lang="zh-TW" altLang="en-US"/>
          </a:p>
        </p:txBody>
      </p:sp>
    </p:spTree>
    <p:extLst>
      <p:ext uri="{BB962C8B-B14F-4D97-AF65-F5344CB8AC3E}">
        <p14:creationId xmlns:p14="http://schemas.microsoft.com/office/powerpoint/2010/main" val="1679492428"/>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需求分析及系統分析</a:t>
            </a:r>
          </a:p>
        </p:txBody>
      </p:sp>
      <p:sp>
        <p:nvSpPr>
          <p:cNvPr id="3" name="內容版面配置區 2"/>
          <p:cNvSpPr>
            <a:spLocks noGrp="1"/>
          </p:cNvSpPr>
          <p:nvPr>
            <p:ph idx="1"/>
          </p:nvPr>
        </p:nvSpPr>
        <p:spPr>
          <a:xfrm>
            <a:off x="1097280" y="1236693"/>
            <a:ext cx="4995871" cy="4632401"/>
          </a:xfrm>
        </p:spPr>
        <p:txBody>
          <a:bodyPr/>
          <a:lstStyle/>
          <a:p>
            <a:r>
              <a:rPr lang="zh-TW" altLang="en-US" sz="2400" b="1" dirty="0">
                <a:latin typeface="標楷體" panose="03000509000000000000" pitchFamily="65" charset="-120"/>
                <a:ea typeface="標楷體" panose="03000509000000000000" pitchFamily="65" charset="-120"/>
              </a:rPr>
              <a:t>需求分析</a:t>
            </a:r>
            <a:r>
              <a:rPr lang="en-US" altLang="zh-TW" sz="2400" b="1" dirty="0">
                <a:latin typeface="標楷體" panose="03000509000000000000" pitchFamily="65" charset="-120"/>
                <a:ea typeface="標楷體" panose="03000509000000000000" pitchFamily="65" charset="-120"/>
              </a:rPr>
              <a:t>:</a:t>
            </a:r>
          </a:p>
          <a:p>
            <a:pPr marL="358775" indent="-358775">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使用者需求</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語音 </a:t>
            </a:r>
            <a:r>
              <a:rPr lang="en-US" altLang="zh-TW" dirty="0">
                <a:latin typeface="標楷體" panose="03000509000000000000" pitchFamily="65" charset="-120"/>
                <a:ea typeface="標楷體" panose="03000509000000000000" pitchFamily="65" charset="-120"/>
              </a:rPr>
              <a:t>OR </a:t>
            </a:r>
            <a:r>
              <a:rPr lang="zh-TW" altLang="en-US" dirty="0">
                <a:latin typeface="標楷體" panose="03000509000000000000" pitchFamily="65" charset="-120"/>
                <a:ea typeface="標楷體" panose="03000509000000000000" pitchFamily="65" charset="-120"/>
              </a:rPr>
              <a:t>螢幕提醒</a:t>
            </a:r>
            <a:endParaRPr lang="en-US" altLang="zh-TW" dirty="0">
              <a:latin typeface="標楷體" panose="03000509000000000000" pitchFamily="65" charset="-120"/>
              <a:ea typeface="標楷體" panose="03000509000000000000" pitchFamily="65" charset="-120"/>
            </a:endParaRPr>
          </a:p>
          <a:p>
            <a:pPr marL="358775" indent="-358775">
              <a:buFont typeface="Wingdings" panose="05000000000000000000" pitchFamily="2" charset="2"/>
              <a:buChar char="l"/>
            </a:pPr>
            <a:r>
              <a:rPr lang="zh-TW" altLang="en-US" dirty="0">
                <a:latin typeface="標楷體" panose="03000509000000000000" pitchFamily="65" charset="-120"/>
                <a:ea typeface="標楷體" panose="03000509000000000000" pitchFamily="65" charset="-120"/>
              </a:rPr>
              <a:t>系統需求</a:t>
            </a:r>
            <a:r>
              <a:rPr lang="en-US" altLang="zh-TW" dirty="0">
                <a:latin typeface="標楷體" panose="03000509000000000000" pitchFamily="65" charset="-120"/>
                <a:ea typeface="標楷體" panose="03000509000000000000" pitchFamily="65" charset="-120"/>
              </a:rPr>
              <a:t>:</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攝影機*</a:t>
            </a:r>
            <a:r>
              <a:rPr lang="en-US" altLang="zh-TW" dirty="0">
                <a:latin typeface="標楷體" panose="03000509000000000000" pitchFamily="65" charset="-120"/>
                <a:ea typeface="標楷體" panose="03000509000000000000" pitchFamily="65" charset="-120"/>
              </a:rPr>
              <a:t>1</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影像辨識</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口罩辨識</a:t>
            </a:r>
          </a:p>
          <a:p>
            <a:pPr marL="749808" lvl="1" indent="-457200">
              <a:buFont typeface="+mj-lt"/>
              <a:buAutoNum type="arabicPeriod"/>
            </a:pPr>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4" name="內容版面配置區 2"/>
          <p:cNvSpPr txBox="1">
            <a:spLocks/>
          </p:cNvSpPr>
          <p:nvPr/>
        </p:nvSpPr>
        <p:spPr>
          <a:xfrm>
            <a:off x="6093151" y="1236693"/>
            <a:ext cx="4995871" cy="4632401"/>
          </a:xfrm>
          <a:prstGeom prst="rect">
            <a:avLst/>
          </a:prstGeom>
        </p:spPr>
        <p:txBody>
          <a:bodyPr vert="horz" lIns="0" tIns="45720" rIns="0" bIns="45720" rtlCol="0">
            <a:normAutofit/>
          </a:bodyPr>
          <a:lst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8404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56692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74980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93268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TW" altLang="en-US" sz="2400" b="1" dirty="0">
                <a:latin typeface="標楷體" panose="03000509000000000000" pitchFamily="65" charset="-120"/>
                <a:ea typeface="標楷體" panose="03000509000000000000" pitchFamily="65" charset="-120"/>
              </a:rPr>
              <a:t>系統分析</a:t>
            </a:r>
            <a:r>
              <a:rPr lang="en-US" altLang="zh-TW" sz="2400" b="1" dirty="0">
                <a:latin typeface="標楷體" panose="03000509000000000000" pitchFamily="65" charset="-120"/>
                <a:ea typeface="標楷體" panose="03000509000000000000" pitchFamily="65" charset="-120"/>
              </a:rPr>
              <a:t>:</a:t>
            </a:r>
          </a:p>
          <a:p>
            <a:pPr marL="749808" lvl="1" indent="-457200">
              <a:buFont typeface="+mj-lt"/>
              <a:buAutoNum type="arabicPeriod"/>
            </a:pPr>
            <a:r>
              <a:rPr lang="en-US" altLang="zh-TW" dirty="0">
                <a:latin typeface="標楷體" panose="03000509000000000000" pitchFamily="65" charset="-120"/>
                <a:ea typeface="標楷體" panose="03000509000000000000" pitchFamily="65" charset="-120"/>
              </a:rPr>
              <a:t>Raspberry Pi 4 </a:t>
            </a:r>
            <a:r>
              <a:rPr lang="en-US" altLang="zh-TW" dirty="0" err="1">
                <a:latin typeface="標楷體" panose="03000509000000000000" pitchFamily="65" charset="-120"/>
                <a:ea typeface="標楷體" panose="03000509000000000000" pitchFamily="65" charset="-120"/>
              </a:rPr>
              <a:t>OS:Ubuntu</a:t>
            </a:r>
            <a:endParaRPr lang="en-US" altLang="zh-TW" dirty="0">
              <a:latin typeface="標楷體" panose="03000509000000000000" pitchFamily="65" charset="-120"/>
              <a:ea typeface="標楷體" panose="03000509000000000000" pitchFamily="65" charset="-120"/>
            </a:endParaRP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攝影機</a:t>
            </a:r>
          </a:p>
          <a:p>
            <a:pPr marL="749808" lvl="1" indent="-457200">
              <a:buFont typeface="+mj-lt"/>
              <a:buAutoNum type="arabicPeriod"/>
            </a:pPr>
            <a:r>
              <a:rPr lang="zh-TW" altLang="en-US" dirty="0">
                <a:latin typeface="標楷體" panose="03000509000000000000" pitchFamily="65" charset="-120"/>
                <a:ea typeface="標楷體" panose="03000509000000000000" pitchFamily="65" charset="-120"/>
              </a:rPr>
              <a:t>螢幕及喇叭</a:t>
            </a:r>
          </a:p>
          <a:p>
            <a:pPr marL="749808" lvl="1" indent="-457200">
              <a:buFont typeface="+mj-lt"/>
              <a:buAutoNum type="arabicPeriod"/>
            </a:pPr>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5" name="頁尾版面配置區 4"/>
          <p:cNvSpPr>
            <a:spLocks noGrp="1"/>
          </p:cNvSpPr>
          <p:nvPr>
            <p:ph type="ftr" sz="quarter" idx="11"/>
          </p:nvPr>
        </p:nvSpPr>
        <p:spPr/>
        <p:txBody>
          <a:bodyPr/>
          <a:lstStyle/>
          <a:p>
            <a:r>
              <a:rPr lang="zh-TW" altLang="en-US"/>
              <a:t>軟體工程第二組</a:t>
            </a:r>
          </a:p>
        </p:txBody>
      </p:sp>
      <p:sp>
        <p:nvSpPr>
          <p:cNvPr id="6" name="投影片編號版面配置區 5"/>
          <p:cNvSpPr>
            <a:spLocks noGrp="1"/>
          </p:cNvSpPr>
          <p:nvPr>
            <p:ph type="sldNum" sz="quarter" idx="12"/>
          </p:nvPr>
        </p:nvSpPr>
        <p:spPr/>
        <p:txBody>
          <a:bodyPr/>
          <a:lstStyle/>
          <a:p>
            <a:fld id="{76D30919-987B-476F-99A6-62EAFD6C028F}" type="slidenum">
              <a:rPr lang="zh-TW" altLang="en-US" smtClean="0"/>
              <a:pPr/>
              <a:t>8</a:t>
            </a:fld>
            <a:endParaRPr lang="zh-TW" altLang="en-US"/>
          </a:p>
        </p:txBody>
      </p:sp>
    </p:spTree>
    <p:extLst>
      <p:ext uri="{BB962C8B-B14F-4D97-AF65-F5344CB8AC3E}">
        <p14:creationId xmlns:p14="http://schemas.microsoft.com/office/powerpoint/2010/main" val="227322762"/>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架構設計及模組設計</a:t>
            </a:r>
          </a:p>
        </p:txBody>
      </p:sp>
      <p:sp>
        <p:nvSpPr>
          <p:cNvPr id="3" name="內容版面配置區 2"/>
          <p:cNvSpPr>
            <a:spLocks noGrp="1"/>
          </p:cNvSpPr>
          <p:nvPr>
            <p:ph idx="1"/>
          </p:nvPr>
        </p:nvSpPr>
        <p:spPr>
          <a:xfrm>
            <a:off x="1097280" y="1236693"/>
            <a:ext cx="5029200" cy="4632401"/>
          </a:xfrm>
        </p:spPr>
        <p:txBody>
          <a:bodyPr/>
          <a:lstStyle/>
          <a:p>
            <a:r>
              <a:rPr lang="zh-TW" altLang="en-US" sz="2400" b="1" dirty="0">
                <a:latin typeface="標楷體" panose="03000509000000000000" pitchFamily="65" charset="-120"/>
                <a:ea typeface="標楷體" panose="03000509000000000000" pitchFamily="65" charset="-120"/>
              </a:rPr>
              <a:t>架構設計</a:t>
            </a:r>
            <a:r>
              <a:rPr lang="en-US" altLang="zh-TW" sz="2400" b="1" dirty="0">
                <a:latin typeface="標楷體" panose="03000509000000000000" pitchFamily="65" charset="-120"/>
                <a:ea typeface="標楷體" panose="03000509000000000000" pitchFamily="65" charset="-120"/>
              </a:rPr>
              <a:t>:</a:t>
            </a:r>
          </a:p>
          <a:p>
            <a:pPr marL="358775" indent="-358775">
              <a:buFont typeface="Wingdings" panose="05000000000000000000" pitchFamily="2" charset="2"/>
              <a:buChar char="l"/>
            </a:pPr>
            <a:r>
              <a:rPr lang="en-US" altLang="zh-TW" dirty="0" err="1">
                <a:latin typeface="標楷體" panose="03000509000000000000" pitchFamily="65" charset="-120"/>
                <a:ea typeface="標楷體" panose="03000509000000000000" pitchFamily="65" charset="-120"/>
              </a:rPr>
              <a:t>OpenCV</a:t>
            </a:r>
            <a:endParaRPr lang="en-US" altLang="zh-TW" dirty="0">
              <a:latin typeface="標楷體" panose="03000509000000000000" pitchFamily="65" charset="-120"/>
              <a:ea typeface="標楷體" panose="03000509000000000000" pitchFamily="65" charset="-120"/>
            </a:endParaRPr>
          </a:p>
          <a:p>
            <a:pPr marL="358775" indent="-358775">
              <a:buFont typeface="Wingdings" panose="05000000000000000000" pitchFamily="2" charset="2"/>
              <a:buChar char="l"/>
            </a:pPr>
            <a:r>
              <a:rPr lang="en-US" altLang="zh-TW" dirty="0" err="1">
                <a:latin typeface="標楷體" panose="03000509000000000000" pitchFamily="65" charset="-120"/>
                <a:ea typeface="標楷體" panose="03000509000000000000" pitchFamily="65" charset="-120"/>
              </a:rPr>
              <a:t>Caffe</a:t>
            </a:r>
            <a:r>
              <a:rPr lang="en-US" altLang="zh-TW" dirty="0">
                <a:latin typeface="標楷體" panose="03000509000000000000" pitchFamily="65" charset="-120"/>
                <a:ea typeface="標楷體" panose="03000509000000000000" pitchFamily="65" charset="-120"/>
              </a:rPr>
              <a:t>-based face detector</a:t>
            </a:r>
          </a:p>
          <a:p>
            <a:pPr marL="358775" indent="-358775">
              <a:buFont typeface="Wingdings" panose="05000000000000000000" pitchFamily="2" charset="2"/>
              <a:buChar char="l"/>
            </a:pPr>
            <a:r>
              <a:rPr lang="en-US" altLang="zh-TW" dirty="0" err="1">
                <a:latin typeface="標楷體" panose="03000509000000000000" pitchFamily="65" charset="-120"/>
                <a:ea typeface="標楷體" panose="03000509000000000000" pitchFamily="65" charset="-120"/>
              </a:rPr>
              <a:t>Keras</a:t>
            </a:r>
            <a:endParaRPr lang="en-US" altLang="zh-TW" dirty="0">
              <a:latin typeface="標楷體" panose="03000509000000000000" pitchFamily="65" charset="-120"/>
              <a:ea typeface="標楷體" panose="03000509000000000000" pitchFamily="65" charset="-120"/>
            </a:endParaRPr>
          </a:p>
          <a:p>
            <a:pPr marL="358775" indent="-358775">
              <a:buFont typeface="Wingdings" panose="05000000000000000000" pitchFamily="2" charset="2"/>
              <a:buChar char="l"/>
            </a:pPr>
            <a:r>
              <a:rPr lang="en-US" altLang="zh-TW" dirty="0" err="1">
                <a:latin typeface="標楷體" panose="03000509000000000000" pitchFamily="65" charset="-120"/>
                <a:ea typeface="標楷體" panose="03000509000000000000" pitchFamily="65" charset="-120"/>
              </a:rPr>
              <a:t>TensorFlow</a:t>
            </a:r>
            <a:endParaRPr lang="en-US" altLang="zh-TW" dirty="0">
              <a:latin typeface="標楷體" panose="03000509000000000000" pitchFamily="65" charset="-120"/>
              <a:ea typeface="標楷體" panose="03000509000000000000" pitchFamily="65" charset="-120"/>
            </a:endParaRPr>
          </a:p>
          <a:p>
            <a:pPr marL="358775" indent="-358775">
              <a:buFont typeface="Wingdings" panose="05000000000000000000" pitchFamily="2" charset="2"/>
              <a:buChar char="l"/>
            </a:pPr>
            <a:r>
              <a:rPr lang="en-US" altLang="zh-TW" dirty="0">
                <a:latin typeface="標楷體" panose="03000509000000000000" pitchFamily="65" charset="-120"/>
                <a:ea typeface="標楷體" panose="03000509000000000000" pitchFamily="65" charset="-120"/>
              </a:rPr>
              <a:t>MonileNetV2</a:t>
            </a:r>
            <a:endParaRPr lang="en-US" altLang="zh-TW" sz="2400" b="1"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8" name="內容版面配置區 2"/>
          <p:cNvSpPr txBox="1">
            <a:spLocks/>
          </p:cNvSpPr>
          <p:nvPr/>
        </p:nvSpPr>
        <p:spPr>
          <a:xfrm>
            <a:off x="6126480" y="1236693"/>
            <a:ext cx="5029200" cy="4632401"/>
          </a:xfrm>
          <a:prstGeom prst="rect">
            <a:avLst/>
          </a:prstGeom>
        </p:spPr>
        <p:txBody>
          <a:bodyPr vert="horz" lIns="0" tIns="45720" rIns="0" bIns="45720" rtlCol="0">
            <a:normAutofit/>
          </a:bodyPr>
          <a:lstStyle>
            <a:lvl1pPr marL="0" indent="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35877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2pPr>
            <a:lvl3pPr marL="71755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3pPr>
            <a:lvl4pPr marL="1076325"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4pPr>
            <a:lvl5pPr marL="1435100" indent="-358775" algn="l" defTabSz="914400" rtl="0" eaLnBrk="1" latinLnBrk="0" hangingPunct="1">
              <a:lnSpc>
                <a:spcPct val="150000"/>
              </a:lnSpc>
              <a:spcBef>
                <a:spcPts val="200"/>
              </a:spcBef>
              <a:spcAft>
                <a:spcPts val="400"/>
              </a:spcAft>
              <a:buClr>
                <a:schemeClr val="accent1"/>
              </a:buClr>
              <a:buFont typeface="Wingdings" panose="05000000000000000000" pitchFamily="2" charset="2"/>
              <a:buChar char="l"/>
              <a:defRPr sz="2000" kern="1200">
                <a:solidFill>
                  <a:schemeClr val="tx1">
                    <a:lumMod val="75000"/>
                    <a:lumOff val="25000"/>
                  </a:schemeClr>
                </a:solidFill>
                <a:latin typeface="微軟正黑體" panose="020B0604030504040204" pitchFamily="34" charset="-120"/>
                <a:ea typeface="微軟正黑體"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TW" altLang="en-US" sz="2400" b="1" dirty="0">
                <a:latin typeface="標楷體" panose="03000509000000000000" pitchFamily="65" charset="-120"/>
                <a:ea typeface="標楷體" panose="03000509000000000000" pitchFamily="65" charset="-120"/>
              </a:rPr>
              <a:t>模組設計</a:t>
            </a:r>
            <a:r>
              <a:rPr lang="en-US" altLang="zh-TW" sz="2400" b="1" dirty="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p:txBody>
      </p:sp>
      <p:graphicFrame>
        <p:nvGraphicFramePr>
          <p:cNvPr id="9" name="資料庫圖表 8"/>
          <p:cNvGraphicFramePr/>
          <p:nvPr>
            <p:extLst>
              <p:ext uri="{D42A27DB-BD31-4B8C-83A1-F6EECF244321}">
                <p14:modId xmlns:p14="http://schemas.microsoft.com/office/powerpoint/2010/main" val="293383864"/>
              </p:ext>
            </p:extLst>
          </p:nvPr>
        </p:nvGraphicFramePr>
        <p:xfrm>
          <a:off x="6126480" y="2012487"/>
          <a:ext cx="5029200" cy="385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頁尾版面配置區 9"/>
          <p:cNvSpPr>
            <a:spLocks noGrp="1"/>
          </p:cNvSpPr>
          <p:nvPr>
            <p:ph type="ftr" sz="quarter" idx="11"/>
          </p:nvPr>
        </p:nvSpPr>
        <p:spPr/>
        <p:txBody>
          <a:bodyPr/>
          <a:lstStyle/>
          <a:p>
            <a:r>
              <a:rPr lang="zh-TW" altLang="en-US"/>
              <a:t>軟體工程第二組</a:t>
            </a:r>
          </a:p>
        </p:txBody>
      </p:sp>
      <p:sp>
        <p:nvSpPr>
          <p:cNvPr id="11" name="投影片編號版面配置區 10"/>
          <p:cNvSpPr>
            <a:spLocks noGrp="1"/>
          </p:cNvSpPr>
          <p:nvPr>
            <p:ph type="sldNum" sz="quarter" idx="12"/>
          </p:nvPr>
        </p:nvSpPr>
        <p:spPr/>
        <p:txBody>
          <a:bodyPr/>
          <a:lstStyle/>
          <a:p>
            <a:fld id="{76D30919-987B-476F-99A6-62EAFD6C028F}" type="slidenum">
              <a:rPr lang="zh-TW" altLang="en-US" smtClean="0"/>
              <a:pPr/>
              <a:t>9</a:t>
            </a:fld>
            <a:endParaRPr lang="zh-TW" altLang="en-US"/>
          </a:p>
        </p:txBody>
      </p:sp>
    </p:spTree>
    <p:extLst>
      <p:ext uri="{BB962C8B-B14F-4D97-AF65-F5344CB8AC3E}">
        <p14:creationId xmlns:p14="http://schemas.microsoft.com/office/powerpoint/2010/main" val="1172070836"/>
      </p:ext>
    </p:extLst>
  </p:cSld>
  <p:clrMapOvr>
    <a:masterClrMapping/>
  </p:clrMapOvr>
  <p:transition>
    <p:push dir="u"/>
  </p:transition>
</p:sld>
</file>

<file path=ppt/theme/theme1.xml><?xml version="1.0" encoding="utf-8"?>
<a:theme xmlns:a="http://schemas.openxmlformats.org/drawingml/2006/main" name="回顧">
  <a:themeElements>
    <a:clrScheme name="回顧">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TotalTime>
  <Words>2241</Words>
  <Application>Microsoft Office PowerPoint</Application>
  <PresentationFormat>寬螢幕</PresentationFormat>
  <Paragraphs>418</Paragraphs>
  <Slides>40</Slides>
  <Notes>1</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40</vt:i4>
      </vt:variant>
    </vt:vector>
  </HeadingPairs>
  <TitlesOfParts>
    <vt:vector size="52" baseType="lpstr">
      <vt:lpstr>BiauKai</vt:lpstr>
      <vt:lpstr>等线</vt:lpstr>
      <vt:lpstr>Twentieth Century</vt:lpstr>
      <vt:lpstr>微軟正黑體</vt:lpstr>
      <vt:lpstr>新細明體</vt:lpstr>
      <vt:lpstr>標楷體</vt:lpstr>
      <vt:lpstr>標楷體</vt:lpstr>
      <vt:lpstr>Arial</vt:lpstr>
      <vt:lpstr>Calibri</vt:lpstr>
      <vt:lpstr>Times New Roman</vt:lpstr>
      <vt:lpstr>Wingdings</vt:lpstr>
      <vt:lpstr>回顧</vt:lpstr>
      <vt:lpstr>軟體工程第二組</vt:lpstr>
      <vt:lpstr>故事</vt:lpstr>
      <vt:lpstr>章節</vt:lpstr>
      <vt:lpstr>第一章 軟體危機與流程</vt:lpstr>
      <vt:lpstr>瀑布式開發 (1/2)</vt:lpstr>
      <vt:lpstr>瀑布式開發 (2/2)</vt:lpstr>
      <vt:lpstr>V模型</vt:lpstr>
      <vt:lpstr>需求分析及系統分析</vt:lpstr>
      <vt:lpstr>架構設計及模組設計</vt:lpstr>
      <vt:lpstr>統合流程</vt:lpstr>
      <vt:lpstr>PowerPoint 簡報</vt:lpstr>
      <vt:lpstr>極限製程(1/2)</vt:lpstr>
      <vt:lpstr>極限製程(2/2)</vt:lpstr>
      <vt:lpstr>極限製程 時程規劃</vt:lpstr>
      <vt:lpstr>SCRUM(1/3)</vt:lpstr>
      <vt:lpstr>SCRUM(2/3)</vt:lpstr>
      <vt:lpstr>SCRUM(3/3)</vt:lpstr>
      <vt:lpstr>衝刺規劃會議(SPRINT PLANNING)</vt:lpstr>
      <vt:lpstr>每日站立會議(DAILY SCRUM MEETING)</vt:lpstr>
      <vt:lpstr>每日站立會議(完成事項和遇到問題)</vt:lpstr>
      <vt:lpstr>每日站立會議(這週要做什麼?)</vt:lpstr>
      <vt:lpstr>PowerPoint 簡報</vt:lpstr>
      <vt:lpstr>衝刺審查會議</vt:lpstr>
      <vt:lpstr>PowerPoint 簡報</vt:lpstr>
      <vt:lpstr>衝刺回顧會議</vt:lpstr>
      <vt:lpstr>第二章 需求分析</vt:lpstr>
      <vt:lpstr>需求擷取—使用方法</vt:lpstr>
      <vt:lpstr>需求擷取(1/2)</vt:lpstr>
      <vt:lpstr>需求擷取(2/2)</vt:lpstr>
      <vt:lpstr>資料流程分析</vt:lpstr>
      <vt:lpstr>實體關聯圖</vt:lpstr>
      <vt:lpstr>走進商店/大樓之顧客(真人)</vt:lpstr>
      <vt:lpstr>影像資料庫裡的資料(影像)</vt:lpstr>
      <vt:lpstr>資料相依性</vt:lpstr>
      <vt:lpstr>擴充實體關係圖</vt:lpstr>
      <vt:lpstr>狀態行為分析</vt:lpstr>
      <vt:lpstr>企業流程分析</vt:lpstr>
      <vt:lpstr>需求規格化</vt:lpstr>
      <vt:lpstr>工作分配</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軟體工程第二組</dc:title>
  <dc:creator>邱葵</dc:creator>
  <cp:lastModifiedBy>以晢 陳</cp:lastModifiedBy>
  <cp:revision>35</cp:revision>
  <dcterms:created xsi:type="dcterms:W3CDTF">2022-04-07T15:38:19Z</dcterms:created>
  <dcterms:modified xsi:type="dcterms:W3CDTF">2022-04-08T05:41:55Z</dcterms:modified>
</cp:coreProperties>
</file>