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e4c1fbdd8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2e4c1fbdd8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e9065bde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e9065bde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eeb35469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eeb3546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eeb35469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eeb35469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eeb35469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eeb35469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e4c1fbdd8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e4c1fbdd8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e4c1fbdd8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e4c1fbdd8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e9065bde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e9065bde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eeb35469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2eeb35469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eeb35469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eeb35469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eeb35469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eeb35469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e4c1fbdd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e4c1fbdd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e9065bde7_4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12e9065bde7_4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e4c1fbdd8_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e4c1fbdd8_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e4c1fbd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e4c1fbd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e4c1fbdd8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e4c1fbdd8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e4c1fbdd8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e4c1fbdd8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e9065bde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e9065bde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e9065bde7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e9065bde7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e9065bde7_4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12e9065bde7_4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e4c1fbdd8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2e4c1fbdd8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e9065bde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e9065bde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e4c1fbdd8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e4c1fbdd8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e4c1fbdd8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e4c1fbdd8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e9065bde7_1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e9065bde7_1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e4c1fbdd8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e4c1fbdd8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e4c1fbdd8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e4c1fbdd8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" y="4750737"/>
            <a:ext cx="9144000" cy="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DFKai-SB"/>
              <a:buNone/>
              <a:defRPr sz="6000">
                <a:solidFill>
                  <a:srgbClr val="262626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3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DFKai-SB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500"/>
              <a:buChar char=" "/>
              <a:defRPr sz="1500">
                <a:latin typeface="DFKai-SB"/>
                <a:ea typeface="DFKai-SB"/>
                <a:cs typeface="DFKai-SB"/>
                <a:sym typeface="DFKai-SB"/>
              </a:defRPr>
            </a:lvl1pPr>
            <a:lvl2pPr indent="-32385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  <a:defRPr sz="1500">
                <a:latin typeface="DFKai-SB"/>
                <a:ea typeface="DFKai-SB"/>
                <a:cs typeface="DFKai-SB"/>
                <a:sym typeface="DFKai-SB"/>
              </a:defRPr>
            </a:lvl2pPr>
            <a:lvl3pPr indent="-323850" lvl="2" marL="1371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Char char="◆"/>
              <a:defRPr sz="1500">
                <a:latin typeface="DFKai-SB"/>
                <a:ea typeface="DFKai-SB"/>
                <a:cs typeface="DFKai-SB"/>
                <a:sym typeface="DFKai-SB"/>
              </a:defRPr>
            </a:lvl3pPr>
            <a:lvl4pPr indent="-323850" lvl="3" marL="18288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Char char="■"/>
              <a:defRPr sz="1500">
                <a:latin typeface="DFKai-SB"/>
                <a:ea typeface="DFKai-SB"/>
                <a:cs typeface="DFKai-SB"/>
                <a:sym typeface="DFKai-SB"/>
              </a:defRPr>
            </a:lvl4pPr>
            <a:lvl5pPr indent="-323850" lvl="4" marL="22860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Char char="◆"/>
              <a:defRPr sz="1500">
                <a:latin typeface="DFKai-SB"/>
                <a:ea typeface="DFKai-SB"/>
                <a:cs typeface="DFKai-SB"/>
                <a:sym typeface="DFKai-SB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>
  <p:cSld name="章節標題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DFKai-SB"/>
              <a:buNone/>
              <a:defRPr b="0" sz="4100">
                <a:solidFill>
                  <a:srgbClr val="262626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-2286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905743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DFKai-SB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DFKai-SB"/>
              <a:buNone/>
              <a:defRPr b="0" sz="27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500"/>
              <a:buChar char=" "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indent="-32385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  <a:defRPr>
                <a:latin typeface="DFKai-SB"/>
                <a:ea typeface="DFKai-SB"/>
                <a:cs typeface="DFKai-SB"/>
                <a:sym typeface="DFKai-SB"/>
              </a:defRPr>
            </a:lvl2pPr>
            <a:lvl3pPr indent="-323850" lvl="2" marL="1371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>
                <a:latin typeface="DFKai-SB"/>
                <a:ea typeface="DFKai-SB"/>
                <a:cs typeface="DFKai-SB"/>
                <a:sym typeface="DFKai-SB"/>
              </a:defRPr>
            </a:lvl3pPr>
            <a:lvl4pPr indent="-323850" lvl="3" marL="18288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>
                <a:latin typeface="DFKai-SB"/>
                <a:ea typeface="DFKai-SB"/>
                <a:cs typeface="DFKai-SB"/>
                <a:sym typeface="DFKai-SB"/>
              </a:defRPr>
            </a:lvl4pPr>
            <a:lvl5pPr indent="-323850" lvl="4" marL="22860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>
                <a:latin typeface="DFKai-SB"/>
                <a:ea typeface="DFKai-SB"/>
                <a:cs typeface="DFKai-SB"/>
                <a:sym typeface="DFKai-SB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-2286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DFKai-SB"/>
              <a:buNone/>
              <a:defRPr b="0" i="0" sz="36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-323850" lvl="1" marL="9144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-323850" lvl="3" marL="18288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-323850" lvl="4" marL="22860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861140"/>
            <a:ext cx="7475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transition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Relationship Id="rId6" Type="http://schemas.openxmlformats.org/officeDocument/2006/relationships/image" Target="../media/image31.png"/><Relationship Id="rId7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5.xml"/><Relationship Id="rId10" Type="http://schemas.openxmlformats.org/officeDocument/2006/relationships/slide" Target="/ppt/slides/slide24.xml"/><Relationship Id="rId9" Type="http://schemas.openxmlformats.org/officeDocument/2006/relationships/slide" Target="/ppt/slides/slide23.xml"/><Relationship Id="rId5" Type="http://schemas.openxmlformats.org/officeDocument/2006/relationships/slide" Target="/ppt/slides/slide6.xml"/><Relationship Id="rId6" Type="http://schemas.openxmlformats.org/officeDocument/2006/relationships/slide" Target="/ppt/slides/slide7.xml"/><Relationship Id="rId7" Type="http://schemas.openxmlformats.org/officeDocument/2006/relationships/slide" Target="/ppt/slides/slide21.xml"/><Relationship Id="rId8" Type="http://schemas.openxmlformats.org/officeDocument/2006/relationships/slide" Target="/ppt/slides/slide2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軟體工程第二組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DFKai-SB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DFKai-SB"/>
              <a:buNone/>
            </a:pPr>
            <a:r>
              <a:rPr lang="zh-TW" sz="3600"/>
              <a:t>三四章報告</a:t>
            </a:r>
            <a:endParaRPr sz="3600"/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組長：呂宗祐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組員：葉冠昊、何培魁、洪偉倫、陳以晢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 第二版 影像模組</a:t>
            </a:r>
            <a:endParaRPr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00" y="1116889"/>
            <a:ext cx="28003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88" y="3215938"/>
            <a:ext cx="28098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7088" y="3294526"/>
            <a:ext cx="12001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/>
          <p:nvPr/>
        </p:nvSpPr>
        <p:spPr>
          <a:xfrm>
            <a:off x="2928175" y="2775975"/>
            <a:ext cx="1401900" cy="364200"/>
          </a:xfrm>
          <a:prstGeom prst="uturnArrow">
            <a:avLst>
              <a:gd fmla="val 22597" name="adj1"/>
              <a:gd fmla="val 25000" name="adj2"/>
              <a:gd fmla="val 25000" name="adj3"/>
              <a:gd fmla="val 47727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3565500" y="1614350"/>
            <a:ext cx="19101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00" y="958314"/>
            <a:ext cx="3363600" cy="372293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第二版 顯示模組</a:t>
            </a:r>
            <a:endParaRPr/>
          </a:p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5" y="2000939"/>
            <a:ext cx="22479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025" y="1594849"/>
            <a:ext cx="5820535" cy="18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/>
          <p:nvPr/>
        </p:nvSpPr>
        <p:spPr>
          <a:xfrm>
            <a:off x="2709450" y="2450750"/>
            <a:ext cx="3900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第二版 聲音模組</a:t>
            </a:r>
            <a:endParaRPr/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00" y="2019289"/>
            <a:ext cx="22479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/>
          <p:nvPr/>
        </p:nvSpPr>
        <p:spPr>
          <a:xfrm>
            <a:off x="3815700" y="2464350"/>
            <a:ext cx="3900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301" y="878824"/>
            <a:ext cx="2895975" cy="38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第二版 主控台</a:t>
            </a:r>
            <a:endParaRPr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0" y="1838314"/>
            <a:ext cx="240030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3358388" y="2464350"/>
            <a:ext cx="7323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5825" y="947125"/>
            <a:ext cx="3806625" cy="377807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循序圖 第三版(支援使用者客製化)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各模組加上了調整參數的API，使用者可以調整各像顯示參數</a:t>
            </a: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450" y="1266975"/>
            <a:ext cx="6802299" cy="34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946750" y="1472850"/>
            <a:ext cx="6177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481950" y="1728000"/>
            <a:ext cx="984000" cy="60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使用者開始酒精消毒</a:t>
            </a:r>
            <a:endParaRPr/>
          </a:p>
        </p:txBody>
      </p:sp>
      <p:sp>
        <p:nvSpPr>
          <p:cNvPr id="240" name="Google Shape;240;p33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呂宗祐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類別圖 第三版</a:t>
            </a:r>
            <a:endParaRPr/>
          </a:p>
        </p:txBody>
      </p:sp>
      <p:sp>
        <p:nvSpPr>
          <p:cNvPr id="246" name="Google Shape;246;p3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854" y="875475"/>
            <a:ext cx="6826797" cy="3883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 第三版 影像模組</a:t>
            </a:r>
            <a:endParaRPr/>
          </a:p>
        </p:txBody>
      </p:sp>
      <p:sp>
        <p:nvSpPr>
          <p:cNvPr id="254" name="Google Shape;254;p3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5" name="Google Shape;2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113" y="996837"/>
            <a:ext cx="2751275" cy="110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113" y="2208938"/>
            <a:ext cx="2751284" cy="11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274" y="3476938"/>
            <a:ext cx="2756949" cy="11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5"/>
          <p:cNvSpPr/>
          <p:nvPr/>
        </p:nvSpPr>
        <p:spPr>
          <a:xfrm>
            <a:off x="4435413" y="1444388"/>
            <a:ext cx="818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4435413" y="2684438"/>
            <a:ext cx="818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5"/>
          <p:cNvSpPr/>
          <p:nvPr/>
        </p:nvSpPr>
        <p:spPr>
          <a:xfrm>
            <a:off x="4435413" y="3924488"/>
            <a:ext cx="818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7838" y="1304126"/>
            <a:ext cx="22002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9263" y="2591801"/>
            <a:ext cx="22574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5013" y="3859801"/>
            <a:ext cx="22574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5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第三版 顯示模組</a:t>
            </a:r>
            <a:endParaRPr/>
          </a:p>
        </p:txBody>
      </p:sp>
      <p:sp>
        <p:nvSpPr>
          <p:cNvPr id="270" name="Google Shape;270;p3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71" name="Google Shape;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975" y="1333489"/>
            <a:ext cx="27051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6"/>
          <p:cNvSpPr/>
          <p:nvPr/>
        </p:nvSpPr>
        <p:spPr>
          <a:xfrm>
            <a:off x="3758750" y="2567450"/>
            <a:ext cx="818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550" y="947125"/>
            <a:ext cx="3468116" cy="376731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6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第三版 聲音模組</a:t>
            </a:r>
            <a:endParaRPr/>
          </a:p>
        </p:txBody>
      </p:sp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81" name="Google Shape;2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550" y="2023600"/>
            <a:ext cx="4317351" cy="26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550" y="931439"/>
            <a:ext cx="5037254" cy="1034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029" y="1322889"/>
            <a:ext cx="267652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7"/>
          <p:cNvSpPr/>
          <p:nvPr/>
        </p:nvSpPr>
        <p:spPr>
          <a:xfrm rot="8303151">
            <a:off x="3141939" y="1726261"/>
            <a:ext cx="736323" cy="759069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7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1" name="Google Shape;291;p38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 第三版 </a:t>
            </a:r>
            <a:r>
              <a:rPr lang="zh-TW"/>
              <a:t>主控台</a:t>
            </a:r>
            <a:endParaRPr/>
          </a:p>
        </p:txBody>
      </p:sp>
      <p:pic>
        <p:nvPicPr>
          <p:cNvPr id="292" name="Google Shape;2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250" y="2400014"/>
            <a:ext cx="19431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5750" y="1795164"/>
            <a:ext cx="282892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8"/>
          <p:cNvSpPr/>
          <p:nvPr/>
        </p:nvSpPr>
        <p:spPr>
          <a:xfrm>
            <a:off x="4429650" y="2649800"/>
            <a:ext cx="818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章節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400">
                <a:solidFill>
                  <a:schemeClr val="dk1"/>
                </a:solidFill>
              </a:rPr>
              <a:t>第三章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200" u="sng">
                <a:solidFill>
                  <a:schemeClr val="hlink"/>
                </a:solidFill>
                <a:hlinkClick action="ppaction://hlinksldjump" r:id="rId3"/>
              </a:rPr>
              <a:t>使用者案例</a:t>
            </a:r>
            <a:r>
              <a:rPr lang="zh-TW" sz="1200">
                <a:solidFill>
                  <a:srgbClr val="FF00FF"/>
                </a:solidFill>
              </a:rPr>
              <a:t> </a:t>
            </a:r>
            <a:r>
              <a:rPr lang="zh-TW" sz="1200"/>
              <a:t>(呂宗祐)</a:t>
            </a:r>
            <a:endParaRPr sz="12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200" u="sng">
                <a:solidFill>
                  <a:schemeClr val="hlink"/>
                </a:solidFill>
                <a:hlinkClick action="ppaction://hlinksldjump" r:id="rId4"/>
              </a:rPr>
              <a:t>循序圖</a:t>
            </a:r>
            <a:r>
              <a:rPr lang="zh-TW" sz="1200"/>
              <a:t> (呂宗祐)</a:t>
            </a:r>
            <a:endParaRPr sz="1200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200" u="sng">
                <a:solidFill>
                  <a:schemeClr val="hlink"/>
                </a:solidFill>
                <a:hlinkClick action="ppaction://hlinksldjump" r:id="rId5"/>
              </a:rPr>
              <a:t>類別圖</a:t>
            </a:r>
            <a:r>
              <a:rPr lang="zh-TW" sz="1200"/>
              <a:t> (葉冠昊)</a:t>
            </a:r>
            <a:endParaRPr sz="1200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200" u="sng">
                <a:solidFill>
                  <a:schemeClr val="hlink"/>
                </a:solidFill>
                <a:hlinkClick action="ppaction://hlinksldjump" r:id="rId6"/>
              </a:rPr>
              <a:t>程式碼</a:t>
            </a:r>
            <a:r>
              <a:rPr lang="zh-TW" sz="1200"/>
              <a:t> (葉冠昊)</a:t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75"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SzPts val="275"/>
              <a:buNone/>
            </a:pPr>
            <a:r>
              <a:t/>
            </a:r>
            <a:endParaRPr sz="575"/>
          </a:p>
        </p:txBody>
      </p:sp>
      <p:sp>
        <p:nvSpPr>
          <p:cNvPr id="116" name="Google Shape;116;p21"/>
          <p:cNvSpPr txBox="1"/>
          <p:nvPr/>
        </p:nvSpPr>
        <p:spPr>
          <a:xfrm>
            <a:off x="4328700" y="927525"/>
            <a:ext cx="33156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第四章</a:t>
            </a:r>
            <a:endParaRPr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action="ppaction://hlinksldjump" r:id="rId7"/>
              </a:rPr>
              <a:t>模組化</a:t>
            </a:r>
            <a:r>
              <a:rPr lang="zh-TW" sz="12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(洪偉倫)</a:t>
            </a:r>
            <a:endParaRPr sz="12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action="ppaction://hlinksldjump" r:id="rId8"/>
              </a:rPr>
              <a:t>耦合力分析</a:t>
            </a:r>
            <a:r>
              <a:rPr lang="zh-TW" sz="12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(陳以晢)</a:t>
            </a:r>
            <a:endParaRPr sz="12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action="ppaction://hlinksldjump" r:id="rId9"/>
              </a:rPr>
              <a:t>凝聚力分析</a:t>
            </a:r>
            <a:r>
              <a:rPr lang="zh-TW" sz="12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(何培魁)</a:t>
            </a:r>
            <a:endParaRPr sz="12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action="ppaction://hlinksldjump" r:id="rId10"/>
              </a:rPr>
              <a:t>架構樣式</a:t>
            </a:r>
            <a:r>
              <a:rPr lang="zh-TW" sz="12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(何培魁)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type="title"/>
          </p:nvPr>
        </p:nvSpPr>
        <p:spPr>
          <a:xfrm>
            <a:off x="617226" y="426900"/>
            <a:ext cx="62994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第</a:t>
            </a:r>
            <a:r>
              <a:rPr lang="zh-TW"/>
              <a:t>四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章 </a:t>
            </a:r>
            <a:r>
              <a:rPr lang="zh-TW"/>
              <a:t>物件導向軟體開發</a:t>
            </a:r>
            <a:endParaRPr/>
          </a:p>
        </p:txBody>
      </p:sp>
      <p:sp>
        <p:nvSpPr>
          <p:cNvPr id="301" name="Google Shape;301;p39"/>
          <p:cNvSpPr txBox="1"/>
          <p:nvPr>
            <p:ph idx="11" type="ftr"/>
          </p:nvPr>
        </p:nvSpPr>
        <p:spPr>
          <a:xfrm>
            <a:off x="2073479" y="3633629"/>
            <a:ext cx="2712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軟體工程第二組</a:t>
            </a:r>
            <a:endParaRPr/>
          </a:p>
        </p:txBody>
      </p:sp>
      <p:sp>
        <p:nvSpPr>
          <p:cNvPr id="302" name="Google Shape;302;p39"/>
          <p:cNvSpPr txBox="1"/>
          <p:nvPr>
            <p:ph idx="12" type="sldNum"/>
          </p:nvPr>
        </p:nvSpPr>
        <p:spPr>
          <a:xfrm>
            <a:off x="5569008" y="3633629"/>
            <a:ext cx="7380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000"/>
              <a:t>此次專案的模組: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•影像辨識模組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•螢幕顯示模組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•聲音模組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我們此次專案的模組主要功能就是三大項:</a:t>
            </a:r>
            <a:r>
              <a:rPr lang="zh-TW">
                <a:solidFill>
                  <a:schemeClr val="dk1"/>
                </a:solidFill>
              </a:rPr>
              <a:t>影像辨識功能</a:t>
            </a:r>
            <a:r>
              <a:rPr lang="zh-TW"/>
              <a:t>、</a:t>
            </a:r>
            <a:r>
              <a:rPr lang="zh-TW">
                <a:solidFill>
                  <a:schemeClr val="dk1"/>
                </a:solidFill>
              </a:rPr>
              <a:t>螢幕顯示功能、聲音功能，所以模組的</a:t>
            </a:r>
            <a:r>
              <a:rPr lang="zh-TW">
                <a:solidFill>
                  <a:schemeClr val="dk1"/>
                </a:solidFill>
              </a:rPr>
              <a:t>數量也就三個相較下來就很少，而其中</a:t>
            </a:r>
            <a:r>
              <a:rPr lang="zh-TW">
                <a:solidFill>
                  <a:schemeClr val="dk1"/>
                </a:solidFill>
              </a:rPr>
              <a:t>影像辨識模組是最龐大的，其餘的螢幕顯示模組，聲音模組則比較小，設計也較為容易。以至於我們的軟體系統的可再利用性就很低，不過我們的溝通成本也降低了。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8" name="Google Shape;308;p40"/>
          <p:cNvSpPr txBox="1"/>
          <p:nvPr/>
        </p:nvSpPr>
        <p:spPr>
          <a:xfrm>
            <a:off x="816425" y="244925"/>
            <a:ext cx="760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DFKai-SB"/>
                <a:ea typeface="DFKai-SB"/>
                <a:cs typeface="DFKai-SB"/>
                <a:sym typeface="DFKai-SB"/>
              </a:rPr>
              <a:t>模組化</a:t>
            </a:r>
            <a:endParaRPr sz="36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09" name="Google Shape;309;p4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10" name="Google Shape;310;p40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洪偉倫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耦合力分析</a:t>
            </a:r>
            <a:endParaRPr/>
          </a:p>
        </p:txBody>
      </p:sp>
      <p:sp>
        <p:nvSpPr>
          <p:cNvPr id="316" name="Google Shape;316;p41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2000"/>
              <a:t>影像辨識模組跟顯示模組為資料結構耦合力</a:t>
            </a:r>
            <a:endParaRPr sz="2000"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/>
              <a:t>影像辨識模組跟聲音模組為資料結構耦合力</a:t>
            </a:r>
            <a:endParaRPr sz="2000"/>
          </a:p>
        </p:txBody>
      </p:sp>
      <p:sp>
        <p:nvSpPr>
          <p:cNvPr id="317" name="Google Shape;317;p41"/>
          <p:cNvSpPr/>
          <p:nvPr/>
        </p:nvSpPr>
        <p:spPr>
          <a:xfrm>
            <a:off x="4675700" y="3658825"/>
            <a:ext cx="1443600" cy="507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顯示</a:t>
            </a: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模組</a:t>
            </a:r>
            <a:endParaRPr sz="1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18" name="Google Shape;318;p41"/>
          <p:cNvSpPr txBox="1"/>
          <p:nvPr/>
        </p:nvSpPr>
        <p:spPr>
          <a:xfrm>
            <a:off x="4827793" y="2813684"/>
            <a:ext cx="11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人臉影像及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口罩判斷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19" name="Google Shape;319;p41"/>
          <p:cNvSpPr/>
          <p:nvPr/>
        </p:nvSpPr>
        <p:spPr>
          <a:xfrm>
            <a:off x="5626100" y="2272025"/>
            <a:ext cx="1443600" cy="472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影像辨識模組</a:t>
            </a:r>
            <a:endParaRPr sz="1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0" name="Google Shape;320;p41"/>
          <p:cNvSpPr/>
          <p:nvPr/>
        </p:nvSpPr>
        <p:spPr>
          <a:xfrm>
            <a:off x="6576500" y="3658829"/>
            <a:ext cx="1443600" cy="507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聲音</a:t>
            </a: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模組</a:t>
            </a:r>
            <a:endParaRPr sz="1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1" name="Google Shape;321;p41"/>
          <p:cNvSpPr txBox="1"/>
          <p:nvPr/>
        </p:nvSpPr>
        <p:spPr>
          <a:xfrm>
            <a:off x="6958860" y="2877969"/>
            <a:ext cx="11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口罩判斷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322" name="Google Shape;322;p41"/>
          <p:cNvCxnSpPr>
            <a:stCxn id="319" idx="2"/>
            <a:endCxn id="317" idx="0"/>
          </p:cNvCxnSpPr>
          <p:nvPr/>
        </p:nvCxnSpPr>
        <p:spPr>
          <a:xfrm flipH="1">
            <a:off x="5397500" y="2744825"/>
            <a:ext cx="950400" cy="9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1"/>
          <p:cNvCxnSpPr>
            <a:stCxn id="319" idx="2"/>
            <a:endCxn id="320" idx="0"/>
          </p:cNvCxnSpPr>
          <p:nvPr/>
        </p:nvCxnSpPr>
        <p:spPr>
          <a:xfrm>
            <a:off x="6347900" y="2744825"/>
            <a:ext cx="950400" cy="9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25" name="Google Shape;325;p41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陳以晢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凝聚力分析</a:t>
            </a:r>
            <a:endParaRPr/>
          </a:p>
        </p:txBody>
      </p:sp>
      <p:sp>
        <p:nvSpPr>
          <p:cNvPr id="331" name="Google Shape;331;p42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影像辨識模組: 取得影像→</a:t>
            </a:r>
            <a:r>
              <a:rPr lang="zh-TW"/>
              <a:t>將</a:t>
            </a:r>
            <a:r>
              <a:rPr lang="zh-TW"/>
              <a:t>輸入的資料辨識→標記→最後輸出辨識結果，為循序凝聚力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顯示模組: 只負責顯示需要顯示的內容，為功能凝聚力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聲音模組: 只負責發出警告內容，為功能凝聚力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843" y="2224975"/>
            <a:ext cx="3768299" cy="21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4" name="Google Shape;334;p42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何培魁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架構樣式</a:t>
            </a:r>
            <a:endParaRPr/>
          </a:p>
        </p:txBody>
      </p:sp>
      <p:sp>
        <p:nvSpPr>
          <p:cNvPr id="340" name="Google Shape;340;p43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我們採用管狀架構，為一種循序處理的架構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588" y="1888325"/>
            <a:ext cx="4502524" cy="20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3" name="Google Shape;343;p43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何培魁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架構樣式</a:t>
            </a:r>
            <a:endParaRPr/>
          </a:p>
        </p:txBody>
      </p:sp>
      <p:sp>
        <p:nvSpPr>
          <p:cNvPr id="349" name="Google Shape;349;p44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我們認為</a:t>
            </a:r>
            <a:r>
              <a:rPr lang="zh-TW"/>
              <a:t>MVC</a:t>
            </a:r>
            <a:r>
              <a:rPr lang="zh-TW"/>
              <a:t>架構也可以套用於我們的專案中，因此也做出了MVC架構的樣式設計</a:t>
            </a:r>
            <a:endParaRPr/>
          </a:p>
        </p:txBody>
      </p:sp>
      <p:sp>
        <p:nvSpPr>
          <p:cNvPr id="350" name="Google Shape;350;p4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51" name="Google Shape;3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462" y="1601298"/>
            <a:ext cx="5769074" cy="2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4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何培魁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工作分配</a:t>
            </a:r>
            <a:endParaRPr/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822950" y="927525"/>
            <a:ext cx="7543800" cy="3764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 fontScale="25000" lnSpcReduction="2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9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使用者案例 (呂宗祐)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9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循序圖 (呂宗祐)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7347">
                <a:solidFill>
                  <a:schemeClr val="dk1"/>
                </a:solidFill>
              </a:rPr>
              <a:t>類別圖 (葉冠昊)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7347">
                <a:solidFill>
                  <a:schemeClr val="dk1"/>
                </a:solidFill>
              </a:rPr>
              <a:t>程式碼 (葉冠昊)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模組化 (洪偉倫)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耦合力分析 (陳以晢)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凝聚力分析 (何培魁)</a:t>
            </a:r>
            <a:endParaRPr sz="73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架構樣式 (何培魁)</a:t>
            </a:r>
            <a:endParaRPr sz="75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9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575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575"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552775" y="1251900"/>
            <a:ext cx="82860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DFKai-SB"/>
              <a:buNone/>
            </a:pPr>
            <a:r>
              <a:rPr lang="zh-TW" sz="5500"/>
              <a:t>謝謝大家</a:t>
            </a:r>
            <a:endParaRPr sz="5500"/>
          </a:p>
        </p:txBody>
      </p:sp>
      <p:sp>
        <p:nvSpPr>
          <p:cNvPr id="365" name="Google Shape;365;p46"/>
          <p:cNvSpPr txBox="1"/>
          <p:nvPr>
            <p:ph idx="11" type="ftr"/>
          </p:nvPr>
        </p:nvSpPr>
        <p:spPr>
          <a:xfrm>
            <a:off x="2073479" y="3633629"/>
            <a:ext cx="2712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軟體工程第二組</a:t>
            </a:r>
            <a:endParaRPr/>
          </a:p>
        </p:txBody>
      </p:sp>
      <p:sp>
        <p:nvSpPr>
          <p:cNvPr id="366" name="Google Shape;366;p46"/>
          <p:cNvSpPr txBox="1"/>
          <p:nvPr>
            <p:ph idx="12" type="sldNum"/>
          </p:nvPr>
        </p:nvSpPr>
        <p:spPr>
          <a:xfrm>
            <a:off x="5569008" y="3633629"/>
            <a:ext cx="7380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617226" y="426900"/>
            <a:ext cx="62994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第</a:t>
            </a:r>
            <a:r>
              <a:rPr lang="zh-TW"/>
              <a:t>三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章 </a:t>
            </a:r>
            <a:r>
              <a:rPr lang="zh-TW"/>
              <a:t>物件導向軟體開發</a:t>
            </a:r>
            <a:endParaRPr/>
          </a:p>
        </p:txBody>
      </p:sp>
      <p:sp>
        <p:nvSpPr>
          <p:cNvPr id="123" name="Google Shape;123;p22"/>
          <p:cNvSpPr txBox="1"/>
          <p:nvPr>
            <p:ph idx="11" type="ftr"/>
          </p:nvPr>
        </p:nvSpPr>
        <p:spPr>
          <a:xfrm>
            <a:off x="2073479" y="3633629"/>
            <a:ext cx="2712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軟體工程第二組</a:t>
            </a:r>
            <a:endParaRPr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5569008" y="3633629"/>
            <a:ext cx="7380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使用者案例說明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zh-TW"/>
              <a:t>當顧客(待偵測的人)進入商店(社區大樓)時，會進行酒精消毒，當顧客在消毒時，會有指示請顧客抬頭望向螢幕，接下來會進行2-3秒的偵測，並在計算完結果後將結果顯示於旁邊的螢幕上。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zh-TW"/>
              <a:t>如果使用者有戴好口罩，螢幕顯示正常。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使用者沒戴或沒戴好口罩，螢幕顯示顧客圖片及警告標語，並有聲音提醒。</a:t>
            </a:r>
            <a:endParaRPr/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呂宗祐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循序圖 第一版(影像模組的最基本配置)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為基本能跑出結果的最低配置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625" y="1485900"/>
            <a:ext cx="492442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1794875" y="2881875"/>
            <a:ext cx="6177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1294475" y="3137025"/>
            <a:ext cx="1042500" cy="42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使用者輸入圖片</a:t>
            </a:r>
            <a:endParaRPr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呂宗祐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類別圖 第一版</a:t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801" y="888549"/>
            <a:ext cx="4179125" cy="3845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 第一版</a:t>
            </a:r>
            <a:endParaRPr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" y="895575"/>
            <a:ext cx="4147701" cy="38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/>
          <p:nvPr/>
        </p:nvSpPr>
        <p:spPr>
          <a:xfrm>
            <a:off x="2500850" y="2767500"/>
            <a:ext cx="7143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4327950" y="1284825"/>
            <a:ext cx="3900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2500850" y="4168050"/>
            <a:ext cx="31470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125" y="2102275"/>
            <a:ext cx="2824568" cy="2590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2598" y="2231198"/>
            <a:ext cx="2344509" cy="14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3200" y="2231199"/>
            <a:ext cx="223777" cy="2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8825" y="1817524"/>
            <a:ext cx="223777" cy="2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2175" y="1061425"/>
            <a:ext cx="4181520" cy="77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循序圖 第二版(優化使用者操作)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加上聲音、圖片及文字顯示，並加上GUI以利使用者操作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600" y="1242803"/>
            <a:ext cx="7190775" cy="26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/>
          <p:nvPr/>
        </p:nvSpPr>
        <p:spPr>
          <a:xfrm>
            <a:off x="832625" y="2148725"/>
            <a:ext cx="6177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367825" y="2403875"/>
            <a:ext cx="984000" cy="60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使用者按下開始偵測鍵</a:t>
            </a:r>
            <a:endParaRPr/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呂宗祐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類別圖 第二版</a:t>
            </a:r>
            <a:endParaRPr/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475" y="890575"/>
            <a:ext cx="6931733" cy="384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回顧">
  <a:themeElements>
    <a:clrScheme name="回顧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