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6" r:id="rId2"/>
    <p:sldId id="258" r:id="rId3"/>
    <p:sldId id="348" r:id="rId4"/>
    <p:sldId id="259" r:id="rId5"/>
    <p:sldId id="411" r:id="rId6"/>
    <p:sldId id="441" r:id="rId7"/>
    <p:sldId id="412" r:id="rId8"/>
    <p:sldId id="485" r:id="rId9"/>
    <p:sldId id="453" r:id="rId10"/>
    <p:sldId id="455" r:id="rId11"/>
    <p:sldId id="435" r:id="rId12"/>
    <p:sldId id="456" r:id="rId13"/>
    <p:sldId id="45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2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1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8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4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50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2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23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7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B685F-AF1B-4CEF-AF8F-23E16F904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8</a:t>
            </a:r>
            <a:r>
              <a:rPr lang="ja-JP" altLang="en-US" dirty="0"/>
              <a:t>課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3E4D5-233B-4100-A4F8-4FCAB770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/>
              <a:t>週</a:t>
            </a:r>
            <a:r>
              <a:rPr lang="en-US" altLang="ja-JP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11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F22B5-7803-49FD-82AF-9D3A4F40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週間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C5F0E-3B19-4478-B183-ABA33CAC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469" y="2560320"/>
            <a:ext cx="5207283" cy="3615628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いっしゅうかん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よんしゅうかん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ごしゅうかん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24876A-2B46-4142-8D79-E61B1625D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ろく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ななしゅうかん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はっしゅうかん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きゅうしゅうかん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じゅっしゅうかん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72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A30D5-515C-4093-96E0-6729BBA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E1D7C-A28C-48F1-8AA9-377EDF76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33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數量詞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期間）に～回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 可以表達出進行某動作的頻率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か月に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回映画を見ます。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５年に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回日本へ行きます。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80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F2EA1-A895-4F3E-BDE2-6D8AB85B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67115-D24E-4243-A792-ADBF933CCE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よんかい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ごかい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AE1442-915A-438D-BD22-5134320AD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ななかい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はっかい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きゅうかい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じゅっかい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0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EF8A9-333D-4F38-99F3-91D8A129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F14B6-7A6F-4184-B998-14E977219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にじかん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さんじかん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よじかん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ごじかん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940CE2-57FB-4DA7-B9AE-D53BF8C1FD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ろくじかん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しちじかん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はちじかん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くじかん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じゅうじかん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5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01E72-6AF8-43D9-B6DC-F996A58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います・あります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BF3AF-5E98-42DD-BD5B-9ADED6E9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5420"/>
          </a:xfr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生物（命がある物）</a:t>
            </a:r>
            <a:r>
              <a:rPr lang="en-US" altLang="ja-JP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がいます</a:t>
            </a:r>
            <a:endParaRPr lang="en-US" altLang="ja-JP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先生がいます。　犬がいます。</a:t>
            </a:r>
            <a:endParaRPr lang="en-US" altLang="ja-JP" sz="3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endParaRPr lang="en-US" altLang="ja-JP" sz="36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物品（</a:t>
            </a:r>
            <a:r>
              <a:rPr lang="zh-TW" altLang="en-US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沒有生命</a:t>
            </a:r>
            <a:r>
              <a:rPr lang="en-US" altLang="zh-TW" sz="36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ja-JP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があります</a:t>
            </a:r>
            <a:endParaRPr lang="en-US" altLang="ja-JP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None/>
            </a:pPr>
            <a:r>
              <a:rPr lang="ja-JP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</a:t>
            </a: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机があります。　本があります。　　</a:t>
            </a:r>
            <a:r>
              <a:rPr lang="ja-JP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ja-JP" sz="3600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endParaRPr lang="en-US" altLang="ja-JP" sz="3600" b="1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</a:pPr>
            <a:endParaRPr lang="en-US" altLang="ja-JP" sz="3600" b="1" dirty="0">
              <a:solidFill>
                <a:prstClr val="black">
                  <a:lumMod val="75000"/>
                  <a:lumOff val="2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33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ja-JP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　～</a:t>
            </a:r>
            <a:r>
              <a:rPr lang="ja-JP" altLang="en-US" b="1" cap="all" spc="100" dirty="0">
                <a:ln>
                  <a:noFill/>
                </a:ln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あります   有</a:t>
            </a:r>
            <a:b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</a:pPr>
            <a:endParaRPr lang="en-US" altLang="ja-JP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お金</a:t>
            </a:r>
            <a:r>
              <a:rPr lang="ja-JP" altLang="en-US" sz="36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36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あります</a:t>
            </a: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ja-JP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</a:pPr>
            <a:r>
              <a:rPr lang="ja-JP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　　　我有錢。</a:t>
            </a:r>
            <a:endParaRPr lang="zh-TW" altLang="en-US" sz="3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69" y="780997"/>
            <a:ext cx="3570539" cy="50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9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96C1-F76C-4815-B336-3E555502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～</a:t>
            </a:r>
            <a:r>
              <a:rPr lang="ja-JP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　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　</a:t>
            </a:r>
            <a:r>
              <a:rPr lang="ja-JP" altLang="en-US" cap="all" spc="10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（有）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BBA79-055A-45E4-B61F-732FB187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430106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兄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先生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いぬ</a:t>
            </a:r>
            <a:r>
              <a:rPr lang="ja-JP" altLang="en-US" sz="111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が</a:t>
            </a:r>
            <a:r>
              <a:rPr lang="ja-JP" altLang="en-US" sz="11100" dirty="0">
                <a:latin typeface="標楷體" panose="03000509000000000000" pitchFamily="65" charset="-120"/>
                <a:ea typeface="標楷體" panose="03000509000000000000" pitchFamily="65" charset="-120"/>
              </a:rPr>
              <a:t>います。</a:t>
            </a:r>
            <a:endParaRPr lang="en-US" altLang="ja-JP" sz="11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ja-JP" sz="5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97" y="4572461"/>
            <a:ext cx="1664797" cy="1387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4896704"/>
            <a:ext cx="1959638" cy="13207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34" y="2698922"/>
            <a:ext cx="1472219" cy="14082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53" y="2712975"/>
            <a:ext cx="1714413" cy="17144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369" y="2780745"/>
            <a:ext cx="1722594" cy="15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AF419-C92A-4360-A40E-2E461895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8997891" cy="1303867"/>
          </a:xfrm>
        </p:spPr>
        <p:txBody>
          <a:bodyPr/>
          <a:lstStyle/>
          <a:p>
            <a:pPr algn="r"/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～ほん・ぼん・ぽん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E997BBB-CECE-4C2E-A7A0-FB3DC87E912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3615" y="268448"/>
          <a:ext cx="3875713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2204957592"/>
                    </a:ext>
                  </a:extLst>
                </a:gridCol>
                <a:gridCol w="3187816">
                  <a:extLst>
                    <a:ext uri="{9D8B030D-6E8A-4147-A177-3AD203B41FA5}">
                      <a16:colId xmlns:a16="http://schemas.microsoft.com/office/drawing/2014/main" val="622416422"/>
                    </a:ext>
                  </a:extLst>
                </a:gridCol>
              </a:tblGrid>
              <a:tr h="224435">
                <a:tc>
                  <a:txBody>
                    <a:bodyPr/>
                    <a:lstStyle/>
                    <a:p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なんぼん・何本　　　　　　　　　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68595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25959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にほん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71127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さんぼん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23926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よんほん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2507"/>
                  </a:ext>
                </a:extLst>
              </a:tr>
              <a:tr h="355690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ごほん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78538"/>
                  </a:ext>
                </a:extLst>
              </a:tr>
              <a:tr h="381527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ろっぽん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0456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ななほん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14833"/>
                  </a:ext>
                </a:extLst>
              </a:tr>
              <a:tr h="389250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はっぽん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30454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きゅうほん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28912"/>
                  </a:ext>
                </a:extLst>
              </a:tr>
              <a:tr h="52783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じゅっぽん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8176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733DD552-844B-45D7-AB24-0BDB3552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6" y="3950737"/>
            <a:ext cx="2409825" cy="190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E0A8DA-E4DF-47CC-8411-7F2A3693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61" y="2194820"/>
            <a:ext cx="2838450" cy="1609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7C2625-8A31-4E0F-BDBD-3647B00CC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116" y="3950737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4539" y="982132"/>
            <a:ext cx="10717966" cy="204588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何台</a:t>
            </a:r>
            <a:b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台計算機械，或汽車、自行車等交通工具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660597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一台　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いちだい）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二台（にだい）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三台（さんだい）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四台（よんだい）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五台（ごだい）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8294" y="2509652"/>
            <a:ext cx="4718304" cy="3711265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六台（ろくだい）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七台（ななだい）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八台（はちだい）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九台（きゅうだい）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十台（じゅうだい）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48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90FDF-C69F-4C58-98ED-D212350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　　　　　～つ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B0D90D4-4E08-4F32-BB21-A1834A08ED4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01700" y="0"/>
          <a:ext cx="4838700" cy="669554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050473">
                  <a:extLst>
                    <a:ext uri="{9D8B030D-6E8A-4147-A177-3AD203B41FA5}">
                      <a16:colId xmlns:a16="http://schemas.microsoft.com/office/drawing/2014/main" val="2929354530"/>
                    </a:ext>
                  </a:extLst>
                </a:gridCol>
                <a:gridCol w="3788227">
                  <a:extLst>
                    <a:ext uri="{9D8B030D-6E8A-4147-A177-3AD203B41FA5}">
                      <a16:colId xmlns:a16="http://schemas.microsoft.com/office/drawing/2014/main" val="4019507393"/>
                    </a:ext>
                  </a:extLst>
                </a:gridCol>
              </a:tblGrid>
              <a:tr h="585768">
                <a:tc>
                  <a:txBody>
                    <a:bodyPr/>
                    <a:lstStyle/>
                    <a:p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いくつ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3013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ひとつ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1189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ふたつ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1790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みっつ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91913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よっつ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50440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いつつ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16026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むっつ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63457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ななつ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20996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やっつ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12128"/>
                  </a:ext>
                </a:extLst>
              </a:tr>
              <a:tr h="585768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ここのつ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19772"/>
                  </a:ext>
                </a:extLst>
              </a:tr>
              <a:tr h="837866">
                <a:tc>
                  <a:txBody>
                    <a:bodyPr/>
                    <a:lstStyle/>
                    <a:p>
                      <a:r>
                        <a:rPr lang="en-US" altLang="ja-JP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とお</a:t>
                      </a:r>
                      <a:endParaRPr lang="en-US" altLang="ja-JP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2315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52173CA0-DF03-4285-BDC4-78966920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3" y="3921194"/>
            <a:ext cx="2143125" cy="2143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D14F9F-D3A1-4656-B5C0-1AABDCFA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49" y="3403622"/>
            <a:ext cx="2466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9FAC87-674F-4CC9-BF4F-D4936EEE6729}"/>
              </a:ext>
            </a:extLst>
          </p:cNvPr>
          <p:cNvSpPr/>
          <p:nvPr/>
        </p:nvSpPr>
        <p:spPr>
          <a:xfrm>
            <a:off x="1041621" y="849544"/>
            <a:ext cx="8102379" cy="466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パソコンが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８台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あります。</a:t>
            </a: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Tx/>
              <a:buNone/>
              <a:tabLst/>
              <a:defRPr/>
            </a:pP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りんごを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４つ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買いました。   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ja-JP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日本人の学生が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２人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います。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ja-JP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D0101"/>
              </a:buClr>
              <a:buSzPct val="100000"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台湾で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２か月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日本語を勉強しました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CAB0B3-82AB-4212-BF4D-906499AA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87" y="486967"/>
            <a:ext cx="1736821" cy="17223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B216BA6-25ED-43AB-B005-BE4DE99C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41" y="2557977"/>
            <a:ext cx="774259" cy="841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831487-7679-4F0C-B654-DF88CD34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400" y="1690863"/>
            <a:ext cx="774259" cy="8413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C4A806-D762-45CB-9623-FDA152AE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66" y="2557976"/>
            <a:ext cx="774259" cy="8413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C8C5A8-393F-4FFD-8499-CCFE22C6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91" y="2583768"/>
            <a:ext cx="774259" cy="8413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6D654B-63E4-4FA3-8784-C128EDB8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984410"/>
            <a:ext cx="2121592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～か月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9449" y="2560320"/>
            <a:ext cx="5177303" cy="3310128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一か月</a:t>
            </a:r>
            <a:r>
              <a:rPr lang="en-US" altLang="ja-JP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いっ</a:t>
            </a:r>
            <a:r>
              <a:rPr lang="ja-JP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か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二か月（にかげつ）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三か月（さんかげつ）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四か月（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よん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五か月（ごかげつ）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76341" y="2560320"/>
            <a:ext cx="5636302" cy="3310128"/>
          </a:xfrm>
        </p:spPr>
        <p:txBody>
          <a:bodyPr>
            <a:noAutofit/>
          </a:bodyPr>
          <a:lstStyle/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六か月（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ろっ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七か月（ななかげつ）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八か月（</a:t>
            </a:r>
            <a:r>
              <a:rPr lang="ja-JP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はっ</a:t>
            </a:r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九か月（きゅうかげつ）</a:t>
            </a:r>
            <a:endParaRPr lang="en-US" altLang="ja-JP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十か月（じゅっかげつ）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479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290</Words>
  <Application>Microsoft Office PowerPoint</Application>
  <PresentationFormat>寬螢幕</PresentationFormat>
  <Paragraphs>132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ＭＳ Ｐゴシック</vt:lpstr>
      <vt:lpstr>ＭＳ Ｐ明朝</vt:lpstr>
      <vt:lpstr>微軟正黑體</vt:lpstr>
      <vt:lpstr>新細明體</vt:lpstr>
      <vt:lpstr>標楷體</vt:lpstr>
      <vt:lpstr>Arial</vt:lpstr>
      <vt:lpstr>Calibri</vt:lpstr>
      <vt:lpstr>Garamond</vt:lpstr>
      <vt:lpstr>Tw Cen MT</vt:lpstr>
      <vt:lpstr>有機</vt:lpstr>
      <vt:lpstr>第8課</vt:lpstr>
      <vt:lpstr>います・あります</vt:lpstr>
      <vt:lpstr> 　　　～が　あります   有 </vt:lpstr>
      <vt:lpstr>　　　　　～が　います　（有）</vt:lpstr>
      <vt:lpstr>～ほん・ぼん・ぽん</vt:lpstr>
      <vt:lpstr>何台 台計算機械，或汽車、自行車等交通工具 </vt:lpstr>
      <vt:lpstr>　　　　　　～つ</vt:lpstr>
      <vt:lpstr>PowerPoint 簡報</vt:lpstr>
      <vt:lpstr>～か月</vt:lpstr>
      <vt:lpstr>週間</vt:lpstr>
      <vt:lpstr>～回</vt:lpstr>
      <vt:lpstr>～回</vt:lpstr>
      <vt:lpstr>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第8課</dc:title>
  <dc:creator>inoue chizuru</dc:creator>
  <cp:lastModifiedBy>inoue chizuru</cp:lastModifiedBy>
  <cp:revision>1</cp:revision>
  <dcterms:created xsi:type="dcterms:W3CDTF">2019-05-18T01:29:48Z</dcterms:created>
  <dcterms:modified xsi:type="dcterms:W3CDTF">2019-05-18T01:34:05Z</dcterms:modified>
</cp:coreProperties>
</file>