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1" r:id="rId4"/>
    <p:sldId id="292" r:id="rId5"/>
    <p:sldId id="258" r:id="rId6"/>
    <p:sldId id="281" r:id="rId7"/>
    <p:sldId id="282" r:id="rId8"/>
    <p:sldId id="283" r:id="rId9"/>
    <p:sldId id="259" r:id="rId10"/>
    <p:sldId id="260" r:id="rId11"/>
    <p:sldId id="261" r:id="rId12"/>
    <p:sldId id="286" r:id="rId13"/>
    <p:sldId id="262" r:id="rId14"/>
    <p:sldId id="264" r:id="rId15"/>
    <p:sldId id="290" r:id="rId16"/>
    <p:sldId id="266" r:id="rId17"/>
    <p:sldId id="265" r:id="rId18"/>
    <p:sldId id="268" r:id="rId19"/>
    <p:sldId id="270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4" r:id="rId29"/>
    <p:sldId id="287" r:id="rId30"/>
    <p:sldId id="288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69059" autoAdjust="0"/>
  </p:normalViewPr>
  <p:slideViewPr>
    <p:cSldViewPr snapToGrid="0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2D15-84CF-48C3-980B-D56A5E77719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CF6D-8D66-43C5-B627-9BE0195FB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:</a:t>
            </a:r>
            <a:r>
              <a:rPr lang="zh-TW" altLang="en-US" dirty="0"/>
              <a:t> 全部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CF6D-8D66-43C5-B627-9BE0195FB67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NumPy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語言的一個擴充程式庫。支援高階大量的維度陣列與矩陣運算，此外也針對陣列運算提供大量的數學函式函式庫。</a:t>
            </a:r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為開放原始碼並且由許多協作者共同維護開發。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的核心功能是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-dimensional array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，多維陣列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是一個開源的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演算法庫和數學工具包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包含的模組有最佳化、線性代數、積分、插值、特殊函數、快速傅立葉變換、訊號處理和圖像處理、常微分方程式求解和其他科學與工程中常用的計算。 濾波器、信號處理。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中提供大量常見的機器學習演算法和許多實用的資料集合，像是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以及手寫辨識數字的資料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官網中看到，他將功能分為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個部分：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selection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Dimensionality reduction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的一個數據分析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</a:t>
            </a:r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自己就能處理載入、整理與視覺化等常見的資料應用。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Numpy</a:t>
            </a:r>
            <a:r>
              <a:rPr lang="en-US" altLang="zh-TW" dirty="0"/>
              <a:t>: support for large, multi-dimensional arrays and matrices</a:t>
            </a:r>
          </a:p>
          <a:p>
            <a:r>
              <a:rPr lang="en-US" altLang="zh-TW" dirty="0" err="1"/>
              <a:t>scipy</a:t>
            </a:r>
            <a:r>
              <a:rPr lang="en-US" altLang="zh-TW" dirty="0"/>
              <a:t>: scientific computing</a:t>
            </a:r>
          </a:p>
          <a:p>
            <a:r>
              <a:rPr lang="en-US" altLang="zh-TW" dirty="0"/>
              <a:t>matplotlib: plotting and data visualization library</a:t>
            </a:r>
          </a:p>
          <a:p>
            <a:r>
              <a:rPr lang="en-US" altLang="zh-TW" dirty="0" err="1"/>
              <a:t>scikit</a:t>
            </a:r>
            <a:r>
              <a:rPr lang="en-US" altLang="zh-TW" dirty="0"/>
              <a:t>-learn: machine learning</a:t>
            </a:r>
          </a:p>
          <a:p>
            <a:r>
              <a:rPr lang="en-US" altLang="zh-TW" dirty="0"/>
              <a:t>pandas: data analysis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: deep learning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CF6D-8D66-43C5-B627-9BE0195FB6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8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中提供大量常見的機器學習演算法和許多實用的資料集合，像是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以及手寫辨識數字的資料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官網中看到，他將功能分為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個部分：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selection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Dimensionality reduction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CF6D-8D66-43C5-B627-9BE0195FB6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19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eye: identity Matrix </a:t>
            </a:r>
            <a:r>
              <a:rPr lang="zh-TW" altLang="en-US" dirty="0"/>
              <a:t>單位矩陣 </a:t>
            </a:r>
            <a:r>
              <a:rPr lang="en-US" altLang="zh-TW" dirty="0"/>
              <a:t>k=0</a:t>
            </a:r>
          </a:p>
          <a:p>
            <a:endParaRPr lang="en-US" altLang="zh-TW" dirty="0"/>
          </a:p>
          <a:p>
            <a:r>
              <a:rPr lang="en-US" altLang="zh-TW" dirty="0"/>
              <a:t>Random: 0~1</a:t>
            </a:r>
          </a:p>
          <a:p>
            <a:r>
              <a:rPr lang="en-US" altLang="zh-TW" dirty="0"/>
              <a:t>Random: </a:t>
            </a:r>
            <a:r>
              <a:rPr lang="zh-TW" altLang="en-US" dirty="0"/>
              <a:t>範圍內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Diag</a:t>
            </a:r>
            <a:r>
              <a:rPr lang="en-US" altLang="zh-TW" dirty="0"/>
              <a:t> </a:t>
            </a:r>
            <a:r>
              <a:rPr lang="zh-TW" altLang="en-US" dirty="0"/>
              <a:t>對角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CF6D-8D66-43C5-B627-9BE0195FB67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32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Dot</a:t>
            </a:r>
            <a:r>
              <a:rPr lang="zh-TW" altLang="en-US" dirty="0"/>
              <a:t> 矩陣乘法 一維就和</a:t>
            </a:r>
            <a:r>
              <a:rPr lang="en-US" altLang="zh-TW" dirty="0" err="1"/>
              <a:t>vdot</a:t>
            </a:r>
            <a:r>
              <a:rPr lang="zh-TW" altLang="en-US" dirty="0"/>
              <a:t>一樣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Outer b</a:t>
            </a:r>
            <a:r>
              <a:rPr lang="zh-TW" altLang="en-US" dirty="0"/>
              <a:t>以</a:t>
            </a:r>
            <a:r>
              <a:rPr lang="en-US" altLang="zh-TW" dirty="0"/>
              <a:t>a</a:t>
            </a:r>
            <a:r>
              <a:rPr lang="zh-TW" altLang="en-US" dirty="0"/>
              <a:t>的倍率產生矩陣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Cross </a:t>
            </a:r>
            <a:r>
              <a:rPr lang="zh-TW" altLang="en-US" dirty="0"/>
              <a:t>外積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CF6D-8D66-43C5-B627-9BE0195FB67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96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顧名思義就是用來處理時間序列相關的資料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如感測器資料等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，主要為建立索引的一維陣列。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則是用來處理結構化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(Table like)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的資料，有列索引與欄標籤的二維資料集，例如關聯式資料庫、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CF6D-8D66-43C5-B627-9BE0195FB67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將資料依照自己要的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CF6D-8D66-43C5-B627-9BE0195FB67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87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F0EB5-1B19-410D-B6EF-CDC203381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ED80D4-C5DE-42B6-A7D9-9DA491237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73861C-460E-4E12-94E5-22A8712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AF814-9B42-4E91-8E41-0CA119FA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F61E5-B470-4EDE-B73E-787F384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03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EFF70-C171-45FF-91EC-8D39F614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6FB251-5D81-49F8-BE31-DCDC5DFD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5A1FB-9AD0-4FF1-B455-2F6B8EA7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9D2E6E-13CC-4BE7-B593-F1648B48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FC8E9-E538-428A-975D-A4FA352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FCC993-6017-4319-8588-5EA69926D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929A6F-A71D-45F8-BD2E-2DF2C65D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B0067-561C-4E04-A167-F3C061E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A81E4-C658-486A-A45D-7CE51863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9F42C-61BF-4EAF-86C7-F5C6228B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12238-7DA0-43E7-9FE2-0CB6356B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371B4-83C9-4795-BEAF-4DC0CBA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25140-1C59-4C08-9AD5-F7918F25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61AC9B-0F44-4892-9FBB-DCBE140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3F0B0-9B2D-46CC-9407-7504099B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02E99-CED8-4B7D-AB86-DFDBF138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ED786D-13B9-44E6-9687-914A3D92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53B4E8-B561-4E95-9401-681ACCC4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8727-BD34-48B5-B17F-C3578CC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F90CF-197B-449A-935C-4D52DFBE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7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FC658-E843-483B-8B43-3EB12B84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E9417-450D-48C5-B747-4C3A29FEA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97DC6-0464-4858-91F0-1E13E116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D576D7-8CCB-4035-96B5-E488D73F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6E27E-0CA7-48CC-A41A-4D44692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48EC9B-A1C8-41C9-AD67-271B18E7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51011-0416-4E96-A5C4-08483BB5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851273-1AB5-411A-84BD-A37E6458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38681-B976-4DB9-9A78-8AACBE40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F74FB4-375C-4BC3-B8DD-F8D733A07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6D8009-1767-48CD-B99B-B81F015EC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BB37ED-6558-45A7-9953-C01FBDA1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45F711-3BDE-4243-955E-2870CD95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4201F8-9667-49CB-BE86-D8C7465D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E823F-A98C-4463-A245-6F6E88D6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C096C0-B5A7-47A1-B923-1C24CA2A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23C234-EA9D-48C8-A654-764DDEFC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D7A107-1F81-42CE-B014-7EA46B2D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E34AAF-7B46-44EB-B8A6-48A7594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69CD97-1B8C-430D-80CE-524DD20E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1393D0-DD26-4FCA-85CB-FB918C1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3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E7100-FC14-4463-A7BA-9CE0DA37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1FBFE-D19F-4F2F-B0CF-E6D40530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EE8368-C388-41B8-92C2-B9970693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C53F70-B17A-42C5-BD67-BC5EA1D4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12C36D-5FD3-4882-B85D-A50D62A8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85BBA-C4E1-43AB-8ED0-8E9864B5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D814-75E8-4E2B-9E5A-8C1FBC1B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5311E5-94A6-461E-9B72-2272A9A83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0E9DDB-E9E4-482D-81EE-80EC478B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3438AF-7AFA-4B6C-B9BD-B395D26C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385883-3751-4CD4-82BD-1DEF3217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5D0C53-7D8C-4074-96D6-8F25786C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5F155B-4832-49D4-8604-9BF82296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50E95-4BB9-4A24-A785-C55CC5B4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B1864B-DE04-4286-9C38-DD872FAD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757A-EB92-4AA9-A487-0E301639D2C9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A4572-C7D4-4E52-9234-86D5DA5B8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5067F-ECB8-4AD4-96CA-1B92D854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533C-1040-4287-BFB4-086FF6C94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1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FD1F6-202B-4A27-AA1A-8D293B2B8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F601EE-BABF-4D45-B354-0ABFAFA87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2019/09/25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84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964F7-6989-4081-BE48-7F415D9C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A1ED8-BB9E-426D-A715-A333631E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Python</a:t>
            </a:r>
            <a:r>
              <a:rPr lang="zh-TW" altLang="en-US" sz="2400" dirty="0"/>
              <a:t>有兩種數值型態</a:t>
            </a:r>
            <a:r>
              <a:rPr lang="en-US" altLang="zh-TW" sz="2400" dirty="0"/>
              <a:t>: </a:t>
            </a:r>
            <a:r>
              <a:rPr lang="zh-TW" altLang="en-US" sz="2400" dirty="0"/>
              <a:t>整數</a:t>
            </a:r>
            <a:r>
              <a:rPr lang="en-US" altLang="zh-TW" sz="2400" dirty="0"/>
              <a:t>(int)</a:t>
            </a:r>
            <a:r>
              <a:rPr lang="zh-TW" altLang="en-US" sz="2400" dirty="0"/>
              <a:t>與浮點數</a:t>
            </a:r>
            <a:r>
              <a:rPr lang="en-US" altLang="zh-TW" sz="2400" dirty="0"/>
              <a:t>(float)</a:t>
            </a:r>
            <a:r>
              <a:rPr lang="zh-TW" altLang="en-US" sz="2400" dirty="0"/>
              <a:t>，有下面運算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加 </a:t>
            </a:r>
            <a:r>
              <a:rPr lang="en-US" altLang="zh-TW" dirty="0"/>
              <a:t>+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減 </a:t>
            </a:r>
            <a:r>
              <a:rPr lang="en-US" altLang="zh-TW" dirty="0"/>
              <a:t>-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乘 *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除</a:t>
            </a:r>
            <a:r>
              <a:rPr lang="en-US" altLang="zh-TW" dirty="0"/>
              <a:t>(</a:t>
            </a:r>
            <a:r>
              <a:rPr lang="zh-TW" altLang="en-US" dirty="0"/>
              <a:t>浮點數</a:t>
            </a:r>
            <a:r>
              <a:rPr lang="en-US" altLang="zh-TW" dirty="0"/>
              <a:t>) / ; </a:t>
            </a:r>
            <a:r>
              <a:rPr lang="zh-TW" altLang="en-US" dirty="0"/>
              <a:t>除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 //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次方 **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求餘數 </a:t>
            </a:r>
            <a:r>
              <a:rPr lang="en-US" altLang="zh-TW" dirty="0"/>
              <a:t>% (</a:t>
            </a:r>
            <a:r>
              <a:rPr lang="zh-TW" altLang="en-US" dirty="0"/>
              <a:t>整數獨有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Python </a:t>
            </a:r>
            <a:r>
              <a:rPr lang="zh-TW" altLang="en-US" b="1" dirty="0">
                <a:solidFill>
                  <a:srgbClr val="FF0000"/>
                </a:solidFill>
              </a:rPr>
              <a:t>整數沒有限制整數大小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218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3C0E5-F954-40C3-A1CF-4AD921AD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b="1" dirty="0"/>
            </a:br>
            <a:r>
              <a:rPr lang="en-US" altLang="zh-TW" b="1" dirty="0"/>
              <a:t>list</a:t>
            </a:r>
            <a:r>
              <a:rPr lang="zh-TW" altLang="en-US" b="1" dirty="0"/>
              <a:t> 與 </a:t>
            </a:r>
            <a:r>
              <a:rPr lang="en-US" altLang="zh-TW" b="1" dirty="0"/>
              <a:t>tuple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5A5F6-6B2A-4063-AAB5-B548F9B1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</a:t>
            </a:r>
            <a:r>
              <a:rPr lang="zh-TW" altLang="en-US" dirty="0"/>
              <a:t>用</a:t>
            </a:r>
            <a:r>
              <a:rPr lang="en-US" altLang="zh-TW" dirty="0"/>
              <a:t>[]</a:t>
            </a:r>
            <a:r>
              <a:rPr lang="zh-TW" altLang="en-US" dirty="0"/>
              <a:t>表示，</a:t>
            </a:r>
            <a:r>
              <a:rPr lang="en-US" altLang="zh-TW" dirty="0"/>
              <a:t>tuple</a:t>
            </a:r>
            <a:r>
              <a:rPr lang="zh-TW" altLang="en-US" dirty="0"/>
              <a:t>用</a:t>
            </a:r>
            <a:r>
              <a:rPr lang="en-US" altLang="zh-TW" dirty="0"/>
              <a:t>()</a:t>
            </a:r>
            <a:r>
              <a:rPr lang="zh-TW" altLang="en-US" dirty="0"/>
              <a:t>表示，但是</a:t>
            </a:r>
            <a:r>
              <a:rPr lang="en-US" altLang="zh-TW" dirty="0"/>
              <a:t>tuple</a:t>
            </a:r>
            <a:r>
              <a:rPr lang="zh-TW" altLang="en-US" dirty="0"/>
              <a:t>不可以改變其內容。下面</a:t>
            </a:r>
            <a:r>
              <a:rPr lang="en-US" altLang="zh-TW" dirty="0"/>
              <a:t>a</a:t>
            </a:r>
            <a:r>
              <a:rPr lang="zh-TW" altLang="en-US" dirty="0"/>
              <a:t>為</a:t>
            </a:r>
            <a:r>
              <a:rPr lang="en-US" altLang="zh-TW" dirty="0"/>
              <a:t>list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為</a:t>
            </a:r>
            <a:r>
              <a:rPr lang="en-US" altLang="zh-TW" dirty="0"/>
              <a:t>tuple</a:t>
            </a:r>
            <a:br>
              <a:rPr lang="en-US" altLang="zh-TW" dirty="0"/>
            </a:br>
            <a:r>
              <a:rPr lang="en-US" altLang="zh-TW" dirty="0"/>
              <a:t>a=[1,2,3,4]</a:t>
            </a:r>
            <a:br>
              <a:rPr lang="en-US" altLang="zh-TW" dirty="0"/>
            </a:br>
            <a:r>
              <a:rPr lang="en-US" altLang="zh-TW" dirty="0"/>
              <a:t>b=(1,2,3,4)</a:t>
            </a:r>
          </a:p>
          <a:p>
            <a:r>
              <a:rPr lang="en-US" altLang="zh-TW" dirty="0" err="1"/>
              <a:t>list,tuple</a:t>
            </a:r>
            <a:r>
              <a:rPr lang="zh-TW" altLang="en-US" dirty="0"/>
              <a:t>裡的物件可以是不相同的型態。</a:t>
            </a:r>
            <a:endParaRPr lang="en-US" altLang="zh-TW" dirty="0"/>
          </a:p>
          <a:p>
            <a:r>
              <a:rPr lang="en-US" altLang="zh-TW" dirty="0" err="1"/>
              <a:t>list,tuple</a:t>
            </a:r>
            <a:r>
              <a:rPr lang="zh-TW" altLang="en-US" dirty="0"/>
              <a:t>可以用範圍</a:t>
            </a:r>
            <a:r>
              <a:rPr lang="en-US" altLang="zh-TW" dirty="0"/>
              <a:t>m:n</a:t>
            </a:r>
            <a:r>
              <a:rPr lang="zh-TW" altLang="en-US" dirty="0"/>
              <a:t>的方式處理。</a:t>
            </a:r>
            <a:endParaRPr lang="en-US" altLang="zh-TW" dirty="0"/>
          </a:p>
          <a:p>
            <a:pPr lvl="1"/>
            <a:r>
              <a:rPr lang="en-US" altLang="zh-TW" dirty="0"/>
              <a:t>list1[</a:t>
            </a:r>
            <a:r>
              <a:rPr lang="en-US" altLang="zh-TW" dirty="0" err="1"/>
              <a:t>m:n</a:t>
            </a:r>
            <a:r>
              <a:rPr lang="en-US" altLang="zh-TW" dirty="0"/>
              <a:t>]</a:t>
            </a:r>
            <a:r>
              <a:rPr lang="zh-TW" altLang="en-US" dirty="0"/>
              <a:t>指</a:t>
            </a:r>
            <a:r>
              <a:rPr lang="en-US" altLang="zh-TW" dirty="0"/>
              <a:t>list1[m],...,list[n-1]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list1[:m]</a:t>
            </a:r>
            <a:r>
              <a:rPr lang="zh-TW" altLang="en-US" dirty="0"/>
              <a:t>指</a:t>
            </a:r>
            <a:r>
              <a:rPr lang="en-US" altLang="zh-TW" dirty="0"/>
              <a:t>list1[0],...,list[m-1]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list1[m:]</a:t>
            </a:r>
            <a:r>
              <a:rPr lang="zh-TW" altLang="en-US" dirty="0"/>
              <a:t>指</a:t>
            </a:r>
            <a:r>
              <a:rPr lang="en-US" altLang="zh-TW" dirty="0"/>
              <a:t>list1[m],...,</a:t>
            </a:r>
            <a:r>
              <a:rPr lang="zh-TW" altLang="en-US" dirty="0"/>
              <a:t>最後一個。</a:t>
            </a:r>
          </a:p>
          <a:p>
            <a:pPr lvl="1"/>
            <a:r>
              <a:rPr lang="en-US" altLang="zh-TW" dirty="0"/>
              <a:t>list1[:]</a:t>
            </a:r>
            <a:r>
              <a:rPr lang="zh-TW" altLang="en-US" dirty="0"/>
              <a:t>指</a:t>
            </a:r>
            <a:r>
              <a:rPr lang="en-US" altLang="zh-TW" dirty="0"/>
              <a:t>list1[0],...,</a:t>
            </a:r>
            <a:r>
              <a:rPr lang="zh-TW" altLang="en-US" dirty="0"/>
              <a:t>最後一個。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92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E2E37-948F-4A5C-B805-1351B42F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 err="1"/>
              <a:t>dict</a:t>
            </a:r>
            <a:r>
              <a:rPr lang="en-US" altLang="zh-TW" b="1" dirty="0"/>
              <a:t> </a:t>
            </a:r>
            <a:r>
              <a:rPr lang="zh-TW" altLang="en-US" b="1" dirty="0"/>
              <a:t>與 </a:t>
            </a:r>
            <a:r>
              <a:rPr lang="en-US" altLang="zh-TW" b="1" dirty="0"/>
              <a:t>set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B636D-7975-4FF6-A2E8-338F0DDF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dict</a:t>
            </a:r>
            <a:r>
              <a:rPr lang="en-US" altLang="zh-TW" dirty="0"/>
              <a:t>: </a:t>
            </a:r>
            <a:r>
              <a:rPr lang="zh-TW" altLang="en-US" dirty="0"/>
              <a:t>為一關聯式陣列，以一個唯一鍵值去對應一個值。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languages= {</a:t>
            </a:r>
          </a:p>
          <a:p>
            <a:pPr marL="457200" lvl="1" indent="0">
              <a:buNone/>
            </a:pPr>
            <a:r>
              <a:rPr lang="en-US" altLang="zh-TW" dirty="0"/>
              <a:t>‘name’: ‘python’</a:t>
            </a:r>
          </a:p>
          <a:p>
            <a:pPr marL="457200" lvl="1" indent="0">
              <a:buNone/>
            </a:pPr>
            <a:r>
              <a:rPr lang="en-US" altLang="zh-TW" dirty="0"/>
              <a:t>‘version’: ‘3.7’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r>
              <a:rPr lang="en-US" altLang="zh-TW" dirty="0"/>
              <a:t>set:</a:t>
            </a:r>
            <a:r>
              <a:rPr lang="zh-TW" altLang="en-US" dirty="0"/>
              <a:t> 集合，不重複數值。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Languages= {‘python’, ‘C#’, ‘Java’, ‘go’}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104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0B732-E4F0-4486-A790-9DAA56E4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b="1" dirty="0"/>
            </a:br>
            <a:r>
              <a:rPr lang="en-US" altLang="zh-TW" b="1" dirty="0"/>
              <a:t>list </a:t>
            </a:r>
            <a:r>
              <a:rPr lang="zh-TW" altLang="en-US" b="1" dirty="0"/>
              <a:t>常用函式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FB585-DEAF-4393-9868-3FBD7F71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len</a:t>
            </a:r>
            <a:endParaRPr lang="en-US" altLang="zh-TW" dirty="0"/>
          </a:p>
          <a:p>
            <a:r>
              <a:rPr lang="en-US" altLang="zh-TW" dirty="0"/>
              <a:t>max/min/sum</a:t>
            </a:r>
          </a:p>
          <a:p>
            <a:r>
              <a:rPr lang="en-US" altLang="zh-TW" dirty="0"/>
              <a:t>count</a:t>
            </a:r>
          </a:p>
          <a:p>
            <a:r>
              <a:rPr lang="en-US" altLang="zh-TW" dirty="0"/>
              <a:t>index</a:t>
            </a:r>
          </a:p>
          <a:p>
            <a:r>
              <a:rPr lang="en-US" altLang="zh-TW" dirty="0"/>
              <a:t>clear</a:t>
            </a:r>
          </a:p>
          <a:p>
            <a:r>
              <a:rPr lang="en-US" altLang="zh-TW" dirty="0"/>
              <a:t>append </a:t>
            </a:r>
            <a:endParaRPr lang="zh-TW" altLang="en-US" dirty="0"/>
          </a:p>
          <a:p>
            <a:r>
              <a:rPr lang="en-US" altLang="zh-TW" dirty="0"/>
              <a:t>extend </a:t>
            </a:r>
            <a:endParaRPr lang="zh-TW" altLang="en-US" dirty="0"/>
          </a:p>
          <a:p>
            <a:r>
              <a:rPr lang="en-US" altLang="zh-TW" dirty="0"/>
              <a:t>insert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75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1337F-0741-47EC-87F1-01473467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/>
              <a:t>Modules</a:t>
            </a:r>
            <a:endParaRPr lang="zh-TW" alt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 從零開始學資料科學：Numpy 基礎入門">
            <a:extLst>
              <a:ext uri="{FF2B5EF4-FFF2-40B4-BE49-F238E27FC236}">
                <a16:creationId xmlns:a16="http://schemas.microsoft.com/office/drawing/2014/main" id="{03292663-CF8D-49FA-95CC-05132ABD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25700"/>
            <a:ext cx="2752725" cy="1512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Py project logo.">
            <a:extLst>
              <a:ext uri="{FF2B5EF4-FFF2-40B4-BE49-F238E27FC236}">
                <a16:creationId xmlns:a16="http://schemas.microsoft.com/office/drawing/2014/main" id="{CCF792F6-DB26-4557-BBD1-A60C66E9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425700"/>
            <a:ext cx="3929063" cy="1512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tplotlib">
            <a:extLst>
              <a:ext uri="{FF2B5EF4-FFF2-40B4-BE49-F238E27FC236}">
                <a16:creationId xmlns:a16="http://schemas.microsoft.com/office/drawing/2014/main" id="{DDACBC62-8F3A-47DC-867E-D2321B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4021138"/>
            <a:ext cx="3949700" cy="1095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AEFBB96-FA7F-4BD6-8E23-076C8A34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2425700"/>
            <a:ext cx="2879725" cy="1512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F5D1A96-7D62-4961-8349-3CC981C5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5199063"/>
            <a:ext cx="3949700" cy="760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4BEAF14-7B19-4E7C-98D3-FCB2CC0C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4021138"/>
            <a:ext cx="3673475" cy="1938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一張含有 文字 的圖片&#10;&#10;自動產生的描述">
            <a:extLst>
              <a:ext uri="{FF2B5EF4-FFF2-40B4-BE49-F238E27FC236}">
                <a16:creationId xmlns:a16="http://schemas.microsoft.com/office/drawing/2014/main" id="{8C28DF68-713D-4CD3-8694-5CE6A2A8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4021138"/>
            <a:ext cx="1938338" cy="1938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84F5AC-3082-4A4D-A9B9-76F121B93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" b="791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5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AD8BBD8D-FEE7-43E9-88AB-8093CBE9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510" y="643466"/>
            <a:ext cx="659297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7AF791-A165-4723-A1F3-B76ACCA5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380066"/>
            <a:ext cx="10905066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2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DA2BF4-B4A4-42D1-9C90-DF1A223A5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38825"/>
            <a:ext cx="10905066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00B2921-D694-4F33-812C-2C5D4B5E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9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0944F-43F9-479C-B446-95ABBF88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71BBD-95B4-45A6-86CE-8C08DD12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Anaconda</a:t>
            </a:r>
            <a:endParaRPr lang="en-US" altLang="zh-TW" dirty="0">
              <a:hlinkClick r:id="rId2"/>
            </a:endParaRP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https://www.anaconda.com/download/</a:t>
            </a:r>
            <a:r>
              <a:rPr lang="zh-TW" altLang="en-US" dirty="0"/>
              <a:t> 下載安裝程式，按照步驟安裝。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62303-D0F8-4133-985D-56DC6E49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14" y="3036815"/>
            <a:ext cx="8552371" cy="30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4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55A1D-1F1A-497F-976D-CF5B4F28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Numpy</a:t>
            </a:r>
            <a:r>
              <a:rPr lang="en-US" altLang="zh-TW" b="1" dirty="0"/>
              <a:t> Sorting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8A47D-CB77-4460-9A9E-EBE9C4FC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err="1"/>
              <a:t>np.sort</a:t>
            </a:r>
            <a:r>
              <a:rPr lang="en-US" altLang="zh-TW" sz="2400" dirty="0"/>
              <a:t>(x): </a:t>
            </a:r>
            <a:r>
              <a:rPr lang="zh-TW" altLang="en-US" sz="2400" dirty="0"/>
              <a:t>以數值從小到大進行排序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err="1"/>
              <a:t>np.argsort</a:t>
            </a:r>
            <a:r>
              <a:rPr lang="en-US" altLang="zh-TW" sz="2400" dirty="0"/>
              <a:t>(x):</a:t>
            </a:r>
            <a:r>
              <a:rPr lang="zh-TW" altLang="en-US" sz="2400" dirty="0"/>
              <a:t> 回傳數值由小到大的</a:t>
            </a:r>
            <a:r>
              <a:rPr lang="en-US" altLang="zh-TW" sz="2400" dirty="0"/>
              <a:t>index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err="1"/>
              <a:t>np.partition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x,k</a:t>
            </a:r>
            <a:r>
              <a:rPr lang="en-US" altLang="zh-TW" sz="2400" dirty="0"/>
              <a:t>):</a:t>
            </a:r>
            <a:r>
              <a:rPr lang="zh-TW" altLang="en-US" sz="2400" dirty="0"/>
              <a:t> 以第</a:t>
            </a:r>
            <a:r>
              <a:rPr lang="en-US" altLang="zh-TW" sz="2400" dirty="0"/>
              <a:t>k</a:t>
            </a:r>
            <a:r>
              <a:rPr lang="zh-TW" altLang="en-US" sz="2400" dirty="0"/>
              <a:t>小的數值進行劃分，小於該元素的位於該元素的左邊，大於該元素的位於右邊，左右兩邊沒有特別的排序要求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err="1"/>
              <a:t>np.argpartition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x,k</a:t>
            </a:r>
            <a:r>
              <a:rPr lang="en-US" altLang="zh-TW" sz="2400" dirty="0"/>
              <a:t>):</a:t>
            </a:r>
            <a:r>
              <a:rPr lang="zh-TW" altLang="en-US" sz="2400" dirty="0"/>
              <a:t> 回傳</a:t>
            </a:r>
            <a:r>
              <a:rPr lang="en-US" altLang="zh-TW" sz="2400" dirty="0" err="1"/>
              <a:t>np.partition</a:t>
            </a:r>
            <a:r>
              <a:rPr lang="zh-TW" altLang="en-US" sz="2400" dirty="0"/>
              <a:t>排序完成的</a:t>
            </a:r>
            <a:r>
              <a:rPr lang="en-US" altLang="zh-TW" sz="2400" dirty="0"/>
              <a:t>index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353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58BA4-E611-42D9-94E3-515376C5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transpose and </a:t>
            </a:r>
            <a:r>
              <a:rPr lang="en-US" altLang="zh-TW" b="1" dirty="0" err="1"/>
              <a:t>expand_dims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CFD02-FF9A-41A8-8315-37DCF119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</a:t>
            </a:r>
            <a:r>
              <a:rPr lang="en-US" altLang="zh-TW" dirty="0" err="1"/>
              <a:t>a,axis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對陣列進行轉置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expand_dims</a:t>
            </a:r>
            <a:r>
              <a:rPr lang="en-US" altLang="zh-TW" dirty="0"/>
              <a:t>(</a:t>
            </a:r>
            <a:r>
              <a:rPr lang="en-US" altLang="zh-TW" dirty="0" err="1"/>
              <a:t>a,axis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增加維度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reshape()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重新調整維度</a:t>
            </a:r>
          </a:p>
        </p:txBody>
      </p:sp>
    </p:spTree>
    <p:extLst>
      <p:ext uri="{BB962C8B-B14F-4D97-AF65-F5344CB8AC3E}">
        <p14:creationId xmlns:p14="http://schemas.microsoft.com/office/powerpoint/2010/main" val="47728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B59C26B-14C7-4E4C-AE14-F65DF1AC4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7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1245C-93D5-4EE8-A4C5-F8CEEBD1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b="1" dirty="0"/>
            </a:br>
            <a:r>
              <a:rPr lang="en-US" altLang="zh-TW" b="1" dirty="0"/>
              <a:t>Insert()</a:t>
            </a:r>
            <a:r>
              <a:rPr lang="zh-TW" altLang="en-US" b="1" dirty="0"/>
              <a:t>、</a:t>
            </a:r>
            <a:r>
              <a:rPr lang="en-US" altLang="zh-TW" b="1" dirty="0"/>
              <a:t>Delete()</a:t>
            </a:r>
            <a:r>
              <a:rPr lang="zh-TW" altLang="en-US" b="1" dirty="0"/>
              <a:t>、</a:t>
            </a:r>
            <a:r>
              <a:rPr lang="en-US" altLang="zh-TW" b="1" dirty="0"/>
              <a:t>Append()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5D0180-D0C5-4DEB-BEEF-3474008E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numpy.insert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, obj, values, axis=</a:t>
            </a:r>
            <a:r>
              <a:rPr lang="en-US" altLang="zh-TW" b="1" dirty="0"/>
              <a:t>None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將向量插入某一行或列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numpy.delete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, obj, axis=</a:t>
            </a:r>
            <a:r>
              <a:rPr lang="en-US" altLang="zh-TW" b="1" dirty="0"/>
              <a:t>None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刪除某一行或列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numpy.append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, values, axis=</a:t>
            </a:r>
            <a:r>
              <a:rPr lang="en-US" altLang="zh-TW" b="1" dirty="0"/>
              <a:t>None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在數組末尾添加一行</a:t>
            </a:r>
            <a:r>
              <a:rPr lang="en-US" altLang="zh-TW" dirty="0"/>
              <a:t>/</a:t>
            </a:r>
            <a:r>
              <a:rPr lang="zh-TW" altLang="en-US" dirty="0"/>
              <a:t>列數組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83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D69738D-E1F6-4222-97D8-0DB68966F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821E54A-0CD3-4A69-933F-733897415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2290"/>
            <a:ext cx="10905066" cy="30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39DBBE1-20C9-4E20-881E-9EEC01228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1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318271-DAE8-4585-B9AE-C6780D33E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162642"/>
            <a:ext cx="10905066" cy="45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0D35D-2756-4FFE-9752-9F2E240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Read/Write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22C89-D96F-4A45-A082-13BCDA8A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 = open(‘file’, ‘mode’)</a:t>
            </a:r>
          </a:p>
          <a:p>
            <a:pPr lvl="1"/>
            <a:r>
              <a:rPr lang="zh-TW" altLang="en-US" dirty="0"/>
              <a:t> 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</a:t>
            </a:r>
            <a:r>
              <a:rPr lang="zh-TW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r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 open for reading (default)</a:t>
            </a:r>
            <a:r>
              <a:rPr lang="zh-TW" altLang="zh-TW" sz="1800" dirty="0"/>
              <a:t> </a:t>
            </a:r>
            <a:endParaRPr lang="en-US" altLang="zh-TW" sz="1800" dirty="0"/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</a:t>
            </a:r>
            <a:r>
              <a:rPr lang="zh-TW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w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 open for writing, truncating the file first</a:t>
            </a:r>
            <a:endParaRPr lang="en-US" altLang="zh-TW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1"/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'</a:t>
            </a:r>
            <a:r>
              <a:rPr lang="zh-TW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x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 create a new file and open it for writing </a:t>
            </a:r>
            <a:endParaRPr lang="en-US" altLang="zh-TW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</a:t>
            </a:r>
            <a:r>
              <a:rPr lang="zh-TW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a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 open for writing, appending to the end of the file if it exists </a:t>
            </a:r>
            <a:endParaRPr lang="en-US" altLang="zh-TW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</a:t>
            </a:r>
            <a:r>
              <a:rPr lang="zh-TW" altLang="zh-TW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b</a:t>
            </a:r>
            <a:r>
              <a:rPr lang="zh-TW" altLang="zh-TW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 binary mode</a:t>
            </a:r>
            <a:r>
              <a:rPr lang="zh-TW" altLang="zh-TW" sz="1800" dirty="0"/>
              <a:t> </a:t>
            </a:r>
            <a:endParaRPr lang="zh-TW" altLang="zh-TW" sz="4800" dirty="0">
              <a:latin typeface="Arial" panose="020B0604020202020204" pitchFamily="34" charset="0"/>
            </a:endParaRPr>
          </a:p>
          <a:p>
            <a:pPr lvl="1"/>
            <a:endParaRPr lang="zh-TW" altLang="zh-TW" dirty="0">
              <a:latin typeface="Arial" panose="020B0604020202020204" pitchFamily="34" charset="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78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0D35D-2756-4FFE-9752-9F2E240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Read/Write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22C89-D96F-4A45-A082-13BCDA8A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f.read</a:t>
            </a:r>
            <a:r>
              <a:rPr lang="en-US" altLang="zh-TW" dirty="0"/>
              <a:t>(size)</a:t>
            </a:r>
          </a:p>
          <a:p>
            <a:pPr lvl="1"/>
            <a:r>
              <a:rPr lang="en-US" altLang="zh-TW" dirty="0"/>
              <a:t>size</a:t>
            </a:r>
            <a:r>
              <a:rPr lang="zh-TW" altLang="en-US" dirty="0"/>
              <a:t>為要讀取進來的字串長度，若不填則讀取整份文件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 err="1"/>
              <a:t>f.readline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讀取一行</a:t>
            </a:r>
            <a:r>
              <a:rPr lang="en-US" altLang="zh-TW" dirty="0"/>
              <a:t>,</a:t>
            </a:r>
            <a:r>
              <a:rPr lang="zh-TW" altLang="en-US" dirty="0"/>
              <a:t>最後面會加上一個 </a:t>
            </a:r>
            <a:r>
              <a:rPr lang="en-US" altLang="zh-TW" dirty="0"/>
              <a:t>\n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 err="1"/>
              <a:t>f.readlines</a:t>
            </a:r>
            <a:r>
              <a:rPr lang="en-US" altLang="zh-TW" dirty="0"/>
              <a:t>()</a:t>
            </a:r>
            <a:endParaRPr lang="zh-TW" altLang="zh-TW" dirty="0">
              <a:latin typeface="Arial" panose="020B0604020202020204" pitchFamily="34" charset="0"/>
            </a:endParaRPr>
          </a:p>
          <a:p>
            <a:pPr lvl="1"/>
            <a:r>
              <a:rPr lang="zh-TW" altLang="en-US" dirty="0"/>
              <a:t>傳回一</a:t>
            </a:r>
            <a:r>
              <a:rPr lang="en-US" altLang="zh-TW" dirty="0"/>
              <a:t>list </a:t>
            </a:r>
            <a:r>
              <a:rPr lang="zh-TW" altLang="en-US" dirty="0"/>
              <a:t>，每一行文字最後面會加上一個 </a:t>
            </a:r>
            <a:r>
              <a:rPr lang="en-US" altLang="zh-TW" dirty="0"/>
              <a:t>\n </a:t>
            </a:r>
            <a:r>
              <a:rPr lang="zh-TW" altLang="en-US" dirty="0"/>
              <a:t>為一個</a:t>
            </a:r>
            <a:r>
              <a:rPr lang="en-US" altLang="zh-TW" dirty="0"/>
              <a:t>list</a:t>
            </a:r>
            <a:r>
              <a:rPr lang="zh-TW" altLang="en-US" dirty="0"/>
              <a:t>的資料項</a:t>
            </a:r>
          </a:p>
        </p:txBody>
      </p:sp>
    </p:spTree>
    <p:extLst>
      <p:ext uri="{BB962C8B-B14F-4D97-AF65-F5344CB8AC3E}">
        <p14:creationId xmlns:p14="http://schemas.microsoft.com/office/powerpoint/2010/main" val="25267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5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F22424-2FF4-44C9-BF2C-705AA4A2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5" y="643467"/>
            <a:ext cx="1026924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2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0D35D-2756-4FFE-9752-9F2E240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Read/Write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22C89-D96F-4A45-A082-13BCDA8A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f.write</a:t>
            </a:r>
            <a:r>
              <a:rPr lang="en-US" altLang="zh-TW" dirty="0"/>
              <a:t>(string)</a:t>
            </a:r>
          </a:p>
          <a:p>
            <a:pPr lvl="1"/>
            <a:r>
              <a:rPr lang="en-US" altLang="zh-TW" dirty="0"/>
              <a:t>string </a:t>
            </a:r>
            <a:r>
              <a:rPr lang="zh-TW" altLang="en-US" dirty="0"/>
              <a:t>寫入該檔案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f.close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關檔案</a:t>
            </a:r>
          </a:p>
          <a:p>
            <a:pPr marL="457200" lvl="1" indent="0" algn="ctr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353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E40ABD6-6A97-4430-84E7-2CA2E2FB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CEF1B1-6DE7-48B1-9FA8-604CB3D2A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8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4118CB-B54A-4CC9-A04D-EFB8C306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7" y="2275840"/>
            <a:ext cx="11114802" cy="23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3B22508B-8973-4031-B28E-A449FB41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5" y="643467"/>
            <a:ext cx="1026924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E9632-9977-42E0-9BA4-492B116C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6924A-B3DD-4264-94AC-A71DBB44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r>
              <a:rPr lang="en-US" altLang="zh-TW" dirty="0"/>
              <a:t>Python</a:t>
            </a:r>
            <a:r>
              <a:rPr lang="zh-TW" altLang="en-US" dirty="0"/>
              <a:t>版本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D1A44-21E4-4226-8FDA-F101377D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80" y="2349312"/>
            <a:ext cx="7333839" cy="38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7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44BEC-8CCE-4A03-AFD5-09A6D221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 </a:t>
            </a:r>
            <a:r>
              <a:rPr lang="en-US" altLang="zh-TW" dirty="0"/>
              <a:t>(token)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4E786-4848-4302-8453-1AF78332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使用 「</a:t>
            </a:r>
            <a:r>
              <a:rPr lang="en-US" altLang="zh-TW" dirty="0"/>
              <a:t>#</a:t>
            </a:r>
            <a:r>
              <a:rPr lang="zh-TW" altLang="en-US" dirty="0"/>
              <a:t>」為註解方式。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多行註解：使用三引號字串定義。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關鍵字 </a:t>
            </a:r>
            <a:r>
              <a:rPr lang="en-US" altLang="zh-TW" dirty="0"/>
              <a:t>(keyword)</a:t>
            </a:r>
          </a:p>
          <a:p>
            <a:r>
              <a:rPr lang="zh-TW" altLang="en-US" dirty="0"/>
              <a:t>識別字 </a:t>
            </a:r>
            <a:r>
              <a:rPr lang="en-US" altLang="zh-TW" dirty="0"/>
              <a:t>(identifier) 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C96B9B-DEEE-4B76-83D8-90C15F1B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9" y="1825625"/>
            <a:ext cx="1920166" cy="5588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28D3F4-6F06-4E33-8010-36E99EB4D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79" y="3429000"/>
            <a:ext cx="2933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3A6D3-0C0A-42CC-A10C-2D4529D7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CDA7789-3FA9-441D-B2D2-3DB8D752F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1684"/>
            <a:ext cx="10515600" cy="14219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713E607-0A55-46A8-BD01-3DC6EE5EF45E}"/>
              </a:ext>
            </a:extLst>
          </p:cNvPr>
          <p:cNvSpPr txBox="1"/>
          <p:nvPr/>
        </p:nvSpPr>
        <p:spPr>
          <a:xfrm>
            <a:off x="838200" y="2062352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關鍵字</a:t>
            </a:r>
          </a:p>
        </p:txBody>
      </p:sp>
    </p:spTree>
    <p:extLst>
      <p:ext uri="{BB962C8B-B14F-4D97-AF65-F5344CB8AC3E}">
        <p14:creationId xmlns:p14="http://schemas.microsoft.com/office/powerpoint/2010/main" val="274448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25530-4469-4982-A207-DE244C6D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b="1" dirty="0"/>
            </a:br>
            <a:r>
              <a:rPr lang="zh-TW" altLang="en-US" b="1" dirty="0"/>
              <a:t>縮排與空白字元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B9985-25BE-4B0B-A244-376DFE10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縮排 是 </a:t>
            </a:r>
            <a:r>
              <a:rPr lang="en-US" altLang="zh-TW" dirty="0"/>
              <a:t>Python </a:t>
            </a:r>
            <a:r>
              <a:rPr lang="zh-TW" altLang="en-US" dirty="0"/>
              <a:t>區分程式區塊 </a:t>
            </a:r>
            <a:r>
              <a:rPr lang="en-US" altLang="zh-TW" dirty="0"/>
              <a:t>(block) </a:t>
            </a:r>
            <a:r>
              <a:rPr lang="zh-TW" altLang="en-US" dirty="0"/>
              <a:t>的方式。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除了需要區分縮排跟沒有縮排以外，縮排的格數也要一致。</a:t>
            </a:r>
          </a:p>
        </p:txBody>
      </p:sp>
    </p:spTree>
    <p:extLst>
      <p:ext uri="{BB962C8B-B14F-4D97-AF65-F5344CB8AC3E}">
        <p14:creationId xmlns:p14="http://schemas.microsoft.com/office/powerpoint/2010/main" val="391369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0F0D-B7FF-4B79-8EBE-99429CFF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Types of Python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11A467-FE5C-4E1D-A38F-9CC9023F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Simple data types</a:t>
            </a:r>
          </a:p>
          <a:p>
            <a:pPr lvl="1"/>
            <a:r>
              <a:rPr lang="en-US" altLang="zh-TW" dirty="0"/>
              <a:t>int</a:t>
            </a:r>
          </a:p>
          <a:p>
            <a:pPr lvl="1"/>
            <a:r>
              <a:rPr lang="en-US" altLang="zh-TW" dirty="0"/>
              <a:t>float</a:t>
            </a:r>
          </a:p>
          <a:p>
            <a:pPr lvl="1"/>
            <a:r>
              <a:rPr lang="en-US" altLang="zh-TW" dirty="0"/>
              <a:t>bool</a:t>
            </a:r>
          </a:p>
          <a:p>
            <a:pPr lvl="1"/>
            <a:r>
              <a:rPr lang="en-US" altLang="zh-TW" dirty="0"/>
              <a:t>complex</a:t>
            </a:r>
          </a:p>
          <a:p>
            <a:pPr lvl="1"/>
            <a:r>
              <a:rPr lang="en-US" altLang="zh-TW" dirty="0"/>
              <a:t>Str</a:t>
            </a:r>
          </a:p>
          <a:p>
            <a:r>
              <a:rPr lang="en-US" altLang="zh-TW" dirty="0"/>
              <a:t>Collections</a:t>
            </a:r>
          </a:p>
          <a:p>
            <a:pPr lvl="1"/>
            <a:r>
              <a:rPr lang="en-US" altLang="zh-TW" dirty="0"/>
              <a:t>range</a:t>
            </a:r>
          </a:p>
          <a:p>
            <a:pPr lvl="1"/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tuple</a:t>
            </a:r>
          </a:p>
          <a:p>
            <a:pPr lvl="1"/>
            <a:r>
              <a:rPr lang="en-US" altLang="zh-TW" dirty="0"/>
              <a:t>set</a:t>
            </a:r>
          </a:p>
          <a:p>
            <a:pPr lvl="1"/>
            <a:r>
              <a:rPr lang="en-US" altLang="zh-TW" dirty="0" err="1"/>
              <a:t>dict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233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987</Words>
  <Application>Microsoft Office PowerPoint</Application>
  <PresentationFormat>寬螢幕</PresentationFormat>
  <Paragraphs>151</Paragraphs>
  <Slides>33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Office 佈景主題</vt:lpstr>
      <vt:lpstr>Python Tutorial</vt:lpstr>
      <vt:lpstr>安裝</vt:lpstr>
      <vt:lpstr>PowerPoint 簡報</vt:lpstr>
      <vt:lpstr>PowerPoint 簡報</vt:lpstr>
      <vt:lpstr>PowerPoint 簡報</vt:lpstr>
      <vt:lpstr>標記 (token) </vt:lpstr>
      <vt:lpstr>PowerPoint 簡報</vt:lpstr>
      <vt:lpstr> 縮排與空白字元 </vt:lpstr>
      <vt:lpstr>Data Types of Python </vt:lpstr>
      <vt:lpstr>PowerPoint 簡報</vt:lpstr>
      <vt:lpstr> list 與 tuple </vt:lpstr>
      <vt:lpstr>dict 與 set</vt:lpstr>
      <vt:lpstr> list 常用函式 </vt:lpstr>
      <vt:lpstr>Modules</vt:lpstr>
      <vt:lpstr>PowerPoint 簡報</vt:lpstr>
      <vt:lpstr>PowerPoint 簡報</vt:lpstr>
      <vt:lpstr>PowerPoint 簡報</vt:lpstr>
      <vt:lpstr>PowerPoint 簡報</vt:lpstr>
      <vt:lpstr>PowerPoint 簡報</vt:lpstr>
      <vt:lpstr>Numpy Sorting </vt:lpstr>
      <vt:lpstr>transpose and expand_dims</vt:lpstr>
      <vt:lpstr>PowerPoint 簡報</vt:lpstr>
      <vt:lpstr> Insert()、Delete()、Append() </vt:lpstr>
      <vt:lpstr>PowerPoint 簡報</vt:lpstr>
      <vt:lpstr>PowerPoint 簡報</vt:lpstr>
      <vt:lpstr>PowerPoint 簡報</vt:lpstr>
      <vt:lpstr>PowerPoint 簡報</vt:lpstr>
      <vt:lpstr>Read/Write File</vt:lpstr>
      <vt:lpstr>Read/Write File</vt:lpstr>
      <vt:lpstr>Read/Write File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何宗翰</dc:creator>
  <cp:lastModifiedBy>何宗翰</cp:lastModifiedBy>
  <cp:revision>4</cp:revision>
  <dcterms:created xsi:type="dcterms:W3CDTF">2019-10-02T03:05:20Z</dcterms:created>
  <dcterms:modified xsi:type="dcterms:W3CDTF">2019-10-02T04:25:19Z</dcterms:modified>
</cp:coreProperties>
</file>