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00725" y="2759075"/>
            <a:ext cx="379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Chek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5607466"/>
            <a:ext cx="7949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5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</a:t>
            </a:r>
            <a:r>
              <a:rPr lang="ru-RU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4.1-3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 работу: К</a:t>
            </a:r>
            <a:r>
              <a:rPr b="0" i="0" lang="ru-RU" sz="155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b="0" i="0" lang="ru-RU" sz="155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Семенихин</a:t>
            </a:r>
            <a:r>
              <a:rPr b="0" i="0" lang="ru-RU" sz="155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,, тимлид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Е.Е.Парфенова</a:t>
            </a:r>
            <a:r>
              <a:rPr b="0" i="0" lang="ru-RU" sz="155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 курс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666424" y="1574396"/>
            <a:ext cx="70749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6350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Полное наименование: Учет успеваемости студентов на факультете.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Название веб-приложения: Study Chek.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авиабилетов 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приложение: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35151" y="688850"/>
            <a:ext cx="934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Вводная информация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10827520" y="-358923"/>
            <a:ext cx="1593278" cy="1892893"/>
            <a:chOff x="10810429" y="-358923"/>
            <a:chExt cx="1593278" cy="1892893"/>
          </a:xfrm>
        </p:grpSpPr>
        <p:cxnSp>
          <p:nvCxnSpPr>
            <p:cNvPr id="93" name="Google Shape;93;p14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7" name="Google Shape;97;p14"/>
          <p:cNvGrpSpPr/>
          <p:nvPr/>
        </p:nvGrpSpPr>
        <p:grpSpPr>
          <a:xfrm rot="5400000">
            <a:off x="10677712" y="5547349"/>
            <a:ext cx="1593278" cy="1892893"/>
            <a:chOff x="10810429" y="-358923"/>
            <a:chExt cx="1593278" cy="1892893"/>
          </a:xfrm>
        </p:grpSpPr>
        <p:cxnSp>
          <p:nvCxnSpPr>
            <p:cNvPr id="98" name="Google Shape;98;p14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2" name="Google Shape;102;p14"/>
          <p:cNvGrpSpPr/>
          <p:nvPr/>
        </p:nvGrpSpPr>
        <p:grpSpPr>
          <a:xfrm rot="5400000">
            <a:off x="10030880" y="6172409"/>
            <a:ext cx="1593278" cy="1892893"/>
            <a:chOff x="10810429" y="-358923"/>
            <a:chExt cx="1593278" cy="1892893"/>
          </a:xfrm>
        </p:grpSpPr>
        <p:cxnSp>
          <p:nvCxnSpPr>
            <p:cNvPr id="103" name="Google Shape;103;p14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7" name="Google Shape;107;p14"/>
          <p:cNvGrpSpPr/>
          <p:nvPr/>
        </p:nvGrpSpPr>
        <p:grpSpPr>
          <a:xfrm rot="5400000">
            <a:off x="11263872" y="4928237"/>
            <a:ext cx="1593278" cy="1892893"/>
            <a:chOff x="10810429" y="-358923"/>
            <a:chExt cx="1593278" cy="1892893"/>
          </a:xfrm>
        </p:grpSpPr>
        <p:cxnSp>
          <p:nvCxnSpPr>
            <p:cNvPr id="108" name="Google Shape;108;p14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 rot="5400000">
            <a:off x="11862728" y="4258872"/>
            <a:ext cx="1593278" cy="1892893"/>
            <a:chOff x="10810429" y="-358923"/>
            <a:chExt cx="1593278" cy="1892893"/>
          </a:xfrm>
        </p:grpSpPr>
        <p:cxnSp>
          <p:nvCxnSpPr>
            <p:cNvPr id="113" name="Google Shape;113;p14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5602916" y="6596390"/>
            <a:ext cx="986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979825" y="384125"/>
            <a:ext cx="622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 rot="5400000">
            <a:off x="10677712" y="5547349"/>
            <a:ext cx="1593278" cy="1892893"/>
            <a:chOff x="10810429" y="-358923"/>
            <a:chExt cx="1593278" cy="1892893"/>
          </a:xfrm>
        </p:grpSpPr>
        <p:cxnSp>
          <p:nvCxnSpPr>
            <p:cNvPr id="124" name="Google Shape;124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8" name="Google Shape;128;p15"/>
          <p:cNvGrpSpPr/>
          <p:nvPr/>
        </p:nvGrpSpPr>
        <p:grpSpPr>
          <a:xfrm rot="5400000">
            <a:off x="10030880" y="6172409"/>
            <a:ext cx="1593278" cy="1892893"/>
            <a:chOff x="10810429" y="-358923"/>
            <a:chExt cx="1593278" cy="1892893"/>
          </a:xfrm>
        </p:grpSpPr>
        <p:cxnSp>
          <p:nvCxnSpPr>
            <p:cNvPr id="129" name="Google Shape;129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3" name="Google Shape;133;p15"/>
          <p:cNvGrpSpPr/>
          <p:nvPr/>
        </p:nvGrpSpPr>
        <p:grpSpPr>
          <a:xfrm rot="5400000">
            <a:off x="11263872" y="4928237"/>
            <a:ext cx="1593278" cy="1892893"/>
            <a:chOff x="10810429" y="-358923"/>
            <a:chExt cx="1593278" cy="1892893"/>
          </a:xfrm>
        </p:grpSpPr>
        <p:cxnSp>
          <p:nvCxnSpPr>
            <p:cNvPr id="134" name="Google Shape;134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8" name="Google Shape;138;p15"/>
          <p:cNvGrpSpPr/>
          <p:nvPr/>
        </p:nvGrpSpPr>
        <p:grpSpPr>
          <a:xfrm rot="5400000">
            <a:off x="11862728" y="4258872"/>
            <a:ext cx="1593278" cy="1892893"/>
            <a:chOff x="10810429" y="-358923"/>
            <a:chExt cx="1593278" cy="1892893"/>
          </a:xfrm>
        </p:grpSpPr>
        <p:cxnSp>
          <p:nvCxnSpPr>
            <p:cNvPr id="139" name="Google Shape;139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3" name="Google Shape;143;p15"/>
          <p:cNvGrpSpPr/>
          <p:nvPr/>
        </p:nvGrpSpPr>
        <p:grpSpPr>
          <a:xfrm rot="5400000">
            <a:off x="11263872" y="4928238"/>
            <a:ext cx="1593278" cy="1892893"/>
            <a:chOff x="10810429" y="-358923"/>
            <a:chExt cx="1593278" cy="1892893"/>
          </a:xfrm>
        </p:grpSpPr>
        <p:cxnSp>
          <p:nvCxnSpPr>
            <p:cNvPr id="144" name="Google Shape;144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8" name="Google Shape;148;p15"/>
          <p:cNvGrpSpPr/>
          <p:nvPr/>
        </p:nvGrpSpPr>
        <p:grpSpPr>
          <a:xfrm>
            <a:off x="10827520" y="-358923"/>
            <a:ext cx="1593278" cy="1892893"/>
            <a:chOff x="10810429" y="-358923"/>
            <a:chExt cx="1593278" cy="1892893"/>
          </a:xfrm>
        </p:grpSpPr>
        <p:cxnSp>
          <p:nvCxnSpPr>
            <p:cNvPr id="149" name="Google Shape;149;p15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5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5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3" name="Google Shape;153;p15"/>
          <p:cNvSpPr txBox="1"/>
          <p:nvPr/>
        </p:nvSpPr>
        <p:spPr>
          <a:xfrm>
            <a:off x="496225" y="764200"/>
            <a:ext cx="7791000" cy="6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1.Понятие и термины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 Общие сведения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2.1Полное наименование системы и название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2.2Наименование исполнителя и заказчика 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2.2.1 Наименование исполнителя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2.2.2 Наименование заказчика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 2.3 Плановые сроки начала и окончания работы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2.4 Порядок оформления и  предъявления заказчику результатов работ по созданию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3. Назначение и цели создания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3.1Назначение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3.2 Цели создания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3.3 Характеристика объектов автоматизации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 Требования к веб-приложению и программному обеспечению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4.1 Требования к структуре и функционированию веб-приложения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4.2 Требования к защите информации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4.3 Требования к оформлению и верстке страниц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4.4 Требования к архитектуре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4.5 Требования к используемым технологиям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4.6 Требования к функциям 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5. Язык 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6. Навигация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7. Дизайн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8. Описание составляющих сайта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Times New Roman"/>
                <a:ea typeface="Times New Roman"/>
                <a:cs typeface="Times New Roman"/>
                <a:sym typeface="Times New Roman"/>
              </a:rPr>
              <a:t>9. Возможное улучшение приложения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835150" y="1230675"/>
            <a:ext cx="7372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1.Клиент- React.js- язык программирования javascript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2.Сервер - spring framework, язык программирования java,шаблон архитектуры MVC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3.БД-PostgreSQL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между клиентом и сервером - REST api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076675" y="327525"/>
            <a:ext cx="539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835152" y="688848"/>
            <a:ext cx="43032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Задача поставленная бизнесом</a:t>
            </a:r>
            <a:b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Функциональная схема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50" y="511375"/>
            <a:ext cx="8253850" cy="58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5602916" y="6596390"/>
            <a:ext cx="986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35152" y="688848"/>
            <a:ext cx="33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 rot="5400000">
            <a:off x="10677712" y="5547349"/>
            <a:ext cx="1593278" cy="1892893"/>
            <a:chOff x="10810429" y="-358923"/>
            <a:chExt cx="1593278" cy="1892893"/>
          </a:xfrm>
        </p:grpSpPr>
        <p:cxnSp>
          <p:nvCxnSpPr>
            <p:cNvPr id="173" name="Google Shape;173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7" name="Google Shape;177;p18"/>
          <p:cNvGrpSpPr/>
          <p:nvPr/>
        </p:nvGrpSpPr>
        <p:grpSpPr>
          <a:xfrm rot="5400000">
            <a:off x="10030880" y="6172409"/>
            <a:ext cx="1593278" cy="1892893"/>
            <a:chOff x="10810429" y="-358923"/>
            <a:chExt cx="1593278" cy="1892893"/>
          </a:xfrm>
        </p:grpSpPr>
        <p:cxnSp>
          <p:nvCxnSpPr>
            <p:cNvPr id="178" name="Google Shape;178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 rot="5400000">
            <a:off x="11263872" y="4928237"/>
            <a:ext cx="1593278" cy="1892893"/>
            <a:chOff x="10810429" y="-358923"/>
            <a:chExt cx="1593278" cy="1892893"/>
          </a:xfrm>
        </p:grpSpPr>
        <p:cxnSp>
          <p:nvCxnSpPr>
            <p:cNvPr id="183" name="Google Shape;183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p18"/>
          <p:cNvGrpSpPr/>
          <p:nvPr/>
        </p:nvGrpSpPr>
        <p:grpSpPr>
          <a:xfrm rot="5400000">
            <a:off x="11862728" y="4258872"/>
            <a:ext cx="1593278" cy="1892893"/>
            <a:chOff x="10810429" y="-358923"/>
            <a:chExt cx="1593278" cy="1892893"/>
          </a:xfrm>
        </p:grpSpPr>
        <p:cxnSp>
          <p:nvCxnSpPr>
            <p:cNvPr id="188" name="Google Shape;188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 rot="5400000">
            <a:off x="11263872" y="4928238"/>
            <a:ext cx="1593278" cy="1892893"/>
            <a:chOff x="10810429" y="-358923"/>
            <a:chExt cx="1593278" cy="1892893"/>
          </a:xfrm>
        </p:grpSpPr>
        <p:cxnSp>
          <p:nvCxnSpPr>
            <p:cNvPr id="193" name="Google Shape;193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7" name="Google Shape;197;p18"/>
          <p:cNvGrpSpPr/>
          <p:nvPr/>
        </p:nvGrpSpPr>
        <p:grpSpPr>
          <a:xfrm>
            <a:off x="10827520" y="-358923"/>
            <a:ext cx="1593278" cy="1892893"/>
            <a:chOff x="10810429" y="-358923"/>
            <a:chExt cx="1593278" cy="1892893"/>
          </a:xfrm>
        </p:grpSpPr>
        <p:cxnSp>
          <p:nvCxnSpPr>
            <p:cNvPr id="198" name="Google Shape;198;p18"/>
            <p:cNvCxnSpPr/>
            <p:nvPr/>
          </p:nvCxnSpPr>
          <p:spPr>
            <a:xfrm flipH="1">
              <a:off x="10810429" y="-3589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8"/>
            <p:cNvCxnSpPr/>
            <p:nvPr/>
          </p:nvCxnSpPr>
          <p:spPr>
            <a:xfrm flipH="1">
              <a:off x="10987954" y="-2065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8"/>
            <p:cNvCxnSpPr/>
            <p:nvPr/>
          </p:nvCxnSpPr>
          <p:spPr>
            <a:xfrm flipH="1">
              <a:off x="11140354" y="-54123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flipH="1">
              <a:off x="11292754" y="98277"/>
              <a:ext cx="1110953" cy="14356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" name="Google Shape;202;p18"/>
          <p:cNvSpPr txBox="1"/>
          <p:nvPr/>
        </p:nvSpPr>
        <p:spPr>
          <a:xfrm>
            <a:off x="317600" y="248125"/>
            <a:ext cx="107484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latin typeface="Times New Roman"/>
                <a:ea typeface="Times New Roman"/>
                <a:cs typeface="Times New Roman"/>
                <a:sym typeface="Times New Roman"/>
              </a:rPr>
              <a:t>Требования к функциям, выполняемым веб-приложением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Пользователь должен иметь возможность войти в систему, используя свой уникальный логин и пароль.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2. Ввод данных о студентах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Пользователь должен иметь возможность добавлять и редактировать данные студентов, включая ФИО, группу, контактную информацию.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3. Ввод данных об успеваемости студентов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Пользователь должен иметь возможность добавлять и редактировать информацию об оценках студентов за каждый экзамен, зачет или курсовую работу.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4. Генерация отчетов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Система должна позволять генерировать отчеты по результатам сессии, включая информацию о студентах, их оценках, рейтингах и средней оценке группы.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5. Формирование рейтинга студентов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Система должна автоматически формировать рейтинг студентов на основании их оценок за сессию.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