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2hXQzpW4DHWdmlxjYawQW59yQ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5b749431c_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5b749431c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5b749431c_3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5b749431c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5b749431c_3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5b749431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5b749431c_3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c5b749431c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c5b749431c_3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c5b749431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5b749431c_3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5b749431c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5b749431c_3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5b749431c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c5b749431c_3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c5b749431c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c5b749431c_3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c5b749431c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d23f479e90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d23f479e9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c5b749431c_3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c5b749431c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5b749431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c5b749431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5b749431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c5b749431c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5b749431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5b74943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 id="12" name="Google Shape;12;p8"/>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 name="Google Shape;13;p8"/>
          <p:cNvSpPr txBox="1"/>
          <p:nvPr>
            <p:ph type="ctrTitle"/>
          </p:nvPr>
        </p:nvSpPr>
        <p:spPr>
          <a:xfrm>
            <a:off x="1508760" y="1591056"/>
            <a:ext cx="5705856" cy="3264408"/>
          </a:xfrm>
          <a:prstGeom prst="rect">
            <a:avLst/>
          </a:prstGeom>
          <a:noFill/>
          <a:ln>
            <a:noFill/>
          </a:ln>
        </p:spPr>
        <p:txBody>
          <a:bodyPr anchorCtr="0" anchor="b" bIns="91425" lIns="109725" spcFirstLastPara="1" rIns="109725" wrap="square" tIns="109725">
            <a:no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8"/>
          <p:cNvSpPr txBox="1"/>
          <p:nvPr>
            <p:ph idx="1" type="subTitle"/>
          </p:nvPr>
        </p:nvSpPr>
        <p:spPr>
          <a:xfrm>
            <a:off x="1524000" y="4928616"/>
            <a:ext cx="5705856" cy="996696"/>
          </a:xfrm>
          <a:prstGeom prst="rect">
            <a:avLst/>
          </a:prstGeom>
          <a:noFill/>
          <a:ln>
            <a:noFill/>
          </a:ln>
        </p:spPr>
        <p:txBody>
          <a:bodyPr anchorCtr="0" anchor="t" bIns="91425" lIns="109725" spcFirstLastPara="1" rIns="109725" wrap="square" tIns="109725">
            <a:no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8"/>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descr="Tag=AccentColor&#10;Flavor=Light&#10;Target=Fill" id="74" name="Google Shape;74;p17"/>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5" name="Google Shape;75;p17"/>
          <p:cNvSpPr txBox="1"/>
          <p:nvPr>
            <p:ph type="title"/>
          </p:nvPr>
        </p:nvSpPr>
        <p:spPr>
          <a:xfrm>
            <a:off x="1399032" y="2523744"/>
            <a:ext cx="3831336" cy="1453896"/>
          </a:xfrm>
          <a:prstGeom prst="rect">
            <a:avLst/>
          </a:prstGeom>
          <a:noFill/>
          <a:ln>
            <a:noFill/>
          </a:ln>
        </p:spPr>
        <p:txBody>
          <a:bodyPr anchorCtr="0" anchor="b" bIns="91425" lIns="109725" spcFirstLastPara="1" rIns="109725" wrap="square" tIns="109725">
            <a:noAutofit/>
          </a:bodyPr>
          <a:lstStyle>
            <a:lvl1pPr lvl="0" algn="ctr">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p:nvPr>
            <p:ph idx="2" type="pic"/>
          </p:nvPr>
        </p:nvSpPr>
        <p:spPr>
          <a:xfrm>
            <a:off x="6711696" y="640079"/>
            <a:ext cx="4837176" cy="5568696"/>
          </a:xfrm>
          <a:prstGeom prst="rect">
            <a:avLst/>
          </a:prstGeom>
          <a:noFill/>
          <a:ln>
            <a:noFill/>
          </a:ln>
        </p:spPr>
      </p:sp>
      <p:sp>
        <p:nvSpPr>
          <p:cNvPr id="77" name="Google Shape;77;p17"/>
          <p:cNvSpPr txBox="1"/>
          <p:nvPr>
            <p:ph idx="1" type="body"/>
          </p:nvPr>
        </p:nvSpPr>
        <p:spPr>
          <a:xfrm>
            <a:off x="1655064" y="4087368"/>
            <a:ext cx="3319272" cy="649224"/>
          </a:xfrm>
          <a:prstGeom prst="rect">
            <a:avLst/>
          </a:prstGeom>
          <a:noFill/>
          <a:ln>
            <a:noFill/>
          </a:ln>
        </p:spPr>
        <p:txBody>
          <a:bodyPr anchorCtr="0" anchor="t" bIns="91425" lIns="109725" spcFirstLastPara="1" rIns="109725" wrap="square" tIns="109725">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7"/>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8"/>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rot="5400000">
            <a:off x="3920331" y="-1256506"/>
            <a:ext cx="4351338" cy="10515600"/>
          </a:xfrm>
          <a:prstGeom prst="rect">
            <a:avLst/>
          </a:prstGeom>
          <a:noFill/>
          <a:ln>
            <a:noFill/>
          </a:ln>
        </p:spPr>
        <p:txBody>
          <a:bodyPr anchorCtr="0" anchor="t" bIns="91425" lIns="109725" spcFirstLastPara="1" rIns="109725" wrap="square" tIns="109725">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8"/>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9"/>
          <p:cNvSpPr txBox="1"/>
          <p:nvPr>
            <p:ph type="title"/>
          </p:nvPr>
        </p:nvSpPr>
        <p:spPr>
          <a:xfrm rot="5400000">
            <a:off x="7133431" y="1956594"/>
            <a:ext cx="5811838" cy="2628900"/>
          </a:xfrm>
          <a:prstGeom prst="rect">
            <a:avLst/>
          </a:prstGeom>
          <a:noFill/>
          <a:ln>
            <a:noFill/>
          </a:ln>
        </p:spPr>
        <p:txBody>
          <a:bodyPr anchorCtr="0" anchor="ctr" bIns="91425" lIns="109725" spcFirstLastPara="1" rIns="109725" wrap="square" tIns="109725">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9"/>
          <p:cNvSpPr txBox="1"/>
          <p:nvPr>
            <p:ph idx="1" type="body"/>
          </p:nvPr>
        </p:nvSpPr>
        <p:spPr>
          <a:xfrm rot="5400000">
            <a:off x="1799431" y="-596106"/>
            <a:ext cx="5811838" cy="7734300"/>
          </a:xfrm>
          <a:prstGeom prst="rect">
            <a:avLst/>
          </a:prstGeom>
          <a:noFill/>
          <a:ln>
            <a:noFill/>
          </a:ln>
        </p:spPr>
        <p:txBody>
          <a:bodyPr anchorCtr="0" anchor="t" bIns="91425" lIns="109725" spcFirstLastPara="1" rIns="109725" wrap="square" tIns="109725">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9"/>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descr="Tag=AccentColor&#10;Flavor=Light&#10;Target=Fill" id="19" name="Google Shape;19;p9"/>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0" name="Google Shape;20;p9"/>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rm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9"/>
          <p:cNvSpPr txBox="1"/>
          <p:nvPr>
            <p:ph idx="1" type="body"/>
          </p:nvPr>
        </p:nvSpPr>
        <p:spPr>
          <a:xfrm>
            <a:off x="838200" y="2011680"/>
            <a:ext cx="10515600" cy="4160520"/>
          </a:xfrm>
          <a:prstGeom prst="rect">
            <a:avLst/>
          </a:prstGeom>
          <a:noFill/>
          <a:ln>
            <a:noFill/>
          </a:ln>
        </p:spPr>
        <p:txBody>
          <a:bodyPr anchorCtr="0" anchor="t" bIns="91425" lIns="109725" spcFirstLastPara="1" rIns="109725" wrap="square" tIns="109725">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9"/>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descr="Tag=AccentColor&#10;Flavor=Light&#10;Target=Fill" id="26" name="Google Shape;26;p10"/>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7" name="Google Shape;27;p10"/>
          <p:cNvSpPr txBox="1"/>
          <p:nvPr>
            <p:ph type="title"/>
          </p:nvPr>
        </p:nvSpPr>
        <p:spPr>
          <a:xfrm>
            <a:off x="831850" y="1078991"/>
            <a:ext cx="5266944" cy="3136392"/>
          </a:xfrm>
          <a:prstGeom prst="rect">
            <a:avLst/>
          </a:prstGeom>
          <a:noFill/>
          <a:ln>
            <a:noFill/>
          </a:ln>
        </p:spPr>
        <p:txBody>
          <a:bodyPr anchorCtr="0" anchor="b" bIns="91425" lIns="109725" spcFirstLastPara="1" rIns="109725" wrap="square" tIns="109725">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0"/>
          <p:cNvSpPr txBox="1"/>
          <p:nvPr>
            <p:ph idx="1" type="body"/>
          </p:nvPr>
        </p:nvSpPr>
        <p:spPr>
          <a:xfrm>
            <a:off x="831850" y="4279392"/>
            <a:ext cx="5266944" cy="1500187"/>
          </a:xfrm>
          <a:prstGeom prst="rect">
            <a:avLst/>
          </a:prstGeom>
          <a:noFill/>
          <a:ln>
            <a:noFill/>
          </a:ln>
        </p:spPr>
        <p:txBody>
          <a:bodyPr anchorCtr="0" anchor="t" bIns="91425" lIns="109725" spcFirstLastPara="1" rIns="109725" wrap="square" tIns="109725">
            <a:no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descr="Tag=AccentColor&#10;Flavor=Light&#10;Target=Fill" id="33" name="Google Shape;33;p11"/>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4" name="Google Shape;34;p11"/>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rm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2011680"/>
            <a:ext cx="4937760" cy="4160520"/>
          </a:xfrm>
          <a:prstGeom prst="rect">
            <a:avLst/>
          </a:prstGeom>
          <a:noFill/>
          <a:ln>
            <a:noFill/>
          </a:ln>
        </p:spPr>
        <p:txBody>
          <a:bodyPr anchorCtr="0" anchor="t" bIns="91425" lIns="109725" spcFirstLastPara="1" rIns="109725" wrap="square" tIns="109725">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419088" y="2011680"/>
            <a:ext cx="4937760" cy="4160520"/>
          </a:xfrm>
          <a:prstGeom prst="rect">
            <a:avLst/>
          </a:prstGeom>
          <a:noFill/>
          <a:ln>
            <a:noFill/>
          </a:ln>
        </p:spPr>
        <p:txBody>
          <a:bodyPr anchorCtr="0" anchor="t" bIns="91425" lIns="109725" spcFirstLastPara="1" rIns="109725" wrap="square" tIns="109725">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descr="Tag=AccentColor&#10;Flavor=Light&#10;Target=Fill" id="41" name="Google Shape;41;p12"/>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2" name="Google Shape;42;p12"/>
          <p:cNvSpPr txBox="1"/>
          <p:nvPr>
            <p:ph type="title"/>
          </p:nvPr>
        </p:nvSpPr>
        <p:spPr>
          <a:xfrm>
            <a:off x="839788" y="365125"/>
            <a:ext cx="10515600" cy="1325563"/>
          </a:xfrm>
          <a:prstGeom prst="rect">
            <a:avLst/>
          </a:prstGeom>
          <a:noFill/>
          <a:ln>
            <a:noFill/>
          </a:ln>
        </p:spPr>
        <p:txBody>
          <a:bodyPr anchorCtr="0" anchor="ctr" bIns="91425" lIns="109725" spcFirstLastPara="1" rIns="109725" wrap="square" tIns="109725">
            <a:norm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839788" y="2011680"/>
            <a:ext cx="4937760" cy="950976"/>
          </a:xfrm>
          <a:prstGeom prst="rect">
            <a:avLst/>
          </a:prstGeom>
          <a:noFill/>
          <a:ln>
            <a:noFill/>
          </a:ln>
        </p:spPr>
        <p:txBody>
          <a:bodyPr anchorCtr="0" anchor="b" bIns="91425" lIns="109725" spcFirstLastPara="1" rIns="109725" wrap="square" tIns="109725">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2"/>
          <p:cNvSpPr txBox="1"/>
          <p:nvPr>
            <p:ph idx="2" type="body"/>
          </p:nvPr>
        </p:nvSpPr>
        <p:spPr>
          <a:xfrm>
            <a:off x="839788" y="3127248"/>
            <a:ext cx="4937760" cy="3063240"/>
          </a:xfrm>
          <a:prstGeom prst="rect">
            <a:avLst/>
          </a:prstGeom>
          <a:noFill/>
          <a:ln>
            <a:noFill/>
          </a:ln>
        </p:spPr>
        <p:txBody>
          <a:bodyPr anchorCtr="0" anchor="t" bIns="91425" lIns="109725" spcFirstLastPara="1" rIns="109725" wrap="square" tIns="109725">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3" type="body"/>
          </p:nvPr>
        </p:nvSpPr>
        <p:spPr>
          <a:xfrm>
            <a:off x="6419088" y="2011680"/>
            <a:ext cx="4937760" cy="950976"/>
          </a:xfrm>
          <a:prstGeom prst="rect">
            <a:avLst/>
          </a:prstGeom>
          <a:noFill/>
          <a:ln>
            <a:noFill/>
          </a:ln>
        </p:spPr>
        <p:txBody>
          <a:bodyPr anchorCtr="0" anchor="b" bIns="91425" lIns="109725" spcFirstLastPara="1" rIns="109725" wrap="square" tIns="109725">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2"/>
          <p:cNvSpPr txBox="1"/>
          <p:nvPr>
            <p:ph idx="4" type="body"/>
          </p:nvPr>
        </p:nvSpPr>
        <p:spPr>
          <a:xfrm>
            <a:off x="6419088" y="3127248"/>
            <a:ext cx="4937760" cy="3063240"/>
          </a:xfrm>
          <a:prstGeom prst="rect">
            <a:avLst/>
          </a:prstGeom>
          <a:noFill/>
          <a:ln>
            <a:noFill/>
          </a:ln>
        </p:spPr>
        <p:txBody>
          <a:bodyPr anchorCtr="0" anchor="t" bIns="91425" lIns="109725" spcFirstLastPara="1" rIns="109725" wrap="square" tIns="109725">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descr="Tag=AccentColor&#10;Flavor=Light&#10;Target=Fill" id="51" name="Google Shape;51;p13"/>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2" name="Google Shape;52;p13"/>
          <p:cNvSpPr txBox="1"/>
          <p:nvPr>
            <p:ph type="title"/>
          </p:nvPr>
        </p:nvSpPr>
        <p:spPr>
          <a:xfrm>
            <a:off x="2843784" y="1572768"/>
            <a:ext cx="6501384" cy="4096512"/>
          </a:xfrm>
          <a:prstGeom prst="rect">
            <a:avLst/>
          </a:prstGeom>
          <a:noFill/>
          <a:ln>
            <a:noFill/>
          </a:ln>
        </p:spPr>
        <p:txBody>
          <a:bodyPr anchorCtr="0" anchor="ctr" bIns="91425" lIns="109725" spcFirstLastPara="1" rIns="109725" wrap="square" tIns="109725">
            <a:normAutofit/>
          </a:bodyPr>
          <a:lstStyle>
            <a:lvl1pPr lvl="0" algn="ctr">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60" name="Shape 60"/>
        <p:cNvGrpSpPr/>
        <p:nvPr/>
      </p:nvGrpSpPr>
      <p:grpSpPr>
        <a:xfrm>
          <a:off x="0" y="0"/>
          <a:ext cx="0" cy="0"/>
          <a:chOff x="0" y="0"/>
          <a:chExt cx="0" cy="0"/>
        </a:xfrm>
      </p:grpSpPr>
      <p:sp>
        <p:nvSpPr>
          <p:cNvPr descr="Mask ID=&#10;Mask position=bottom, center&#10;Mask family= brushstroke, landscape, wide" id="61" name="Google Shape;61;p15"/>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descr="Tag=AccentColor&#10;Flavor=Light&#10;Target=Fill" id="66" name="Google Shape;66;p16"/>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7" name="Google Shape;67;p16"/>
          <p:cNvSpPr txBox="1"/>
          <p:nvPr>
            <p:ph type="title"/>
          </p:nvPr>
        </p:nvSpPr>
        <p:spPr>
          <a:xfrm>
            <a:off x="839788" y="640080"/>
            <a:ext cx="3886200" cy="2953512"/>
          </a:xfrm>
          <a:prstGeom prst="rect">
            <a:avLst/>
          </a:prstGeom>
          <a:noFill/>
          <a:ln>
            <a:noFill/>
          </a:ln>
        </p:spPr>
        <p:txBody>
          <a:bodyPr anchorCtr="0" anchor="b" bIns="91425" lIns="109725" spcFirstLastPara="1" rIns="109725" wrap="square" tIns="109725">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7059168" y="640080"/>
            <a:ext cx="4489704" cy="5596128"/>
          </a:xfrm>
          <a:prstGeom prst="rect">
            <a:avLst/>
          </a:prstGeom>
          <a:noFill/>
          <a:ln>
            <a:noFill/>
          </a:ln>
        </p:spPr>
        <p:txBody>
          <a:bodyPr anchorCtr="0" anchor="ctr" bIns="91425" lIns="109725" spcFirstLastPara="1" rIns="109725" wrap="square" tIns="109725">
            <a:no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6"/>
          <p:cNvSpPr txBox="1"/>
          <p:nvPr>
            <p:ph idx="2" type="body"/>
          </p:nvPr>
        </p:nvSpPr>
        <p:spPr>
          <a:xfrm>
            <a:off x="839788" y="3776472"/>
            <a:ext cx="3886200" cy="2468880"/>
          </a:xfrm>
          <a:prstGeom prst="rect">
            <a:avLst/>
          </a:prstGeom>
          <a:noFill/>
          <a:ln>
            <a:noFill/>
          </a:ln>
        </p:spPr>
        <p:txBody>
          <a:bodyPr anchorCtr="0" anchor="t" bIns="91425" lIns="109725" spcFirstLastPara="1" rIns="109725" wrap="square" tIns="109725">
            <a:no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6"/>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lvl1pPr lvl="0" marR="0" rtl="0" algn="l">
              <a:lnSpc>
                <a:spcPct val="90000"/>
              </a:lnSpc>
              <a:spcBef>
                <a:spcPts val="0"/>
              </a:spcBef>
              <a:spcAft>
                <a:spcPts val="0"/>
              </a:spcAft>
              <a:buClr>
                <a:schemeClr val="dk1"/>
              </a:buClr>
              <a:buSzPts val="4000"/>
              <a:buFont typeface="Century Gothic"/>
              <a:buNone/>
              <a:defRPr b="1"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91425" lIns="109725" spcFirstLastPara="1" rIns="109725" wrap="square" tIns="109725">
            <a:no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marR="0" rtl="0" algn="l">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marR="0" rtl="0" algn="ctr">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marR="0" rtl="0" algn="r">
              <a:spcBef>
                <a:spcPts val="0"/>
              </a:spcBef>
              <a:buNone/>
              <a:defRPr b="0" i="0" sz="12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rive.google.com/file/d/1nazPWMkDlwYGuaWg78G_gFG9rDYHHZBX/view" TargetMode="Externa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rive.google.com/file/d/1obrX4ajKIBSG4acU98o0Zo5JDBqIpRPD/view"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drive.google.com/file/d/10rsEwliaWRnNamGRuRJCY4Ymik-IQhTM/view" TargetMode="Externa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rive.google.com/file/d/1mCNvQAp60E8QTdRNg4NPO14JevSY4e1k/view"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三角形抽象背景" id="98" name="Google Shape;98;p1"/>
          <p:cNvPicPr preferRelativeResize="0"/>
          <p:nvPr/>
        </p:nvPicPr>
        <p:blipFill rotWithShape="1">
          <a:blip r:embed="rId3">
            <a:alphaModFix/>
          </a:blip>
          <a:srcRect b="0" l="0" r="0" t="15730"/>
          <a:stretch/>
        </p:blipFill>
        <p:spPr>
          <a:xfrm>
            <a:off x="20" y="10"/>
            <a:ext cx="12191980" cy="6857990"/>
          </a:xfrm>
          <a:prstGeom prst="rect">
            <a:avLst/>
          </a:prstGeom>
          <a:noFill/>
          <a:ln>
            <a:noFill/>
          </a:ln>
        </p:spPr>
      </p:pic>
      <p:sp>
        <p:nvSpPr>
          <p:cNvPr id="99" name="Google Shape;99;p1"/>
          <p:cNvSpPr/>
          <p:nvPr/>
        </p:nvSpPr>
        <p:spPr>
          <a:xfrm>
            <a:off x="4428056" y="2813365"/>
            <a:ext cx="7450687" cy="3406460"/>
          </a:xfrm>
          <a:custGeom>
            <a:rect b="b" l="l" r="r" t="t"/>
            <a:pathLst>
              <a:path extrusionOk="0" h="3406460" w="7450687">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lt1">
              <a:alpha val="8862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0" name="Google Shape;100;p1"/>
          <p:cNvSpPr txBox="1"/>
          <p:nvPr>
            <p:ph type="ctrTitle"/>
          </p:nvPr>
        </p:nvSpPr>
        <p:spPr>
          <a:xfrm>
            <a:off x="6438986" y="3547277"/>
            <a:ext cx="4452181" cy="1341624"/>
          </a:xfrm>
          <a:prstGeom prst="rect">
            <a:avLst/>
          </a:prstGeom>
          <a:noFill/>
          <a:ln>
            <a:noFill/>
          </a:ln>
        </p:spPr>
        <p:txBody>
          <a:bodyPr anchorCtr="0" anchor="b" bIns="91425" lIns="109725" spcFirstLastPara="1" rIns="109725" wrap="square" tIns="109725">
            <a:noAutofit/>
          </a:bodyPr>
          <a:lstStyle/>
          <a:p>
            <a:pPr indent="0" lvl="0" marL="0" rtl="0" algn="l">
              <a:lnSpc>
                <a:spcPct val="90000"/>
              </a:lnSpc>
              <a:spcBef>
                <a:spcPts val="0"/>
              </a:spcBef>
              <a:spcAft>
                <a:spcPts val="0"/>
              </a:spcAft>
              <a:buClr>
                <a:srgbClr val="000000"/>
              </a:buClr>
              <a:buSzPts val="4000"/>
              <a:buFont typeface="Century Gothic"/>
              <a:buNone/>
            </a:pPr>
            <a:r>
              <a:rPr i="0" lang="zh-TW" sz="4000" u="none" strike="noStrike">
                <a:solidFill>
                  <a:srgbClr val="000000"/>
                </a:solidFill>
              </a:rPr>
              <a:t>Unity Rockect</a:t>
            </a:r>
            <a:endParaRPr sz="4000"/>
          </a:p>
        </p:txBody>
      </p:sp>
      <p:sp>
        <p:nvSpPr>
          <p:cNvPr id="101" name="Google Shape;101;p1"/>
          <p:cNvSpPr txBox="1"/>
          <p:nvPr>
            <p:ph idx="1" type="subTitle"/>
          </p:nvPr>
        </p:nvSpPr>
        <p:spPr>
          <a:xfrm>
            <a:off x="6565110" y="4945656"/>
            <a:ext cx="4584972" cy="587397"/>
          </a:xfrm>
          <a:prstGeom prst="rect">
            <a:avLst/>
          </a:prstGeom>
          <a:noFill/>
          <a:ln>
            <a:noFill/>
          </a:ln>
        </p:spPr>
        <p:txBody>
          <a:bodyPr anchorCtr="0" anchor="t" bIns="91425" lIns="109725" spcFirstLastPara="1" rIns="109725" wrap="square" tIns="109725">
            <a:normAutofit fontScale="70000" lnSpcReduction="20000"/>
          </a:bodyPr>
          <a:lstStyle/>
          <a:p>
            <a:pPr indent="0" lvl="0" marL="0" rtl="0" algn="l">
              <a:lnSpc>
                <a:spcPct val="100000"/>
              </a:lnSpc>
              <a:spcBef>
                <a:spcPts val="0"/>
              </a:spcBef>
              <a:spcAft>
                <a:spcPts val="0"/>
              </a:spcAft>
              <a:buClr>
                <a:schemeClr val="dk1"/>
              </a:buClr>
              <a:buSzPct val="100000"/>
              <a:buNone/>
            </a:pPr>
            <a:r>
              <a:rPr lang="zh-TW" sz="2000">
                <a:latin typeface="DFKai-SB"/>
                <a:ea typeface="DFKai-SB"/>
                <a:cs typeface="DFKai-SB"/>
                <a:sym typeface="DFKai-SB"/>
              </a:rPr>
              <a:t>組員</a:t>
            </a:r>
            <a:r>
              <a:rPr lang="zh-TW" sz="2000"/>
              <a:t>:</a:t>
            </a:r>
            <a:r>
              <a:rPr lang="zh-TW" sz="2000">
                <a:latin typeface="DFKai-SB"/>
                <a:ea typeface="DFKai-SB"/>
                <a:cs typeface="DFKai-SB"/>
                <a:sym typeface="DFKai-SB"/>
              </a:rPr>
              <a:t>張子中</a:t>
            </a:r>
            <a:r>
              <a:rPr lang="zh-TW" sz="2000"/>
              <a:t>S09350246</a:t>
            </a:r>
            <a:r>
              <a:rPr lang="zh-TW" sz="2000">
                <a:latin typeface="DFKai-SB"/>
                <a:ea typeface="DFKai-SB"/>
                <a:cs typeface="DFKai-SB"/>
                <a:sym typeface="DFKai-SB"/>
              </a:rPr>
              <a:t>、許所崇</a:t>
            </a:r>
            <a:r>
              <a:rPr lang="zh-TW" sz="2000"/>
              <a:t>F07350027</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c5b749431c_3_8"/>
          <p:cNvSpPr txBox="1"/>
          <p:nvPr>
            <p:ph type="title"/>
          </p:nvPr>
        </p:nvSpPr>
        <p:spPr>
          <a:xfrm>
            <a:off x="2843784" y="1572768"/>
            <a:ext cx="6501300" cy="4096500"/>
          </a:xfrm>
          <a:prstGeom prst="rect">
            <a:avLst/>
          </a:prstGeom>
        </p:spPr>
        <p:txBody>
          <a:bodyPr anchorCtr="0" anchor="ctr" bIns="91425" lIns="109725" spcFirstLastPara="1" rIns="109725" wrap="square" tIns="109725">
            <a:normAutofit/>
          </a:bodyPr>
          <a:lstStyle/>
          <a:p>
            <a:pPr indent="0" lvl="0" marL="0" rtl="0" algn="ctr">
              <a:spcBef>
                <a:spcPts val="0"/>
              </a:spcBef>
              <a:spcAft>
                <a:spcPts val="0"/>
              </a:spcAft>
              <a:buNone/>
            </a:pPr>
            <a:r>
              <a:rPr lang="zh-TW"/>
              <a:t>程式說明</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c5b749431c_3_45"/>
          <p:cNvSpPr txBox="1"/>
          <p:nvPr>
            <p:ph type="title"/>
          </p:nvPr>
        </p:nvSpPr>
        <p:spPr>
          <a:xfrm>
            <a:off x="2843784" y="1572768"/>
            <a:ext cx="6501300" cy="4096500"/>
          </a:xfrm>
          <a:prstGeom prst="rect">
            <a:avLst/>
          </a:prstGeom>
        </p:spPr>
        <p:txBody>
          <a:bodyPr anchorCtr="0" anchor="ctr" bIns="91425" lIns="109725" spcFirstLastPara="1" rIns="109725" wrap="square" tIns="109725">
            <a:normAutofit/>
          </a:bodyPr>
          <a:lstStyle/>
          <a:p>
            <a:pPr indent="0" lvl="0" marL="0" rtl="0" algn="ctr">
              <a:spcBef>
                <a:spcPts val="0"/>
              </a:spcBef>
              <a:spcAft>
                <a:spcPts val="0"/>
              </a:spcAft>
              <a:buNone/>
            </a:pPr>
            <a:r>
              <a:rPr lang="zh-TW"/>
              <a:t>訓練影片及成果</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c5b749431c_3_54"/>
          <p:cNvSpPr txBox="1"/>
          <p:nvPr>
            <p:ph type="title"/>
          </p:nvPr>
        </p:nvSpPr>
        <p:spPr>
          <a:xfrm>
            <a:off x="838200" y="365125"/>
            <a:ext cx="10515600" cy="1325700"/>
          </a:xfrm>
          <a:prstGeom prst="rect">
            <a:avLst/>
          </a:prstGeom>
        </p:spPr>
        <p:txBody>
          <a:bodyPr anchorCtr="0" anchor="ctr" bIns="91425" lIns="109725" spcFirstLastPara="1" rIns="109725" wrap="square" tIns="109725">
            <a:normAutofit/>
          </a:bodyPr>
          <a:lstStyle/>
          <a:p>
            <a:pPr indent="0" lvl="0" marL="0" rtl="0" algn="l">
              <a:spcBef>
                <a:spcPts val="0"/>
              </a:spcBef>
              <a:spcAft>
                <a:spcPts val="0"/>
              </a:spcAft>
              <a:buNone/>
            </a:pPr>
            <a:r>
              <a:rPr lang="zh-TW"/>
              <a:t>隨機</a:t>
            </a:r>
            <a:endParaRPr/>
          </a:p>
        </p:txBody>
      </p:sp>
      <p:sp>
        <p:nvSpPr>
          <p:cNvPr id="197" name="Google Shape;197;g1c5b749431c_3_54"/>
          <p:cNvSpPr txBox="1"/>
          <p:nvPr>
            <p:ph idx="1" type="body"/>
          </p:nvPr>
        </p:nvSpPr>
        <p:spPr>
          <a:xfrm>
            <a:off x="838200" y="2011680"/>
            <a:ext cx="10515600" cy="4160400"/>
          </a:xfrm>
          <a:prstGeom prst="rect">
            <a:avLst/>
          </a:prstGeom>
        </p:spPr>
        <p:txBody>
          <a:bodyPr anchorCtr="0" anchor="t" bIns="91425" lIns="109725" spcFirstLastPara="1" rIns="109725" wrap="square" tIns="109725">
            <a:noAutofit/>
          </a:bodyPr>
          <a:lstStyle/>
          <a:p>
            <a:pPr indent="0" lvl="0" marL="0" rtl="0" algn="l">
              <a:spcBef>
                <a:spcPts val="1000"/>
              </a:spcBef>
              <a:spcAft>
                <a:spcPts val="0"/>
              </a:spcAft>
              <a:buNone/>
            </a:pPr>
            <a:r>
              <a:t/>
            </a:r>
            <a:endParaRPr/>
          </a:p>
        </p:txBody>
      </p:sp>
      <p:pic>
        <p:nvPicPr>
          <p:cNvPr id="198" name="Google Shape;198;g1c5b749431c_3_54" title="random.mp4">
            <a:hlinkClick r:id="rId3"/>
          </p:cNvPr>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d23f479e90_1_2"/>
          <p:cNvSpPr txBox="1"/>
          <p:nvPr>
            <p:ph type="title"/>
          </p:nvPr>
        </p:nvSpPr>
        <p:spPr>
          <a:xfrm>
            <a:off x="838200" y="365125"/>
            <a:ext cx="10515600" cy="1325700"/>
          </a:xfrm>
          <a:prstGeom prst="rect">
            <a:avLst/>
          </a:prstGeom>
        </p:spPr>
        <p:txBody>
          <a:bodyPr anchorCtr="0" anchor="ctr" bIns="91425" lIns="109725" spcFirstLastPara="1" rIns="109725" wrap="square" tIns="109725">
            <a:normAutofit/>
          </a:bodyPr>
          <a:lstStyle/>
          <a:p>
            <a:pPr indent="0" lvl="0" marL="0" rtl="0" algn="l">
              <a:spcBef>
                <a:spcPts val="0"/>
              </a:spcBef>
              <a:spcAft>
                <a:spcPts val="0"/>
              </a:spcAft>
              <a:buNone/>
            </a:pPr>
            <a:r>
              <a:rPr lang="zh-TW"/>
              <a:t>訓練過程</a:t>
            </a:r>
            <a:endParaRPr/>
          </a:p>
        </p:txBody>
      </p:sp>
      <p:sp>
        <p:nvSpPr>
          <p:cNvPr id="204" name="Google Shape;204;g1d23f479e90_1_2"/>
          <p:cNvSpPr txBox="1"/>
          <p:nvPr>
            <p:ph idx="1" type="body"/>
          </p:nvPr>
        </p:nvSpPr>
        <p:spPr>
          <a:xfrm>
            <a:off x="838200" y="2011680"/>
            <a:ext cx="10515600" cy="4160400"/>
          </a:xfrm>
          <a:prstGeom prst="rect">
            <a:avLst/>
          </a:prstGeom>
        </p:spPr>
        <p:txBody>
          <a:bodyPr anchorCtr="0" anchor="t" bIns="91425" lIns="109725" spcFirstLastPara="1" rIns="109725" wrap="square" tIns="109725">
            <a:noAutofit/>
          </a:bodyPr>
          <a:lstStyle/>
          <a:p>
            <a:pPr indent="0" lvl="0" marL="0" rtl="0" algn="l">
              <a:spcBef>
                <a:spcPts val="1000"/>
              </a:spcBef>
              <a:spcAft>
                <a:spcPts val="0"/>
              </a:spcAft>
              <a:buNone/>
            </a:pPr>
            <a:r>
              <a:t/>
            </a:r>
            <a:endParaRPr/>
          </a:p>
        </p:txBody>
      </p:sp>
      <p:pic>
        <p:nvPicPr>
          <p:cNvPr id="205" name="Google Shape;205;g1d23f479e90_1_2" title="success.mp4">
            <a:hlinkClick r:id="rId3"/>
          </p:cNvPr>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rmAutofit/>
          </a:bodyPr>
          <a:lstStyle/>
          <a:p>
            <a:pPr indent="0" lvl="0" marL="0" rtl="0" algn="l">
              <a:lnSpc>
                <a:spcPct val="90000"/>
              </a:lnSpc>
              <a:spcBef>
                <a:spcPts val="0"/>
              </a:spcBef>
              <a:spcAft>
                <a:spcPts val="0"/>
              </a:spcAft>
              <a:buClr>
                <a:schemeClr val="dk1"/>
              </a:buClr>
              <a:buSzPts val="4000"/>
              <a:buFont typeface="Century Gothic"/>
              <a:buNone/>
            </a:pPr>
            <a:r>
              <a:rPr lang="zh-TW"/>
              <a:t>架構</a:t>
            </a:r>
            <a:endParaRPr/>
          </a:p>
        </p:txBody>
      </p:sp>
      <p:sp>
        <p:nvSpPr>
          <p:cNvPr id="107" name="Google Shape;107;p2"/>
          <p:cNvSpPr txBox="1"/>
          <p:nvPr>
            <p:ph idx="1" type="body"/>
          </p:nvPr>
        </p:nvSpPr>
        <p:spPr>
          <a:xfrm>
            <a:off x="838200" y="2011680"/>
            <a:ext cx="10515600" cy="4160520"/>
          </a:xfrm>
          <a:prstGeom prst="rect">
            <a:avLst/>
          </a:prstGeom>
          <a:noFill/>
          <a:ln>
            <a:noFill/>
          </a:ln>
        </p:spPr>
        <p:txBody>
          <a:bodyPr anchorCtr="0" anchor="t" bIns="91425" lIns="109725" spcFirstLastPara="1" rIns="109725" wrap="square" tIns="109725">
            <a:noAutofit/>
          </a:bodyPr>
          <a:lstStyle/>
          <a:p>
            <a:pPr indent="-228600" lvl="0" marL="22860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Unity</a:t>
            </a:r>
            <a:endParaRPr/>
          </a:p>
          <a:p>
            <a:pPr indent="-228600" lvl="0" marL="22860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Rocket 降落遊戲</a:t>
            </a:r>
            <a:endParaRPr/>
          </a:p>
          <a:p>
            <a:pPr indent="-285750" lvl="1" marL="74295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遊戲目標</a:t>
            </a:r>
            <a:endParaRPr/>
          </a:p>
          <a:p>
            <a:pPr indent="-285750" lvl="1" marL="74295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遊戲環境</a:t>
            </a:r>
            <a:endParaRPr/>
          </a:p>
          <a:p>
            <a:pPr indent="-228600" lvl="0" marL="22860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程式套件</a:t>
            </a:r>
            <a:endParaRPr/>
          </a:p>
          <a:p>
            <a:pPr indent="-285750" lvl="1" marL="74295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Baseline3</a:t>
            </a:r>
            <a:endParaRPr/>
          </a:p>
          <a:p>
            <a:pPr indent="-285750" lvl="1" marL="74295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ML-agent</a:t>
            </a:r>
            <a:endParaRPr/>
          </a:p>
          <a:p>
            <a:pPr indent="-228600" lvl="0" marL="22860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模型-ddpg</a:t>
            </a:r>
            <a:endParaRPr b="0" i="0" sz="2000" u="none" strike="noStrike">
              <a:solidFill>
                <a:srgbClr val="000000"/>
              </a:solidFill>
            </a:endParaRPr>
          </a:p>
          <a:p>
            <a:pPr indent="-228600" lvl="0" marL="22860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程式說明</a:t>
            </a:r>
            <a:endParaRPr/>
          </a:p>
          <a:p>
            <a:pPr indent="-228600" lvl="0" marL="22860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訓練影片及成果</a:t>
            </a:r>
            <a:endParaRPr/>
          </a:p>
          <a:p>
            <a:pPr indent="-285750" lvl="1" marL="74295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隨機</a:t>
            </a:r>
            <a:endParaRPr/>
          </a:p>
          <a:p>
            <a:pPr indent="-285750" lvl="1" marL="74295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訓練過程</a:t>
            </a:r>
            <a:endParaRPr/>
          </a:p>
          <a:p>
            <a:pPr indent="-285750" lvl="1" marL="742950" rtl="0" algn="l">
              <a:lnSpc>
                <a:spcPct val="100000"/>
              </a:lnSpc>
              <a:spcBef>
                <a:spcPts val="0"/>
              </a:spcBef>
              <a:spcAft>
                <a:spcPts val="0"/>
              </a:spcAft>
              <a:buClr>
                <a:srgbClr val="000000"/>
              </a:buClr>
              <a:buSzPts val="2000"/>
              <a:buFont typeface="Century Gothic"/>
              <a:buAutoNum type="arabicPeriod"/>
            </a:pPr>
            <a:r>
              <a:rPr b="0" i="0" lang="zh-TW" sz="2000" u="none" strike="noStrike">
                <a:solidFill>
                  <a:srgbClr val="000000"/>
                </a:solidFill>
              </a:rPr>
              <a:t>成果</a:t>
            </a:r>
            <a:endParaRPr/>
          </a:p>
        </p:txBody>
      </p:sp>
      <p:pic>
        <p:nvPicPr>
          <p:cNvPr id="108" name="Google Shape;108;p2"/>
          <p:cNvPicPr preferRelativeResize="0"/>
          <p:nvPr/>
        </p:nvPicPr>
        <p:blipFill>
          <a:blip r:embed="rId3">
            <a:alphaModFix/>
          </a:blip>
          <a:stretch>
            <a:fillRect/>
          </a:stretch>
        </p:blipFill>
        <p:spPr>
          <a:xfrm>
            <a:off x="5532298" y="679785"/>
            <a:ext cx="4043650" cy="5498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c5b749431c_3_59"/>
          <p:cNvSpPr txBox="1"/>
          <p:nvPr>
            <p:ph type="title"/>
          </p:nvPr>
        </p:nvSpPr>
        <p:spPr>
          <a:xfrm>
            <a:off x="838200" y="365125"/>
            <a:ext cx="10515600" cy="1325700"/>
          </a:xfrm>
          <a:prstGeom prst="rect">
            <a:avLst/>
          </a:prstGeom>
        </p:spPr>
        <p:txBody>
          <a:bodyPr anchorCtr="0" anchor="ctr" bIns="91425" lIns="109725" spcFirstLastPara="1" rIns="109725" wrap="square" tIns="109725">
            <a:normAutofit/>
          </a:bodyPr>
          <a:lstStyle/>
          <a:p>
            <a:pPr indent="0" lvl="0" marL="0" rtl="0" algn="l">
              <a:spcBef>
                <a:spcPts val="0"/>
              </a:spcBef>
              <a:spcAft>
                <a:spcPts val="0"/>
              </a:spcAft>
              <a:buNone/>
            </a:pPr>
            <a:r>
              <a:rPr lang="zh-TW"/>
              <a:t>成果</a:t>
            </a:r>
            <a:endParaRPr/>
          </a:p>
        </p:txBody>
      </p:sp>
      <p:sp>
        <p:nvSpPr>
          <p:cNvPr id="211" name="Google Shape;211;g1c5b749431c_3_59"/>
          <p:cNvSpPr txBox="1"/>
          <p:nvPr>
            <p:ph idx="1" type="body"/>
          </p:nvPr>
        </p:nvSpPr>
        <p:spPr>
          <a:xfrm>
            <a:off x="838200" y="2011680"/>
            <a:ext cx="10515600" cy="4160400"/>
          </a:xfrm>
          <a:prstGeom prst="rect">
            <a:avLst/>
          </a:prstGeom>
        </p:spPr>
        <p:txBody>
          <a:bodyPr anchorCtr="0" anchor="t" bIns="91425" lIns="109725" spcFirstLastPara="1" rIns="109725" wrap="square" tIns="109725">
            <a:noAutofit/>
          </a:bodyPr>
          <a:lstStyle/>
          <a:p>
            <a:pPr indent="0" lvl="0" marL="0" rtl="0" algn="l">
              <a:spcBef>
                <a:spcPts val="1000"/>
              </a:spcBef>
              <a:spcAft>
                <a:spcPts val="0"/>
              </a:spcAft>
              <a:buNone/>
            </a:pPr>
            <a:r>
              <a:t/>
            </a:r>
            <a:endParaRPr/>
          </a:p>
        </p:txBody>
      </p:sp>
      <p:pic>
        <p:nvPicPr>
          <p:cNvPr id="212" name="Google Shape;212;g1c5b749431c_3_59" title="success2.mp4">
            <a:hlinkClick r:id="rId3"/>
          </p:cNvPr>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rmAutofit/>
          </a:bodyPr>
          <a:lstStyle/>
          <a:p>
            <a:pPr indent="0" lvl="0" marL="0" rtl="0" algn="l">
              <a:lnSpc>
                <a:spcPct val="90000"/>
              </a:lnSpc>
              <a:spcBef>
                <a:spcPts val="0"/>
              </a:spcBef>
              <a:spcAft>
                <a:spcPts val="0"/>
              </a:spcAft>
              <a:buClr>
                <a:srgbClr val="000000"/>
              </a:buClr>
              <a:buSzPts val="4000"/>
              <a:buFont typeface="Century Gothic"/>
              <a:buNone/>
            </a:pPr>
            <a:r>
              <a:rPr i="0" lang="zh-TW" u="none" strike="noStrike">
                <a:solidFill>
                  <a:srgbClr val="000000"/>
                </a:solidFill>
              </a:rPr>
              <a:t>1-1 </a:t>
            </a:r>
            <a:r>
              <a:rPr lang="zh-TW">
                <a:solidFill>
                  <a:srgbClr val="000000"/>
                </a:solidFill>
              </a:rPr>
              <a:t>Unity</a:t>
            </a:r>
            <a:endParaRPr/>
          </a:p>
        </p:txBody>
      </p:sp>
      <p:sp>
        <p:nvSpPr>
          <p:cNvPr id="114" name="Google Shape;114;p3"/>
          <p:cNvSpPr txBox="1"/>
          <p:nvPr>
            <p:ph idx="1" type="body"/>
          </p:nvPr>
        </p:nvSpPr>
        <p:spPr>
          <a:xfrm>
            <a:off x="838200" y="2011680"/>
            <a:ext cx="10515600" cy="4160520"/>
          </a:xfrm>
          <a:prstGeom prst="rect">
            <a:avLst/>
          </a:prstGeom>
          <a:noFill/>
          <a:ln>
            <a:noFill/>
          </a:ln>
        </p:spPr>
        <p:txBody>
          <a:bodyPr anchorCtr="0" anchor="t" bIns="91425" lIns="109725" spcFirstLastPara="1" rIns="109725" wrap="square" tIns="109725">
            <a:noAutofit/>
          </a:bodyPr>
          <a:lstStyle/>
          <a:p>
            <a:pPr indent="0" lvl="0" marL="228600" rtl="0" algn="l">
              <a:lnSpc>
                <a:spcPct val="100000"/>
              </a:lnSpc>
              <a:spcBef>
                <a:spcPts val="0"/>
              </a:spcBef>
              <a:spcAft>
                <a:spcPts val="0"/>
              </a:spcAft>
              <a:buNone/>
            </a:pPr>
            <a:r>
              <a:rPr lang="zh-TW"/>
              <a:t>Unity</a:t>
            </a:r>
            <a:r>
              <a:rPr lang="zh-TW"/>
              <a:t>是一個跨2D、3Ｄ的遊戲引擎，具備有基本的物理、光線系統，除了可以用於研發電子遊戲外，Unity還廣泛用於建築視覺化、即時3D動畫等類型互動內容的創作工具。</a:t>
            </a:r>
            <a:br>
              <a:rPr lang="zh-TW"/>
            </a:br>
            <a:endParaRPr/>
          </a:p>
          <a:p>
            <a:pPr indent="0" lvl="0" marL="0" rtl="0" algn="l">
              <a:lnSpc>
                <a:spcPct val="100000"/>
              </a:lnSpc>
              <a:spcBef>
                <a:spcPts val="1000"/>
              </a:spcBef>
              <a:spcAft>
                <a:spcPts val="0"/>
              </a:spcAft>
              <a:buClr>
                <a:schemeClr val="dk1"/>
              </a:buClr>
              <a:buSzPts val="1200"/>
              <a:buNone/>
            </a:pPr>
            <a:r>
              <a:t/>
            </a:r>
            <a:endParaRPr sz="1200"/>
          </a:p>
        </p:txBody>
      </p:sp>
      <p:pic>
        <p:nvPicPr>
          <p:cNvPr id="115" name="Google Shape;115;p3"/>
          <p:cNvPicPr preferRelativeResize="0"/>
          <p:nvPr/>
        </p:nvPicPr>
        <p:blipFill>
          <a:blip r:embed="rId3">
            <a:alphaModFix/>
          </a:blip>
          <a:stretch>
            <a:fillRect/>
          </a:stretch>
        </p:blipFill>
        <p:spPr>
          <a:xfrm>
            <a:off x="4525050" y="3817800"/>
            <a:ext cx="6828750" cy="251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c5b749431c_2_0"/>
          <p:cNvSpPr txBox="1"/>
          <p:nvPr>
            <p:ph type="title"/>
          </p:nvPr>
        </p:nvSpPr>
        <p:spPr>
          <a:xfrm>
            <a:off x="838200" y="365125"/>
            <a:ext cx="10515600" cy="1325700"/>
          </a:xfrm>
          <a:prstGeom prst="rect">
            <a:avLst/>
          </a:prstGeom>
          <a:noFill/>
          <a:ln>
            <a:noFill/>
          </a:ln>
        </p:spPr>
        <p:txBody>
          <a:bodyPr anchorCtr="0" anchor="ctr" bIns="91425" lIns="109725" spcFirstLastPara="1" rIns="109725" wrap="square" tIns="109725">
            <a:normAutofit/>
          </a:bodyPr>
          <a:lstStyle/>
          <a:p>
            <a:pPr indent="0" lvl="0" marL="0" rtl="0" algn="l">
              <a:lnSpc>
                <a:spcPct val="90000"/>
              </a:lnSpc>
              <a:spcBef>
                <a:spcPts val="0"/>
              </a:spcBef>
              <a:spcAft>
                <a:spcPts val="0"/>
              </a:spcAft>
              <a:buClr>
                <a:srgbClr val="000000"/>
              </a:buClr>
              <a:buSzPts val="4000"/>
              <a:buFont typeface="Century Gothic"/>
              <a:buNone/>
            </a:pPr>
            <a:r>
              <a:rPr i="0" lang="zh-TW" u="none" strike="noStrike">
                <a:solidFill>
                  <a:srgbClr val="000000"/>
                </a:solidFill>
              </a:rPr>
              <a:t>2-1 遊戲目標</a:t>
            </a:r>
            <a:endParaRPr/>
          </a:p>
        </p:txBody>
      </p:sp>
      <p:sp>
        <p:nvSpPr>
          <p:cNvPr id="121" name="Google Shape;121;g1c5b749431c_2_0"/>
          <p:cNvSpPr txBox="1"/>
          <p:nvPr>
            <p:ph idx="1" type="body"/>
          </p:nvPr>
        </p:nvSpPr>
        <p:spPr>
          <a:xfrm>
            <a:off x="838200" y="2011680"/>
            <a:ext cx="10515600" cy="4160400"/>
          </a:xfrm>
          <a:prstGeom prst="rect">
            <a:avLst/>
          </a:prstGeom>
          <a:noFill/>
          <a:ln>
            <a:noFill/>
          </a:ln>
        </p:spPr>
        <p:txBody>
          <a:bodyPr anchorCtr="0" anchor="t" bIns="91425" lIns="109725" spcFirstLastPara="1" rIns="109725" wrap="square" tIns="109725">
            <a:noAutofit/>
          </a:bodyPr>
          <a:lstStyle/>
          <a:p>
            <a:pPr indent="-228600" lvl="0" marL="228600" rtl="0" algn="l">
              <a:lnSpc>
                <a:spcPct val="100000"/>
              </a:lnSpc>
              <a:spcBef>
                <a:spcPts val="0"/>
              </a:spcBef>
              <a:spcAft>
                <a:spcPts val="0"/>
              </a:spcAft>
              <a:buClr>
                <a:srgbClr val="000000"/>
              </a:buClr>
              <a:buSzPts val="2800"/>
              <a:buChar char="•"/>
            </a:pPr>
            <a:r>
              <a:rPr b="0" i="0" lang="zh-TW" u="none" strike="noStrike">
                <a:solidFill>
                  <a:srgbClr val="000000"/>
                </a:solidFill>
                <a:latin typeface="Calibri"/>
                <a:ea typeface="Calibri"/>
                <a:cs typeface="Calibri"/>
                <a:sym typeface="Calibri"/>
              </a:rPr>
              <a:t>使用上下左右前後控制火箭，使其下方的平面上降落。</a:t>
            </a:r>
            <a:endParaRPr b="0"/>
          </a:p>
          <a:p>
            <a:pPr indent="-228600" lvl="0" marL="228600" rtl="0" algn="l">
              <a:lnSpc>
                <a:spcPct val="100000"/>
              </a:lnSpc>
              <a:spcBef>
                <a:spcPts val="0"/>
              </a:spcBef>
              <a:spcAft>
                <a:spcPts val="0"/>
              </a:spcAft>
              <a:buClr>
                <a:srgbClr val="000000"/>
              </a:buClr>
              <a:buSzPts val="2800"/>
              <a:buChar char="•"/>
            </a:pPr>
            <a:r>
              <a:rPr b="0" i="0" lang="zh-TW" u="none" strike="noStrike">
                <a:solidFill>
                  <a:srgbClr val="000000"/>
                </a:solidFill>
                <a:latin typeface="Calibri"/>
                <a:ea typeface="Calibri"/>
                <a:cs typeface="Calibri"/>
                <a:sym typeface="Calibri"/>
              </a:rPr>
              <a:t>勝利條件：</a:t>
            </a:r>
            <a:endParaRPr b="0"/>
          </a:p>
          <a:p>
            <a:pPr indent="-228600" lvl="1" marL="685800" rtl="0" algn="l">
              <a:lnSpc>
                <a:spcPct val="100000"/>
              </a:lnSpc>
              <a:spcBef>
                <a:spcPts val="0"/>
              </a:spcBef>
              <a:spcAft>
                <a:spcPts val="0"/>
              </a:spcAft>
              <a:buClr>
                <a:srgbClr val="000000"/>
              </a:buClr>
              <a:buSzPts val="2800"/>
              <a:buFont typeface="Century Gothic"/>
              <a:buAutoNum type="arabicPeriod"/>
            </a:pPr>
            <a:r>
              <a:rPr b="0" i="0" lang="zh-TW" sz="2800" u="none" strike="noStrike">
                <a:solidFill>
                  <a:srgbClr val="000000"/>
                </a:solidFill>
                <a:latin typeface="Calibri"/>
                <a:ea typeface="Calibri"/>
                <a:cs typeface="Calibri"/>
                <a:sym typeface="Calibri"/>
              </a:rPr>
              <a:t>接觸地面時，碰撞力道不可太大，否則失敗。</a:t>
            </a:r>
            <a:endParaRPr/>
          </a:p>
          <a:p>
            <a:pPr indent="-228600" lvl="1" marL="685800" rtl="0" algn="l">
              <a:lnSpc>
                <a:spcPct val="100000"/>
              </a:lnSpc>
              <a:spcBef>
                <a:spcPts val="0"/>
              </a:spcBef>
              <a:spcAft>
                <a:spcPts val="0"/>
              </a:spcAft>
              <a:buClr>
                <a:srgbClr val="000000"/>
              </a:buClr>
              <a:buSzPts val="2800"/>
              <a:buFont typeface="Century Gothic"/>
              <a:buAutoNum type="arabicPeriod"/>
            </a:pPr>
            <a:r>
              <a:rPr b="0" i="0" lang="zh-TW" sz="2800" u="none" strike="noStrike">
                <a:solidFill>
                  <a:srgbClr val="000000"/>
                </a:solidFill>
                <a:latin typeface="Calibri"/>
                <a:ea typeface="Calibri"/>
                <a:cs typeface="Calibri"/>
                <a:sym typeface="Calibri"/>
              </a:rPr>
              <a:t>接觸地面時，若火箭角度傾斜超過60度則判定失敗。</a:t>
            </a:r>
            <a:endParaRPr/>
          </a:p>
          <a:p>
            <a:pPr indent="-228600" lvl="1" marL="685800" rtl="0" algn="l">
              <a:lnSpc>
                <a:spcPct val="100000"/>
              </a:lnSpc>
              <a:spcBef>
                <a:spcPts val="0"/>
              </a:spcBef>
              <a:spcAft>
                <a:spcPts val="0"/>
              </a:spcAft>
              <a:buClr>
                <a:srgbClr val="000000"/>
              </a:buClr>
              <a:buSzPts val="2800"/>
              <a:buFont typeface="Century Gothic"/>
              <a:buAutoNum type="arabicPeriod"/>
            </a:pPr>
            <a:r>
              <a:rPr b="0" i="0" lang="zh-TW" sz="2800" u="none" strike="noStrike">
                <a:solidFill>
                  <a:srgbClr val="000000"/>
                </a:solidFill>
                <a:latin typeface="Calibri"/>
                <a:ea typeface="Calibri"/>
                <a:cs typeface="Calibri"/>
                <a:sym typeface="Calibri"/>
              </a:rPr>
              <a:t>火箭飛離地圖之外，判定失敗。</a:t>
            </a:r>
            <a:endParaRPr/>
          </a:p>
          <a:p>
            <a:pPr indent="-228600" lvl="1" marL="685800" rtl="0" algn="l">
              <a:lnSpc>
                <a:spcPct val="100000"/>
              </a:lnSpc>
              <a:spcBef>
                <a:spcPts val="0"/>
              </a:spcBef>
              <a:spcAft>
                <a:spcPts val="0"/>
              </a:spcAft>
              <a:buClr>
                <a:srgbClr val="000000"/>
              </a:buClr>
              <a:buSzPts val="2800"/>
              <a:buFont typeface="Century Gothic"/>
              <a:buAutoNum type="arabicPeriod"/>
            </a:pPr>
            <a:r>
              <a:rPr b="0" i="0" lang="zh-TW" sz="2800" u="none" strike="noStrike">
                <a:solidFill>
                  <a:srgbClr val="000000"/>
                </a:solidFill>
                <a:latin typeface="Calibri"/>
                <a:ea typeface="Calibri"/>
                <a:cs typeface="Calibri"/>
                <a:sym typeface="Calibri"/>
              </a:rPr>
              <a:t>未違反以上規則，成功停留100幀，成功降落。</a:t>
            </a:r>
            <a:endParaRPr/>
          </a:p>
          <a:p>
            <a:pPr indent="0" lvl="0" marL="0" rtl="0" algn="l">
              <a:lnSpc>
                <a:spcPct val="100000"/>
              </a:lnSpc>
              <a:spcBef>
                <a:spcPts val="1000"/>
              </a:spcBef>
              <a:spcAft>
                <a:spcPts val="0"/>
              </a:spcAft>
              <a:buClr>
                <a:schemeClr val="dk1"/>
              </a:buClr>
              <a:buSzPts val="1200"/>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rmAutofit/>
          </a:bodyPr>
          <a:lstStyle/>
          <a:p>
            <a:pPr indent="0" lvl="0" marL="0" rtl="0" algn="l">
              <a:lnSpc>
                <a:spcPct val="90000"/>
              </a:lnSpc>
              <a:spcBef>
                <a:spcPts val="0"/>
              </a:spcBef>
              <a:spcAft>
                <a:spcPts val="0"/>
              </a:spcAft>
              <a:buClr>
                <a:srgbClr val="000000"/>
              </a:buClr>
              <a:buSzPts val="4000"/>
              <a:buFont typeface="Century Gothic"/>
              <a:buNone/>
            </a:pPr>
            <a:r>
              <a:rPr i="0" lang="zh-TW" u="none" strike="noStrike">
                <a:solidFill>
                  <a:srgbClr val="000000"/>
                </a:solidFill>
              </a:rPr>
              <a:t>2-2 遊戲環境</a:t>
            </a:r>
            <a:endParaRPr/>
          </a:p>
        </p:txBody>
      </p:sp>
      <p:sp>
        <p:nvSpPr>
          <p:cNvPr id="127" name="Google Shape;127;p4"/>
          <p:cNvSpPr txBox="1"/>
          <p:nvPr>
            <p:ph idx="1" type="body"/>
          </p:nvPr>
        </p:nvSpPr>
        <p:spPr>
          <a:xfrm>
            <a:off x="838200" y="2011680"/>
            <a:ext cx="10515600" cy="4160520"/>
          </a:xfrm>
          <a:prstGeom prst="rect">
            <a:avLst/>
          </a:prstGeom>
          <a:noFill/>
          <a:ln>
            <a:noFill/>
          </a:ln>
        </p:spPr>
        <p:txBody>
          <a:bodyPr anchorCtr="0" anchor="t" bIns="91425" lIns="109725" spcFirstLastPara="1" rIns="109725" wrap="square" tIns="109725">
            <a:noAutofit/>
          </a:bodyPr>
          <a:lstStyle/>
          <a:p>
            <a:pPr indent="0" lvl="0" marL="0" rtl="0" algn="l">
              <a:lnSpc>
                <a:spcPct val="100000"/>
              </a:lnSpc>
              <a:spcBef>
                <a:spcPts val="0"/>
              </a:spcBef>
              <a:spcAft>
                <a:spcPts val="0"/>
              </a:spcAft>
              <a:buClr>
                <a:srgbClr val="000000"/>
              </a:buClr>
              <a:buSzPts val="2800"/>
              <a:buNone/>
            </a:pPr>
            <a:r>
              <a:rPr i="0" lang="zh-TW" u="none" strike="noStrike">
                <a:solidFill>
                  <a:srgbClr val="000000"/>
                </a:solidFill>
                <a:latin typeface="Century Gothic"/>
                <a:ea typeface="Century Gothic"/>
                <a:cs typeface="Century Gothic"/>
                <a:sym typeface="Century Gothic"/>
              </a:rPr>
              <a:t>初始化：每一輪開始都會把火箭重置到平面上方，並隨機設置一個切為傾斜的角度，在降落的過程中，火箭會受到隨機的力所推動（當作風）。</a:t>
            </a:r>
            <a:endParaRPr>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c5b749431c_3_1"/>
          <p:cNvSpPr txBox="1"/>
          <p:nvPr>
            <p:ph type="title"/>
          </p:nvPr>
        </p:nvSpPr>
        <p:spPr>
          <a:xfrm>
            <a:off x="838200" y="365125"/>
            <a:ext cx="10515600" cy="1325700"/>
          </a:xfrm>
          <a:prstGeom prst="rect">
            <a:avLst/>
          </a:prstGeom>
          <a:noFill/>
          <a:ln>
            <a:noFill/>
          </a:ln>
        </p:spPr>
        <p:txBody>
          <a:bodyPr anchorCtr="0" anchor="ctr" bIns="91425" lIns="109725" spcFirstLastPara="1" rIns="109725" wrap="square" tIns="109725">
            <a:normAutofit/>
          </a:bodyPr>
          <a:lstStyle/>
          <a:p>
            <a:pPr indent="0" lvl="0" marL="0" rtl="0" algn="l">
              <a:lnSpc>
                <a:spcPct val="90000"/>
              </a:lnSpc>
              <a:spcBef>
                <a:spcPts val="0"/>
              </a:spcBef>
              <a:spcAft>
                <a:spcPts val="0"/>
              </a:spcAft>
              <a:buClr>
                <a:srgbClr val="000000"/>
              </a:buClr>
              <a:buSzPts val="4000"/>
              <a:buFont typeface="Century Gothic"/>
              <a:buNone/>
            </a:pPr>
            <a:r>
              <a:rPr i="0" lang="zh-TW" u="none" strike="noStrike">
                <a:solidFill>
                  <a:srgbClr val="000000"/>
                </a:solidFill>
              </a:rPr>
              <a:t>遊戲</a:t>
            </a:r>
            <a:r>
              <a:rPr lang="zh-TW">
                <a:solidFill>
                  <a:srgbClr val="000000"/>
                </a:solidFill>
              </a:rPr>
              <a:t>DEMO</a:t>
            </a:r>
            <a:endParaRPr/>
          </a:p>
        </p:txBody>
      </p:sp>
      <p:sp>
        <p:nvSpPr>
          <p:cNvPr id="133" name="Google Shape;133;g1c5b749431c_3_1"/>
          <p:cNvSpPr txBox="1"/>
          <p:nvPr>
            <p:ph idx="1" type="body"/>
          </p:nvPr>
        </p:nvSpPr>
        <p:spPr>
          <a:xfrm>
            <a:off x="838200" y="2011680"/>
            <a:ext cx="10515600" cy="4160400"/>
          </a:xfrm>
          <a:prstGeom prst="rect">
            <a:avLst/>
          </a:prstGeom>
          <a:noFill/>
          <a:ln>
            <a:noFill/>
          </a:ln>
        </p:spPr>
        <p:txBody>
          <a:bodyPr anchorCtr="0" anchor="t" bIns="91425" lIns="109725" spcFirstLastPara="1" rIns="109725" wrap="square" tIns="109725">
            <a:noAutofit/>
          </a:bodyPr>
          <a:lstStyle/>
          <a:p>
            <a:pPr indent="0" lvl="0" marL="228600" rtl="0" algn="l">
              <a:lnSpc>
                <a:spcPct val="100000"/>
              </a:lnSpc>
              <a:spcBef>
                <a:spcPts val="0"/>
              </a:spcBef>
              <a:spcAft>
                <a:spcPts val="0"/>
              </a:spcAft>
              <a:buNone/>
            </a:pPr>
            <a:r>
              <a:t/>
            </a:r>
            <a:endParaRPr/>
          </a:p>
          <a:p>
            <a:pPr indent="0" lvl="0" marL="0" rtl="0" algn="l">
              <a:lnSpc>
                <a:spcPct val="100000"/>
              </a:lnSpc>
              <a:spcBef>
                <a:spcPts val="1000"/>
              </a:spcBef>
              <a:spcAft>
                <a:spcPts val="0"/>
              </a:spcAft>
              <a:buClr>
                <a:schemeClr val="dk1"/>
              </a:buClr>
              <a:buSzPts val="1200"/>
              <a:buNone/>
            </a:pPr>
            <a:r>
              <a:t/>
            </a:r>
            <a:endParaRPr sz="1200"/>
          </a:p>
        </p:txBody>
      </p:sp>
      <p:pic>
        <p:nvPicPr>
          <p:cNvPr id="134" name="Google Shape;134;g1c5b749431c_3_1" title="fixed手動.mp4">
            <a:hlinkClick r:id="rId3"/>
          </p:cNvPr>
          <p:cNvPicPr preferRelativeResize="0"/>
          <p:nvPr/>
        </p:nvPicPr>
        <p:blipFill>
          <a:blip r:embed="rId4">
            <a:alphaModFix/>
          </a:blip>
          <a:stretch>
            <a:fillRect/>
          </a:stretch>
        </p:blipFill>
        <p:spPr>
          <a:xfrm>
            <a:off x="0" y="0"/>
            <a:ext cx="12192000" cy="647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rmAutofit/>
          </a:bodyPr>
          <a:lstStyle/>
          <a:p>
            <a:pPr indent="0" lvl="0" marL="0" rtl="0" algn="l">
              <a:lnSpc>
                <a:spcPct val="90000"/>
              </a:lnSpc>
              <a:spcBef>
                <a:spcPts val="0"/>
              </a:spcBef>
              <a:spcAft>
                <a:spcPts val="0"/>
              </a:spcAft>
              <a:buClr>
                <a:srgbClr val="000000"/>
              </a:buClr>
              <a:buSzPts val="4000"/>
              <a:buFont typeface="Century Gothic"/>
              <a:buNone/>
            </a:pPr>
            <a:r>
              <a:rPr i="0" lang="zh-TW" u="none" strike="noStrike">
                <a:solidFill>
                  <a:srgbClr val="000000"/>
                </a:solidFill>
              </a:rPr>
              <a:t>3-1 Baseline3</a:t>
            </a:r>
            <a:endParaRPr/>
          </a:p>
        </p:txBody>
      </p:sp>
      <p:sp>
        <p:nvSpPr>
          <p:cNvPr id="140" name="Google Shape;140;p5"/>
          <p:cNvSpPr txBox="1"/>
          <p:nvPr>
            <p:ph idx="1" type="body"/>
          </p:nvPr>
        </p:nvSpPr>
        <p:spPr>
          <a:xfrm>
            <a:off x="838200" y="2011680"/>
            <a:ext cx="10515600" cy="4160520"/>
          </a:xfrm>
          <a:prstGeom prst="rect">
            <a:avLst/>
          </a:prstGeom>
          <a:noFill/>
          <a:ln>
            <a:noFill/>
          </a:ln>
        </p:spPr>
        <p:txBody>
          <a:bodyPr anchorCtr="0" anchor="t" bIns="91425" lIns="109725" spcFirstLastPara="1" rIns="109725" wrap="square" tIns="109725">
            <a:noAutofit/>
          </a:bodyPr>
          <a:lstStyle/>
          <a:p>
            <a:pPr indent="-228600" lvl="0" marL="228600" rtl="0" algn="l">
              <a:lnSpc>
                <a:spcPct val="100000"/>
              </a:lnSpc>
              <a:spcBef>
                <a:spcPts val="0"/>
              </a:spcBef>
              <a:spcAft>
                <a:spcPts val="0"/>
              </a:spcAft>
              <a:buClr>
                <a:schemeClr val="dk1"/>
              </a:buClr>
              <a:buSzPts val="1800"/>
              <a:buChar char="•"/>
            </a:pPr>
            <a:r>
              <a:rPr b="0" i="0" lang="zh-TW" sz="1800" u="none" strike="noStrike"/>
              <a:t>Stable Baselines3是一個用於強化學習的Python函式庫，它是在OpenAI的Stable Baselines 2的基礎上構建的。</a:t>
            </a:r>
            <a:endParaRPr b="0" i="0" sz="1800" u="none" strike="noStrike"/>
          </a:p>
          <a:p>
            <a:pPr indent="0" lvl="0" marL="0" rtl="0" algn="l">
              <a:lnSpc>
                <a:spcPct val="100000"/>
              </a:lnSpc>
              <a:spcBef>
                <a:spcPts val="0"/>
              </a:spcBef>
              <a:spcAft>
                <a:spcPts val="0"/>
              </a:spcAft>
              <a:buClr>
                <a:schemeClr val="dk1"/>
              </a:buClr>
              <a:buSzPts val="1800"/>
              <a:buNone/>
            </a:pPr>
            <a:r>
              <a:t/>
            </a:r>
            <a:endParaRPr b="0" sz="1800"/>
          </a:p>
          <a:p>
            <a:pPr indent="-228600" lvl="0" marL="228600" rtl="0" algn="l">
              <a:lnSpc>
                <a:spcPct val="100000"/>
              </a:lnSpc>
              <a:spcBef>
                <a:spcPts val="2900"/>
              </a:spcBef>
              <a:spcAft>
                <a:spcPts val="0"/>
              </a:spcAft>
              <a:buClr>
                <a:schemeClr val="dk1"/>
              </a:buClr>
              <a:buSzPts val="1800"/>
              <a:buFont typeface="Arial"/>
              <a:buChar char="•"/>
            </a:pPr>
            <a:r>
              <a:rPr b="0" i="0" lang="zh-TW" sz="1800" u="none" strike="noStrike"/>
              <a:t>Stable Baselines3包含了一系列用於訓練和評估強化學習演算法的工具，其中包括：</a:t>
            </a:r>
            <a:endParaRPr b="0" i="0" sz="1800" u="none" strike="noStrike"/>
          </a:p>
          <a:p>
            <a:pPr indent="0" lvl="0" marL="0" rtl="0" algn="l">
              <a:lnSpc>
                <a:spcPct val="100000"/>
              </a:lnSpc>
              <a:spcBef>
                <a:spcPts val="2900"/>
              </a:spcBef>
              <a:spcAft>
                <a:spcPts val="0"/>
              </a:spcAft>
              <a:buClr>
                <a:schemeClr val="dk1"/>
              </a:buClr>
              <a:buSzPts val="1800"/>
              <a:buNone/>
            </a:pPr>
            <a:r>
              <a:rPr lang="zh-TW" sz="1800"/>
              <a:t>🡪</a:t>
            </a:r>
            <a:r>
              <a:rPr b="0" i="0" lang="zh-TW" sz="1800" u="none" strike="noStrike"/>
              <a:t>封裝了多種常用的強化學習算法，如DQN、PPO、A2C、ACER和DDPG，並提</a:t>
            </a:r>
            <a:r>
              <a:rPr lang="zh-TW" sz="1800"/>
              <a:t>供</a:t>
            </a:r>
            <a:r>
              <a:rPr b="0" i="0" lang="zh-TW" sz="1800" u="none" strike="noStrike"/>
              <a:t>了一個統</a:t>
            </a:r>
            <a:r>
              <a:rPr lang="zh-TW" sz="1800"/>
              <a:t>一</a:t>
            </a:r>
            <a:r>
              <a:rPr b="0" i="0" lang="zh-TW" sz="1800" u="none" strike="noStrike"/>
              <a:t>的接口供用戶使用。</a:t>
            </a:r>
            <a:endParaRPr/>
          </a:p>
          <a:p>
            <a:pPr indent="0" lvl="0" marL="0" rtl="0" algn="l">
              <a:lnSpc>
                <a:spcPct val="100000"/>
              </a:lnSpc>
              <a:spcBef>
                <a:spcPts val="0"/>
              </a:spcBef>
              <a:spcAft>
                <a:spcPts val="0"/>
              </a:spcAft>
              <a:buClr>
                <a:schemeClr val="dk1"/>
              </a:buClr>
              <a:buSzPts val="1800"/>
              <a:buNone/>
            </a:pPr>
            <a:r>
              <a:rPr b="0" i="0" lang="zh-TW" sz="1800" u="none" strike="noStrike"/>
              <a:t>🡪支持使用TensorFlow、PyTorch和JAX三種深度學習框架進行訓練。</a:t>
            </a:r>
            <a:endParaRPr/>
          </a:p>
          <a:p>
            <a:pPr indent="0" lvl="0" marL="0" rtl="0" algn="l">
              <a:lnSpc>
                <a:spcPct val="100000"/>
              </a:lnSpc>
              <a:spcBef>
                <a:spcPts val="0"/>
              </a:spcBef>
              <a:spcAft>
                <a:spcPts val="0"/>
              </a:spcAft>
              <a:buClr>
                <a:schemeClr val="dk1"/>
              </a:buClr>
              <a:buSzPts val="1800"/>
              <a:buNone/>
            </a:pPr>
            <a:r>
              <a:rPr b="0" i="0" lang="zh-TW" sz="1800" u="none" strike="noStrike"/>
              <a:t>🡪對於模型的訓練和推理提供了高效的分布式訓練功能。</a:t>
            </a:r>
            <a:endParaRPr/>
          </a:p>
          <a:p>
            <a:pPr indent="0" lvl="0" marL="0" rtl="0" algn="l">
              <a:lnSpc>
                <a:spcPct val="100000"/>
              </a:lnSpc>
              <a:spcBef>
                <a:spcPts val="0"/>
              </a:spcBef>
              <a:spcAft>
                <a:spcPts val="0"/>
              </a:spcAft>
              <a:buClr>
                <a:schemeClr val="dk1"/>
              </a:buClr>
              <a:buSzPts val="1800"/>
              <a:buNone/>
            </a:pPr>
            <a:r>
              <a:rPr b="0" i="0" lang="zh-TW" sz="1800" u="none" strike="noStrike"/>
              <a:t>🡪提供了一個可視化工具，可以用於追踪訓練進度，分析模型性能和檢查演算法的	參數。</a:t>
            </a:r>
            <a:endParaRPr/>
          </a:p>
          <a:p>
            <a:pPr indent="0" lvl="0" marL="0" rtl="0" algn="l">
              <a:lnSpc>
                <a:spcPct val="100000"/>
              </a:lnSpc>
              <a:spcBef>
                <a:spcPts val="0"/>
              </a:spcBef>
              <a:spcAft>
                <a:spcPts val="0"/>
              </a:spcAft>
              <a:buClr>
                <a:schemeClr val="dk1"/>
              </a:buClr>
              <a:buSzPts val="1800"/>
              <a:buNone/>
            </a:pPr>
            <a:r>
              <a:rPr lang="zh-TW" sz="1800"/>
              <a:t>🡪</a:t>
            </a:r>
            <a:r>
              <a:rPr b="0" i="0" lang="zh-TW" sz="1800" u="none" strike="noStrike"/>
              <a:t>提供了許多定義在OpenAI Gym之上的環境，可以用於模擬各種不同的強化學習任務。</a:t>
            </a:r>
            <a:endParaRPr/>
          </a:p>
        </p:txBody>
      </p:sp>
      <p:sp>
        <p:nvSpPr>
          <p:cNvPr id="141" name="Google Shape;141;p5"/>
          <p:cNvSpPr/>
          <p:nvPr/>
        </p:nvSpPr>
        <p:spPr>
          <a:xfrm>
            <a:off x="3250199" y="2468343"/>
            <a:ext cx="5691600" cy="3247200"/>
          </a:xfrm>
          <a:prstGeom prst="roundRect">
            <a:avLst>
              <a:gd fmla="val 16667" name="adj"/>
            </a:avLst>
          </a:prstGeom>
          <a:solidFill>
            <a:schemeClr val="accent4"/>
          </a:solidFill>
          <a:ln cap="flat" cmpd="sng" w="12700">
            <a:solidFill>
              <a:srgbClr val="0E837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zh-TW" sz="1800" u="none" strike="noStrike">
                <a:solidFill>
                  <a:schemeClr val="dk1"/>
                </a:solidFill>
                <a:latin typeface="Arial"/>
                <a:ea typeface="Arial"/>
                <a:cs typeface="Arial"/>
                <a:sym typeface="Arial"/>
              </a:rPr>
              <a:t>此外，Stable Baselines3還對演算法進行了優化，使其在更大和更複雜的任務中表現更好。該函式庫旨在提供一個穩定、可靠和易於使用的平臺，供研究人員和工程師在強化學習領域中進行研究和開發。</a:t>
            </a:r>
            <a:endParaRPr b="1"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rmAutofit/>
          </a:bodyPr>
          <a:lstStyle/>
          <a:p>
            <a:pPr indent="0" lvl="0" marL="0" rtl="0" algn="l">
              <a:lnSpc>
                <a:spcPct val="90000"/>
              </a:lnSpc>
              <a:spcBef>
                <a:spcPts val="0"/>
              </a:spcBef>
              <a:spcAft>
                <a:spcPts val="0"/>
              </a:spcAft>
              <a:buClr>
                <a:srgbClr val="000000"/>
              </a:buClr>
              <a:buSzPts val="4000"/>
              <a:buFont typeface="Century Gothic"/>
              <a:buNone/>
            </a:pPr>
            <a:r>
              <a:rPr i="0" lang="zh-TW" u="none" strike="noStrike">
                <a:solidFill>
                  <a:srgbClr val="000000"/>
                </a:solidFill>
              </a:rPr>
              <a:t>3-2 ML-agent</a:t>
            </a:r>
            <a:endParaRPr/>
          </a:p>
        </p:txBody>
      </p:sp>
      <p:sp>
        <p:nvSpPr>
          <p:cNvPr id="147" name="Google Shape;147;p6"/>
          <p:cNvSpPr txBox="1"/>
          <p:nvPr>
            <p:ph idx="1" type="body"/>
          </p:nvPr>
        </p:nvSpPr>
        <p:spPr>
          <a:xfrm>
            <a:off x="838200" y="2011680"/>
            <a:ext cx="10515600" cy="4160520"/>
          </a:xfrm>
          <a:prstGeom prst="rect">
            <a:avLst/>
          </a:prstGeom>
          <a:noFill/>
          <a:ln>
            <a:noFill/>
          </a:ln>
        </p:spPr>
        <p:txBody>
          <a:bodyPr anchorCtr="0" anchor="t" bIns="91425" lIns="109725" spcFirstLastPara="1" rIns="109725" wrap="square" tIns="109725">
            <a:noAutofit/>
          </a:bodyPr>
          <a:lstStyle/>
          <a:p>
            <a:pPr indent="-228600" lvl="0" marL="228600" rtl="0" algn="l">
              <a:lnSpc>
                <a:spcPct val="100000"/>
              </a:lnSpc>
              <a:spcBef>
                <a:spcPts val="0"/>
              </a:spcBef>
              <a:spcAft>
                <a:spcPts val="0"/>
              </a:spcAft>
              <a:buClr>
                <a:schemeClr val="dk1"/>
              </a:buClr>
              <a:buSzPts val="2000"/>
              <a:buChar char="•"/>
            </a:pPr>
            <a:r>
              <a:rPr b="0" i="0" lang="zh-TW" sz="2000" u="none" strike="noStrike">
                <a:latin typeface="Arial"/>
                <a:ea typeface="Arial"/>
                <a:cs typeface="Arial"/>
                <a:sym typeface="Arial"/>
              </a:rPr>
              <a:t>ML-Agents是一個框架，用於使用強化學習訓練智慧型代理。</a:t>
            </a:r>
            <a:endParaRPr b="0" i="0" sz="2000" u="none" strike="noStrike">
              <a:latin typeface="Arial"/>
              <a:ea typeface="Arial"/>
              <a:cs typeface="Arial"/>
              <a:sym typeface="Arial"/>
            </a:endParaRPr>
          </a:p>
          <a:p>
            <a:pPr indent="0" lvl="0" marL="0" rtl="0" algn="l">
              <a:lnSpc>
                <a:spcPct val="100000"/>
              </a:lnSpc>
              <a:spcBef>
                <a:spcPts val="0"/>
              </a:spcBef>
              <a:spcAft>
                <a:spcPts val="0"/>
              </a:spcAft>
              <a:buClr>
                <a:schemeClr val="dk1"/>
              </a:buClr>
              <a:buSzPts val="2000"/>
              <a:buNone/>
            </a:pPr>
            <a:r>
              <a:rPr b="0" i="0" lang="zh-TW" sz="2000" u="none" strike="noStrike">
                <a:latin typeface="Arial"/>
                <a:ea typeface="Arial"/>
                <a:cs typeface="Arial"/>
                <a:sym typeface="Arial"/>
              </a:rPr>
              <a:t>它由Unity Technologies開發，旨在使深度學習技術更加容易地應用於遊戲和模擬。</a:t>
            </a:r>
            <a:endParaRPr b="0" i="0" sz="2000" u="none" strike="noStrike">
              <a:latin typeface="Arial"/>
              <a:ea typeface="Arial"/>
              <a:cs typeface="Arial"/>
              <a:sym typeface="Arial"/>
            </a:endParaRPr>
          </a:p>
          <a:p>
            <a:pPr indent="0" lvl="0" marL="0" rtl="0" algn="l">
              <a:lnSpc>
                <a:spcPct val="100000"/>
              </a:lnSpc>
              <a:spcBef>
                <a:spcPts val="0"/>
              </a:spcBef>
              <a:spcAft>
                <a:spcPts val="0"/>
              </a:spcAft>
              <a:buClr>
                <a:schemeClr val="dk1"/>
              </a:buClr>
              <a:buSzPts val="2000"/>
              <a:buNone/>
            </a:pPr>
            <a:r>
              <a:t/>
            </a:r>
            <a:endParaRPr b="0" sz="2000"/>
          </a:p>
          <a:p>
            <a:pPr indent="-228600" lvl="0" marL="228600" rtl="0" algn="l">
              <a:lnSpc>
                <a:spcPct val="100000"/>
              </a:lnSpc>
              <a:spcBef>
                <a:spcPts val="0"/>
              </a:spcBef>
              <a:spcAft>
                <a:spcPts val="0"/>
              </a:spcAft>
              <a:buClr>
                <a:schemeClr val="dk1"/>
              </a:buClr>
              <a:buSzPts val="2000"/>
              <a:buChar char="•"/>
            </a:pPr>
            <a:r>
              <a:rPr b="0" i="0" lang="zh-TW" sz="2000" u="none" strike="noStrike">
                <a:latin typeface="Arial"/>
                <a:ea typeface="Arial"/>
                <a:cs typeface="Arial"/>
                <a:sym typeface="Arial"/>
              </a:rPr>
              <a:t>ML-Agents的主要功能包括：</a:t>
            </a:r>
            <a:endParaRPr b="0" sz="2000"/>
          </a:p>
          <a:p>
            <a:pPr indent="-228600" lvl="1" marL="685800" rtl="0" algn="l">
              <a:lnSpc>
                <a:spcPct val="100000"/>
              </a:lnSpc>
              <a:spcBef>
                <a:spcPts val="4400"/>
              </a:spcBef>
              <a:spcAft>
                <a:spcPts val="0"/>
              </a:spcAft>
              <a:buClr>
                <a:schemeClr val="dk1"/>
              </a:buClr>
              <a:buSzPts val="1600"/>
              <a:buFont typeface="Century Gothic"/>
              <a:buAutoNum type="arabicPeriod"/>
            </a:pPr>
            <a:r>
              <a:rPr b="0" i="0" lang="zh-TW" sz="1600" u="none" strike="noStrike">
                <a:latin typeface="Arial"/>
                <a:ea typeface="Arial"/>
                <a:cs typeface="Arial"/>
                <a:sym typeface="Arial"/>
              </a:rPr>
              <a:t>支援多種強化學習算法，包括基於梯度的方法（例如深度強化學習和Proximal Policy Optimization）和經驗回放強化學習算法（例如DQN和DDPG）。</a:t>
            </a:r>
            <a:endParaRPr/>
          </a:p>
          <a:p>
            <a:pPr indent="-228600" lvl="1" marL="685800" rtl="0" algn="l">
              <a:lnSpc>
                <a:spcPct val="100000"/>
              </a:lnSpc>
              <a:spcBef>
                <a:spcPts val="0"/>
              </a:spcBef>
              <a:spcAft>
                <a:spcPts val="0"/>
              </a:spcAft>
              <a:buClr>
                <a:schemeClr val="dk1"/>
              </a:buClr>
              <a:buSzPts val="1600"/>
              <a:buFont typeface="Century Gothic"/>
              <a:buAutoNum type="arabicPeriod"/>
            </a:pPr>
            <a:r>
              <a:rPr b="0" i="0" lang="zh-TW" sz="1600" u="none" strike="noStrike">
                <a:latin typeface="Arial"/>
                <a:ea typeface="Arial"/>
                <a:cs typeface="Arial"/>
                <a:sym typeface="Arial"/>
              </a:rPr>
              <a:t>可以訓練多個代理，並使用同步或異步方法進行並行訓練。</a:t>
            </a:r>
            <a:endParaRPr/>
          </a:p>
          <a:p>
            <a:pPr indent="-228600" lvl="1" marL="685800" rtl="0" algn="l">
              <a:lnSpc>
                <a:spcPct val="100000"/>
              </a:lnSpc>
              <a:spcBef>
                <a:spcPts val="0"/>
              </a:spcBef>
              <a:spcAft>
                <a:spcPts val="0"/>
              </a:spcAft>
              <a:buClr>
                <a:schemeClr val="dk1"/>
              </a:buClr>
              <a:buSzPts val="1600"/>
              <a:buFont typeface="Century Gothic"/>
              <a:buAutoNum type="arabicPeriod"/>
            </a:pPr>
            <a:r>
              <a:rPr b="0" i="0" lang="zh-TW" sz="1600" u="none" strike="noStrike">
                <a:latin typeface="Arial"/>
                <a:ea typeface="Arial"/>
                <a:cs typeface="Arial"/>
                <a:sym typeface="Arial"/>
              </a:rPr>
              <a:t>可以在Unity的3D環境中使用，並支援多種觀測和動作空間。</a:t>
            </a:r>
            <a:endParaRPr/>
          </a:p>
          <a:p>
            <a:pPr indent="-228600" lvl="1" marL="685800" rtl="0" algn="l">
              <a:lnSpc>
                <a:spcPct val="100000"/>
              </a:lnSpc>
              <a:spcBef>
                <a:spcPts val="0"/>
              </a:spcBef>
              <a:spcAft>
                <a:spcPts val="0"/>
              </a:spcAft>
              <a:buClr>
                <a:schemeClr val="dk1"/>
              </a:buClr>
              <a:buSzPts val="1600"/>
              <a:buFont typeface="Century Gothic"/>
              <a:buAutoNum type="arabicPeriod"/>
            </a:pPr>
            <a:r>
              <a:rPr b="0" i="0" lang="zh-TW" sz="1600" u="none" strike="noStrike">
                <a:latin typeface="Arial"/>
                <a:ea typeface="Arial"/>
                <a:cs typeface="Arial"/>
                <a:sym typeface="Arial"/>
              </a:rPr>
              <a:t>提供了豐富的文檔和示例，幫助開發人員快速入門並開始使用ML-Agents。</a:t>
            </a:r>
            <a:endParaRPr/>
          </a:p>
          <a:p>
            <a:pPr indent="-228600" lvl="1" marL="685800" rtl="0" algn="l">
              <a:lnSpc>
                <a:spcPct val="100000"/>
              </a:lnSpc>
              <a:spcBef>
                <a:spcPts val="0"/>
              </a:spcBef>
              <a:spcAft>
                <a:spcPts val="0"/>
              </a:spcAft>
              <a:buClr>
                <a:schemeClr val="dk1"/>
              </a:buClr>
              <a:buSzPts val="1600"/>
              <a:buFont typeface="Century Gothic"/>
              <a:buAutoNum type="arabicPeriod"/>
            </a:pPr>
            <a:r>
              <a:rPr b="0" i="0" lang="zh-TW" sz="1600" u="none" strike="noStrike">
                <a:latin typeface="Arial"/>
                <a:ea typeface="Arial"/>
                <a:cs typeface="Arial"/>
                <a:sym typeface="Arial"/>
              </a:rPr>
              <a:t>支援Python和C#兩種程式語言。</a:t>
            </a:r>
            <a:endParaRPr/>
          </a:p>
          <a:p>
            <a:pPr indent="0" lvl="0" marL="0" rtl="0" algn="l">
              <a:lnSpc>
                <a:spcPct val="100000"/>
              </a:lnSpc>
              <a:spcBef>
                <a:spcPts val="1000"/>
              </a:spcBef>
              <a:spcAft>
                <a:spcPts val="0"/>
              </a:spcAft>
              <a:buClr>
                <a:schemeClr val="dk1"/>
              </a:buClr>
              <a:buSzPts val="2000"/>
              <a:buNone/>
            </a:pPr>
            <a:r>
              <a:rPr b="0" i="0" lang="zh-TW" sz="2000" u="none" strike="noStrike">
                <a:latin typeface="Arial"/>
                <a:ea typeface="Arial"/>
                <a:cs typeface="Arial"/>
                <a:sym typeface="Arial"/>
              </a:rPr>
              <a:t>ML-Agents框架主要用於遊戲和模擬，但也可以用於其他領域。它使用TensorFlow作為深度學習後端，因此可以使用TensorFlow的眾多工具和資源。</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c5b749431c_1_0"/>
          <p:cNvSpPr txBox="1"/>
          <p:nvPr>
            <p:ph type="title"/>
          </p:nvPr>
        </p:nvSpPr>
        <p:spPr>
          <a:xfrm>
            <a:off x="838200" y="365125"/>
            <a:ext cx="10515600" cy="1325700"/>
          </a:xfrm>
          <a:prstGeom prst="rect">
            <a:avLst/>
          </a:prstGeom>
        </p:spPr>
        <p:txBody>
          <a:bodyPr anchorCtr="0" anchor="ctr" bIns="91425" lIns="109725" spcFirstLastPara="1" rIns="109725" wrap="square" tIns="109725">
            <a:normAutofit/>
          </a:bodyPr>
          <a:lstStyle/>
          <a:p>
            <a:pPr indent="0" lvl="0" marL="0" rtl="0" algn="l">
              <a:lnSpc>
                <a:spcPct val="100000"/>
              </a:lnSpc>
              <a:spcBef>
                <a:spcPts val="0"/>
              </a:spcBef>
              <a:spcAft>
                <a:spcPts val="0"/>
              </a:spcAft>
              <a:buNone/>
            </a:pPr>
            <a:r>
              <a:rPr lang="zh-TW"/>
              <a:t>4.	</a:t>
            </a:r>
            <a:r>
              <a:rPr lang="zh-TW"/>
              <a:t>模型-ddpg</a:t>
            </a:r>
            <a:endParaRPr/>
          </a:p>
        </p:txBody>
      </p:sp>
      <p:sp>
        <p:nvSpPr>
          <p:cNvPr id="153" name="Google Shape;153;g1c5b749431c_1_0"/>
          <p:cNvSpPr txBox="1"/>
          <p:nvPr>
            <p:ph idx="1" type="body"/>
          </p:nvPr>
        </p:nvSpPr>
        <p:spPr>
          <a:xfrm>
            <a:off x="838200" y="2011675"/>
            <a:ext cx="5017500" cy="4178400"/>
          </a:xfrm>
          <a:prstGeom prst="rect">
            <a:avLst/>
          </a:prstGeom>
        </p:spPr>
        <p:txBody>
          <a:bodyPr anchorCtr="0" anchor="t" bIns="91425" lIns="109725" spcFirstLastPara="1" rIns="109725" wrap="square" tIns="109725">
            <a:noAutofit/>
          </a:bodyPr>
          <a:lstStyle/>
          <a:p>
            <a:pPr indent="0" lvl="0" marL="0" rtl="0" algn="l">
              <a:spcBef>
                <a:spcPts val="1000"/>
              </a:spcBef>
              <a:spcAft>
                <a:spcPts val="0"/>
              </a:spcAft>
              <a:buNone/>
            </a:pPr>
            <a:r>
              <a:rPr b="1" lang="zh-TW" sz="1200"/>
              <a:t>DDPG-又稱為</a:t>
            </a:r>
            <a:r>
              <a:rPr b="1" lang="zh-TW" sz="1150">
                <a:solidFill>
                  <a:srgbClr val="212121"/>
                </a:solidFill>
                <a:highlight>
                  <a:srgbClr val="FFFFFF"/>
                </a:highlight>
                <a:latin typeface="Arial"/>
                <a:ea typeface="Arial"/>
                <a:cs typeface="Arial"/>
                <a:sym typeface="Arial"/>
              </a:rPr>
              <a:t>Deep Deterministic Policy Gradient</a:t>
            </a:r>
            <a:r>
              <a:rPr lang="zh-TW" sz="1150">
                <a:solidFill>
                  <a:srgbClr val="212121"/>
                </a:solidFill>
                <a:highlight>
                  <a:srgbClr val="FFFFFF"/>
                </a:highlight>
                <a:latin typeface="Arial"/>
                <a:ea typeface="Arial"/>
                <a:cs typeface="Arial"/>
                <a:sym typeface="Arial"/>
              </a:rPr>
              <a:t>，是延續著Actor-Critic的觀念而來，是融合了Actor-Critic與DQN的experience replay而演化而來的演算法，架構圖如下圖所示，一樣是有兩個網路，Critic計算動作的好壞，Actor根據Critic網路調整參數獲得更好的策略。</a:t>
            </a:r>
            <a:endParaRPr sz="1150">
              <a:solidFill>
                <a:srgbClr val="21212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150">
              <a:solidFill>
                <a:srgbClr val="21212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150">
              <a:solidFill>
                <a:srgbClr val="21212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150">
              <a:solidFill>
                <a:srgbClr val="21212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150">
              <a:solidFill>
                <a:srgbClr val="21212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150">
              <a:solidFill>
                <a:srgbClr val="212121"/>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zh-TW" sz="1150">
                <a:solidFill>
                  <a:srgbClr val="212121"/>
                </a:solidFill>
                <a:highlight>
                  <a:srgbClr val="FFFFFF"/>
                </a:highlight>
                <a:latin typeface="Arial"/>
                <a:ea typeface="Arial"/>
                <a:cs typeface="Arial"/>
                <a:sym typeface="Arial"/>
              </a:rPr>
              <a:t>DDPG的經驗回放這概念也是源自於DQN網路，在訓練的過程中會持續的收集經驗，並且會設定一個buffer size，這個值代表要收集多少筆經驗，每當經驗庫滿了之後，每多一個經驗則最先收集到的經驗就會被丟棄，因此可以讓經驗庫一值保持滿的狀態並且避免無限制的收集資料造成電腦記憶體塞滿。</a:t>
            </a:r>
            <a:endParaRPr sz="1150">
              <a:solidFill>
                <a:srgbClr val="212121"/>
              </a:solidFill>
              <a:highlight>
                <a:srgbClr val="FFFFFF"/>
              </a:highlight>
              <a:latin typeface="Arial"/>
              <a:ea typeface="Arial"/>
              <a:cs typeface="Arial"/>
              <a:sym typeface="Arial"/>
            </a:endParaRPr>
          </a:p>
          <a:p>
            <a:pPr indent="0" lvl="0" marL="0" rtl="0" algn="l">
              <a:spcBef>
                <a:spcPts val="1000"/>
              </a:spcBef>
              <a:spcAft>
                <a:spcPts val="0"/>
              </a:spcAft>
              <a:buNone/>
            </a:pPr>
            <a:r>
              <a:rPr lang="zh-TW" sz="1150">
                <a:solidFill>
                  <a:srgbClr val="212121"/>
                </a:solidFill>
                <a:highlight>
                  <a:srgbClr val="FFFFFF"/>
                </a:highlight>
                <a:latin typeface="Arial"/>
                <a:ea typeface="Arial"/>
                <a:cs typeface="Arial"/>
                <a:sym typeface="Arial"/>
              </a:rPr>
              <a:t>       學習的時候則是從這個經驗庫中隨機抽取成群(batch)經驗來訓練DDPG網路，周而復始的不斷進行學習最終網路就能達到收斂狀態，請參考右 圖1 DDPG演算架構圖。</a:t>
            </a:r>
            <a:endParaRPr sz="1150">
              <a:solidFill>
                <a:srgbClr val="212121"/>
              </a:solidFill>
              <a:highlight>
                <a:srgbClr val="FFFFFF"/>
              </a:highlight>
              <a:latin typeface="Arial"/>
              <a:ea typeface="Arial"/>
              <a:cs typeface="Arial"/>
              <a:sym typeface="Arial"/>
            </a:endParaRPr>
          </a:p>
        </p:txBody>
      </p:sp>
      <p:sp>
        <p:nvSpPr>
          <p:cNvPr id="154" name="Google Shape;154;g1c5b749431c_1_0"/>
          <p:cNvSpPr txBox="1"/>
          <p:nvPr/>
        </p:nvSpPr>
        <p:spPr>
          <a:xfrm>
            <a:off x="7999950" y="6107150"/>
            <a:ext cx="18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rgbClr val="212121"/>
                </a:solidFill>
                <a:highlight>
                  <a:srgbClr val="FFFFFF"/>
                </a:highlight>
              </a:rPr>
              <a:t>圖2 DDPG 演算架構圖</a:t>
            </a:r>
            <a:endParaRPr sz="1200">
              <a:latin typeface="Century Gothic"/>
              <a:ea typeface="Century Gothic"/>
              <a:cs typeface="Century Gothic"/>
              <a:sym typeface="Century Gothic"/>
            </a:endParaRPr>
          </a:p>
        </p:txBody>
      </p:sp>
      <p:pic>
        <p:nvPicPr>
          <p:cNvPr id="155" name="Google Shape;155;g1c5b749431c_1_0"/>
          <p:cNvPicPr preferRelativeResize="0"/>
          <p:nvPr/>
        </p:nvPicPr>
        <p:blipFill>
          <a:blip r:embed="rId3">
            <a:alphaModFix/>
          </a:blip>
          <a:stretch>
            <a:fillRect/>
          </a:stretch>
        </p:blipFill>
        <p:spPr>
          <a:xfrm>
            <a:off x="5921749" y="2011675"/>
            <a:ext cx="5869092" cy="3948688"/>
          </a:xfrm>
          <a:prstGeom prst="rect">
            <a:avLst/>
          </a:prstGeom>
          <a:noFill/>
          <a:ln>
            <a:noFill/>
          </a:ln>
        </p:spPr>
      </p:pic>
      <p:pic>
        <p:nvPicPr>
          <p:cNvPr id="156" name="Google Shape;156;g1c5b749431c_1_0"/>
          <p:cNvPicPr preferRelativeResize="0"/>
          <p:nvPr/>
        </p:nvPicPr>
        <p:blipFill>
          <a:blip r:embed="rId4">
            <a:alphaModFix/>
          </a:blip>
          <a:stretch>
            <a:fillRect/>
          </a:stretch>
        </p:blipFill>
        <p:spPr>
          <a:xfrm>
            <a:off x="913701" y="2838150"/>
            <a:ext cx="4128300" cy="1528250"/>
          </a:xfrm>
          <a:prstGeom prst="rect">
            <a:avLst/>
          </a:prstGeom>
          <a:noFill/>
          <a:ln>
            <a:noFill/>
          </a:ln>
        </p:spPr>
      </p:pic>
      <p:sp>
        <p:nvSpPr>
          <p:cNvPr id="157" name="Google Shape;157;g1c5b749431c_1_0"/>
          <p:cNvSpPr txBox="1"/>
          <p:nvPr/>
        </p:nvSpPr>
        <p:spPr>
          <a:xfrm>
            <a:off x="12657250" y="2965275"/>
            <a:ext cx="56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sh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2023-01-04T14:17:38Z</dcterms:created>
  <dc:creator>許所崇(f07350027)</dc:creator>
</cp:coreProperties>
</file>