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4" r:id="rId2"/>
    <p:sldMasterId id="2147483652" r:id="rId3"/>
  </p:sldMasterIdLst>
  <p:notesMasterIdLst>
    <p:notesMasterId r:id="rId40"/>
  </p:notesMasterIdLst>
  <p:sldIdLst>
    <p:sldId id="256" r:id="rId4"/>
    <p:sldId id="266" r:id="rId5"/>
    <p:sldId id="267" r:id="rId6"/>
    <p:sldId id="293" r:id="rId7"/>
    <p:sldId id="268" r:id="rId8"/>
    <p:sldId id="294" r:id="rId9"/>
    <p:sldId id="271" r:id="rId10"/>
    <p:sldId id="295" r:id="rId11"/>
    <p:sldId id="296" r:id="rId12"/>
    <p:sldId id="297" r:id="rId13"/>
    <p:sldId id="281" r:id="rId14"/>
    <p:sldId id="298" r:id="rId15"/>
    <p:sldId id="273" r:id="rId16"/>
    <p:sldId id="274" r:id="rId17"/>
    <p:sldId id="275" r:id="rId18"/>
    <p:sldId id="276" r:id="rId19"/>
    <p:sldId id="277" r:id="rId20"/>
    <p:sldId id="299" r:id="rId21"/>
    <p:sldId id="279" r:id="rId22"/>
    <p:sldId id="283" r:id="rId23"/>
    <p:sldId id="282" r:id="rId24"/>
    <p:sldId id="300" r:id="rId25"/>
    <p:sldId id="291" r:id="rId26"/>
    <p:sldId id="292" r:id="rId27"/>
    <p:sldId id="301" r:id="rId28"/>
    <p:sldId id="302" r:id="rId29"/>
    <p:sldId id="304" r:id="rId30"/>
    <p:sldId id="305" r:id="rId31"/>
    <p:sldId id="303" r:id="rId32"/>
    <p:sldId id="306" r:id="rId33"/>
    <p:sldId id="307" r:id="rId34"/>
    <p:sldId id="288" r:id="rId35"/>
    <p:sldId id="287" r:id="rId36"/>
    <p:sldId id="289" r:id="rId37"/>
    <p:sldId id="290" r:id="rId38"/>
    <p:sldId id="263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FrutigerNext LT Regular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FrutigerNext LT Regular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FrutigerNext LT Regular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FrutigerNext LT Regular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699"/>
    <a:srgbClr val="0099CC"/>
    <a:srgbClr val="009999"/>
    <a:srgbClr val="669900"/>
    <a:srgbClr val="CCFF99"/>
    <a:srgbClr val="CCCCFF"/>
    <a:srgbClr val="99CCCC"/>
    <a:srgbClr val="99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55" autoAdjust="0"/>
    <p:restoredTop sz="92043" autoAdjust="0"/>
  </p:normalViewPr>
  <p:slideViewPr>
    <p:cSldViewPr>
      <p:cViewPr>
        <p:scale>
          <a:sx n="100" d="100"/>
          <a:sy n="100" d="100"/>
        </p:scale>
        <p:origin x="-1668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ADB3F7CE-6E49-49A3-873F-E2E23ADF843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C05A64-F41C-463A-BABC-62C84E1358C6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9A5871-8E25-484F-89D6-6DD50BE52970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8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1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89588"/>
            <a:ext cx="763588" cy="76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</p:spPr>
      </p:pic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636588" y="1392238"/>
            <a:ext cx="5303837" cy="1666875"/>
          </a:xfrm>
        </p:spPr>
        <p:txBody>
          <a:bodyPr/>
          <a:lstStyle>
            <a:lvl1pPr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3182938"/>
            <a:ext cx="5305425" cy="865187"/>
          </a:xfrm>
        </p:spPr>
        <p:txBody>
          <a:bodyPr lIns="80139" tIns="40069" rIns="80139" bIns="40069"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652463" y="6207125"/>
            <a:ext cx="26193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hangingPunct="0"/>
            <a:r>
              <a:rPr lang="en-US" altLang="zh-CN" sz="1200">
                <a:solidFill>
                  <a:schemeClr val="tx1"/>
                </a:solidFill>
                <a:latin typeface="FrutigerNext LT Bold" pitchFamily="1" charset="0"/>
              </a:rPr>
              <a:t>HUAWEI TECHNOLOGIES CO., LTD.</a:t>
            </a:r>
            <a:endParaRPr lang="en-US" altLang="zh-CN" sz="2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7224713" y="4094163"/>
            <a:ext cx="1333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hangingPunct="0"/>
            <a:r>
              <a:rPr lang="en-US" altLang="zh-CN" sz="1200"/>
              <a:t>www.huawei.com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3984625" y="6207125"/>
            <a:ext cx="1625600" cy="26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hangingPunct="0"/>
            <a:r>
              <a:rPr lang="en-US" altLang="zh-CN" sz="1200">
                <a:solidFill>
                  <a:schemeClr val="tx1"/>
                </a:solidFill>
                <a:latin typeface="FrutigerNext LT Bold" pitchFamily="1" charset="0"/>
              </a:rPr>
              <a:t>Huawei Confidential 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6792913" y="247650"/>
            <a:ext cx="1468437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hangingPunct="0"/>
            <a:r>
              <a:rPr lang="en-US" altLang="zh-CN" b="1">
                <a:solidFill>
                  <a:srgbClr val="666666"/>
                </a:solidFill>
              </a:rPr>
              <a:t>Security Level:</a:t>
            </a:r>
            <a:r>
              <a:rPr lang="zh-CN" altLang="en-US" b="1">
                <a:solidFill>
                  <a:srgbClr val="666666"/>
                </a:solidFill>
              </a:rPr>
              <a:t> </a:t>
            </a:r>
          </a:p>
        </p:txBody>
      </p:sp>
      <p:sp>
        <p:nvSpPr>
          <p:cNvPr id="44058" name="Rectangle 26"/>
          <p:cNvSpPr>
            <a:spLocks noGrp="1" noChangeArrowheads="1"/>
          </p:cNvSpPr>
          <p:nvPr>
            <p:ph type="dt" sz="quarter" idx="2"/>
          </p:nvPr>
        </p:nvSpPr>
        <p:spPr>
          <a:xfrm>
            <a:off x="684213" y="282575"/>
            <a:ext cx="2133600" cy="474663"/>
          </a:xfrm>
        </p:spPr>
        <p:txBody>
          <a:bodyPr lIns="80139" tIns="40069" rIns="80139" bIns="40069"/>
          <a:lstStyle>
            <a:lvl1pPr>
              <a:lnSpc>
                <a:spcPct val="100000"/>
              </a:lnSpc>
              <a:defRPr>
                <a:latin typeface="+mn-lt"/>
              </a:defRPr>
            </a:lvl1pPr>
          </a:lstStyle>
          <a:p>
            <a:fld id="{32026D93-F48A-4331-836E-4E58F3F62137}" type="datetime1">
              <a:rPr lang="zh-CN" altLang="en-US"/>
              <a:pPr/>
              <a:t>2012-9-12</a:t>
            </a:fld>
            <a:endParaRPr lang="en-US" altLang="zh-CN"/>
          </a:p>
        </p:txBody>
      </p:sp>
      <p:sp>
        <p:nvSpPr>
          <p:cNvPr id="44098" name="Text Box 66"/>
          <p:cNvSpPr txBox="1">
            <a:spLocks noChangeArrowheads="1"/>
          </p:cNvSpPr>
          <p:nvPr/>
        </p:nvSpPr>
        <p:spPr bwMode="auto">
          <a:xfrm>
            <a:off x="-1968500" y="1322388"/>
            <a:ext cx="1968500" cy="3752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39" tIns="40069" rIns="80139" bIns="40069">
            <a:spAutoFit/>
          </a:bodyPr>
          <a:lstStyle/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英文标题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:40-47pt  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副标题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:26-30pt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字体颜色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反白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内部使用字体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en-US" altLang="zh-CN" sz="1100">
                <a:latin typeface="Arial" charset="0"/>
                <a:ea typeface="华文细黑" pitchFamily="2" charset="-122"/>
              </a:rPr>
              <a:t>FrutigerNext LT Medium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外部使用字体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 Arial</a:t>
            </a: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中文标题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:35-47pt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黑体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en-US" altLang="zh-CN" sz="1100">
                <a:latin typeface="Arial" charset="0"/>
                <a:ea typeface="华文细黑" pitchFamily="2" charset="-122"/>
              </a:rPr>
              <a:t>  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副标题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:24-28pt</a:t>
            </a: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字体颜色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反白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细黑体</a:t>
            </a:r>
          </a:p>
          <a:p>
            <a:pPr algn="r" defTabSz="801688" eaLnBrk="0" hangingPunct="0">
              <a:lnSpc>
                <a:spcPct val="125000"/>
              </a:lnSpc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spcBef>
                <a:spcPct val="50000"/>
              </a:spcBef>
            </a:pPr>
            <a:endParaRPr lang="zh-CN" altLang="en-US" sz="1100">
              <a:solidFill>
                <a:schemeClr val="tx1"/>
              </a:solidFill>
              <a:latin typeface="Arial" charset="0"/>
              <a:ea typeface="华文细黑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14BCAD9D-719E-4126-9B89-5716AABC1CDB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430213"/>
            <a:ext cx="1981200" cy="54054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5795962" cy="5405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56217871-A4B2-46F3-8C8B-4105ED60024A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4780C888-D246-4D83-BA9A-935D9575F7D7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638175"/>
            <a:ext cx="1981200" cy="5197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638175"/>
            <a:ext cx="5795962" cy="5197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C0003A64-5180-4BEA-91CE-0BBE5769450C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1F5CBCCD-48F8-4C63-AF73-FB531FA3E164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B8023818-797A-41E6-8148-BA597C2A0991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D0C2A94E-46DC-45B5-91FC-64F52099060D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4D749815-7134-4340-B69C-C14A6AA772E6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D1152121-0A45-45A7-9429-ACF7D33D2C81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E4CCA09C-0C07-4217-81B5-487038311D11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51" name="Picture 79" descr="d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24588"/>
            <a:ext cx="9150350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52463" y="6438900"/>
            <a:ext cx="26193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hangingPunct="0"/>
            <a:r>
              <a:rPr lang="en-US" altLang="zh-CN" sz="1200">
                <a:solidFill>
                  <a:schemeClr val="tx1"/>
                </a:solidFill>
                <a:latin typeface="FrutigerNext LT Bold" pitchFamily="1" charset="0"/>
              </a:rPr>
              <a:t>HUAWEI TECHNOLOGIES CO., LTD.</a:t>
            </a:r>
            <a:endParaRPr lang="en-US" altLang="zh-CN" sz="22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8681" name="Picture 9" descr="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08875" y="6399213"/>
            <a:ext cx="1311275" cy="312737"/>
          </a:xfrm>
          <a:prstGeom prst="rect">
            <a:avLst/>
          </a:prstGeom>
          <a:noFill/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3" y="6489700"/>
            <a:ext cx="20970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01688" eaLnBrk="0" hangingPunct="0">
              <a:lnSpc>
                <a:spcPct val="85000"/>
              </a:lnSpc>
              <a:defRPr sz="1200">
                <a:solidFill>
                  <a:schemeClr val="tx1"/>
                </a:solidFill>
                <a:latin typeface="FrutigerNext LT Bold" pitchFamily="1" charset="0"/>
              </a:defRPr>
            </a:lvl1pPr>
          </a:lstStyle>
          <a:p>
            <a:r>
              <a:rPr lang="de-DE"/>
              <a:t>Page </a:t>
            </a:r>
            <a:fld id="{EA2ED9EB-E98B-4EA1-92D6-3BEF7CD88926}" type="slidenum">
              <a:rPr lang="de-DE"/>
              <a:pPr/>
              <a:t>‹#›</a:t>
            </a:fld>
            <a:endParaRPr lang="en-GB"/>
          </a:p>
        </p:txBody>
      </p:sp>
      <p:sp>
        <p:nvSpPr>
          <p:cNvPr id="2868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430213"/>
            <a:ext cx="7745412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39" tIns="40069" rIns="80139" bIns="400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3892550" y="6438900"/>
            <a:ext cx="1625600" cy="26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hangingPunct="0"/>
            <a:r>
              <a:rPr lang="en-US" altLang="zh-CN" sz="1200">
                <a:solidFill>
                  <a:schemeClr val="tx1"/>
                </a:solidFill>
                <a:latin typeface="FrutigerNext LT Bold" pitchFamily="1" charset="0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1908175" y="528638"/>
            <a:ext cx="1844675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英文标题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:32-35pt  </a:t>
            </a: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 R153 G0 B0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ea typeface="华文细黑" pitchFamily="2" charset="-122"/>
              </a:rPr>
              <a:t>内部使用字体 </a:t>
            </a:r>
            <a:r>
              <a:rPr lang="en-US" altLang="zh-CN" sz="1100">
                <a:ea typeface="华文细黑" pitchFamily="2" charset="-122"/>
              </a:rPr>
              <a:t>: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ea typeface="华文细黑" pitchFamily="2" charset="-122"/>
              </a:rPr>
              <a:t>FrutigerNext LT Medium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ea typeface="华文细黑" pitchFamily="2" charset="-122"/>
              </a:rPr>
              <a:t>外部使用字体 </a:t>
            </a:r>
            <a:r>
              <a:rPr lang="en-US" altLang="zh-CN" sz="1100">
                <a:ea typeface="华文细黑" pitchFamily="2" charset="-122"/>
              </a:rPr>
              <a:t>: Arial</a:t>
            </a:r>
          </a:p>
          <a:p>
            <a:pPr algn="r" defTabSz="801688">
              <a:lnSpc>
                <a:spcPct val="7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中文标题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:30-32pt  </a:t>
            </a: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 R153 G0 B0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黑体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英文正文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:20-22pt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子目录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) :18pt  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黑色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ea typeface="华文细黑" pitchFamily="2" charset="-122"/>
              </a:rPr>
              <a:t>内部使用字体 </a:t>
            </a:r>
            <a:r>
              <a:rPr lang="en-US" altLang="zh-CN" sz="1100">
                <a:ea typeface="华文细黑" pitchFamily="2" charset="-122"/>
              </a:rPr>
              <a:t>: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ea typeface="华文细黑" pitchFamily="2" charset="-122"/>
              </a:rPr>
              <a:t>FrutigerNext LT Regular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ea typeface="华文细黑" pitchFamily="2" charset="-122"/>
              </a:rPr>
              <a:t>外部使用字体 </a:t>
            </a:r>
            <a:r>
              <a:rPr lang="en-US" altLang="zh-CN" sz="1100">
                <a:ea typeface="华文细黑" pitchFamily="2" charset="-122"/>
              </a:rPr>
              <a:t>: Arial</a:t>
            </a:r>
          </a:p>
          <a:p>
            <a:pPr algn="r" defTabSz="801688">
              <a:lnSpc>
                <a:spcPct val="7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中文正文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:18-20pt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子目录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):18pt </a:t>
            </a: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黑色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细黑体 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chemeClr val="tx1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9199563" y="1423988"/>
            <a:ext cx="1049337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华文细黑" pitchFamily="2" charset="-122"/>
                <a:ea typeface="华文细黑" pitchFamily="2" charset="-122"/>
              </a:rPr>
              <a:t>配色参考方案：</a:t>
            </a:r>
          </a:p>
          <a:p>
            <a:pPr defTabSz="801688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华文细黑" pitchFamily="2" charset="-122"/>
                <a:ea typeface="华文细黑" pitchFamily="2" charset="-122"/>
              </a:rPr>
              <a:t>建议同一页面内不超过四种颜色，以下是</a:t>
            </a:r>
            <a:r>
              <a:rPr lang="en-US" altLang="zh-CN" sz="1100">
                <a:latin typeface="华文细黑" pitchFamily="2" charset="-122"/>
                <a:ea typeface="华文细黑" pitchFamily="2" charset="-122"/>
              </a:rPr>
              <a:t>13</a:t>
            </a:r>
            <a:r>
              <a:rPr lang="zh-CN" altLang="en-US" sz="1100">
                <a:latin typeface="华文细黑" pitchFamily="2" charset="-122"/>
                <a:ea typeface="华文细黑" pitchFamily="2" charset="-122"/>
              </a:rPr>
              <a:t>组配色方案，同一页面内只选择一组使用。（仅供参考）</a:t>
            </a:r>
          </a:p>
          <a:p>
            <a:pPr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zh-CN" sz="1100">
              <a:latin typeface="华文细黑" pitchFamily="2" charset="-122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latin typeface="华文细黑" pitchFamily="2" charset="-122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9199563" y="-61913"/>
            <a:ext cx="1049337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latin typeface="华文细黑" pitchFamily="2" charset="-122"/>
                <a:ea typeface="华文细黑" pitchFamily="2" charset="-122"/>
              </a:rPr>
              <a:t>客户或者合作伙伴的标志放在右上角</a:t>
            </a:r>
            <a:r>
              <a:rPr lang="en-US" altLang="zh-CN" sz="1100">
                <a:latin typeface="华文细黑" pitchFamily="2" charset="-122"/>
                <a:ea typeface="华文细黑" pitchFamily="2" charset="-122"/>
              </a:rPr>
              <a:t>.</a:t>
            </a:r>
          </a:p>
          <a:p>
            <a:pPr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zh-CN" sz="1100">
              <a:latin typeface="华文细黑" pitchFamily="2" charset="-122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latin typeface="华文细黑" pitchFamily="2" charset="-122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874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7929562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9269413" y="3429000"/>
            <a:ext cx="919162" cy="34909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2" rIns="91425" bIns="45712" anchor="ctr">
            <a:spAutoFit/>
          </a:bodyPr>
          <a:lstStyle/>
          <a:p>
            <a:endParaRPr lang="zh-CN" altLang="en-US"/>
          </a:p>
        </p:txBody>
      </p:sp>
      <p:grpSp>
        <p:nvGrpSpPr>
          <p:cNvPr id="28753" name="Group 81"/>
          <p:cNvGrpSpPr>
            <a:grpSpLocks/>
          </p:cNvGrpSpPr>
          <p:nvPr/>
        </p:nvGrpSpPr>
        <p:grpSpPr bwMode="auto">
          <a:xfrm>
            <a:off x="9355138" y="3789363"/>
            <a:ext cx="739775" cy="182562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58" name="Group 86"/>
          <p:cNvGrpSpPr>
            <a:grpSpLocks/>
          </p:cNvGrpSpPr>
          <p:nvPr/>
        </p:nvGrpSpPr>
        <p:grpSpPr bwMode="auto">
          <a:xfrm>
            <a:off x="9355138" y="4005263"/>
            <a:ext cx="739775" cy="182562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63" name="Group 91"/>
          <p:cNvGrpSpPr>
            <a:grpSpLocks/>
          </p:cNvGrpSpPr>
          <p:nvPr/>
        </p:nvGrpSpPr>
        <p:grpSpPr bwMode="auto">
          <a:xfrm>
            <a:off x="9355138" y="4221163"/>
            <a:ext cx="739775" cy="182562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68" name="Group 96"/>
          <p:cNvGrpSpPr>
            <a:grpSpLocks/>
          </p:cNvGrpSpPr>
          <p:nvPr/>
        </p:nvGrpSpPr>
        <p:grpSpPr bwMode="auto">
          <a:xfrm>
            <a:off x="9355138" y="3573463"/>
            <a:ext cx="739775" cy="188912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73" name="Group 101"/>
          <p:cNvGrpSpPr>
            <a:grpSpLocks/>
          </p:cNvGrpSpPr>
          <p:nvPr/>
        </p:nvGrpSpPr>
        <p:grpSpPr bwMode="auto">
          <a:xfrm>
            <a:off x="9355138" y="4581525"/>
            <a:ext cx="739775" cy="182563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78" name="Group 106"/>
          <p:cNvGrpSpPr>
            <a:grpSpLocks/>
          </p:cNvGrpSpPr>
          <p:nvPr/>
        </p:nvGrpSpPr>
        <p:grpSpPr bwMode="auto">
          <a:xfrm>
            <a:off x="9355138" y="4797425"/>
            <a:ext cx="739775" cy="182563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83" name="Group 111"/>
          <p:cNvGrpSpPr>
            <a:grpSpLocks/>
          </p:cNvGrpSpPr>
          <p:nvPr/>
        </p:nvGrpSpPr>
        <p:grpSpPr bwMode="auto">
          <a:xfrm>
            <a:off x="9355138" y="5013325"/>
            <a:ext cx="739775" cy="182563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88" name="Group 116"/>
          <p:cNvGrpSpPr>
            <a:grpSpLocks/>
          </p:cNvGrpSpPr>
          <p:nvPr/>
        </p:nvGrpSpPr>
        <p:grpSpPr bwMode="auto">
          <a:xfrm>
            <a:off x="9355138" y="5373688"/>
            <a:ext cx="739775" cy="182562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93" name="Group 121"/>
          <p:cNvGrpSpPr>
            <a:grpSpLocks/>
          </p:cNvGrpSpPr>
          <p:nvPr/>
        </p:nvGrpSpPr>
        <p:grpSpPr bwMode="auto">
          <a:xfrm>
            <a:off x="9355138" y="5589588"/>
            <a:ext cx="739775" cy="182562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98" name="Group 126"/>
          <p:cNvGrpSpPr>
            <a:grpSpLocks/>
          </p:cNvGrpSpPr>
          <p:nvPr/>
        </p:nvGrpSpPr>
        <p:grpSpPr bwMode="auto">
          <a:xfrm>
            <a:off x="9355138" y="5805488"/>
            <a:ext cx="739775" cy="182562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803" name="Group 131"/>
          <p:cNvGrpSpPr>
            <a:grpSpLocks/>
          </p:cNvGrpSpPr>
          <p:nvPr/>
        </p:nvGrpSpPr>
        <p:grpSpPr bwMode="auto">
          <a:xfrm>
            <a:off x="9355138" y="6165850"/>
            <a:ext cx="739775" cy="182563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808" name="Group 136"/>
          <p:cNvGrpSpPr>
            <a:grpSpLocks/>
          </p:cNvGrpSpPr>
          <p:nvPr/>
        </p:nvGrpSpPr>
        <p:grpSpPr bwMode="auto">
          <a:xfrm>
            <a:off x="9355138" y="6391275"/>
            <a:ext cx="739775" cy="182563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813" name="Group 141"/>
          <p:cNvGrpSpPr>
            <a:grpSpLocks/>
          </p:cNvGrpSpPr>
          <p:nvPr/>
        </p:nvGrpSpPr>
        <p:grpSpPr bwMode="auto">
          <a:xfrm>
            <a:off x="9355138" y="6615113"/>
            <a:ext cx="739775" cy="182562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ftr="0"/>
  <p:txStyles>
    <p:titleStyle>
      <a:lvl1pPr algn="l" defTabSz="801688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0038" indent="-300038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FrutigerNext LT Light" pitchFamily="34" charset="0"/>
          <a:ea typeface="+mn-ea"/>
        </a:defRPr>
      </a:lvl3pPr>
      <a:lvl4pPr marL="1401763" indent="-200025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j-lt"/>
          <a:ea typeface="+mn-ea"/>
        </a:defRPr>
      </a:lvl4pPr>
      <a:lvl5pPr marL="1803400" indent="-201613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60600" indent="-201613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7800" indent="-201613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5000" indent="-201613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2200" indent="-201613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38175"/>
            <a:ext cx="7929562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52" tIns="40076" rIns="80152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7929562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-1844675" y="898525"/>
            <a:ext cx="1844675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英文目录标题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:35-40pt  </a:t>
            </a: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 R153 G0 B0</a:t>
            </a: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内部使用字体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</a:p>
          <a:p>
            <a:pPr marL="300038" indent="-300038" algn="r" defTabSz="801688">
              <a:lnSpc>
                <a:spcPct val="125000"/>
              </a:lnSpc>
            </a:pPr>
            <a:r>
              <a:rPr lang="en-US" altLang="zh-CN" sz="1100">
                <a:latin typeface="Arial" charset="0"/>
                <a:ea typeface="华文细黑" pitchFamily="2" charset="-122"/>
              </a:rPr>
              <a:t>FrutigerNext LT Medium</a:t>
            </a: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外部使用字体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 Arial</a:t>
            </a:r>
          </a:p>
          <a:p>
            <a:pPr marL="300038" indent="-300038" algn="r" defTabSz="801688">
              <a:lnSpc>
                <a:spcPct val="125000"/>
              </a:lnSpc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中文目录标题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:35-40pt  </a:t>
            </a: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 R153 G0 B0</a:t>
            </a: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黑体</a:t>
            </a:r>
          </a:p>
          <a:p>
            <a:pPr marL="300038" indent="-300038" algn="r" defTabSz="801688">
              <a:lnSpc>
                <a:spcPct val="125000"/>
              </a:lnSpc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英文目录正文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:28-30pt</a:t>
            </a: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子目录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) :20-30pt  </a:t>
            </a: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黑色</a:t>
            </a: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内部使用字体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</a:p>
          <a:p>
            <a:pPr marL="300038" indent="-300038" algn="r" defTabSz="801688">
              <a:lnSpc>
                <a:spcPct val="125000"/>
              </a:lnSpc>
            </a:pPr>
            <a:r>
              <a:rPr lang="en-US" altLang="zh-CN" sz="1100">
                <a:latin typeface="Arial" charset="0"/>
                <a:ea typeface="华文细黑" pitchFamily="2" charset="-122"/>
              </a:rPr>
              <a:t>FrutigerNext LT Regular</a:t>
            </a: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外部使用字体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 Arial</a:t>
            </a:r>
          </a:p>
          <a:p>
            <a:pPr marL="300038" indent="-300038" algn="r" defTabSz="801688">
              <a:lnSpc>
                <a:spcPct val="125000"/>
              </a:lnSpc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中文目录正文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:28-30pt</a:t>
            </a: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子目录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):20-30pt </a:t>
            </a: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黑色</a:t>
            </a:r>
          </a:p>
          <a:p>
            <a:pPr marL="300038" indent="-300038" algn="r" defTabSz="801688">
              <a:lnSpc>
                <a:spcPct val="125000"/>
              </a:lnSpc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细黑体 </a:t>
            </a:r>
          </a:p>
          <a:p>
            <a:pPr marL="300038" indent="-300038" algn="r" defTabSz="801688">
              <a:lnSpc>
                <a:spcPct val="125000"/>
              </a:lnSpc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</a:pPr>
            <a:endParaRPr lang="zh-CN" altLang="en-US" sz="1100">
              <a:solidFill>
                <a:schemeClr val="tx1"/>
              </a:solidFill>
              <a:latin typeface="Arial" charset="0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2pPr>
      <a:lvl3pPr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3pPr>
      <a:lvl4pPr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4pPr>
      <a:lvl5pPr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00038" indent="-300038" algn="l" defTabSz="801688" rtl="0" fontAlgn="base">
        <a:lnSpc>
          <a:spcPct val="140000"/>
        </a:lnSpc>
        <a:spcBef>
          <a:spcPct val="0"/>
        </a:spcBef>
        <a:spcAft>
          <a:spcPct val="0"/>
        </a:spcAft>
        <a:buChar char="•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fontAlgn="base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 sz="24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401763" indent="-200025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18034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4" name="Picture 6" descr="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897563"/>
            <a:ext cx="9144000" cy="1003300"/>
          </a:xfrm>
          <a:prstGeom prst="rect">
            <a:avLst/>
          </a:prstGeom>
          <a:noFill/>
        </p:spPr>
      </p:pic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3233738" y="2674938"/>
            <a:ext cx="2779712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448" tIns="41724" rIns="83448" bIns="41724">
            <a:spAutoFit/>
          </a:bodyPr>
          <a:lstStyle/>
          <a:p>
            <a:pPr defTabSz="835025" eaLnBrk="0" hangingPunct="0"/>
            <a:r>
              <a:rPr lang="en-US" altLang="zh-CN" sz="4400">
                <a:solidFill>
                  <a:srgbClr val="990000"/>
                </a:solidFill>
                <a:latin typeface="Arial" charset="0"/>
              </a:rPr>
              <a:t>Thank you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276600" y="3435350"/>
            <a:ext cx="27384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448" tIns="41724" rIns="83448" bIns="41724">
            <a:spAutoFit/>
          </a:bodyPr>
          <a:lstStyle/>
          <a:p>
            <a:pPr defTabSz="835025" eaLnBrk="0" hangingPunct="0"/>
            <a:r>
              <a:rPr lang="en-US" altLang="zh-CN" sz="2600">
                <a:solidFill>
                  <a:srgbClr val="666666"/>
                </a:solidFill>
                <a:latin typeface="Arial" charset="0"/>
              </a:rPr>
              <a:t>www.huawei.com</a:t>
            </a:r>
            <a:endParaRPr lang="en-US" altLang="zh-CN" sz="2100">
              <a:solidFill>
                <a:srgbClr val="9900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00038" indent="-300038" algn="l" defTabSz="801688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fontAlgn="base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01763" indent="-200025" algn="l" defTabSz="801688" rtl="0" fontAlgn="base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8034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606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178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750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6322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fld id="{4CCDD053-6B35-4204-AF66-131B2C6DC01D}" type="datetime1">
              <a:rPr lang="zh-CN" altLang="en-US"/>
              <a:pPr/>
              <a:t>2012-9-12</a:t>
            </a:fld>
            <a:endParaRPr lang="en-US" altLang="zh-CN"/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sz="2000" dirty="0" smtClean="0">
                <a:latin typeface="+mn-ea"/>
              </a:rPr>
              <a:t>企业</a:t>
            </a:r>
            <a:r>
              <a:rPr lang="en-US" altLang="zh-CN" sz="2000" dirty="0" smtClean="0">
                <a:latin typeface="+mn-ea"/>
              </a:rPr>
              <a:t>IPCC</a:t>
            </a:r>
            <a:r>
              <a:rPr lang="zh-CN" altLang="en-US" sz="2000" dirty="0" smtClean="0">
                <a:latin typeface="+mn-ea"/>
              </a:rPr>
              <a:t>产品</a:t>
            </a:r>
            <a:r>
              <a:rPr lang="en-US" altLang="zh-CN" sz="2000" dirty="0" smtClean="0">
                <a:latin typeface="+mn-ea"/>
              </a:rPr>
              <a:t>ISV</a:t>
            </a:r>
            <a:r>
              <a:rPr lang="zh-CN" altLang="en-US" sz="2000" dirty="0" smtClean="0">
                <a:latin typeface="+mn-ea"/>
              </a:rPr>
              <a:t>二次开发培训教材</a:t>
            </a:r>
          </a:p>
          <a:p>
            <a:endParaRPr lang="zh-CN" altLang="en-US" dirty="0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3600" dirty="0" smtClean="0">
                <a:latin typeface="+mj-ea"/>
              </a:rPr>
              <a:t>WECC</a:t>
            </a:r>
            <a:r>
              <a:rPr lang="zh-CN" altLang="en-US" sz="3600" dirty="0" smtClean="0">
                <a:latin typeface="+mj-ea"/>
              </a:rPr>
              <a:t>开发详解</a:t>
            </a:r>
            <a:endParaRPr lang="zh-CN" altLang="en-US" sz="360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124744"/>
            <a:ext cx="7929562" cy="4896544"/>
          </a:xfrm>
        </p:spPr>
        <p:txBody>
          <a:bodyPr/>
          <a:lstStyle/>
          <a:p>
            <a:r>
              <a:rPr lang="en-US" altLang="zh-CN" dirty="0" smtClean="0"/>
              <a:t>WECC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+mn-ea"/>
              </a:rPr>
              <a:t>Web </a:t>
            </a:r>
            <a:r>
              <a:rPr lang="zh-CN" altLang="zh-CN" dirty="0" smtClean="0">
                <a:latin typeface="+mn-ea"/>
              </a:rPr>
              <a:t>呼叫中心功能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WECC组网图</a:t>
            </a:r>
          </a:p>
          <a:p>
            <a:r>
              <a:rPr lang="en-US" altLang="zh-CN" dirty="0" smtClean="0"/>
              <a:t>WECC</a:t>
            </a:r>
            <a:r>
              <a:rPr lang="zh-CN" altLang="en-US" dirty="0" smtClean="0"/>
              <a:t>二次开发前的准备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n-ea"/>
              </a:rPr>
              <a:t>坐席端开发前的准备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客户端开发前的准备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WECC</a:t>
            </a:r>
            <a:r>
              <a:rPr lang="zh-CN" altLang="en-US" dirty="0" smtClean="0">
                <a:solidFill>
                  <a:schemeClr val="tx2"/>
                </a:solidFill>
              </a:rPr>
              <a:t>二次开发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</a:rPr>
              <a:t>使用前提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功能列表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属性、方法、事件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坐席端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属性、方法、事件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r>
              <a:rPr lang="en-US" altLang="zh-CN" dirty="0" smtClean="0"/>
              <a:t>WECC</a:t>
            </a:r>
            <a:r>
              <a:rPr lang="zh-CN" altLang="en-US" dirty="0" smtClean="0"/>
              <a:t>二次开发的应用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WECC</a:t>
            </a:r>
            <a:r>
              <a:rPr lang="zh-CN" altLang="en-US" dirty="0" smtClean="0"/>
              <a:t>使用前提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平台配置有文字交谈、点击通话、护航浏览、回呼请求等技能队列、接入码、别叫配置</a:t>
            </a:r>
            <a:endParaRPr lang="en-US" altLang="zh-CN" dirty="0" smtClean="0"/>
          </a:p>
          <a:p>
            <a:r>
              <a:rPr lang="en-US" altLang="zh-CN" dirty="0" smtClean="0"/>
              <a:t>VDN</a:t>
            </a:r>
            <a:r>
              <a:rPr lang="zh-CN" altLang="en-US" dirty="0" smtClean="0"/>
              <a:t>需要有</a:t>
            </a:r>
            <a:r>
              <a:rPr lang="en-US" altLang="zh-CN" dirty="0" smtClean="0"/>
              <a:t>WebM/Email</a:t>
            </a:r>
            <a:r>
              <a:rPr lang="zh-CN" altLang="en-US" dirty="0" smtClean="0"/>
              <a:t>功能，对于点击通话需要配置特殊接入码</a:t>
            </a:r>
            <a:endParaRPr lang="en-US" altLang="zh-CN" dirty="0" smtClean="0"/>
          </a:p>
          <a:p>
            <a:r>
              <a:rPr lang="zh-CN" altLang="en-US" dirty="0" smtClean="0"/>
              <a:t>座席拥有上述文字交谈的技能</a:t>
            </a:r>
            <a:endParaRPr lang="en-US" altLang="zh-CN" dirty="0" smtClean="0"/>
          </a:p>
          <a:p>
            <a:r>
              <a:rPr lang="zh-CN" altLang="en-US" dirty="0" smtClean="0"/>
              <a:t>座席签入了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媒体服务器，并配置和签入了文字交谈技能，客户的</a:t>
            </a:r>
            <a:r>
              <a:rPr lang="en-US" altLang="zh-CN" dirty="0" smtClean="0"/>
              <a:t>WECC</a:t>
            </a:r>
            <a:r>
              <a:rPr lang="zh-CN" altLang="en-US" dirty="0" smtClean="0"/>
              <a:t>请求才能到该座席</a:t>
            </a:r>
            <a:endParaRPr lang="en-US" altLang="zh-CN" dirty="0" smtClean="0"/>
          </a:p>
          <a:p>
            <a:r>
              <a:rPr lang="en-US" altLang="zh-CN" dirty="0" smtClean="0"/>
              <a:t>WAS</a:t>
            </a:r>
            <a:r>
              <a:rPr lang="zh-CN" altLang="en-US" dirty="0" smtClean="0"/>
              <a:t>需要有</a:t>
            </a:r>
            <a:r>
              <a:rPr lang="en-US" altLang="zh-CN" dirty="0" smtClean="0"/>
              <a:t>DbAgent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WECC</a:t>
            </a:r>
            <a:r>
              <a:rPr lang="zh-CN" altLang="en-US" dirty="0" smtClean="0"/>
              <a:t>的数据库脚本</a:t>
            </a:r>
            <a:endParaRPr lang="en-US" altLang="zh-CN" dirty="0" smtClean="0"/>
          </a:p>
          <a:p>
            <a:r>
              <a:rPr lang="en-US" altLang="zh-CN" dirty="0" smtClean="0"/>
              <a:t>WinUAP</a:t>
            </a:r>
            <a:r>
              <a:rPr lang="zh-CN" altLang="en-US" dirty="0" smtClean="0"/>
              <a:t>需要有相关的接入码配置，对于点击通话需要配置匿名呼叫。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4780C888-D246-4D83-BA9A-935D9575F7D7}" type="slidenum">
              <a:rPr lang="de-DE" smtClean="0"/>
              <a:pPr/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124744"/>
            <a:ext cx="7929562" cy="4896544"/>
          </a:xfrm>
        </p:spPr>
        <p:txBody>
          <a:bodyPr/>
          <a:lstStyle/>
          <a:p>
            <a:r>
              <a:rPr lang="en-US" altLang="zh-CN" dirty="0" smtClean="0"/>
              <a:t>WECC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+mn-ea"/>
              </a:rPr>
              <a:t>Web </a:t>
            </a:r>
            <a:r>
              <a:rPr lang="zh-CN" altLang="zh-CN" dirty="0" smtClean="0">
                <a:latin typeface="+mn-ea"/>
              </a:rPr>
              <a:t>呼叫中心功能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WECC组网图</a:t>
            </a:r>
          </a:p>
          <a:p>
            <a:r>
              <a:rPr lang="en-US" altLang="zh-CN" dirty="0" smtClean="0"/>
              <a:t>WECC</a:t>
            </a:r>
            <a:r>
              <a:rPr lang="zh-CN" altLang="en-US" dirty="0" smtClean="0"/>
              <a:t>二次开发前的准备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n-ea"/>
              </a:rPr>
              <a:t>坐席端开发前的准备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客户端开发前的准备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WECC</a:t>
            </a:r>
            <a:r>
              <a:rPr lang="zh-CN" altLang="en-US" dirty="0" smtClean="0">
                <a:solidFill>
                  <a:schemeClr val="tx2"/>
                </a:solidFill>
              </a:rPr>
              <a:t>二次开发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1"/>
            <a:r>
              <a:rPr lang="zh-CN" altLang="en-US" dirty="0" smtClean="0"/>
              <a:t>使用前提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功能列表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属性、方法、事件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坐席端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属性、方法、事件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r>
              <a:rPr lang="en-US" altLang="zh-CN" dirty="0" smtClean="0"/>
              <a:t>WECC</a:t>
            </a:r>
            <a:r>
              <a:rPr lang="zh-CN" altLang="en-US" dirty="0" smtClean="0"/>
              <a:t>二次开发的应用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WECC</a:t>
            </a:r>
            <a:r>
              <a:rPr lang="zh-CN" altLang="en-US" dirty="0" smtClean="0"/>
              <a:t>功能列表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文字交谈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Internet </a:t>
            </a:r>
            <a:r>
              <a:rPr lang="zh-CN" altLang="zh-CN" dirty="0" smtClean="0"/>
              <a:t>用户在浏览呼叫中心网页时，可以通过浏览器与业务代表进行文字交流。文字交谈是</a:t>
            </a:r>
            <a:r>
              <a:rPr lang="en-US" altLang="zh-CN" dirty="0" smtClean="0"/>
              <a:t>WECC </a:t>
            </a:r>
            <a:r>
              <a:rPr lang="zh-CN" altLang="zh-CN" dirty="0" smtClean="0"/>
              <a:t>的主要服务。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4780C888-D246-4D83-BA9A-935D9575F7D7}" type="slidenum">
              <a:rPr lang="de-DE" smtClean="0"/>
              <a:pPr/>
              <a:t>13</a:t>
            </a:fld>
            <a:endParaRPr lang="en-GB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 t="4726"/>
          <a:stretch>
            <a:fillRect/>
          </a:stretch>
        </p:blipFill>
        <p:spPr bwMode="auto">
          <a:xfrm>
            <a:off x="2411760" y="2636912"/>
            <a:ext cx="4227165" cy="3200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WECC</a:t>
            </a:r>
            <a:r>
              <a:rPr lang="zh-CN" altLang="en-US" dirty="0" smtClean="0"/>
              <a:t>功能列表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点击通话：</a:t>
            </a:r>
            <a:r>
              <a:rPr lang="en-US" altLang="zh-CN" dirty="0" smtClean="0"/>
              <a:t>Web </a:t>
            </a:r>
            <a:r>
              <a:rPr lang="zh-CN" altLang="zh-CN" dirty="0" smtClean="0"/>
              <a:t>用户在浏览呼叫中心因特网的网页时通过某个操作（例如单击一个按钮）即可与呼叫中心的业务代表实现</a:t>
            </a:r>
            <a:r>
              <a:rPr lang="en-US" altLang="zh-CN" dirty="0" smtClean="0"/>
              <a:t>IP </a:t>
            </a:r>
            <a:r>
              <a:rPr lang="zh-CN" altLang="zh-CN" dirty="0" smtClean="0"/>
              <a:t>电话语音交谈。在通话过程中，</a:t>
            </a:r>
            <a:r>
              <a:rPr lang="en-US" altLang="zh-CN" dirty="0" smtClean="0"/>
              <a:t>Web </a:t>
            </a:r>
            <a:r>
              <a:rPr lang="zh-CN" altLang="zh-CN" dirty="0" smtClean="0"/>
              <a:t>用户仍然可以继续浏览相关网页内容。点击通话只能作为协作呼叫，在“文字交谈”的过程中发起。</a:t>
            </a:r>
          </a:p>
          <a:p>
            <a:r>
              <a:rPr lang="en-US" altLang="zh-CN" dirty="0" smtClean="0"/>
              <a:t>WECC </a:t>
            </a:r>
            <a:r>
              <a:rPr lang="zh-CN" altLang="zh-CN" dirty="0" smtClean="0"/>
              <a:t>提供的点击通话功能包括语音通话和视频通话两种类型，两者的区别在于：</a:t>
            </a:r>
          </a:p>
          <a:p>
            <a:r>
              <a:rPr lang="en-US" altLang="zh-CN" dirty="0" smtClean="0"/>
              <a:t>􀁺 Web </a:t>
            </a:r>
            <a:r>
              <a:rPr lang="zh-CN" altLang="zh-CN" dirty="0" smtClean="0"/>
              <a:t>用户发起语音通话后，仅能和业务代表进行语音交流。</a:t>
            </a:r>
          </a:p>
          <a:p>
            <a:r>
              <a:rPr lang="en-US" altLang="zh-CN" dirty="0" smtClean="0"/>
              <a:t>􀁺 Web </a:t>
            </a:r>
            <a:r>
              <a:rPr lang="zh-CN" altLang="zh-CN" dirty="0" smtClean="0"/>
              <a:t>用户发起视频通话后，不仅能和业务代表进行语音交流，还能相互看到对方的图像。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4780C888-D246-4D83-BA9A-935D9575F7D7}" type="slidenum">
              <a:rPr lang="de-DE" smtClean="0"/>
              <a:pPr/>
              <a:t>14</a:t>
            </a:fld>
            <a:endParaRPr lang="en-GB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772816"/>
            <a:ext cx="501967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WECC</a:t>
            </a:r>
            <a:r>
              <a:rPr lang="zh-CN" altLang="en-US" dirty="0" smtClean="0"/>
              <a:t>功能列表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回呼请求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当</a:t>
            </a:r>
            <a:r>
              <a:rPr lang="en-US" altLang="zh-CN" dirty="0" smtClean="0"/>
              <a:t>Web </a:t>
            </a:r>
            <a:r>
              <a:rPr lang="zh-CN" altLang="zh-CN" dirty="0" smtClean="0"/>
              <a:t>用户在因特网上进行浏览时，如需要与呼叫中心取得联系，可以通过该网页的“电话回呼”服务，由呼叫中心的业务代表呼叫该</a:t>
            </a:r>
            <a:r>
              <a:rPr lang="en-US" altLang="zh-CN" dirty="0" smtClean="0"/>
              <a:t>Web </a:t>
            </a:r>
            <a:r>
              <a:rPr lang="zh-CN" altLang="zh-CN" dirty="0" smtClean="0"/>
              <a:t>用户预先指定的回呼电话号码。当电话接通后，</a:t>
            </a:r>
            <a:r>
              <a:rPr lang="en-US" altLang="zh-CN" dirty="0" smtClean="0"/>
              <a:t>Web </a:t>
            </a:r>
            <a:r>
              <a:rPr lang="zh-CN" altLang="zh-CN" dirty="0" smtClean="0"/>
              <a:t>用户既可以接受业务代表的语音指导，同时又可以享受到护航浏览等其他服务。</a:t>
            </a:r>
          </a:p>
          <a:p>
            <a:r>
              <a:rPr lang="zh-CN" altLang="zh-CN" dirty="0" smtClean="0"/>
              <a:t>回呼请求只能作为协作呼叫，在“文字交谈”的过程中发起。</a:t>
            </a:r>
          </a:p>
          <a:p>
            <a:r>
              <a:rPr lang="en-US" altLang="zh-CN" dirty="0" smtClean="0"/>
              <a:t>WECC </a:t>
            </a:r>
            <a:r>
              <a:rPr lang="zh-CN" altLang="zh-CN" dirty="0" smtClean="0"/>
              <a:t>提供的回呼请求功能除了可以和业务代表进行语音交流外，当双方都具备视频能力且回呼请求技能队列支持视频特性时，还可相互看到对方的图像。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4780C888-D246-4D83-BA9A-935D9575F7D7}" type="slidenum">
              <a:rPr lang="de-DE" smtClean="0"/>
              <a:pPr/>
              <a:t>15</a:t>
            </a:fld>
            <a:endParaRPr lang="en-GB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844824"/>
            <a:ext cx="50196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844824"/>
            <a:ext cx="50196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WECC</a:t>
            </a:r>
            <a:r>
              <a:rPr lang="zh-CN" altLang="en-US" dirty="0" smtClean="0"/>
              <a:t>功能列表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护航浏览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将客户浏览的网页与业务代表的同步，或将业务代表浏览的网页与客户的同步。护航浏览只能作为协作呼叫，在“文字交谈”、“点击通话”、“回呼请求”的过程中发起。</a:t>
            </a:r>
          </a:p>
          <a:p>
            <a:endParaRPr lang="zh-CN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4780C888-D246-4D83-BA9A-935D9575F7D7}" type="slidenum">
              <a:rPr lang="de-DE" smtClean="0"/>
              <a:pPr/>
              <a:t>16</a:t>
            </a:fld>
            <a:endParaRPr lang="en-GB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996952"/>
            <a:ext cx="4162003" cy="3159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WECC</a:t>
            </a:r>
            <a:r>
              <a:rPr lang="zh-CN" altLang="en-US" dirty="0" smtClean="0"/>
              <a:t>功能列表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留言服务</a:t>
            </a:r>
            <a:r>
              <a:rPr lang="zh-CN" altLang="en-US" dirty="0" smtClean="0"/>
              <a:t>：</a:t>
            </a:r>
            <a:r>
              <a:rPr lang="zh-CN" altLang="zh-CN" dirty="0" smtClean="0"/>
              <a:t>离线留言主要指当业务代表不上班，用户无法通过文字交谈、点击通话或回呼请求等在线服务立即得到业务代表的帮助时，可提供一个联系方式并写明存在的问题，业务代表会按照用户留下的联系方式在稍后给予答复。</a:t>
            </a:r>
          </a:p>
          <a:p>
            <a:r>
              <a:rPr lang="en-US" altLang="zh-CN" dirty="0" smtClean="0"/>
              <a:t>WECC </a:t>
            </a:r>
            <a:r>
              <a:rPr lang="zh-CN" altLang="zh-CN" dirty="0" smtClean="0"/>
              <a:t>的离线留言功能中，将留言作为</a:t>
            </a:r>
            <a:r>
              <a:rPr lang="en-US" altLang="zh-CN" dirty="0" smtClean="0"/>
              <a:t>E-mail </a:t>
            </a:r>
            <a:r>
              <a:rPr lang="zh-CN" altLang="zh-CN" dirty="0" smtClean="0"/>
              <a:t>处理，不同留言业务类型对应不同的电子邮件技能队列。用户留言后，具有相应电子邮件技能的业务代表会处理其对应业务类型的留言。</a:t>
            </a:r>
          </a:p>
          <a:p>
            <a:endParaRPr lang="zh-CN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4780C888-D246-4D83-BA9A-935D9575F7D7}" type="slidenum">
              <a:rPr lang="de-DE" smtClean="0"/>
              <a:pPr/>
              <a:t>17</a:t>
            </a:fld>
            <a:endParaRPr lang="en-GB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412776"/>
            <a:ext cx="48672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124744"/>
            <a:ext cx="7929562" cy="4896544"/>
          </a:xfrm>
        </p:spPr>
        <p:txBody>
          <a:bodyPr/>
          <a:lstStyle/>
          <a:p>
            <a:r>
              <a:rPr lang="en-US" altLang="zh-CN" dirty="0" smtClean="0"/>
              <a:t>WECC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+mn-ea"/>
              </a:rPr>
              <a:t>Web </a:t>
            </a:r>
            <a:r>
              <a:rPr lang="zh-CN" altLang="zh-CN" dirty="0" smtClean="0">
                <a:latin typeface="+mn-ea"/>
              </a:rPr>
              <a:t>呼叫中心功能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WECC组网图</a:t>
            </a:r>
          </a:p>
          <a:p>
            <a:r>
              <a:rPr lang="en-US" altLang="zh-CN" dirty="0" smtClean="0"/>
              <a:t>WECC</a:t>
            </a:r>
            <a:r>
              <a:rPr lang="zh-CN" altLang="en-US" dirty="0" smtClean="0"/>
              <a:t>二次开发前的准备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n-ea"/>
              </a:rPr>
              <a:t>坐席端开发前的准备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客户端开发前的准备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WECC</a:t>
            </a:r>
            <a:r>
              <a:rPr lang="zh-CN" altLang="en-US" dirty="0" smtClean="0">
                <a:solidFill>
                  <a:schemeClr val="tx2"/>
                </a:solidFill>
              </a:rPr>
              <a:t>二次开发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1"/>
            <a:r>
              <a:rPr lang="zh-CN" altLang="en-US" dirty="0" smtClean="0"/>
              <a:t>使用前提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功能列表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属性、方法、事件</a:t>
            </a:r>
            <a:r>
              <a:rPr lang="en-US" altLang="zh-CN" dirty="0" smtClean="0">
                <a:solidFill>
                  <a:schemeClr val="tx2"/>
                </a:solidFill>
              </a:rPr>
              <a:t>-</a:t>
            </a:r>
            <a:r>
              <a:rPr lang="zh-CN" altLang="en-US" dirty="0" smtClean="0">
                <a:solidFill>
                  <a:schemeClr val="tx2"/>
                </a:solidFill>
              </a:rPr>
              <a:t>坐席端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属性、方法、事件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r>
              <a:rPr lang="en-US" altLang="zh-CN" dirty="0" smtClean="0"/>
              <a:t>WECC</a:t>
            </a:r>
            <a:r>
              <a:rPr lang="zh-CN" altLang="en-US" dirty="0" smtClean="0"/>
              <a:t>二次开发的应用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096001" cy="871537"/>
          </a:xfrm>
        </p:spPr>
        <p:txBody>
          <a:bodyPr/>
          <a:lstStyle/>
          <a:p>
            <a:pPr lvl="1"/>
            <a:r>
              <a:rPr lang="en-US" altLang="zh-CN" dirty="0" smtClean="0"/>
              <a:t>WECC</a:t>
            </a:r>
            <a:r>
              <a:rPr lang="zh-CN" altLang="en-US" dirty="0" smtClean="0"/>
              <a:t>二次开发控件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座席端方法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67544" y="980728"/>
          <a:ext cx="7929561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265"/>
                <a:gridCol w="1656184"/>
                <a:gridCol w="480211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StartConvoy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发起护航浏览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座席主动发起护航浏览。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AnswerConvoy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应答护航浏览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应答护航浏览呼叫。</a:t>
                      </a:r>
                    </a:p>
                    <a:p>
                      <a:pPr algn="l"/>
                      <a:endParaRPr lang="zh-CN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StartConvoyWithCallID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发起指定呼叫的护航浏览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座席指定呼叫主动发起其护航浏览协作呼叫。</a:t>
                      </a:r>
                    </a:p>
                    <a:p>
                      <a:pPr algn="l"/>
                      <a:endParaRPr lang="zh-CN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StartConvoyWithCCBIdx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发起指定呼叫的护航浏览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座席指定呼叫主动发起其护航浏览协作呼叫。</a:t>
                      </a:r>
                    </a:p>
                    <a:p>
                      <a:pPr algn="l"/>
                      <a:endParaRPr lang="zh-CN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StopConvoy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关闭护航浏览窗口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停止护航浏览。</a:t>
                      </a:r>
                    </a:p>
                    <a:p>
                      <a:pPr algn="l"/>
                      <a:endParaRPr lang="zh-CN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ReleaseConvoy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结束护航浏览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结束护航浏览，即关闭护航浏览窗口，释放护航浏览呼叫。</a:t>
                      </a:r>
                    </a:p>
                    <a:p>
                      <a:pPr algn="l"/>
                      <a:endParaRPr lang="zh-CN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SetConvoyOption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设置护航浏览参数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设置护航浏览参数，包括护航浏览方向、浏览模式、表单共享模式、标记同步模式等。</a:t>
                      </a:r>
                    </a:p>
                    <a:p>
                      <a:pPr algn="l"/>
                      <a:endParaRPr lang="zh-CN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PushPage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推送网页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护航浏览时手工推送网页。</a:t>
                      </a:r>
                    </a:p>
                    <a:p>
                      <a:pPr algn="l"/>
                      <a:endParaRPr lang="zh-CN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StartVideo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发起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视频呼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座席主动发起一个</a:t>
                      </a:r>
                      <a:r>
                        <a:rPr lang="en-US" altLang="zh-CN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视频呼叫。</a:t>
                      </a:r>
                    </a:p>
                    <a:p>
                      <a:pPr algn="l"/>
                      <a:endParaRPr lang="zh-CN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StartChat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发起文字交谈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座席主动发起文字交谈。</a:t>
                      </a:r>
                    </a:p>
                    <a:p>
                      <a:pPr algn="l"/>
                      <a:endParaRPr lang="zh-CN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StartChatEx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扩展发起文字交谈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座席主动发起文字交谈。</a:t>
                      </a:r>
                    </a:p>
                    <a:p>
                      <a:pPr algn="l"/>
                      <a:endParaRPr lang="zh-CN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AnswerChat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应答文字交谈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应答文字交谈呼叫</a:t>
                      </a:r>
                    </a:p>
                    <a:p>
                      <a:pPr algn="l"/>
                      <a:endParaRPr lang="zh-CN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QueryChatsAttachIDs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查询文字交谈附件标识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根据输入的条件，查询并返回符合条件的所有文字交谈附件标识</a:t>
                      </a:r>
                    </a:p>
                    <a:p>
                      <a:pPr algn="l"/>
                      <a:endParaRPr lang="zh-CN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4780C888-D246-4D83-BA9A-935D9575F7D7}" type="slidenum">
              <a:rPr lang="de-DE" smtClean="0"/>
              <a:pPr/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124744"/>
            <a:ext cx="7929562" cy="4896544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WECC</a:t>
            </a:r>
            <a:r>
              <a:rPr lang="zh-CN" altLang="en-US" dirty="0" smtClean="0">
                <a:solidFill>
                  <a:schemeClr val="tx2"/>
                </a:solidFill>
              </a:rPr>
              <a:t>简介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2"/>
                </a:solidFill>
              </a:rPr>
              <a:t>Web </a:t>
            </a:r>
            <a:r>
              <a:rPr lang="zh-CN" altLang="zh-CN" dirty="0" smtClean="0">
                <a:solidFill>
                  <a:schemeClr val="tx2"/>
                </a:solidFill>
              </a:rPr>
              <a:t>呼叫中心功能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1"/>
            <a:r>
              <a:rPr lang="en-US" altLang="zh-CN" dirty="0" smtClean="0"/>
              <a:t>WECC组网图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/>
              <a:t>WECC</a:t>
            </a:r>
            <a:r>
              <a:rPr lang="zh-CN" altLang="en-US" dirty="0" smtClean="0"/>
              <a:t>二次开发前的准备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n-ea"/>
              </a:rPr>
              <a:t>坐席端开发</a:t>
            </a:r>
            <a:r>
              <a:rPr lang="zh-CN" altLang="en-US" dirty="0" smtClean="0"/>
              <a:t>前的</a:t>
            </a:r>
            <a:r>
              <a:rPr lang="zh-CN" altLang="en-US" dirty="0" smtClean="0">
                <a:latin typeface="+mn-ea"/>
              </a:rPr>
              <a:t>准备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/>
              <a:t>客户端开发前的准备</a:t>
            </a:r>
            <a:endParaRPr lang="en-US" altLang="zh-CN" dirty="0" smtClean="0"/>
          </a:p>
          <a:p>
            <a:r>
              <a:rPr lang="en-US" altLang="zh-CN" dirty="0" smtClean="0"/>
              <a:t>WECC</a:t>
            </a:r>
            <a:r>
              <a:rPr lang="zh-CN" altLang="en-US" dirty="0" smtClean="0"/>
              <a:t>二次开发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n-ea"/>
              </a:rPr>
              <a:t>使用前提</a:t>
            </a:r>
            <a:endParaRPr lang="en-US" altLang="zh-CN" dirty="0" smtClean="0">
              <a:latin typeface="+mn-ea"/>
            </a:endParaRPr>
          </a:p>
          <a:p>
            <a:pPr lvl="1">
              <a:defRPr/>
            </a:pPr>
            <a:r>
              <a:rPr lang="zh-CN" altLang="en-US" dirty="0" smtClean="0"/>
              <a:t>功能列表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属性、方法、事件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坐席端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属性、方法、事件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r>
              <a:rPr lang="en-US" altLang="zh-CN" dirty="0" smtClean="0"/>
              <a:t>WECC</a:t>
            </a:r>
            <a:r>
              <a:rPr lang="zh-CN" altLang="en-US" dirty="0" smtClean="0"/>
              <a:t>二次开发的应用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4780C888-D246-4D83-BA9A-935D9575F7D7}" type="slidenum">
              <a:rPr lang="de-DE" smtClean="0"/>
              <a:pPr/>
              <a:t>20</a:t>
            </a:fld>
            <a:endParaRPr lang="en-GB"/>
          </a:p>
        </p:txBody>
      </p:sp>
      <p:graphicFrame>
        <p:nvGraphicFramePr>
          <p:cNvPr id="6" name="内容占位符 4"/>
          <p:cNvGraphicFramePr>
            <a:graphicFrameLocks/>
          </p:cNvGraphicFramePr>
          <p:nvPr/>
        </p:nvGraphicFramePr>
        <p:xfrm>
          <a:off x="395536" y="908720"/>
          <a:ext cx="7929561" cy="523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864"/>
                <a:gridCol w="1800200"/>
                <a:gridCol w="390549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方法名</a:t>
                      </a:r>
                      <a:endParaRPr lang="zh-CN" altLang="en-US" dirty="0"/>
                    </a:p>
                  </a:txBody>
                  <a:tcPr marL="9000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 marL="9000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 marL="9000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baseline="0" dirty="0" err="1" smtClean="0"/>
                        <a:t>AnswerChatWithCallID</a:t>
                      </a:r>
                      <a:endParaRPr lang="en-US" altLang="zh-CN" sz="900" kern="1200" baseline="0" dirty="0" smtClean="0"/>
                    </a:p>
                    <a:p>
                      <a:endParaRPr lang="zh-CN" altLang="en-US" sz="900" dirty="0"/>
                    </a:p>
                  </a:txBody>
                  <a:tcPr marL="90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/>
                        <a:t>应答指定文字交谈呼叫</a:t>
                      </a:r>
                    </a:p>
                    <a:p>
                      <a:endParaRPr lang="zh-CN" altLang="en-US" sz="900" dirty="0"/>
                    </a:p>
                  </a:txBody>
                  <a:tcPr marL="90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/>
                        <a:t>应答文字交谈呼叫</a:t>
                      </a:r>
                    </a:p>
                    <a:p>
                      <a:endParaRPr lang="zh-CN" altLang="en-US" sz="900" dirty="0"/>
                    </a:p>
                  </a:txBody>
                  <a:tcPr marL="9000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baseline="0" dirty="0" err="1" smtClean="0"/>
                        <a:t>SendChat</a:t>
                      </a:r>
                      <a:endParaRPr lang="en-US" altLang="zh-CN" sz="900" kern="1200" baseline="0" dirty="0" smtClean="0"/>
                    </a:p>
                    <a:p>
                      <a:endParaRPr lang="zh-CN" altLang="en-US" sz="900" dirty="0"/>
                    </a:p>
                  </a:txBody>
                  <a:tcPr marL="90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/>
                        <a:t>发送文字交谈内容</a:t>
                      </a:r>
                    </a:p>
                    <a:p>
                      <a:endParaRPr lang="zh-CN" altLang="en-US" sz="900" dirty="0"/>
                    </a:p>
                  </a:txBody>
                  <a:tcPr marL="90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/>
                        <a:t>座席向用户发送文字交谈内容</a:t>
                      </a:r>
                    </a:p>
                    <a:p>
                      <a:endParaRPr lang="zh-CN" altLang="en-US" sz="900" dirty="0"/>
                    </a:p>
                  </a:txBody>
                  <a:tcPr marL="9000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baseline="0" dirty="0" err="1" smtClean="0"/>
                        <a:t>StopChat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/>
                        <a:t>结束文字交谈</a:t>
                      </a:r>
                    </a:p>
                    <a:p>
                      <a:endParaRPr lang="zh-CN" altLang="en-US" sz="900" dirty="0"/>
                    </a:p>
                  </a:txBody>
                  <a:tcPr marL="90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/>
                        <a:t>座席主动结束文字交谈并释放文字交谈呼叫</a:t>
                      </a:r>
                    </a:p>
                    <a:p>
                      <a:endParaRPr lang="zh-CN" altLang="en-US" sz="900" dirty="0"/>
                    </a:p>
                  </a:txBody>
                  <a:tcPr marL="9000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baseline="0" dirty="0" err="1" smtClean="0"/>
                        <a:t>StopChatWithCallID</a:t>
                      </a:r>
                      <a:endParaRPr lang="en-US" altLang="zh-CN" sz="900" kern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/>
                        <a:t>停止指定文字交谈呼叫</a:t>
                      </a:r>
                    </a:p>
                    <a:p>
                      <a:endParaRPr lang="zh-CN" altLang="en-US" sz="900" dirty="0"/>
                    </a:p>
                  </a:txBody>
                  <a:tcPr marL="90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/>
                        <a:t>座席主动结束指定的文字交谈并释放该文字交谈呼叫。</a:t>
                      </a:r>
                    </a:p>
                    <a:p>
                      <a:endParaRPr lang="zh-CN" altLang="en-US" sz="900" dirty="0"/>
                    </a:p>
                  </a:txBody>
                  <a:tcPr marL="9000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baseline="0" dirty="0" err="1" smtClean="0"/>
                        <a:t>SendMediaStream</a:t>
                      </a:r>
                      <a:endParaRPr lang="en-US" altLang="zh-CN" sz="900" kern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/>
                        <a:t>发送媒体流</a:t>
                      </a:r>
                    </a:p>
                    <a:p>
                      <a:endParaRPr lang="zh-CN" altLang="en-US" sz="900" dirty="0"/>
                    </a:p>
                  </a:txBody>
                  <a:tcPr marL="90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/>
                        <a:t>发送媒体流数据。</a:t>
                      </a:r>
                    </a:p>
                    <a:p>
                      <a:endParaRPr lang="zh-CN" altLang="en-US" sz="900" dirty="0"/>
                    </a:p>
                  </a:txBody>
                  <a:tcPr marL="9000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baseline="0" dirty="0" err="1" smtClean="0"/>
                        <a:t>SendMediaStreamWithCallID</a:t>
                      </a:r>
                      <a:endParaRPr lang="en-US" altLang="zh-CN" sz="900" kern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/>
                        <a:t>向指定呼叫发送媒体流</a:t>
                      </a:r>
                    </a:p>
                    <a:p>
                      <a:endParaRPr lang="zh-CN" altLang="en-US" sz="900" dirty="0"/>
                    </a:p>
                  </a:txBody>
                  <a:tcPr marL="90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/>
                        <a:t>向指定呼叫发送媒体流数据。</a:t>
                      </a:r>
                    </a:p>
                    <a:p>
                      <a:endParaRPr lang="zh-CN" altLang="en-US" sz="900" dirty="0"/>
                    </a:p>
                  </a:txBody>
                  <a:tcPr marL="9000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baseline="0" dirty="0" err="1" smtClean="0"/>
                        <a:t>SendMediaStreamWithCCBIdx</a:t>
                      </a:r>
                      <a:endParaRPr lang="en-US" altLang="zh-CN" sz="900" kern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kern="1200" baseline="0" dirty="0" smtClean="0"/>
                        <a:t>通过呼叫索引号向指定呼</a:t>
                      </a:r>
                    </a:p>
                    <a:p>
                      <a:r>
                        <a:rPr lang="zh-CN" altLang="en-US" sz="900" kern="1200" baseline="0" dirty="0" smtClean="0"/>
                        <a:t>叫发送媒体流</a:t>
                      </a:r>
                      <a:endParaRPr lang="zh-CN" alt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/>
                        <a:t>通过呼叫索引号向指定呼叫发送媒体流数据。</a:t>
                      </a:r>
                      <a:endParaRPr lang="zh-CN" alt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baseline="0" dirty="0" err="1" smtClean="0"/>
                        <a:t>AgentStartChatEx</a:t>
                      </a:r>
                      <a:endParaRPr lang="en-US" altLang="zh-CN" sz="900" kern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/>
                        <a:t>座席文字交谈呼出或者补充答复</a:t>
                      </a:r>
                    </a:p>
                    <a:p>
                      <a:endParaRPr lang="zh-CN" alt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/>
                        <a:t>座席文字交谈呼出或者补充答复。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baseline="0" dirty="0" err="1" smtClean="0"/>
                        <a:t>SendMediaStreamWithCCBIdxEx</a:t>
                      </a:r>
                      <a:endParaRPr lang="en-US" altLang="zh-CN" sz="900" kern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kern="1200" baseline="0" dirty="0" smtClean="0"/>
                        <a:t>扩展通过呼叫索引号向</a:t>
                      </a:r>
                    </a:p>
                    <a:p>
                      <a:r>
                        <a:rPr lang="zh-CN" altLang="en-US" sz="900" kern="1200" baseline="0" dirty="0" smtClean="0"/>
                        <a:t>指定呼叫发送媒体流</a:t>
                      </a:r>
                    </a:p>
                    <a:p>
                      <a:endParaRPr lang="zh-CN" alt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/>
                        <a:t>通过呼叫索引号向指定呼叫发送媒体流数据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baseline="0" dirty="0" err="1" smtClean="0"/>
                        <a:t>SendMediaStreamReceivedConfirm</a:t>
                      </a:r>
                      <a:endParaRPr lang="en-US" altLang="zh-CN" sz="900" kern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/>
                        <a:t>接收媒体流确认</a:t>
                      </a:r>
                    </a:p>
                    <a:p>
                      <a:endParaRPr lang="zh-CN" alt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/>
                        <a:t>接收媒体流确认。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baseline="0" dirty="0" err="1" smtClean="0"/>
                        <a:t>QueryChatCount</a:t>
                      </a:r>
                      <a:endParaRPr lang="en-US" altLang="zh-CN" sz="900" kern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/>
                        <a:t>查询文字交谈信息条数</a:t>
                      </a:r>
                    </a:p>
                    <a:p>
                      <a:endParaRPr lang="zh-CN" alt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/>
                        <a:t>根据输入的条件，查询返回符合条件的所有文字交谈信息的条数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baseline="0" dirty="0" err="1" smtClean="0"/>
                        <a:t>QueryChatsEx</a:t>
                      </a:r>
                      <a:endParaRPr lang="en-US" altLang="zh-CN" sz="900" kern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/>
                        <a:t>分页查询文字交谈信</a:t>
                      </a:r>
                    </a:p>
                    <a:p>
                      <a:endParaRPr lang="zh-CN" alt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/>
                        <a:t>根据输入的条件，分页查询返回符合条件的所有文字交谈信息。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QueryChats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查询文字交谈信息</a:t>
                      </a:r>
                    </a:p>
                    <a:p>
                      <a:endParaRPr lang="zh-CN" alt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根据输入的条件，查询并返回符合条件的文字交谈具体内容信息。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T="0" marB="0" anchor="ctr"/>
                </a:tc>
              </a:tr>
            </a:tbl>
          </a:graphicData>
        </a:graphic>
      </p:graphicFrame>
      <p:sp>
        <p:nvSpPr>
          <p:cNvPr id="7" name="日期占位符 3"/>
          <p:cNvSpPr txBox="1">
            <a:spLocks/>
          </p:cNvSpPr>
          <p:nvPr/>
        </p:nvSpPr>
        <p:spPr bwMode="auto">
          <a:xfrm>
            <a:off x="6513513" y="6642100"/>
            <a:ext cx="20970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01688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utigerNext LT Bold" pitchFamily="1" charset="0"/>
                <a:ea typeface="ＭＳ Ｐゴシック" pitchFamily="34" charset="-128"/>
                <a:cs typeface="+mn-cs"/>
              </a:rPr>
              <a:t>Page </a:t>
            </a:r>
            <a:fld id="{4780C888-D246-4D83-BA9A-935D9575F7D7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utigerNext LT Bold" pitchFamily="1" charset="0"/>
                <a:ea typeface="ＭＳ Ｐゴシック" pitchFamily="34" charset="-128"/>
                <a:cs typeface="+mn-cs"/>
              </a:rPr>
              <a:pPr marL="0" marR="0" lvl="0" indent="0" algn="l" defTabSz="801688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utigerNext LT Bold" pitchFamily="1" charset="0"/>
              <a:ea typeface="ＭＳ Ｐゴシック" pitchFamily="34" charset="-128"/>
              <a:cs typeface="+mn-cs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395536" y="116632"/>
            <a:ext cx="8096001" cy="80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39" tIns="40069" rIns="80139" bIns="40069" numCol="1" anchor="ctr" anchorCtr="0" compatLnSpc="1">
            <a:prstTxWarp prst="textNoShape">
              <a:avLst/>
            </a:prstTxWarp>
          </a:bodyPr>
          <a:lstStyle/>
          <a:p>
            <a:pPr marL="0" lvl="1" defTabSz="801688">
              <a:defRPr/>
            </a:pPr>
            <a:r>
              <a:rPr kumimoji="0" lang="en-US" altLang="zh-CN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FrutigerNext LT Medium" pitchFamily="34" charset="0"/>
                <a:ea typeface="黑体" pitchFamily="2" charset="-122"/>
              </a:rPr>
              <a:t>WECC</a:t>
            </a:r>
            <a:r>
              <a:rPr kumimoji="0" lang="zh-CN" alt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FrutigerNext LT Medium" pitchFamily="34" charset="0"/>
                <a:ea typeface="黑体" pitchFamily="2" charset="-122"/>
              </a:rPr>
              <a:t>二次开发控件</a:t>
            </a:r>
            <a:r>
              <a:rPr kumimoji="0" lang="en-US" altLang="zh-CN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FrutigerNext LT Medium" pitchFamily="34" charset="0"/>
                <a:ea typeface="黑体" pitchFamily="2" charset="-122"/>
              </a:rPr>
              <a:t>——</a:t>
            </a:r>
            <a:r>
              <a:rPr lang="zh-CN" altLang="en-US" sz="3400" kern="0" dirty="0" smtClean="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rPr>
              <a:t>座席端</a:t>
            </a:r>
            <a:r>
              <a:rPr kumimoji="0" lang="zh-CN" alt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FrutigerNext LT Medium" pitchFamily="34" charset="0"/>
                <a:ea typeface="黑体" pitchFamily="2" charset="-122"/>
              </a:rPr>
              <a:t>方法</a:t>
            </a:r>
            <a:endParaRPr kumimoji="0" lang="zh-CN" altLang="en-US" sz="3400" b="0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FrutigerNext LT Medium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45412" cy="871537"/>
          </a:xfrm>
        </p:spPr>
        <p:txBody>
          <a:bodyPr/>
          <a:lstStyle/>
          <a:p>
            <a:r>
              <a:rPr lang="en-US" altLang="zh-CN" dirty="0" smtClean="0"/>
              <a:t>WECC</a:t>
            </a:r>
            <a:r>
              <a:rPr lang="zh-CN" altLang="en-US" dirty="0" smtClean="0"/>
              <a:t>二次开发控件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latin typeface="FrutigerNext LT Medium" pitchFamily="34" charset="0"/>
                <a:ea typeface="黑体" pitchFamily="2" charset="-122"/>
              </a:rPr>
              <a:t>座席端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67544" y="980728"/>
          <a:ext cx="792956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2067123"/>
                <a:gridCol w="2325365"/>
                <a:gridCol w="180888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事件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说明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说明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OnStartConvoySuccess</a:t>
                      </a:r>
                      <a:endParaRPr lang="en-US" altLang="zh-CN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发起护航浏览成功</a:t>
                      </a:r>
                    </a:p>
                    <a:p>
                      <a:endParaRPr lang="zh-CN" altLang="en-US" sz="9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OnStopChatSuccess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9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结束文字交谈成功</a:t>
                      </a:r>
                    </a:p>
                    <a:p>
                      <a:endParaRPr lang="zh-CN" altLang="en-US" sz="9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OnStartConvoyFailure</a:t>
                      </a:r>
                      <a:endParaRPr lang="en-US" altLang="zh-CN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发起护航浏览失败</a:t>
                      </a:r>
                    </a:p>
                    <a:p>
                      <a:endParaRPr lang="zh-CN" altLang="en-US" sz="9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OnReceiveChat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9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文字交谈内容到达通知事件</a:t>
                      </a:r>
                    </a:p>
                    <a:p>
                      <a:endParaRPr lang="zh-CN" altLang="en-US" sz="9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OnConvoyPushPageFailure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推送网页失败</a:t>
                      </a:r>
                    </a:p>
                    <a:p>
                      <a:endParaRPr lang="zh-CN" altLang="en-US" sz="9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OnReceiveReleaseOver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9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多媒体呼叫释放通知</a:t>
                      </a:r>
                    </a:p>
                    <a:p>
                      <a:endParaRPr lang="zh-CN" altLang="en-US" sz="9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OnConvoyPushPageSuccess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推送网页成功</a:t>
                      </a:r>
                    </a:p>
                    <a:p>
                      <a:endParaRPr lang="zh-CN" altLang="en-US" sz="9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OnReceiveReleaseOverEx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9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扩展多媒体呼叫释放通知事件</a:t>
                      </a:r>
                    </a:p>
                    <a:p>
                      <a:endParaRPr lang="zh-CN" altLang="en-US" sz="9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OnSetConvoyOptionFailure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设置护航浏览参数失败</a:t>
                      </a:r>
                    </a:p>
                    <a:p>
                      <a:endParaRPr lang="zh-CN" altLang="en-US" sz="9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OnCallBackResultNotify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9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回呼请求结果通知</a:t>
                      </a:r>
                    </a:p>
                    <a:p>
                      <a:endParaRPr lang="zh-CN" altLang="en-US" sz="9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OnSetConvoyOptionSuccess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设置护航浏览参数成功</a:t>
                      </a:r>
                    </a:p>
                    <a:p>
                      <a:endParaRPr lang="zh-CN" altLang="en-US" sz="9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OnChatCallConnect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9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文字交谈呼叫连接</a:t>
                      </a:r>
                    </a:p>
                    <a:p>
                      <a:endParaRPr lang="zh-CN" altLang="en-US" sz="9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OnStopConvoyFailure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结束护航浏览失败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OnChatCallConnectEx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9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带呼叫索引号的文字交谈呼叫连接事件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OnStopConvoySuccess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结束护航浏览成功</a:t>
                      </a:r>
                    </a:p>
                    <a:p>
                      <a:endParaRPr lang="zh-CN" altLang="en-US" sz="9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OnReceiveChatEx2</a:t>
                      </a:r>
                    </a:p>
                    <a:p>
                      <a:endParaRPr lang="zh-CN" altLang="en-US" sz="9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获取对方发送文字交谈内容扩展</a:t>
                      </a:r>
                    </a:p>
                    <a:p>
                      <a:endParaRPr lang="zh-CN" altLang="en-US" sz="9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OnTooManyConvoyWindows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护航浏览窗口超过最大数通知</a:t>
                      </a:r>
                    </a:p>
                    <a:p>
                      <a:endParaRPr lang="zh-CN" altLang="en-US" sz="9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OnClientDataConfirm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9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客户端接收到媒体流通知</a:t>
                      </a:r>
                    </a:p>
                    <a:p>
                      <a:endParaRPr lang="zh-CN" altLang="en-US" sz="9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OnStartChatFailure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发起文字交谈失败</a:t>
                      </a:r>
                    </a:p>
                    <a:p>
                      <a:endParaRPr lang="zh-CN" altLang="en-US" sz="9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OnClientDataWithoutCallConfirmNotify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9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对用户进行补充答复时返回的用户确认事件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OnStartChatSuccess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发起文字交谈成功</a:t>
                      </a:r>
                    </a:p>
                    <a:p>
                      <a:endParaRPr lang="zh-CN" altLang="en-US" sz="9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OnGetChatAttachmentFailure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9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对应某个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 </a:t>
                      </a: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的附件下载失败</a:t>
                      </a:r>
                      <a:endParaRPr lang="zh-CN" altLang="en-US" sz="9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OnStopChatFailure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结束文字交谈失败</a:t>
                      </a:r>
                    </a:p>
                    <a:p>
                      <a:endParaRPr lang="zh-CN" altLang="en-US" sz="9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OnGetChatAttachmentSuccess</a:t>
                      </a:r>
                      <a:endParaRPr lang="en-US" altLang="zh-CN" sz="9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9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对应某个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 </a:t>
                      </a: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的附件下载成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功</a:t>
                      </a:r>
                      <a:endParaRPr lang="zh-CN" altLang="en-US" sz="9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4780C888-D246-4D83-BA9A-935D9575F7D7}" type="slidenum">
              <a:rPr lang="de-DE" smtClean="0"/>
              <a:pPr/>
              <a:t>21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124744"/>
            <a:ext cx="7929562" cy="4896544"/>
          </a:xfrm>
        </p:spPr>
        <p:txBody>
          <a:bodyPr/>
          <a:lstStyle/>
          <a:p>
            <a:r>
              <a:rPr lang="en-US" altLang="zh-CN" dirty="0" smtClean="0"/>
              <a:t>WECC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+mn-ea"/>
              </a:rPr>
              <a:t>Web </a:t>
            </a:r>
            <a:r>
              <a:rPr lang="zh-CN" altLang="zh-CN" dirty="0" smtClean="0">
                <a:latin typeface="+mn-ea"/>
              </a:rPr>
              <a:t>呼叫中心功能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WECC组网图</a:t>
            </a:r>
          </a:p>
          <a:p>
            <a:r>
              <a:rPr lang="en-US" altLang="zh-CN" dirty="0" smtClean="0"/>
              <a:t>WECC</a:t>
            </a:r>
            <a:r>
              <a:rPr lang="zh-CN" altLang="en-US" dirty="0" smtClean="0"/>
              <a:t>二次开发前的准备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n-ea"/>
              </a:rPr>
              <a:t>坐席端开发前的准备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客户端开发前的准备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WECC</a:t>
            </a:r>
            <a:r>
              <a:rPr lang="zh-CN" altLang="en-US" dirty="0" smtClean="0">
                <a:solidFill>
                  <a:schemeClr val="tx2"/>
                </a:solidFill>
              </a:rPr>
              <a:t>二次开发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1"/>
            <a:r>
              <a:rPr lang="zh-CN" altLang="en-US" dirty="0" smtClean="0"/>
              <a:t>使用前提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功能列表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属性、方法、事件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坐席端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属性、方法、事件</a:t>
            </a:r>
            <a:r>
              <a:rPr lang="en-US" altLang="zh-CN" dirty="0" smtClean="0">
                <a:solidFill>
                  <a:schemeClr val="tx2"/>
                </a:solidFill>
              </a:rPr>
              <a:t>-</a:t>
            </a:r>
            <a:r>
              <a:rPr lang="zh-CN" altLang="en-US" dirty="0" smtClean="0">
                <a:solidFill>
                  <a:schemeClr val="tx2"/>
                </a:solidFill>
              </a:rPr>
              <a:t>客户端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/>
              <a:t>WECC</a:t>
            </a:r>
            <a:r>
              <a:rPr lang="zh-CN" altLang="en-US" dirty="0" smtClean="0"/>
              <a:t>二次开发的应用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WECC</a:t>
            </a:r>
            <a:r>
              <a:rPr lang="zh-CN" altLang="en-US" dirty="0" smtClean="0"/>
              <a:t>二次开发控件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客户端方法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初始化</a:t>
            </a:r>
            <a:r>
              <a:rPr lang="en-US" altLang="zh-CN" dirty="0" smtClean="0"/>
              <a:t>WAS</a:t>
            </a:r>
          </a:p>
          <a:p>
            <a:pPr>
              <a:buNone/>
            </a:pPr>
            <a:r>
              <a:rPr lang="en-US" altLang="zh-CN" sz="1400" dirty="0" smtClean="0"/>
              <a:t>    1. </a:t>
            </a:r>
            <a:r>
              <a:rPr lang="zh-CN" altLang="zh-CN" sz="1400" dirty="0" smtClean="0"/>
              <a:t>新创建一个</a:t>
            </a:r>
            <a:r>
              <a:rPr lang="en-US" altLang="zh-CN" sz="1400" dirty="0" err="1" smtClean="0"/>
              <a:t>WasInfo</a:t>
            </a:r>
            <a:r>
              <a:rPr lang="zh-CN" altLang="zh-CN" sz="1400" dirty="0" smtClean="0"/>
              <a:t>对象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    2. </a:t>
            </a:r>
            <a:r>
              <a:rPr lang="zh-CN" altLang="en-US" sz="1400" dirty="0" smtClean="0"/>
              <a:t>通过工厂对象的</a:t>
            </a:r>
            <a:r>
              <a:rPr lang="en-US" altLang="zh-CN" sz="1400" dirty="0" err="1" smtClean="0"/>
              <a:t>getWasServiceProvider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wasInfo</a:t>
            </a:r>
            <a:r>
              <a:rPr lang="en-US" altLang="zh-CN" sz="1400" dirty="0" smtClean="0"/>
              <a:t>, locale)</a:t>
            </a:r>
            <a:r>
              <a:rPr lang="zh-CN" altLang="en-US" sz="1400" dirty="0" smtClean="0"/>
              <a:t>来完成初始化</a:t>
            </a:r>
            <a:endParaRPr lang="en-US" altLang="zh-CN" sz="1400" dirty="0" smtClean="0"/>
          </a:p>
          <a:p>
            <a:r>
              <a:rPr lang="en-US" altLang="zh-CN" dirty="0" err="1" smtClean="0"/>
              <a:t>获得WebmAnyServiceProvider对象</a:t>
            </a:r>
            <a:endParaRPr lang="en-US" altLang="zh-CN" dirty="0" smtClean="0"/>
          </a:p>
          <a:p>
            <a:pPr>
              <a:buNone/>
            </a:pPr>
            <a:r>
              <a:rPr lang="en-US" altLang="zh-CN" sz="1400" dirty="0" smtClean="0"/>
              <a:t>    1. </a:t>
            </a:r>
            <a:r>
              <a:rPr lang="zh-CN" altLang="en-US" sz="1400" dirty="0" smtClean="0"/>
              <a:t>新创建一个</a:t>
            </a:r>
            <a:r>
              <a:rPr lang="en-US" altLang="zh-CN" sz="1400" dirty="0" smtClean="0"/>
              <a:t>User</a:t>
            </a:r>
            <a:r>
              <a:rPr lang="zh-CN" altLang="en-US" sz="1400" dirty="0" smtClean="0"/>
              <a:t>对象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    2.</a:t>
            </a:r>
            <a:r>
              <a:rPr lang="zh-CN" altLang="en-US" sz="1400" dirty="0" smtClean="0"/>
              <a:t>通过</a:t>
            </a:r>
            <a:r>
              <a:rPr lang="en-US" altLang="zh-CN" sz="1400" dirty="0" err="1" smtClean="0"/>
              <a:t>WasServiceProvider</a:t>
            </a:r>
            <a:r>
              <a:rPr lang="zh-CN" altLang="en-US" sz="1400" dirty="0" smtClean="0"/>
              <a:t>对象的</a:t>
            </a:r>
            <a:r>
              <a:rPr lang="en-US" altLang="zh-CN" sz="1400" dirty="0" err="1" smtClean="0"/>
              <a:t>getWebmAnyServiceProvider</a:t>
            </a:r>
            <a:r>
              <a:rPr lang="en-US" altLang="zh-CN" sz="1400" dirty="0" smtClean="0"/>
              <a:t> (</a:t>
            </a:r>
            <a:r>
              <a:rPr lang="en-US" altLang="zh-CN" sz="1400" dirty="0" err="1" smtClean="0"/>
              <a:t>CtiAnyServiceInfo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ctiAnyServiceInfo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WebmAnyServiceProviderListenersImpl</a:t>
            </a:r>
            <a:r>
              <a:rPr lang="en-US" altLang="zh-CN" sz="1400" dirty="0" smtClean="0"/>
              <a:t>[] </a:t>
            </a:r>
            <a:r>
              <a:rPr lang="en-US" altLang="zh-CN" sz="1400" dirty="0" err="1" smtClean="0"/>
              <a:t>anyListeners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创建与服务器的连接</a:t>
            </a:r>
            <a:endParaRPr lang="en-US" altLang="zh-CN" sz="1400" dirty="0" smtClean="0"/>
          </a:p>
          <a:p>
            <a:r>
              <a:rPr lang="en-US" altLang="zh-CN" dirty="0" err="1" smtClean="0"/>
              <a:t>获得WebmServiceProvider对象</a:t>
            </a:r>
            <a:endParaRPr lang="en-US" altLang="zh-CN" dirty="0" smtClean="0"/>
          </a:p>
          <a:p>
            <a:pPr>
              <a:buNone/>
            </a:pPr>
            <a:r>
              <a:rPr lang="en-US" altLang="zh-CN" sz="1400" dirty="0" smtClean="0"/>
              <a:t>    1. </a:t>
            </a:r>
            <a:r>
              <a:rPr lang="zh-CN" altLang="zh-CN" sz="1400" dirty="0" smtClean="0"/>
              <a:t>新创建一个</a:t>
            </a:r>
            <a:r>
              <a:rPr lang="en-US" altLang="zh-CN" sz="1400" dirty="0" err="1" smtClean="0"/>
              <a:t>WasInfo</a:t>
            </a:r>
            <a:r>
              <a:rPr lang="zh-CN" altLang="zh-CN" sz="1400" dirty="0" smtClean="0"/>
              <a:t>对象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    2.</a:t>
            </a:r>
            <a:r>
              <a:rPr lang="zh-CN" altLang="en-US" sz="1400" dirty="0" smtClean="0"/>
              <a:t>通过</a:t>
            </a:r>
            <a:r>
              <a:rPr lang="en-US" altLang="zh-CN" sz="1400" dirty="0" err="1" smtClean="0"/>
              <a:t>WasServiceProvider</a:t>
            </a:r>
            <a:r>
              <a:rPr lang="zh-CN" altLang="en-US" sz="1400" dirty="0" smtClean="0"/>
              <a:t>对象的</a:t>
            </a:r>
            <a:r>
              <a:rPr lang="en-US" altLang="zh-CN" sz="1400" dirty="0" err="1" smtClean="0"/>
              <a:t>getWebmServiceProvider</a:t>
            </a:r>
            <a:r>
              <a:rPr lang="en-US" altLang="zh-CN" sz="1400" dirty="0" smtClean="0"/>
              <a:t>(user)</a:t>
            </a:r>
            <a:r>
              <a:rPr lang="zh-CN" altLang="en-US" sz="1400" dirty="0" smtClean="0"/>
              <a:t>创建与服务器的连接</a:t>
            </a:r>
            <a:endParaRPr lang="zh-CN" altLang="zh-CN" sz="1400" dirty="0" smtClean="0"/>
          </a:p>
          <a:p>
            <a:pPr>
              <a:buNone/>
            </a:pPr>
            <a:endParaRPr lang="zh-CN" altLang="zh-CN" sz="1400" dirty="0" smtClean="0"/>
          </a:p>
          <a:p>
            <a:pPr>
              <a:buNone/>
            </a:pPr>
            <a:endParaRPr lang="zh-CN" altLang="en-US" sz="1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4780C888-D246-4D83-BA9A-935D9575F7D7}" type="slidenum">
              <a:rPr lang="de-DE" smtClean="0"/>
              <a:pPr/>
              <a:t>23</a:t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WECC</a:t>
            </a:r>
            <a:r>
              <a:rPr lang="zh-CN" altLang="en-US" dirty="0" smtClean="0"/>
              <a:t>二次开发控件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客户端方法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发起呼叫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1400" dirty="0" smtClean="0"/>
              <a:t>1.</a:t>
            </a:r>
            <a:r>
              <a:rPr lang="zh-CN" altLang="en-US" sz="1400" dirty="0" smtClean="0"/>
              <a:t>通过</a:t>
            </a:r>
            <a:r>
              <a:rPr lang="en-US" altLang="zh-CN" sz="1400" dirty="0" err="1" smtClean="0"/>
              <a:t>WebmServiceProvider</a:t>
            </a:r>
            <a:r>
              <a:rPr lang="zh-CN" altLang="en-US" sz="1400" dirty="0" smtClean="0"/>
              <a:t>对像方法</a:t>
            </a:r>
            <a:r>
              <a:rPr lang="en-US" altLang="zh-CN" sz="1400" dirty="0" err="1" smtClean="0"/>
              <a:t>createCall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midaType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创建一个呼叫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1400" dirty="0" smtClean="0"/>
              <a:t>2.</a:t>
            </a:r>
            <a:r>
              <a:rPr lang="zh-CN" altLang="zh-CN" sz="1400" dirty="0" smtClean="0"/>
              <a:t>使用</a:t>
            </a:r>
            <a:r>
              <a:rPr lang="en-US" altLang="zh-CN" sz="1400" dirty="0" err="1" smtClean="0"/>
              <a:t>createCall</a:t>
            </a:r>
            <a:r>
              <a:rPr lang="zh-CN" altLang="zh-CN" sz="1400" dirty="0" smtClean="0"/>
              <a:t>获取的</a:t>
            </a:r>
            <a:r>
              <a:rPr lang="en-US" altLang="zh-CN" sz="1400" dirty="0" err="1" smtClean="0"/>
              <a:t>ChatCall</a:t>
            </a:r>
            <a:r>
              <a:rPr lang="zh-CN" altLang="zh-CN" sz="1400" dirty="0" smtClean="0"/>
              <a:t>进行连接</a:t>
            </a:r>
          </a:p>
          <a:p>
            <a:pPr>
              <a:buNone/>
            </a:pPr>
            <a:r>
              <a:rPr lang="en-US" altLang="zh-CN" sz="1400" dirty="0" smtClean="0"/>
              <a:t>         </a:t>
            </a:r>
            <a:r>
              <a:rPr lang="en-US" altLang="zh-CN" sz="1400" dirty="0" err="1" smtClean="0"/>
              <a:t>chatCall.connect</a:t>
            </a:r>
            <a:r>
              <a:rPr lang="en-US" altLang="zh-CN" sz="1400" dirty="0" smtClean="0"/>
              <a:t>(0, UVID, </a:t>
            </a:r>
            <a:r>
              <a:rPr lang="en-US" altLang="zh-CN" sz="1400" dirty="0" err="1" smtClean="0"/>
              <a:t>calledUser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attachData</a:t>
            </a:r>
            <a:r>
              <a:rPr lang="en-US" altLang="zh-CN" sz="1400" dirty="0" smtClean="0"/>
              <a:t>);</a:t>
            </a:r>
            <a:endParaRPr lang="en-US" altLang="zh-CN" dirty="0" smtClean="0"/>
          </a:p>
          <a:p>
            <a:r>
              <a:rPr lang="zh-CN" altLang="en-US" dirty="0" smtClean="0"/>
              <a:t>呼叫应答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sz="1400" dirty="0" smtClean="0"/>
              <a:t>在收到平台的响铃事件后，会收到</a:t>
            </a:r>
            <a:r>
              <a:rPr lang="en-US" altLang="zh-CN" sz="1400" dirty="0" err="1" smtClean="0"/>
              <a:t>webCallRinging</a:t>
            </a:r>
            <a:r>
              <a:rPr lang="zh-CN" altLang="en-US" sz="1400" dirty="0" smtClean="0"/>
              <a:t>事件方法，收到</a:t>
            </a:r>
            <a:r>
              <a:rPr lang="en-US" altLang="zh-CN" sz="1400" dirty="0" err="1" smtClean="0"/>
              <a:t>webCallRinging</a:t>
            </a:r>
            <a:r>
              <a:rPr lang="zh-CN" altLang="en-US" sz="1400" dirty="0" smtClean="0"/>
              <a:t>事件调用</a:t>
            </a:r>
            <a:r>
              <a:rPr lang="en-US" altLang="zh-CN" sz="1400" dirty="0" smtClean="0"/>
              <a:t>answer()</a:t>
            </a:r>
            <a:r>
              <a:rPr lang="zh-CN" altLang="en-US" sz="1400" dirty="0" smtClean="0"/>
              <a:t>中向平台发起应答请求</a:t>
            </a:r>
            <a:endParaRPr lang="en-US" altLang="zh-CN" sz="1400" dirty="0" smtClean="0"/>
          </a:p>
          <a:p>
            <a:r>
              <a:rPr lang="zh-CN" altLang="zh-CN" dirty="0" smtClean="0"/>
              <a:t>退出文字交谈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sz="1400" dirty="0" err="1" smtClean="0"/>
              <a:t>chatCall.dropCall</a:t>
            </a:r>
            <a:r>
              <a:rPr lang="en-US" altLang="zh-CN" sz="1400" dirty="0" smtClean="0"/>
              <a:t>();</a:t>
            </a:r>
            <a:endParaRPr lang="zh-CN" altLang="zh-CN" sz="1400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4780C888-D246-4D83-BA9A-935D9575F7D7}" type="slidenum">
              <a:rPr lang="de-DE" smtClean="0"/>
              <a:pPr/>
              <a:t>24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WECC</a:t>
            </a:r>
            <a:r>
              <a:rPr lang="zh-CN" altLang="en-US" dirty="0" smtClean="0"/>
              <a:t>二次开发控件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客户端方法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268760"/>
            <a:ext cx="7929562" cy="4566891"/>
          </a:xfrm>
        </p:spPr>
        <p:txBody>
          <a:bodyPr/>
          <a:lstStyle/>
          <a:p>
            <a:r>
              <a:rPr lang="zh-CN" altLang="zh-CN" dirty="0" smtClean="0"/>
              <a:t>发送文字交谈信息</a:t>
            </a:r>
            <a:endParaRPr lang="en-US" altLang="zh-CN" dirty="0" smtClean="0"/>
          </a:p>
          <a:p>
            <a:pPr>
              <a:buNone/>
            </a:pPr>
            <a:r>
              <a:rPr lang="en-US" altLang="zh-CN" sz="1400" dirty="0" smtClean="0"/>
              <a:t>	1.chatCall.sendChatMessage(</a:t>
            </a:r>
            <a:r>
              <a:rPr lang="en-US" altLang="zh-CN" sz="1400" dirty="0" err="1" smtClean="0"/>
              <a:t>webMsg</a:t>
            </a:r>
            <a:r>
              <a:rPr lang="en-US" altLang="zh-CN" sz="1400" dirty="0" smtClean="0"/>
              <a:t>);</a:t>
            </a:r>
          </a:p>
          <a:p>
            <a:pPr>
              <a:buNone/>
            </a:pPr>
            <a:r>
              <a:rPr lang="en-US" altLang="zh-CN" sz="1400" dirty="0" smtClean="0"/>
              <a:t>	2.</a:t>
            </a:r>
            <a:r>
              <a:rPr lang="zh-CN" altLang="zh-CN" sz="1400" dirty="0" smtClean="0"/>
              <a:t>其中</a:t>
            </a:r>
            <a:r>
              <a:rPr lang="en-US" altLang="zh-CN" sz="1400" dirty="0" err="1" smtClean="0"/>
              <a:t>webMsg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Web</a:t>
            </a:r>
            <a:r>
              <a:rPr lang="zh-CN" altLang="en-US" sz="1400" dirty="0" smtClean="0"/>
              <a:t>消息类对象</a:t>
            </a:r>
            <a:r>
              <a:rPr lang="zh-CN" altLang="zh-CN" sz="1400" dirty="0" smtClean="0"/>
              <a:t>：</a:t>
            </a:r>
          </a:p>
          <a:p>
            <a:pPr>
              <a:buNone/>
            </a:pPr>
            <a:r>
              <a:rPr lang="en-US" altLang="zh-CN" sz="1400" dirty="0" smtClean="0"/>
              <a:t>         </a:t>
            </a:r>
            <a:r>
              <a:rPr lang="en-US" altLang="zh-CN" sz="1400" dirty="0" err="1" smtClean="0"/>
              <a:t>WebMessage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webMsg</a:t>
            </a:r>
            <a:r>
              <a:rPr lang="en-US" altLang="zh-CN" sz="1400" dirty="0" smtClean="0"/>
              <a:t> = new </a:t>
            </a:r>
            <a:r>
              <a:rPr lang="en-US" altLang="zh-CN" sz="1400" dirty="0" err="1" smtClean="0"/>
              <a:t>WebMessage</a:t>
            </a:r>
            <a:r>
              <a:rPr lang="en-US" altLang="zh-CN" sz="1400" dirty="0" smtClean="0"/>
              <a:t>();</a:t>
            </a:r>
            <a:endParaRPr lang="zh-CN" altLang="zh-CN" sz="1400" dirty="0" smtClean="0"/>
          </a:p>
          <a:p>
            <a:pPr>
              <a:buNone/>
            </a:pPr>
            <a:r>
              <a:rPr lang="en-US" altLang="zh-CN" sz="1400" dirty="0" smtClean="0"/>
              <a:t>	   </a:t>
            </a:r>
            <a:r>
              <a:rPr lang="zh-CN" altLang="en-US" sz="1400" dirty="0" smtClean="0"/>
              <a:t>需要对</a:t>
            </a:r>
            <a:r>
              <a:rPr lang="en-US" altLang="zh-CN" sz="1400" dirty="0" err="1" smtClean="0"/>
              <a:t>webMsg</a:t>
            </a:r>
            <a:r>
              <a:rPr lang="zh-CN" altLang="en-US" sz="1400" dirty="0" smtClean="0"/>
              <a:t>设置参数</a:t>
            </a:r>
            <a:endParaRPr lang="en-US" altLang="zh-CN" sz="1400" dirty="0" smtClean="0"/>
          </a:p>
          <a:p>
            <a:pPr>
              <a:buNone/>
            </a:pPr>
            <a:endParaRPr lang="zh-CN" altLang="zh-CN" sz="1400" dirty="0" smtClean="0"/>
          </a:p>
          <a:p>
            <a:r>
              <a:rPr lang="zh-CN" altLang="zh-CN" dirty="0" smtClean="0"/>
              <a:t>保</a:t>
            </a:r>
            <a:r>
              <a:rPr lang="zh-CN" altLang="en-US" dirty="0" smtClean="0"/>
              <a:t>存</a:t>
            </a:r>
            <a:r>
              <a:rPr lang="zh-CN" altLang="zh-CN" dirty="0" smtClean="0"/>
              <a:t>附件到数据库</a:t>
            </a:r>
          </a:p>
          <a:p>
            <a:pPr>
              <a:buNone/>
            </a:pPr>
            <a:r>
              <a:rPr lang="en-US" altLang="zh-CN" sz="1400" dirty="0" smtClean="0"/>
              <a:t>      1.int </a:t>
            </a:r>
            <a:r>
              <a:rPr lang="en-US" altLang="zh-CN" sz="1400" dirty="0" err="1" smtClean="0"/>
              <a:t>attachId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webmProvider.getChatOperationInstance</a:t>
            </a:r>
            <a:r>
              <a:rPr lang="en-US" altLang="zh-CN" sz="1400" dirty="0" smtClean="0"/>
              <a:t>().</a:t>
            </a:r>
            <a:r>
              <a:rPr lang="en-US" altLang="zh-CN" sz="1400" dirty="0" err="1" smtClean="0"/>
              <a:t>saveChatBodyPartToDB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chatid</a:t>
            </a:r>
            <a:r>
              <a:rPr lang="en-US" altLang="zh-CN" sz="1400" dirty="0" smtClean="0"/>
              <a:t>,                                </a:t>
            </a:r>
            <a:r>
              <a:rPr lang="en-US" altLang="zh-CN" sz="1400" dirty="0" err="1" smtClean="0"/>
              <a:t>hwBody</a:t>
            </a:r>
            <a:r>
              <a:rPr lang="en-US" altLang="zh-CN" sz="1400" dirty="0" smtClean="0"/>
              <a:t>);</a:t>
            </a:r>
          </a:p>
          <a:p>
            <a:pPr>
              <a:buNone/>
            </a:pPr>
            <a:r>
              <a:rPr lang="en-US" altLang="zh-CN" sz="1400" dirty="0" smtClean="0"/>
              <a:t>      2.</a:t>
            </a:r>
            <a:r>
              <a:rPr lang="zh-CN" altLang="en-US" sz="1400" dirty="0" smtClean="0"/>
              <a:t>其中</a:t>
            </a:r>
            <a:r>
              <a:rPr lang="en-US" altLang="zh-CN" sz="1400" dirty="0" err="1" smtClean="0"/>
              <a:t>hwBody</a:t>
            </a:r>
            <a:r>
              <a:rPr lang="zh-CN" altLang="en-US" sz="1400" dirty="0" smtClean="0"/>
              <a:t>为附件内容</a:t>
            </a:r>
            <a:r>
              <a:rPr lang="en-US" altLang="zh-CN" sz="1400" dirty="0" err="1" smtClean="0"/>
              <a:t>HwBody</a:t>
            </a:r>
            <a:r>
              <a:rPr lang="zh-CN" altLang="en-US" sz="1400" dirty="0" smtClean="0"/>
              <a:t>对象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chatid</a:t>
            </a:r>
            <a:r>
              <a:rPr lang="zh-CN" altLang="en-US" sz="1400" dirty="0" smtClean="0"/>
              <a:t>为消息</a:t>
            </a:r>
            <a:r>
              <a:rPr lang="en-US" altLang="zh-CN" sz="1400" dirty="0" smtClean="0"/>
              <a:t>ID</a:t>
            </a:r>
            <a:r>
              <a:rPr lang="zh-CN" altLang="en-US" sz="1400" dirty="0" smtClean="0"/>
              <a:t>，返回值为数据库中的附件</a:t>
            </a:r>
            <a:r>
              <a:rPr lang="en-US" altLang="zh-CN" sz="1400" dirty="0" smtClean="0"/>
              <a:t>ID</a:t>
            </a:r>
            <a:r>
              <a:rPr lang="zh-CN" altLang="en-US" sz="1400" dirty="0" smtClean="0"/>
              <a:t>字段</a:t>
            </a:r>
            <a:endParaRPr lang="en-US" altLang="zh-CN" sz="1400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zh-CN" dirty="0" smtClean="0"/>
              <a:t>保</a:t>
            </a:r>
            <a:r>
              <a:rPr lang="zh-CN" altLang="en-US" dirty="0" smtClean="0"/>
              <a:t>存</a:t>
            </a:r>
            <a:r>
              <a:rPr lang="zh-CN" altLang="zh-CN" dirty="0" smtClean="0"/>
              <a:t>消息到数据库</a:t>
            </a:r>
            <a:endParaRPr lang="en-US" altLang="zh-CN" dirty="0" smtClean="0"/>
          </a:p>
          <a:p>
            <a:pPr>
              <a:buNone/>
            </a:pPr>
            <a:r>
              <a:rPr lang="en-US" altLang="zh-CN" sz="1400" dirty="0" smtClean="0"/>
              <a:t>       </a:t>
            </a:r>
            <a:r>
              <a:rPr lang="en-US" altLang="zh-CN" sz="1400" dirty="0" err="1" smtClean="0"/>
              <a:t>webmProvider.getChatOperationInstance</a:t>
            </a:r>
            <a:r>
              <a:rPr lang="en-US" altLang="zh-CN" sz="1400" dirty="0" smtClean="0"/>
              <a:t>().</a:t>
            </a:r>
            <a:r>
              <a:rPr lang="en-US" altLang="zh-CN" sz="1400" dirty="0" err="1" smtClean="0"/>
              <a:t>saveChatMesssgeToDB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webMsg</a:t>
            </a:r>
            <a:r>
              <a:rPr lang="en-US" altLang="zh-CN" sz="1400" dirty="0" smtClean="0"/>
              <a:t>);</a:t>
            </a:r>
            <a:endParaRPr lang="zh-CN" altLang="zh-CN" sz="1400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4780C888-D246-4D83-BA9A-935D9575F7D7}" type="slidenum">
              <a:rPr lang="de-DE" smtClean="0"/>
              <a:pPr/>
              <a:t>25</a:t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WECC</a:t>
            </a:r>
            <a:r>
              <a:rPr lang="zh-CN" altLang="en-US" dirty="0" smtClean="0"/>
              <a:t>二次开发控件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客户端方法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点击通话，护航浏览，电话回呼与离线留言功能方法与文字交谈类似，其中点击通话，护航浏览需要控件支持</a:t>
            </a:r>
            <a:endParaRPr lang="en-US" altLang="zh-CN" dirty="0" smtClean="0"/>
          </a:p>
          <a:p>
            <a:r>
              <a:rPr lang="zh-CN" altLang="en-US" dirty="0" smtClean="0"/>
              <a:t>点击通话控件使用的方法：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1400" dirty="0" smtClean="0"/>
              <a:t>       1.</a:t>
            </a:r>
            <a:r>
              <a:rPr lang="zh-CN" altLang="en-US" sz="1400" dirty="0" smtClean="0"/>
              <a:t>初始化控件：</a:t>
            </a:r>
            <a:r>
              <a:rPr lang="en-US" altLang="zh-CN" sz="1400" dirty="0" err="1" smtClean="0"/>
              <a:t>WebVoipInitialize</a:t>
            </a:r>
            <a:r>
              <a:rPr lang="en-US" altLang="zh-CN" sz="1400" dirty="0" smtClean="0"/>
              <a:t>();</a:t>
            </a:r>
          </a:p>
          <a:p>
            <a:pPr>
              <a:buNone/>
            </a:pPr>
            <a:r>
              <a:rPr lang="en-US" altLang="zh-CN" sz="1400" dirty="0" smtClean="0"/>
              <a:t>       2. </a:t>
            </a:r>
            <a:r>
              <a:rPr lang="zh-CN" altLang="en-US" sz="1400" dirty="0" smtClean="0"/>
              <a:t>发起匿名呼叫：</a:t>
            </a:r>
            <a:r>
              <a:rPr lang="en-US" altLang="zh-CN" sz="1400" dirty="0" err="1" smtClean="0"/>
              <a:t>WebVoipAnonymousCardCall</a:t>
            </a:r>
            <a:r>
              <a:rPr lang="en-US" altLang="zh-CN" sz="1400" dirty="0" smtClean="0"/>
              <a:t>();</a:t>
            </a:r>
          </a:p>
          <a:p>
            <a:r>
              <a:rPr lang="zh-CN" altLang="en-US" dirty="0" smtClean="0"/>
              <a:t>护航浏览控件使用的方法：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1400" dirty="0" smtClean="0"/>
              <a:t>       1.</a:t>
            </a:r>
            <a:r>
              <a:rPr lang="zh-CN" altLang="en-US" sz="1400" dirty="0" smtClean="0"/>
              <a:t>初始化护航浏览控件：</a:t>
            </a:r>
            <a:r>
              <a:rPr lang="en-US" altLang="zh-CN" sz="1400" dirty="0" err="1" smtClean="0"/>
              <a:t>AgentInitWVC</a:t>
            </a:r>
            <a:r>
              <a:rPr lang="zh-CN" altLang="en-US" sz="1400" dirty="0" smtClean="0"/>
              <a:t>（）</a:t>
            </a:r>
            <a:r>
              <a:rPr lang="en-US" altLang="zh-CN" sz="1400" dirty="0" smtClean="0"/>
              <a:t>;</a:t>
            </a:r>
          </a:p>
          <a:p>
            <a:pPr>
              <a:buNone/>
            </a:pPr>
            <a:r>
              <a:rPr lang="en-US" altLang="zh-CN" sz="1400" dirty="0" smtClean="0"/>
              <a:t>       2.</a:t>
            </a:r>
            <a:r>
              <a:rPr lang="zh-CN" altLang="en-US" sz="1400" dirty="0" smtClean="0"/>
              <a:t>将接受到的对端数据设置在本地护航浏览控件</a:t>
            </a:r>
            <a:r>
              <a:rPr lang="en-US" altLang="zh-CN" sz="1400" dirty="0" smtClean="0"/>
              <a:t>:</a:t>
            </a:r>
            <a:r>
              <a:rPr lang="en-US" altLang="zh-CN" sz="1400" dirty="0" err="1" smtClean="0"/>
              <a:t>SetCoopMsg</a:t>
            </a:r>
            <a:r>
              <a:rPr lang="en-US" altLang="zh-CN" sz="1400" dirty="0" smtClean="0"/>
              <a:t>();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endParaRPr lang="en-US" altLang="zh-CN" sz="1400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zh-CN" sz="14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4780C888-D246-4D83-BA9A-935D9575F7D7}" type="slidenum">
              <a:rPr lang="de-DE" smtClean="0"/>
              <a:pPr/>
              <a:t>26</a:t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WECC</a:t>
            </a:r>
            <a:r>
              <a:rPr lang="zh-CN" altLang="en-US" dirty="0" smtClean="0"/>
              <a:t>二次开发控件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客户端事件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呼叫连接正在进行触发事件：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sz="1400" dirty="0" err="1" smtClean="0"/>
              <a:t>webCallProceeDing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WebCallStateEvent</a:t>
            </a:r>
            <a:r>
              <a:rPr lang="en-US" altLang="zh-CN" sz="1400" dirty="0" smtClean="0"/>
              <a:t> arg0)</a:t>
            </a:r>
            <a:endParaRPr lang="zh-CN" altLang="zh-CN" sz="1400" dirty="0" smtClean="0"/>
          </a:p>
          <a:p>
            <a:r>
              <a:rPr lang="zh-CN" altLang="zh-CN" dirty="0" smtClean="0"/>
              <a:t>呼叫连接建立成功触发事件：</a:t>
            </a:r>
          </a:p>
          <a:p>
            <a:pPr>
              <a:buNone/>
            </a:pPr>
            <a:r>
              <a:rPr lang="en-US" altLang="zh-CN" sz="1400" dirty="0" smtClean="0"/>
              <a:t>		</a:t>
            </a:r>
            <a:r>
              <a:rPr lang="en-US" altLang="zh-CN" sz="1400" dirty="0" err="1" smtClean="0"/>
              <a:t>webCallConnected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WebCallStateEvent</a:t>
            </a:r>
            <a:r>
              <a:rPr lang="en-US" altLang="zh-CN" sz="1400" dirty="0" smtClean="0"/>
              <a:t> arg0)</a:t>
            </a:r>
            <a:endParaRPr lang="zh-CN" altLang="zh-CN" sz="1400" dirty="0" smtClean="0"/>
          </a:p>
          <a:p>
            <a:r>
              <a:rPr lang="zh-CN" altLang="zh-CN" dirty="0" smtClean="0"/>
              <a:t>呼叫连接受阻触发事件：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sz="1400" dirty="0" err="1" smtClean="0"/>
              <a:t>webCallBaulk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WebCallStateEvent</a:t>
            </a:r>
            <a:r>
              <a:rPr lang="en-US" altLang="zh-CN" sz="1400" dirty="0" smtClean="0"/>
              <a:t> arg0)</a:t>
            </a:r>
            <a:endParaRPr lang="zh-CN" altLang="zh-CN" sz="1400" dirty="0" smtClean="0"/>
          </a:p>
          <a:p>
            <a:r>
              <a:rPr lang="zh-CN" altLang="zh-CN" dirty="0" smtClean="0"/>
              <a:t>呼叫进入排队触发事件：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sz="1400" dirty="0" err="1" smtClean="0"/>
              <a:t>webCallQueuing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WebCallStateEvent</a:t>
            </a:r>
            <a:r>
              <a:rPr lang="en-US" altLang="zh-CN" sz="1400" dirty="0" smtClean="0"/>
              <a:t> arg0)</a:t>
            </a:r>
            <a:endParaRPr lang="zh-CN" altLang="zh-CN" sz="1400" dirty="0" smtClean="0"/>
          </a:p>
          <a:p>
            <a:r>
              <a:rPr lang="zh-CN" altLang="zh-CN" dirty="0" smtClean="0"/>
              <a:t>呼叫排队超时触发事件：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sz="1400" dirty="0" err="1" smtClean="0"/>
              <a:t>webCallQueueTimeout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WebCallStateEventEx</a:t>
            </a:r>
            <a:r>
              <a:rPr lang="en-US" altLang="zh-CN" sz="1400" dirty="0" smtClean="0"/>
              <a:t> arg0)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endParaRPr lang="en-US" altLang="zh-CN" sz="1400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zh-CN" sz="14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4780C888-D246-4D83-BA9A-935D9575F7D7}" type="slidenum">
              <a:rPr lang="de-DE" smtClean="0"/>
              <a:pPr/>
              <a:t>27</a:t>
            </a:fld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WECC</a:t>
            </a:r>
            <a:r>
              <a:rPr lang="zh-CN" altLang="en-US" dirty="0" smtClean="0"/>
              <a:t>二次开发控件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客户端事件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呼叫释放触发事件：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sz="1400" dirty="0" err="1" smtClean="0"/>
              <a:t>webCallDisconnected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WebCallStateEvent</a:t>
            </a:r>
            <a:r>
              <a:rPr lang="en-US" altLang="zh-CN" sz="1400" dirty="0" smtClean="0"/>
              <a:t> arg0)</a:t>
            </a:r>
            <a:endParaRPr lang="zh-CN" altLang="zh-CN" sz="1400" dirty="0" smtClean="0"/>
          </a:p>
          <a:p>
            <a:r>
              <a:rPr lang="zh-CN" altLang="en-US" dirty="0" smtClean="0"/>
              <a:t>护航浏览接收数据事件</a:t>
            </a:r>
            <a:r>
              <a:rPr lang="zh-CN" altLang="zh-CN" dirty="0" smtClean="0"/>
              <a:t>：</a:t>
            </a:r>
          </a:p>
          <a:p>
            <a:pPr>
              <a:buNone/>
            </a:pPr>
            <a:r>
              <a:rPr lang="en-US" altLang="zh-CN" sz="1400" dirty="0" smtClean="0"/>
              <a:t>		 </a:t>
            </a:r>
            <a:r>
              <a:rPr lang="en-US" altLang="zh-CN" sz="1400" dirty="0" err="1" smtClean="0"/>
              <a:t>escortCallReceiveData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EscortCallStateEvent</a:t>
            </a:r>
            <a:r>
              <a:rPr lang="en-US" altLang="zh-CN" sz="1400" dirty="0" smtClean="0"/>
              <a:t> arg0)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endParaRPr lang="en-US" altLang="zh-CN" sz="1400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zh-CN" sz="14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4780C888-D246-4D83-BA9A-935D9575F7D7}" type="slidenum">
              <a:rPr lang="de-DE" smtClean="0"/>
              <a:pPr/>
              <a:t>28</a:t>
            </a:fld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124744"/>
            <a:ext cx="7929562" cy="4896544"/>
          </a:xfrm>
        </p:spPr>
        <p:txBody>
          <a:bodyPr/>
          <a:lstStyle/>
          <a:p>
            <a:r>
              <a:rPr lang="en-US" altLang="zh-CN" dirty="0" smtClean="0"/>
              <a:t>WECC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+mn-ea"/>
              </a:rPr>
              <a:t>Web </a:t>
            </a:r>
            <a:r>
              <a:rPr lang="zh-CN" altLang="zh-CN" dirty="0" smtClean="0">
                <a:latin typeface="+mn-ea"/>
              </a:rPr>
              <a:t>呼叫中心功能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WECC组网图</a:t>
            </a:r>
          </a:p>
          <a:p>
            <a:r>
              <a:rPr lang="en-US" altLang="zh-CN" dirty="0" smtClean="0"/>
              <a:t>WECC</a:t>
            </a:r>
            <a:r>
              <a:rPr lang="zh-CN" altLang="en-US" dirty="0" smtClean="0"/>
              <a:t>二次开发前的准备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n-ea"/>
              </a:rPr>
              <a:t>坐席端开发前的准备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客户端开发前的准备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/>
              <a:t>WECC</a:t>
            </a:r>
            <a:r>
              <a:rPr lang="zh-CN" altLang="en-US" dirty="0" smtClean="0"/>
              <a:t>二次开发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使用前提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功能列表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属性、方法、事件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坐席端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属性、方法、事件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tx2"/>
                </a:solidFill>
              </a:rPr>
              <a:t>WECC</a:t>
            </a:r>
            <a:r>
              <a:rPr lang="zh-CN" altLang="en-US" dirty="0" smtClean="0">
                <a:solidFill>
                  <a:schemeClr val="tx2"/>
                </a:solidFill>
              </a:rPr>
              <a:t>二次开发的应用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Web </a:t>
            </a:r>
            <a:r>
              <a:rPr lang="zh-CN" altLang="zh-CN" dirty="0" smtClean="0"/>
              <a:t>呼叫中心功能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 </a:t>
            </a:r>
            <a:r>
              <a:rPr lang="zh-CN" altLang="zh-CN" dirty="0" smtClean="0"/>
              <a:t>呼叫中心（</a:t>
            </a:r>
            <a:r>
              <a:rPr lang="en-US" altLang="zh-CN" dirty="0" smtClean="0"/>
              <a:t>Web Enabled Call Center</a:t>
            </a:r>
            <a:r>
              <a:rPr lang="zh-CN" altLang="zh-CN" dirty="0" smtClean="0"/>
              <a:t>，简称</a:t>
            </a:r>
            <a:r>
              <a:rPr lang="en-US" altLang="zh-CN" dirty="0" smtClean="0"/>
              <a:t>WECC</a:t>
            </a:r>
            <a:r>
              <a:rPr lang="zh-CN" altLang="zh-CN" dirty="0" smtClean="0"/>
              <a:t>），支持通过</a:t>
            </a:r>
            <a:r>
              <a:rPr lang="en-US" altLang="zh-CN" dirty="0" smtClean="0"/>
              <a:t>WAS</a:t>
            </a:r>
            <a:r>
              <a:rPr lang="zh-CN" altLang="zh-CN" dirty="0" smtClean="0"/>
              <a:t>（</a:t>
            </a:r>
            <a:r>
              <a:rPr lang="en-US" altLang="zh-CN" dirty="0" smtClean="0"/>
              <a:t>Web ApplicationServer</a:t>
            </a:r>
            <a:r>
              <a:rPr lang="zh-CN" altLang="zh-CN" dirty="0" smtClean="0"/>
              <a:t>，</a:t>
            </a:r>
            <a:r>
              <a:rPr lang="en-US" altLang="zh-CN" dirty="0" smtClean="0"/>
              <a:t>Web </a:t>
            </a:r>
            <a:r>
              <a:rPr lang="zh-CN" altLang="zh-CN" dirty="0" smtClean="0"/>
              <a:t>应用服务器）将</a:t>
            </a:r>
            <a:r>
              <a:rPr lang="en-US" altLang="zh-CN" dirty="0" smtClean="0"/>
              <a:t>Web </a:t>
            </a:r>
            <a:r>
              <a:rPr lang="zh-CN" altLang="zh-CN" dirty="0" smtClean="0"/>
              <a:t>用户接入呼叫中心。</a:t>
            </a:r>
          </a:p>
          <a:p>
            <a:r>
              <a:rPr lang="en-US" altLang="zh-CN" dirty="0" smtClean="0"/>
              <a:t>WECC </a:t>
            </a:r>
            <a:r>
              <a:rPr lang="zh-CN" altLang="zh-CN" dirty="0" smtClean="0"/>
              <a:t>充分利用</a:t>
            </a:r>
            <a:r>
              <a:rPr lang="en-US" altLang="zh-CN" dirty="0" smtClean="0"/>
              <a:t>Web</a:t>
            </a:r>
            <a:r>
              <a:rPr lang="zh-CN" altLang="zh-CN" dirty="0" smtClean="0"/>
              <a:t>、</a:t>
            </a:r>
            <a:r>
              <a:rPr lang="en-US" altLang="zh-CN" dirty="0" smtClean="0"/>
              <a:t>IP </a:t>
            </a:r>
            <a:r>
              <a:rPr lang="zh-CN" altLang="zh-CN" dirty="0" smtClean="0"/>
              <a:t>技术，可为用户提供多种媒体的组合服务，包括文字交谈、点击通话、回呼请求、护航浏览、离线留言服务。其中文字交谈为</a:t>
            </a:r>
            <a:r>
              <a:rPr lang="en-US" altLang="zh-CN" dirty="0" smtClean="0"/>
              <a:t>WECC </a:t>
            </a:r>
            <a:r>
              <a:rPr lang="zh-CN" altLang="zh-CN" dirty="0" smtClean="0"/>
              <a:t>的主要服务，其他服务主要起到辅助文字交谈的作用。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4780C888-D246-4D83-BA9A-935D9575F7D7}" type="slidenum">
              <a:rPr lang="de-DE" smtClean="0"/>
              <a:pPr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chemeClr val="tx2"/>
                </a:solidFill>
              </a:rPr>
              <a:t>WECC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二次开发的应用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文</a:t>
            </a:r>
            <a:r>
              <a:rPr lang="zh-CN" altLang="zh-CN" dirty="0" smtClean="0"/>
              <a:t>字交谈</a:t>
            </a:r>
            <a:r>
              <a:rPr lang="zh-CN" altLang="en-US" dirty="0" smtClean="0"/>
              <a:t>：有两种模式：</a:t>
            </a:r>
            <a:r>
              <a:rPr lang="en-US" altLang="zh-CN" dirty="0" err="1" smtClean="0"/>
              <a:t>newChatMode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</a:t>
            </a:r>
            <a:r>
              <a:rPr lang="en-US" altLang="zh-CN" dirty="0" err="1" smtClean="0"/>
              <a:t>ldChatMode</a:t>
            </a:r>
            <a:endParaRPr lang="en-US" altLang="zh-CN" dirty="0" smtClean="0"/>
          </a:p>
          <a:p>
            <a:pPr>
              <a:buNone/>
            </a:pPr>
            <a:r>
              <a:rPr lang="zh-CN" altLang="en-US" sz="1400" dirty="0" smtClean="0"/>
              <a:t>区别</a:t>
            </a:r>
            <a:r>
              <a:rPr lang="en-US" altLang="zh-CN" sz="1400" dirty="0" smtClean="0"/>
              <a:t>:</a:t>
            </a:r>
          </a:p>
          <a:p>
            <a:pPr>
              <a:buNone/>
            </a:pPr>
            <a:r>
              <a:rPr lang="en-US" altLang="zh-CN" sz="1400" dirty="0" smtClean="0"/>
              <a:t>	1. </a:t>
            </a:r>
            <a:r>
              <a:rPr lang="en-US" altLang="zh-CN" sz="1400" dirty="0" err="1" smtClean="0"/>
              <a:t>newChatMode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支持附件，字体，颜色等，坐席端收到的是</a:t>
            </a:r>
            <a:r>
              <a:rPr lang="en-US" altLang="zh-CN" sz="1400" dirty="0" smtClean="0"/>
              <a:t>XML</a:t>
            </a:r>
            <a:r>
              <a:rPr lang="zh-CN" altLang="en-US" sz="1400" dirty="0" smtClean="0"/>
              <a:t>格式的字符串。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2.oldChatMode:</a:t>
            </a:r>
            <a:r>
              <a:rPr lang="zh-CN" altLang="en-US" sz="1400" dirty="0" smtClean="0"/>
              <a:t>不支持附件，字体，颜色，不支持</a:t>
            </a:r>
            <a:r>
              <a:rPr lang="en-US" altLang="zh-CN" sz="1400" dirty="0" smtClean="0"/>
              <a:t>XML</a:t>
            </a:r>
            <a:r>
              <a:rPr lang="zh-CN" altLang="en-US" sz="1400" dirty="0" smtClean="0"/>
              <a:t>格式字符串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zh-CN" altLang="zh-CN" dirty="0" smtClean="0"/>
              <a:t>点击通话开通流程：</a:t>
            </a:r>
          </a:p>
          <a:p>
            <a:pPr lvl="0"/>
            <a:r>
              <a:rPr lang="zh-CN" altLang="zh-CN" sz="1200" dirty="0" smtClean="0"/>
              <a:t>配</a:t>
            </a:r>
            <a:r>
              <a:rPr lang="zh-CN" altLang="zh-CN" sz="1200" dirty="0" smtClean="0"/>
              <a:t>置一个座席，座席具有文字交谈的技能</a:t>
            </a:r>
          </a:p>
          <a:p>
            <a:pPr lvl="0"/>
            <a:r>
              <a:rPr lang="zh-CN" altLang="zh-CN" sz="1200" dirty="0" smtClean="0"/>
              <a:t>增加一个系统接入码，媒体类型选择为点击通话</a:t>
            </a:r>
          </a:p>
          <a:p>
            <a:pPr lvl="0"/>
            <a:r>
              <a:rPr lang="zh-CN" altLang="zh-CN" sz="1200" dirty="0" smtClean="0"/>
              <a:t>设置特殊路由接入码，特殊路由接入码不能与系统接入码相同，随便给一个号码就行了</a:t>
            </a:r>
          </a:p>
          <a:p>
            <a:pPr lvl="0"/>
            <a:r>
              <a:rPr lang="zh-CN" altLang="zh-CN" sz="1200" dirty="0" smtClean="0"/>
              <a:t>将系统接入码配置到</a:t>
            </a:r>
            <a:r>
              <a:rPr lang="en-US" altLang="zh-CN" sz="1200" dirty="0" smtClean="0"/>
              <a:t>VDN</a:t>
            </a:r>
            <a:r>
              <a:rPr lang="zh-CN" altLang="zh-CN" sz="1200" dirty="0" smtClean="0"/>
              <a:t>中</a:t>
            </a:r>
            <a:endParaRPr lang="zh-CN" altLang="zh-CN" sz="12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4780C888-D246-4D83-BA9A-935D9575F7D7}" type="slidenum">
              <a:rPr lang="de-DE" smtClean="0"/>
              <a:pPr/>
              <a:t>30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chemeClr val="tx2"/>
                </a:solidFill>
              </a:rPr>
              <a:t>WECC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二次开发的应用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(</a:t>
            </a:r>
            <a:r>
              <a:rPr lang="zh-CN" altLang="zh-CN" dirty="0" smtClean="0"/>
              <a:t>以下为</a:t>
            </a:r>
            <a:r>
              <a:rPr lang="en-US" altLang="zh-CN" dirty="0" smtClean="0"/>
              <a:t>VDN</a:t>
            </a:r>
            <a:r>
              <a:rPr lang="zh-CN" altLang="zh-CN" dirty="0" smtClean="0"/>
              <a:t>配置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pPr lvl="0"/>
            <a:r>
              <a:rPr lang="en-US" altLang="zh-CN" sz="1400" dirty="0" smtClean="0"/>
              <a:t>VDN</a:t>
            </a:r>
            <a:r>
              <a:rPr lang="zh-CN" altLang="zh-CN" sz="1400" dirty="0" smtClean="0"/>
              <a:t>基本信息中将新增加的系统接入码勾上</a:t>
            </a:r>
          </a:p>
          <a:p>
            <a:pPr lvl="0"/>
            <a:r>
              <a:rPr lang="zh-CN" altLang="zh-CN" sz="1400" dirty="0" smtClean="0"/>
              <a:t>增加一个点击通话的技能队列</a:t>
            </a:r>
          </a:p>
          <a:p>
            <a:pPr lvl="0"/>
            <a:r>
              <a:rPr lang="zh-CN" altLang="zh-CN" sz="1400" dirty="0" smtClean="0"/>
              <a:t>给拥有文字交谈技能的座席增加上这个点击通话的技能</a:t>
            </a:r>
          </a:p>
          <a:p>
            <a:pPr lvl="0"/>
            <a:r>
              <a:rPr lang="zh-CN" altLang="zh-CN" sz="1400" dirty="0" smtClean="0"/>
              <a:t>配置点击通话的技能队列被叫配置为新增加的系统接入码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dirty="0" smtClean="0"/>
              <a:t>(</a:t>
            </a:r>
            <a:r>
              <a:rPr lang="zh-CN" altLang="zh-CN" dirty="0" smtClean="0"/>
              <a:t>以下为</a:t>
            </a:r>
            <a:r>
              <a:rPr lang="en-US" altLang="zh-CN" dirty="0" smtClean="0"/>
              <a:t>UAP</a:t>
            </a:r>
            <a:r>
              <a:rPr lang="zh-CN" altLang="zh-CN" dirty="0" smtClean="0"/>
              <a:t>配置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pPr lvl="0"/>
            <a:r>
              <a:rPr lang="zh-CN" altLang="zh-CN" sz="1400" dirty="0" smtClean="0"/>
              <a:t>命令</a:t>
            </a:r>
            <a:r>
              <a:rPr lang="en-US" altLang="zh-CN" sz="1400" dirty="0" smtClean="0"/>
              <a:t>(</a:t>
            </a:r>
            <a:r>
              <a:rPr lang="zh-CN" altLang="zh-CN" sz="1400" dirty="0" smtClean="0"/>
              <a:t>此处省略具体的命令</a:t>
            </a:r>
            <a:r>
              <a:rPr lang="en-US" altLang="zh-CN" sz="1400" dirty="0" smtClean="0"/>
              <a:t>)</a:t>
            </a:r>
            <a:r>
              <a:rPr lang="zh-CN" altLang="zh-CN" sz="1400" dirty="0" smtClean="0"/>
              <a:t>增加一个系统接入码，就是新配置的点击通话的系统接入码</a:t>
            </a:r>
          </a:p>
          <a:p>
            <a:pPr lvl="0"/>
            <a:r>
              <a:rPr lang="zh-CN" altLang="zh-CN" sz="1400" dirty="0" smtClean="0"/>
              <a:t>增加一个局向选择码：</a:t>
            </a:r>
            <a:r>
              <a:rPr lang="en-US" altLang="zh-CN" sz="1400" dirty="0" err="1" smtClean="0"/>
              <a:t>config</a:t>
            </a:r>
            <a:r>
              <a:rPr lang="en-US" altLang="zh-CN" sz="1400" dirty="0" smtClean="0"/>
              <a:t> add office </a:t>
            </a:r>
            <a:r>
              <a:rPr lang="en-US" altLang="zh-CN" sz="1400" dirty="0" err="1" smtClean="0"/>
              <a:t>selectcode</a:t>
            </a:r>
            <a:r>
              <a:rPr lang="en-US" altLang="zh-CN" sz="1400" dirty="0" smtClean="0"/>
              <a:t> 1 </a:t>
            </a:r>
            <a:r>
              <a:rPr lang="en-US" altLang="zh-CN" sz="1400" dirty="0" err="1" smtClean="0"/>
              <a:t>repeatroute</a:t>
            </a:r>
            <a:r>
              <a:rPr lang="en-US" altLang="zh-CN" sz="1400" dirty="0" smtClean="0"/>
              <a:t> no</a:t>
            </a:r>
            <a:r>
              <a:rPr lang="zh-CN" altLang="zh-CN" sz="1400" dirty="0" smtClean="0"/>
              <a:t>，选择码</a:t>
            </a:r>
            <a:r>
              <a:rPr lang="en-US" altLang="zh-CN" sz="1400" dirty="0" smtClean="0"/>
              <a:t>1</a:t>
            </a:r>
            <a:r>
              <a:rPr lang="zh-CN" altLang="zh-CN" sz="1400" dirty="0" smtClean="0"/>
              <a:t>可自由选择</a:t>
            </a:r>
          </a:p>
          <a:p>
            <a:pPr lvl="0"/>
            <a:r>
              <a:rPr lang="zh-CN" altLang="zh-CN" sz="1400" dirty="0" smtClean="0"/>
              <a:t>增加一个局向：</a:t>
            </a:r>
            <a:r>
              <a:rPr lang="en-US" altLang="zh-CN" sz="1400" dirty="0" err="1" smtClean="0"/>
              <a:t>config</a:t>
            </a:r>
            <a:r>
              <a:rPr lang="en-US" altLang="zh-CN" sz="1400" dirty="0" smtClean="0"/>
              <a:t> add office no 1 </a:t>
            </a:r>
            <a:r>
              <a:rPr lang="en-US" altLang="zh-CN" sz="1400" dirty="0" err="1" smtClean="0"/>
              <a:t>officeselectcode</a:t>
            </a:r>
            <a:r>
              <a:rPr lang="en-US" altLang="zh-CN" sz="1400" dirty="0" smtClean="0"/>
              <a:t> 1</a:t>
            </a:r>
            <a:r>
              <a:rPr lang="zh-CN" altLang="zh-CN" sz="1400" dirty="0" smtClean="0"/>
              <a:t>，</a:t>
            </a:r>
            <a:r>
              <a:rPr lang="en-US" altLang="zh-CN" sz="1400" dirty="0" err="1" smtClean="0"/>
              <a:t>officeselectcode</a:t>
            </a:r>
            <a:r>
              <a:rPr lang="en-US" altLang="zh-CN" sz="1400" dirty="0" smtClean="0"/>
              <a:t> 1</a:t>
            </a:r>
            <a:r>
              <a:rPr lang="zh-CN" altLang="zh-CN" sz="1400" dirty="0" smtClean="0"/>
              <a:t>中的</a:t>
            </a:r>
            <a:r>
              <a:rPr lang="en-US" altLang="zh-CN" sz="1400" dirty="0" smtClean="0"/>
              <a:t>1</a:t>
            </a:r>
            <a:r>
              <a:rPr lang="zh-CN" altLang="zh-CN" sz="1400" dirty="0" smtClean="0"/>
              <a:t>是上一步配置的局向选择码，</a:t>
            </a:r>
            <a:r>
              <a:rPr lang="en-US" altLang="zh-CN" sz="1400" dirty="0" smtClean="0"/>
              <a:t>office no 1</a:t>
            </a:r>
            <a:r>
              <a:rPr lang="zh-CN" altLang="zh-CN" sz="1400" dirty="0" smtClean="0"/>
              <a:t>可自由选择</a:t>
            </a:r>
          </a:p>
          <a:p>
            <a:pPr lvl="0"/>
            <a:r>
              <a:rPr lang="zh-CN" altLang="zh-CN" sz="1400" dirty="0" smtClean="0"/>
              <a:t>配置匿名呼叫：</a:t>
            </a:r>
            <a:r>
              <a:rPr lang="en-US" altLang="zh-CN" sz="1400" dirty="0" err="1" smtClean="0"/>
              <a:t>config</a:t>
            </a:r>
            <a:r>
              <a:rPr lang="en-US" altLang="zh-CN" sz="1400" dirty="0" smtClean="0"/>
              <a:t> add </a:t>
            </a:r>
            <a:r>
              <a:rPr lang="en-US" altLang="zh-CN" sz="1400" dirty="0" err="1" smtClean="0"/>
              <a:t>anonymouscall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officeno</a:t>
            </a:r>
            <a:r>
              <a:rPr lang="en-US" altLang="zh-CN" sz="1400" dirty="0" smtClean="0"/>
              <a:t> 1 </a:t>
            </a:r>
            <a:r>
              <a:rPr lang="en-US" altLang="zh-CN" sz="1400" dirty="0" err="1" smtClean="0"/>
              <a:t>maxcallnum</a:t>
            </a:r>
            <a:r>
              <a:rPr lang="en-US" altLang="zh-CN" sz="1400" dirty="0" smtClean="0"/>
              <a:t> 24</a:t>
            </a:r>
            <a:r>
              <a:rPr lang="zh-CN" altLang="zh-CN" sz="1400" dirty="0" smtClean="0"/>
              <a:t>，</a:t>
            </a:r>
            <a:r>
              <a:rPr lang="en-US" altLang="zh-CN" sz="1400" dirty="0" err="1" smtClean="0"/>
              <a:t>officeno</a:t>
            </a:r>
            <a:r>
              <a:rPr lang="en-US" altLang="zh-CN" sz="1400" dirty="0" smtClean="0"/>
              <a:t> 1</a:t>
            </a:r>
            <a:r>
              <a:rPr lang="zh-CN" altLang="zh-CN" sz="1400" dirty="0" smtClean="0"/>
              <a:t>是上一步配置的局向码，注意是第</a:t>
            </a:r>
            <a:r>
              <a:rPr lang="en-US" altLang="zh-CN" sz="1400" dirty="0" smtClean="0"/>
              <a:t>11</a:t>
            </a:r>
            <a:r>
              <a:rPr lang="zh-CN" altLang="zh-CN" sz="1400" dirty="0" smtClean="0"/>
              <a:t>步配置的局向码，不是第</a:t>
            </a:r>
            <a:r>
              <a:rPr lang="en-US" altLang="zh-CN" sz="1400" dirty="0" smtClean="0"/>
              <a:t>10</a:t>
            </a:r>
            <a:r>
              <a:rPr lang="zh-CN" altLang="zh-CN" sz="1400" dirty="0" smtClean="0"/>
              <a:t>步配置的局向选择码</a:t>
            </a:r>
          </a:p>
          <a:p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endParaRPr lang="zh-CN" altLang="en-US" sz="1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4780C888-D246-4D83-BA9A-935D9575F7D7}" type="slidenum">
              <a:rPr lang="de-DE" smtClean="0"/>
              <a:pPr/>
              <a:t>31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chemeClr val="tx2"/>
                </a:solidFill>
              </a:rPr>
              <a:t>WECC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二次开发的应用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应答文字交谈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收到文字交谈类型的呼叫请求，座席控件触发</a:t>
            </a:r>
            <a:r>
              <a:rPr lang="en-US" altLang="zh-CN" dirty="0" err="1" smtClean="0"/>
              <a:t>OnAnswerRequestEx</a:t>
            </a:r>
            <a:r>
              <a:rPr lang="zh-CN" altLang="zh-CN" dirty="0" smtClean="0"/>
              <a:t>事件，其中参数</a:t>
            </a:r>
            <a:r>
              <a:rPr lang="en-US" altLang="zh-CN" dirty="0" err="1" smtClean="0"/>
              <a:t>MediaType</a:t>
            </a:r>
            <a:r>
              <a:rPr lang="zh-CN" altLang="zh-CN" dirty="0" smtClean="0"/>
              <a:t>值为</a:t>
            </a:r>
            <a:r>
              <a:rPr lang="en-US" altLang="zh-CN" dirty="0" smtClean="0"/>
              <a:t>1</a:t>
            </a:r>
            <a:r>
              <a:rPr lang="zh-CN" altLang="zh-CN" dirty="0" smtClean="0"/>
              <a:t>。收到该请求，应弹出文字交谈交互窗口。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4780C888-D246-4D83-BA9A-935D9575F7D7}" type="slidenum">
              <a:rPr lang="de-DE" smtClean="0"/>
              <a:pPr/>
              <a:t>32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140968"/>
            <a:ext cx="3421707" cy="2739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4077072"/>
            <a:ext cx="4433085" cy="181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092883"/>
            <a:ext cx="3456384" cy="2784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4756373"/>
            <a:ext cx="3384375" cy="119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3103562"/>
            <a:ext cx="3464460" cy="277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64088" y="5160307"/>
            <a:ext cx="1080120" cy="21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64088" y="5373216"/>
            <a:ext cx="1368152" cy="208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3567" y="3068960"/>
            <a:ext cx="3507679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chemeClr val="tx2"/>
                </a:solidFill>
              </a:rPr>
              <a:t>WECC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二次开发的应用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0038" lvl="5" indent="-300038">
              <a:buClr>
                <a:schemeClr val="bg2"/>
              </a:buClr>
              <a:buSzPct val="60000"/>
              <a:buFont typeface="Wingdings" pitchFamily="2" charset="2"/>
              <a:buChar char="l"/>
            </a:pPr>
            <a:r>
              <a:rPr lang="zh-CN" altLang="zh-CN" sz="2000" dirty="0" smtClean="0"/>
              <a:t>应答护航浏览</a:t>
            </a:r>
            <a:r>
              <a:rPr lang="zh-CN" altLang="en-US" sz="2000" dirty="0" smtClean="0"/>
              <a:t>：</a:t>
            </a:r>
            <a:r>
              <a:rPr lang="zh-CN" altLang="zh-CN" sz="2000" dirty="0" smtClean="0"/>
              <a:t>收到护航浏览、表单共享类型的呼叫请求，座席控件触发</a:t>
            </a:r>
            <a:r>
              <a:rPr lang="en-US" altLang="zh-CN" sz="2000" dirty="0" err="1" smtClean="0"/>
              <a:t>OnAnswerRequestEx</a:t>
            </a:r>
            <a:r>
              <a:rPr lang="zh-CN" altLang="zh-CN" sz="2000" dirty="0" smtClean="0"/>
              <a:t>事件，其中参数</a:t>
            </a:r>
            <a:r>
              <a:rPr lang="en-US" altLang="zh-CN" sz="2000" dirty="0" err="1" smtClean="0"/>
              <a:t>MediaType</a:t>
            </a:r>
            <a:r>
              <a:rPr lang="zh-CN" altLang="zh-CN" sz="2000" dirty="0" smtClean="0"/>
              <a:t>值为</a:t>
            </a:r>
            <a:r>
              <a:rPr lang="en-US" altLang="zh-CN" sz="2000" dirty="0" smtClean="0"/>
              <a:t>3</a:t>
            </a:r>
            <a:endParaRPr lang="zh-CN" altLang="zh-CN" sz="2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4780C888-D246-4D83-BA9A-935D9575F7D7}" type="slidenum">
              <a:rPr lang="de-DE" smtClean="0"/>
              <a:pPr/>
              <a:t>33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3356992"/>
            <a:ext cx="4176464" cy="198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852936"/>
            <a:ext cx="3374520" cy="270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圆角矩形 7"/>
          <p:cNvSpPr/>
          <p:nvPr/>
        </p:nvSpPr>
        <p:spPr bwMode="auto">
          <a:xfrm>
            <a:off x="2123728" y="3212976"/>
            <a:ext cx="648072" cy="360040"/>
          </a:xfrm>
          <a:prstGeom prst="roundRect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utigerNext LT Regular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chemeClr val="tx2"/>
                </a:solidFill>
              </a:rPr>
              <a:t>WECC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二次开发的应用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应答点击通话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zh-CN" dirty="0" smtClean="0"/>
              <a:t>座席正在处理文字交谈，收到点击通话呼叫类型的呼叫请求，座席控件触发</a:t>
            </a:r>
            <a:r>
              <a:rPr lang="en-US" altLang="zh-CN" dirty="0" err="1" smtClean="0"/>
              <a:t>OnAnswerRequestEx</a:t>
            </a:r>
            <a:r>
              <a:rPr lang="zh-CN" altLang="zh-CN" dirty="0" smtClean="0"/>
              <a:t>事件，其中参数</a:t>
            </a:r>
            <a:r>
              <a:rPr lang="en-US" altLang="zh-CN" dirty="0" err="1" smtClean="0"/>
              <a:t>MediaType</a:t>
            </a:r>
            <a:r>
              <a:rPr lang="zh-CN" altLang="zh-CN" dirty="0" smtClean="0"/>
              <a:t>值为</a:t>
            </a:r>
            <a:r>
              <a:rPr lang="en-US" altLang="zh-CN" dirty="0" smtClean="0"/>
              <a:t>2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300038" lvl="5" indent="-300038">
              <a:buClr>
                <a:schemeClr val="bg2"/>
              </a:buClr>
              <a:buSzPct val="60000"/>
              <a:buFont typeface="Wingdings" pitchFamily="2" charset="2"/>
              <a:buChar char="l"/>
            </a:pPr>
            <a:r>
              <a:rPr lang="zh-CN" altLang="zh-CN" sz="2000" dirty="0" smtClean="0"/>
              <a:t>自动应答，如果设置的</a:t>
            </a:r>
            <a:r>
              <a:rPr lang="en-US" altLang="zh-CN" sz="2000" dirty="0" err="1" smtClean="0"/>
              <a:t>AutoAnswer</a:t>
            </a:r>
            <a:r>
              <a:rPr lang="zh-CN" altLang="zh-CN" sz="2000" dirty="0" smtClean="0"/>
              <a:t>属性值为</a:t>
            </a:r>
            <a:r>
              <a:rPr lang="en-US" altLang="zh-CN" sz="2000" dirty="0" smtClean="0"/>
              <a:t>1</a:t>
            </a:r>
            <a:r>
              <a:rPr lang="zh-CN" altLang="zh-CN" sz="2000" dirty="0" smtClean="0"/>
              <a:t>，则座席在收到</a:t>
            </a:r>
            <a:r>
              <a:rPr lang="en-US" altLang="zh-CN" sz="2000" dirty="0" err="1" smtClean="0"/>
              <a:t>OnAnswerRequestEx</a:t>
            </a:r>
            <a:r>
              <a:rPr lang="zh-CN" altLang="zh-CN" sz="2000" dirty="0" smtClean="0"/>
              <a:t>事件后自动应答呼叫，应答成功通话开始触发</a:t>
            </a:r>
            <a:r>
              <a:rPr lang="en-US" altLang="zh-CN" sz="2000" dirty="0" err="1" smtClean="0"/>
              <a:t>OnAnswerSuccessEx</a:t>
            </a:r>
            <a:r>
              <a:rPr lang="zh-CN" altLang="zh-CN" sz="2000" dirty="0" smtClean="0"/>
              <a:t>事件，否则触发</a:t>
            </a:r>
            <a:r>
              <a:rPr lang="en-US" altLang="zh-CN" sz="2000" dirty="0" err="1" smtClean="0"/>
              <a:t>OnAnswerFailureEx</a:t>
            </a:r>
            <a:r>
              <a:rPr lang="zh-CN" altLang="zh-CN" sz="2000" dirty="0" smtClean="0"/>
              <a:t>事件。</a:t>
            </a:r>
          </a:p>
          <a:p>
            <a:r>
              <a:rPr lang="zh-CN" altLang="zh-CN" dirty="0" smtClean="0"/>
              <a:t>非自动应答，如果设置的</a:t>
            </a:r>
            <a:r>
              <a:rPr lang="en-US" altLang="zh-CN" dirty="0" err="1" smtClean="0"/>
              <a:t>AutoAnswer</a:t>
            </a:r>
            <a:r>
              <a:rPr lang="zh-CN" altLang="zh-CN" dirty="0" smtClean="0"/>
              <a:t>属性值为</a:t>
            </a:r>
            <a:r>
              <a:rPr lang="en-US" altLang="zh-CN" dirty="0" smtClean="0"/>
              <a:t>0</a:t>
            </a:r>
            <a:r>
              <a:rPr lang="zh-CN" altLang="zh-CN" dirty="0" smtClean="0"/>
              <a:t>，则座席在收到</a:t>
            </a:r>
            <a:r>
              <a:rPr lang="en-US" altLang="zh-CN" dirty="0" err="1" smtClean="0"/>
              <a:t>OnAnswerRequestEx</a:t>
            </a:r>
            <a:r>
              <a:rPr lang="zh-CN" altLang="zh-CN" dirty="0" smtClean="0"/>
              <a:t>事件后需调用</a:t>
            </a:r>
            <a:r>
              <a:rPr lang="en-US" altLang="zh-CN" dirty="0" err="1" smtClean="0"/>
              <a:t>AnswerEx</a:t>
            </a:r>
            <a:r>
              <a:rPr lang="zh-CN" altLang="zh-CN" dirty="0" smtClean="0"/>
              <a:t>接口应答呼叫，其中参数</a:t>
            </a:r>
            <a:r>
              <a:rPr lang="en-US" altLang="zh-CN" dirty="0" err="1" smtClean="0"/>
              <a:t>MediaType</a:t>
            </a:r>
            <a:r>
              <a:rPr lang="zh-CN" altLang="zh-CN" dirty="0" smtClean="0"/>
              <a:t>值为</a:t>
            </a:r>
            <a:r>
              <a:rPr lang="en-US" altLang="zh-CN" dirty="0" smtClean="0"/>
              <a:t>2</a:t>
            </a:r>
            <a:r>
              <a:rPr lang="zh-CN" altLang="zh-CN" dirty="0" smtClean="0"/>
              <a:t>，应答成功通话开始，触发</a:t>
            </a:r>
            <a:r>
              <a:rPr lang="en-US" altLang="zh-CN" dirty="0" err="1" smtClean="0"/>
              <a:t>OnAnswerSuccessEx</a:t>
            </a:r>
            <a:r>
              <a:rPr lang="zh-CN" altLang="zh-CN" dirty="0" smtClean="0"/>
              <a:t>事件，否则触发</a:t>
            </a:r>
            <a:r>
              <a:rPr lang="en-US" altLang="zh-CN" dirty="0" err="1" smtClean="0"/>
              <a:t>OnAnswerFailureEx</a:t>
            </a:r>
            <a:r>
              <a:rPr lang="zh-CN" altLang="zh-CN" dirty="0" smtClean="0"/>
              <a:t>事件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4780C888-D246-4D83-BA9A-935D9575F7D7}" type="slidenum">
              <a:rPr lang="de-DE" smtClean="0"/>
              <a:pPr/>
              <a:t>34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chemeClr val="tx2"/>
                </a:solidFill>
              </a:rPr>
              <a:t>WECC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二次开发的应用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应答回呼请求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zh-CN" dirty="0" smtClean="0"/>
              <a:t>座席正在处理文字交谈，收到回呼请求类型的呼叫请求，座席控件触发</a:t>
            </a:r>
            <a:r>
              <a:rPr lang="en-US" altLang="zh-CN" dirty="0" err="1" smtClean="0"/>
              <a:t>OnAnswerRequestEx</a:t>
            </a:r>
            <a:r>
              <a:rPr lang="zh-CN" altLang="zh-CN" dirty="0" smtClean="0"/>
              <a:t>事件，其中参数</a:t>
            </a:r>
            <a:r>
              <a:rPr lang="en-US" altLang="zh-CN" dirty="0" err="1" smtClean="0"/>
              <a:t>MediaType</a:t>
            </a:r>
            <a:r>
              <a:rPr lang="zh-CN" altLang="zh-CN" dirty="0" smtClean="0"/>
              <a:t>值为</a:t>
            </a:r>
            <a:r>
              <a:rPr lang="en-US" altLang="zh-CN" dirty="0" smtClean="0"/>
              <a:t>4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自动应答，如果设置的</a:t>
            </a:r>
            <a:r>
              <a:rPr lang="en-US" altLang="zh-CN" dirty="0" err="1" smtClean="0"/>
              <a:t>AutoAnswer</a:t>
            </a:r>
            <a:r>
              <a:rPr lang="zh-CN" altLang="zh-CN" dirty="0" smtClean="0"/>
              <a:t>属性值为</a:t>
            </a:r>
            <a:r>
              <a:rPr lang="en-US" altLang="zh-CN" dirty="0" smtClean="0"/>
              <a:t>1</a:t>
            </a:r>
            <a:r>
              <a:rPr lang="zh-CN" altLang="zh-CN" dirty="0" smtClean="0"/>
              <a:t>，则座席在收到</a:t>
            </a:r>
            <a:r>
              <a:rPr lang="en-US" altLang="zh-CN" dirty="0" err="1" smtClean="0"/>
              <a:t>OnAnswerRequestEx</a:t>
            </a:r>
            <a:r>
              <a:rPr lang="zh-CN" altLang="zh-CN" dirty="0" smtClean="0"/>
              <a:t>事件后自动应答呼叫，应答成功通话开始触发</a:t>
            </a:r>
            <a:r>
              <a:rPr lang="en-US" altLang="zh-CN" dirty="0" err="1" smtClean="0"/>
              <a:t>OnAnswerSuccessEx</a:t>
            </a:r>
            <a:r>
              <a:rPr lang="zh-CN" altLang="zh-CN" dirty="0" smtClean="0"/>
              <a:t>事件，否则触发</a:t>
            </a:r>
            <a:r>
              <a:rPr lang="en-US" altLang="zh-CN" dirty="0" err="1" smtClean="0"/>
              <a:t>OnAnswerFailureEx</a:t>
            </a:r>
            <a:r>
              <a:rPr lang="zh-CN" altLang="zh-CN" dirty="0" smtClean="0"/>
              <a:t>事件。</a:t>
            </a:r>
            <a:endParaRPr lang="en-US" altLang="zh-CN" dirty="0" smtClean="0"/>
          </a:p>
          <a:p>
            <a:r>
              <a:rPr lang="zh-CN" altLang="zh-CN" dirty="0" smtClean="0"/>
              <a:t>非自动应答，如果设置的</a:t>
            </a:r>
            <a:r>
              <a:rPr lang="en-US" altLang="zh-CN" dirty="0" err="1" smtClean="0"/>
              <a:t>AutoAnswer</a:t>
            </a:r>
            <a:r>
              <a:rPr lang="zh-CN" altLang="zh-CN" dirty="0" smtClean="0"/>
              <a:t>属性值为</a:t>
            </a:r>
            <a:r>
              <a:rPr lang="en-US" altLang="zh-CN" dirty="0" smtClean="0"/>
              <a:t>0</a:t>
            </a:r>
            <a:r>
              <a:rPr lang="zh-CN" altLang="zh-CN" dirty="0" smtClean="0"/>
              <a:t>，则座席在收到</a:t>
            </a:r>
            <a:r>
              <a:rPr lang="en-US" altLang="zh-CN" dirty="0" err="1" smtClean="0"/>
              <a:t>OnAnswerRequestEx</a:t>
            </a:r>
            <a:r>
              <a:rPr lang="zh-CN" altLang="zh-CN" dirty="0" smtClean="0"/>
              <a:t>事件后需调用</a:t>
            </a:r>
            <a:r>
              <a:rPr lang="en-US" altLang="zh-CN" dirty="0" err="1" smtClean="0"/>
              <a:t>AnswerEx</a:t>
            </a:r>
            <a:r>
              <a:rPr lang="zh-CN" altLang="zh-CN" dirty="0" smtClean="0"/>
              <a:t>接口应答呼叫，其中参数</a:t>
            </a:r>
            <a:r>
              <a:rPr lang="en-US" altLang="zh-CN" dirty="0" err="1" smtClean="0"/>
              <a:t>MediaType</a:t>
            </a:r>
            <a:r>
              <a:rPr lang="zh-CN" altLang="zh-CN" dirty="0" smtClean="0"/>
              <a:t>值为</a:t>
            </a:r>
            <a:r>
              <a:rPr lang="en-US" altLang="zh-CN" dirty="0" smtClean="0"/>
              <a:t>4</a:t>
            </a:r>
            <a:r>
              <a:rPr lang="zh-CN" altLang="zh-CN" dirty="0" smtClean="0"/>
              <a:t>，应答成功通话开始，触发</a:t>
            </a:r>
            <a:r>
              <a:rPr lang="en-US" altLang="zh-CN" dirty="0" err="1" smtClean="0"/>
              <a:t>OnAnswerSuccessEx</a:t>
            </a:r>
            <a:r>
              <a:rPr lang="zh-CN" altLang="zh-CN" dirty="0" smtClean="0"/>
              <a:t>事件，否则触发</a:t>
            </a:r>
            <a:r>
              <a:rPr lang="en-US" altLang="zh-CN" dirty="0" err="1" smtClean="0"/>
              <a:t>OnAnswerFailureEx</a:t>
            </a:r>
            <a:r>
              <a:rPr lang="zh-CN" altLang="zh-CN" dirty="0" smtClean="0"/>
              <a:t>事件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4780C888-D246-4D83-BA9A-935D9575F7D7}" type="slidenum">
              <a:rPr lang="de-DE" smtClean="0"/>
              <a:pPr/>
              <a:t>35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124744"/>
            <a:ext cx="7929562" cy="4896544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WECC</a:t>
            </a:r>
            <a:r>
              <a:rPr lang="zh-CN" altLang="en-US" dirty="0" smtClean="0">
                <a:solidFill>
                  <a:schemeClr val="tx2"/>
                </a:solidFill>
              </a:rPr>
              <a:t>简介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1"/>
            <a:r>
              <a:rPr lang="en-US" altLang="zh-CN" dirty="0" smtClean="0">
                <a:latin typeface="+mn-ea"/>
              </a:rPr>
              <a:t>Web </a:t>
            </a:r>
            <a:r>
              <a:rPr lang="zh-CN" altLang="zh-CN" dirty="0" smtClean="0">
                <a:latin typeface="+mn-ea"/>
              </a:rPr>
              <a:t>呼叫中心功能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solidFill>
                  <a:schemeClr val="tx2"/>
                </a:solidFill>
              </a:rPr>
              <a:t>WECC组网图</a:t>
            </a:r>
          </a:p>
          <a:p>
            <a:r>
              <a:rPr lang="en-US" altLang="zh-CN" dirty="0" smtClean="0"/>
              <a:t>WECC</a:t>
            </a:r>
            <a:r>
              <a:rPr lang="zh-CN" altLang="en-US" dirty="0" smtClean="0"/>
              <a:t>二次开发前的准备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n-ea"/>
              </a:rPr>
              <a:t>坐席端开发</a:t>
            </a:r>
            <a:r>
              <a:rPr lang="zh-CN" altLang="en-US" dirty="0" smtClean="0"/>
              <a:t>前的</a:t>
            </a:r>
            <a:r>
              <a:rPr lang="zh-CN" altLang="en-US" dirty="0" smtClean="0">
                <a:latin typeface="+mn-ea"/>
              </a:rPr>
              <a:t>准备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/>
              <a:t>客户端开发前的准备</a:t>
            </a:r>
            <a:endParaRPr lang="en-US" altLang="zh-CN" dirty="0" smtClean="0"/>
          </a:p>
          <a:p>
            <a:r>
              <a:rPr lang="en-US" altLang="zh-CN" dirty="0" smtClean="0"/>
              <a:t>WECC</a:t>
            </a:r>
            <a:r>
              <a:rPr lang="zh-CN" altLang="en-US" dirty="0" smtClean="0"/>
              <a:t>二次开发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n-ea"/>
              </a:rPr>
              <a:t>使用前提</a:t>
            </a:r>
            <a:endParaRPr lang="en-US" altLang="zh-CN" dirty="0" smtClean="0">
              <a:latin typeface="+mn-ea"/>
            </a:endParaRPr>
          </a:p>
          <a:p>
            <a:pPr lvl="1">
              <a:defRPr/>
            </a:pPr>
            <a:r>
              <a:rPr lang="zh-CN" altLang="en-US" dirty="0" smtClean="0"/>
              <a:t>功能列表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属性、方法、事件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坐席端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属性、方法、事件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r>
              <a:rPr lang="en-US" altLang="zh-CN" dirty="0" smtClean="0"/>
              <a:t>WECC</a:t>
            </a:r>
            <a:r>
              <a:rPr lang="zh-CN" altLang="en-US" dirty="0" smtClean="0"/>
              <a:t>二次开发的应用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dirty="0" err="1" smtClean="0"/>
              <a:t>WECC组网图</a:t>
            </a:r>
            <a:r>
              <a:rPr lang="en-US" altLang="zh-CN" dirty="0" smtClean="0">
                <a:solidFill>
                  <a:schemeClr val="tx2"/>
                </a:solidFill>
              </a:rPr>
              <a:t/>
            </a:r>
            <a:br>
              <a:rPr lang="en-US" altLang="zh-CN" dirty="0" smtClean="0">
                <a:solidFill>
                  <a:schemeClr val="tx2"/>
                </a:solidFill>
              </a:rPr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4780C888-D246-4D83-BA9A-935D9575F7D7}" type="slidenum">
              <a:rPr lang="de-DE" smtClean="0"/>
              <a:pPr/>
              <a:t>5</a:t>
            </a:fld>
            <a:endParaRPr lang="en-GB"/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6098" y="1641475"/>
            <a:ext cx="7382292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124744"/>
            <a:ext cx="7929562" cy="4896544"/>
          </a:xfrm>
        </p:spPr>
        <p:txBody>
          <a:bodyPr/>
          <a:lstStyle/>
          <a:p>
            <a:r>
              <a:rPr lang="en-US" altLang="zh-CN" dirty="0" smtClean="0"/>
              <a:t>WECC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+mn-ea"/>
              </a:rPr>
              <a:t>Web </a:t>
            </a:r>
            <a:r>
              <a:rPr lang="zh-CN" altLang="zh-CN" dirty="0" smtClean="0">
                <a:latin typeface="+mn-ea"/>
              </a:rPr>
              <a:t>呼叫中心功能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WECC组网图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WECC</a:t>
            </a:r>
            <a:r>
              <a:rPr lang="zh-CN" altLang="en-US" dirty="0" smtClean="0">
                <a:solidFill>
                  <a:schemeClr val="tx2"/>
                </a:solidFill>
              </a:rPr>
              <a:t>二次开发前的准备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</a:rPr>
              <a:t>坐席端开发前的准备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1"/>
            <a:r>
              <a:rPr lang="zh-CN" altLang="en-US" dirty="0" smtClean="0"/>
              <a:t>客户端开发前的准备</a:t>
            </a:r>
            <a:endParaRPr lang="en-US" altLang="zh-CN" dirty="0" smtClean="0"/>
          </a:p>
          <a:p>
            <a:r>
              <a:rPr lang="en-US" altLang="zh-CN" dirty="0" smtClean="0"/>
              <a:t>WECC</a:t>
            </a:r>
            <a:r>
              <a:rPr lang="zh-CN" altLang="en-US" dirty="0" smtClean="0"/>
              <a:t>二次开发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n-ea"/>
              </a:rPr>
              <a:t>使用前提</a:t>
            </a:r>
            <a:endParaRPr lang="en-US" altLang="zh-CN" dirty="0" smtClean="0">
              <a:latin typeface="+mn-ea"/>
            </a:endParaRPr>
          </a:p>
          <a:p>
            <a:pPr lvl="1">
              <a:defRPr/>
            </a:pPr>
            <a:r>
              <a:rPr lang="zh-CN" altLang="en-US" dirty="0" smtClean="0"/>
              <a:t>功能列表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属性、方法、事件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坐席端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属性、方法、事件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r>
              <a:rPr lang="en-US" altLang="zh-CN" dirty="0" smtClean="0"/>
              <a:t>WECC</a:t>
            </a:r>
            <a:r>
              <a:rPr lang="zh-CN" altLang="en-US" dirty="0" smtClean="0"/>
              <a:t>二次开发的应用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 smtClean="0">
                <a:solidFill>
                  <a:schemeClr val="tx2"/>
                </a:solidFill>
                <a:latin typeface="FrutigerNext LT Medium"/>
              </a:rPr>
              <a:t>WECC</a:t>
            </a:r>
            <a:r>
              <a:rPr lang="zh-CN" altLang="en-US" b="1" dirty="0" smtClean="0">
                <a:solidFill>
                  <a:schemeClr val="tx2"/>
                </a:solidFill>
                <a:latin typeface="FrutigerNext LT Medium"/>
              </a:rPr>
              <a:t>二次开发前的准备</a:t>
            </a:r>
            <a:r>
              <a:rPr lang="en-US" altLang="zh-CN" b="1" dirty="0" smtClean="0">
                <a:solidFill>
                  <a:schemeClr val="tx2"/>
                </a:solidFill>
                <a:latin typeface="FrutigerNext LT Medium"/>
              </a:rPr>
              <a:t>-</a:t>
            </a:r>
            <a:r>
              <a:rPr lang="zh-CN" altLang="en-US" b="1" dirty="0" smtClean="0">
                <a:solidFill>
                  <a:schemeClr val="tx2"/>
                </a:solidFill>
                <a:latin typeface="FrutigerNext LT Medium"/>
              </a:rPr>
              <a:t>坐席端</a:t>
            </a:r>
            <a:endParaRPr lang="zh-CN" altLang="en-US" dirty="0">
              <a:latin typeface="FrutigerNext LT Medium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buNone/>
            </a:pPr>
            <a:r>
              <a:rPr lang="zh-CN" altLang="en-US" dirty="0" smtClean="0">
                <a:latin typeface="宋体" pitchFamily="2" charset="-122"/>
              </a:rPr>
              <a:t>一、二次开发资料下载：</a:t>
            </a:r>
            <a:endParaRPr lang="en-US" altLang="zh-CN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宋体" pitchFamily="2" charset="-122"/>
              </a:rPr>
              <a:t>登录</a:t>
            </a:r>
            <a:r>
              <a:rPr lang="en-US" altLang="zh-CN" dirty="0" smtClean="0">
                <a:latin typeface="宋体" pitchFamily="2" charset="-122"/>
              </a:rPr>
              <a:t>IPCC</a:t>
            </a:r>
            <a:r>
              <a:rPr lang="zh-CN" altLang="en-US" dirty="0" smtClean="0">
                <a:latin typeface="宋体" pitchFamily="2" charset="-122"/>
              </a:rPr>
              <a:t>开发者论坛，下载所需材料，此门课程涉及课程为：</a:t>
            </a:r>
            <a:endParaRPr lang="en-US" altLang="zh-CN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宋体" pitchFamily="2" charset="-122"/>
              </a:rPr>
              <a:t>《OCX</a:t>
            </a:r>
            <a:r>
              <a:rPr lang="zh-CN" altLang="en-US" dirty="0" smtClean="0">
                <a:latin typeface="宋体" pitchFamily="2" charset="-122"/>
              </a:rPr>
              <a:t>业务功能开发详解</a:t>
            </a:r>
            <a:r>
              <a:rPr lang="en-US" altLang="zh-CN" dirty="0" smtClean="0">
                <a:latin typeface="宋体" pitchFamily="2" charset="-122"/>
              </a:rPr>
              <a:t>2.1》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《</a:t>
            </a:r>
            <a:r>
              <a:rPr lang="en-US" altLang="zh-CN" i="1" dirty="0" smtClean="0">
                <a:latin typeface="FrutigerNext LT Medium" pitchFamily="34" charset="0"/>
                <a:ea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TopEng</a:t>
            </a:r>
            <a:r>
              <a:rPr lang="en-US" altLang="zh-CN" dirty="0" smtClean="0">
                <a:latin typeface="宋体" pitchFamily="2" charset="-122"/>
              </a:rPr>
              <a:t>-</a:t>
            </a:r>
            <a:r>
              <a:rPr lang="zh-CN" altLang="en-US" dirty="0" smtClean="0">
                <a:latin typeface="宋体" pitchFamily="2" charset="-122"/>
              </a:rPr>
              <a:t>智能呼叫中心 </a:t>
            </a:r>
            <a:r>
              <a:rPr lang="en-US" altLang="zh-CN" dirty="0" smtClean="0">
                <a:latin typeface="宋体" pitchFamily="2" charset="-122"/>
              </a:rPr>
              <a:t>ActiveX</a:t>
            </a:r>
            <a:r>
              <a:rPr lang="zh-CN" altLang="en-US" dirty="0" smtClean="0">
                <a:latin typeface="宋体" pitchFamily="2" charset="-122"/>
              </a:rPr>
              <a:t>接口参考</a:t>
            </a:r>
            <a:r>
              <a:rPr lang="en-US" altLang="zh-CN" dirty="0" smtClean="0">
                <a:latin typeface="宋体" pitchFamily="2" charset="-122"/>
              </a:rPr>
              <a:t>》</a:t>
            </a:r>
          </a:p>
          <a:p>
            <a:pPr>
              <a:lnSpc>
                <a:spcPct val="125000"/>
              </a:lnSpc>
              <a:buNone/>
            </a:pPr>
            <a:r>
              <a:rPr lang="zh-CN" altLang="en-US" dirty="0" smtClean="0">
                <a:latin typeface="宋体" pitchFamily="2" charset="-122"/>
              </a:rPr>
              <a:t>二、客户端组件的安装：</a:t>
            </a:r>
            <a:endParaRPr lang="en-US" altLang="zh-CN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宋体" pitchFamily="2" charset="-122"/>
              </a:rPr>
              <a:t>1.</a:t>
            </a:r>
            <a:r>
              <a:rPr lang="zh-CN" altLang="en-US" dirty="0" smtClean="0">
                <a:latin typeface="宋体" pitchFamily="2" charset="-122"/>
              </a:rPr>
              <a:t>通过平台安装客户端实现</a:t>
            </a:r>
            <a:endParaRPr lang="en-US" altLang="zh-CN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宋体" pitchFamily="2" charset="-122"/>
              </a:rPr>
              <a:t>2.</a:t>
            </a:r>
            <a:r>
              <a:rPr lang="zh-CN" altLang="en-US" dirty="0" smtClean="0">
                <a:latin typeface="宋体" pitchFamily="2" charset="-122"/>
              </a:rPr>
              <a:t>通过收集所需组件进行批处理实现</a:t>
            </a:r>
            <a:endParaRPr lang="en-US" altLang="zh-CN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en-US" dirty="0" smtClean="0">
                <a:latin typeface="宋体" pitchFamily="2" charset="-122"/>
              </a:rPr>
              <a:t>三、内嵌对象：</a:t>
            </a:r>
            <a:endParaRPr lang="en-US" altLang="zh-CN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宋体" pitchFamily="2" charset="-122"/>
              </a:rPr>
              <a:t>在需要编写接续的工程中引用</a:t>
            </a:r>
            <a:r>
              <a:rPr lang="en-US" altLang="zh-CN" dirty="0" err="1" smtClean="0">
                <a:latin typeface="宋体" pitchFamily="2" charset="-122"/>
              </a:rPr>
              <a:t>ocx</a:t>
            </a:r>
            <a:r>
              <a:rPr lang="zh-CN" altLang="en-US" dirty="0" smtClean="0">
                <a:latin typeface="宋体" pitchFamily="2" charset="-122"/>
              </a:rPr>
              <a:t>对象，以便在开发中引用对象的属性、方法和事件</a:t>
            </a:r>
            <a:endParaRPr lang="en-US" altLang="zh-CN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4780C888-D246-4D83-BA9A-935D9575F7D7}" type="slidenum">
              <a:rPr lang="de-DE" smtClean="0"/>
              <a:pPr/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124744"/>
            <a:ext cx="7929562" cy="4896544"/>
          </a:xfrm>
        </p:spPr>
        <p:txBody>
          <a:bodyPr/>
          <a:lstStyle/>
          <a:p>
            <a:r>
              <a:rPr lang="en-US" altLang="zh-CN" dirty="0" smtClean="0"/>
              <a:t>WECC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+mn-ea"/>
              </a:rPr>
              <a:t>Web </a:t>
            </a:r>
            <a:r>
              <a:rPr lang="zh-CN" altLang="zh-CN" dirty="0" smtClean="0">
                <a:latin typeface="+mn-ea"/>
              </a:rPr>
              <a:t>呼叫中心功能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WECC组网图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WECC</a:t>
            </a:r>
            <a:r>
              <a:rPr lang="zh-CN" altLang="en-US" dirty="0" smtClean="0">
                <a:solidFill>
                  <a:schemeClr val="tx2"/>
                </a:solidFill>
              </a:rPr>
              <a:t>二次开发前的准备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1"/>
            <a:r>
              <a:rPr lang="zh-CN" altLang="en-US" dirty="0" smtClean="0">
                <a:latin typeface="+mn-ea"/>
              </a:rPr>
              <a:t>坐席端开发前的准备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</a:rPr>
              <a:t>客户端开发前的准备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/>
              <a:t>WECC</a:t>
            </a:r>
            <a:r>
              <a:rPr lang="zh-CN" altLang="en-US" dirty="0" smtClean="0"/>
              <a:t>二次开发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n-ea"/>
              </a:rPr>
              <a:t>使用前提</a:t>
            </a:r>
            <a:endParaRPr lang="en-US" altLang="zh-CN" dirty="0" smtClean="0">
              <a:latin typeface="+mn-ea"/>
            </a:endParaRPr>
          </a:p>
          <a:p>
            <a:pPr lvl="1">
              <a:defRPr/>
            </a:pPr>
            <a:r>
              <a:rPr lang="zh-CN" altLang="en-US" dirty="0" smtClean="0"/>
              <a:t>功能列表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属性、方法、事件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坐席端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属性、方法、事件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r>
              <a:rPr lang="en-US" altLang="zh-CN" dirty="0" smtClean="0"/>
              <a:t>WECC</a:t>
            </a:r>
            <a:r>
              <a:rPr lang="zh-CN" altLang="en-US" dirty="0" smtClean="0"/>
              <a:t>二次开发的应用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 smtClean="0">
                <a:solidFill>
                  <a:schemeClr val="tx2"/>
                </a:solidFill>
                <a:latin typeface="FrutigerNext LT Medium"/>
              </a:rPr>
              <a:t>WECC</a:t>
            </a:r>
            <a:r>
              <a:rPr lang="zh-CN" altLang="en-US" b="1" dirty="0" smtClean="0">
                <a:solidFill>
                  <a:schemeClr val="tx2"/>
                </a:solidFill>
                <a:latin typeface="FrutigerNext LT Medium"/>
              </a:rPr>
              <a:t>二次开发前的准备</a:t>
            </a:r>
            <a:r>
              <a:rPr lang="en-US" altLang="zh-CN" b="1" dirty="0" smtClean="0">
                <a:solidFill>
                  <a:schemeClr val="tx2"/>
                </a:solidFill>
                <a:latin typeface="FrutigerNext LT Medium"/>
              </a:rPr>
              <a:t>-</a:t>
            </a:r>
            <a:r>
              <a:rPr lang="zh-CN" altLang="en-US" b="1" dirty="0" smtClean="0">
                <a:solidFill>
                  <a:schemeClr val="tx2"/>
                </a:solidFill>
                <a:latin typeface="FrutigerNext LT Medium"/>
              </a:rPr>
              <a:t>客户端</a:t>
            </a:r>
            <a:endParaRPr lang="zh-CN" altLang="en-US" dirty="0">
              <a:latin typeface="FrutigerNext LT Medium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buNone/>
            </a:pPr>
            <a:r>
              <a:rPr lang="zh-CN" altLang="en-US" dirty="0" smtClean="0">
                <a:latin typeface="宋体" pitchFamily="2" charset="-122"/>
              </a:rPr>
              <a:t>一、二次开发资料下载：</a:t>
            </a:r>
            <a:endParaRPr lang="en-US" altLang="zh-CN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宋体" pitchFamily="2" charset="-122"/>
              </a:rPr>
              <a:t>登录</a:t>
            </a:r>
            <a:r>
              <a:rPr lang="en-US" altLang="zh-CN" dirty="0" smtClean="0">
                <a:latin typeface="宋体" pitchFamily="2" charset="-122"/>
              </a:rPr>
              <a:t>IPCC</a:t>
            </a:r>
            <a:r>
              <a:rPr lang="zh-CN" altLang="en-US" dirty="0" smtClean="0">
                <a:latin typeface="宋体" pitchFamily="2" charset="-122"/>
              </a:rPr>
              <a:t>开发者论坛，下载所需材料，课程涉及材料为：</a:t>
            </a:r>
            <a:endParaRPr lang="en-US" altLang="zh-CN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buNone/>
            </a:pPr>
            <a:r>
              <a:rPr lang="en-US" altLang="zh-CN" dirty="0" smtClean="0">
                <a:latin typeface="宋体" pitchFamily="2" charset="-122"/>
              </a:rPr>
              <a:t>《</a:t>
            </a:r>
            <a:r>
              <a:rPr lang="zh-CN" altLang="en-US" dirty="0" smtClean="0"/>
              <a:t> </a:t>
            </a:r>
            <a:r>
              <a:rPr lang="en-US" altLang="zh-CN" dirty="0" smtClean="0"/>
              <a:t>WECC</a:t>
            </a:r>
            <a:r>
              <a:rPr lang="zh-CN" altLang="en-US" dirty="0" smtClean="0"/>
              <a:t>业务功能开发详解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宋体" pitchFamily="2" charset="-122"/>
              </a:rPr>
              <a:t>》《</a:t>
            </a:r>
            <a:r>
              <a:rPr lang="en-US" altLang="zh-CN" i="1" dirty="0" smtClean="0">
                <a:latin typeface="FrutigerNext LT Medium" pitchFamily="34" charset="0"/>
                <a:ea typeface="宋体" pitchFamily="2" charset="-122"/>
              </a:rPr>
              <a:t> </a:t>
            </a:r>
            <a:r>
              <a:rPr lang="en-US" altLang="zh-CN" dirty="0" smtClean="0"/>
              <a:t>WECC_DEMO </a:t>
            </a:r>
            <a:r>
              <a:rPr lang="en-US" altLang="zh-CN" dirty="0" smtClean="0">
                <a:latin typeface="宋体" pitchFamily="2" charset="-122"/>
              </a:rPr>
              <a:t>》《</a:t>
            </a:r>
            <a:r>
              <a:rPr lang="zh-CN" altLang="en-US" dirty="0" smtClean="0"/>
              <a:t> </a:t>
            </a:r>
            <a:r>
              <a:rPr lang="en-US" altLang="zh-CN" dirty="0" smtClean="0">
                <a:latin typeface="宋体" pitchFamily="2" charset="-122"/>
              </a:rPr>
              <a:t>HUAWEI</a:t>
            </a:r>
            <a:r>
              <a:rPr lang="zh-CN" altLang="en-US" dirty="0" smtClean="0">
                <a:latin typeface="宋体" pitchFamily="2" charset="-122"/>
              </a:rPr>
              <a:t>智能呼叫中心</a:t>
            </a:r>
            <a:r>
              <a:rPr lang="en-US" altLang="zh-CN" dirty="0" smtClean="0">
                <a:latin typeface="宋体" pitchFamily="2" charset="-122"/>
              </a:rPr>
              <a:t>WAS</a:t>
            </a:r>
            <a:r>
              <a:rPr lang="zh-CN" altLang="en-US" dirty="0" smtClean="0">
                <a:latin typeface="宋体" pitchFamily="2" charset="-122"/>
              </a:rPr>
              <a:t>安装指南</a:t>
            </a:r>
            <a:r>
              <a:rPr lang="en-US" altLang="zh-CN" dirty="0" smtClean="0">
                <a:latin typeface="宋体" pitchFamily="2" charset="-122"/>
              </a:rPr>
              <a:t>》《</a:t>
            </a:r>
            <a:r>
              <a:rPr lang="zh-CN" altLang="en-US" dirty="0" smtClean="0"/>
              <a:t> </a:t>
            </a:r>
            <a:r>
              <a:rPr lang="en-US" altLang="zh-CN" dirty="0" smtClean="0">
                <a:latin typeface="宋体" pitchFamily="2" charset="-122"/>
              </a:rPr>
              <a:t>HUAWEI</a:t>
            </a:r>
            <a:r>
              <a:rPr lang="zh-CN" altLang="en-US" dirty="0" smtClean="0">
                <a:latin typeface="宋体" pitchFamily="2" charset="-122"/>
              </a:rPr>
              <a:t>智能呼叫中心安装指南</a:t>
            </a:r>
            <a:r>
              <a:rPr lang="en-US" altLang="zh-CN" dirty="0" smtClean="0">
                <a:latin typeface="宋体" pitchFamily="2" charset="-122"/>
              </a:rPr>
              <a:t>》</a:t>
            </a:r>
          </a:p>
          <a:p>
            <a:pPr>
              <a:lnSpc>
                <a:spcPct val="125000"/>
              </a:lnSpc>
              <a:buNone/>
            </a:pPr>
            <a:r>
              <a:rPr lang="zh-CN" altLang="en-US" dirty="0" smtClean="0">
                <a:latin typeface="宋体" pitchFamily="2" charset="-122"/>
              </a:rPr>
              <a:t>二、坐席端的安装：</a:t>
            </a:r>
            <a:endParaRPr lang="en-US" altLang="zh-CN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宋体" pitchFamily="2" charset="-122"/>
              </a:rPr>
              <a:t>1.</a:t>
            </a:r>
            <a:r>
              <a:rPr lang="zh-CN" altLang="en-US" dirty="0" smtClean="0">
                <a:latin typeface="宋体" pitchFamily="2" charset="-122"/>
              </a:rPr>
              <a:t>安装智能呼叫中心平台，建议使用</a:t>
            </a:r>
            <a:r>
              <a:rPr lang="en-US" altLang="zh-CN" dirty="0" err="1" smtClean="0">
                <a:latin typeface="宋体" pitchFamily="2" charset="-122"/>
              </a:rPr>
              <a:t>ccbar</a:t>
            </a:r>
            <a:r>
              <a:rPr lang="zh-CN" altLang="en-US" dirty="0" smtClean="0">
                <a:latin typeface="宋体" pitchFamily="2" charset="-122"/>
              </a:rPr>
              <a:t>通用坐席程序或者</a:t>
            </a:r>
            <a:r>
              <a:rPr lang="en-US" altLang="zh-CN" dirty="0" smtClean="0">
                <a:latin typeface="宋体" pitchFamily="2" charset="-122"/>
              </a:rPr>
              <a:t>JS</a:t>
            </a:r>
            <a:r>
              <a:rPr lang="zh-CN" altLang="en-US" dirty="0" smtClean="0">
                <a:latin typeface="宋体" pitchFamily="2" charset="-122"/>
              </a:rPr>
              <a:t>版本</a:t>
            </a:r>
            <a:r>
              <a:rPr lang="en-US" altLang="zh-CN" dirty="0" smtClean="0">
                <a:latin typeface="宋体" pitchFamily="2" charset="-122"/>
              </a:rPr>
              <a:t>Demo</a:t>
            </a:r>
            <a:r>
              <a:rPr lang="zh-CN" altLang="en-US" dirty="0" smtClean="0">
                <a:latin typeface="宋体" pitchFamily="2" charset="-122"/>
              </a:rPr>
              <a:t>作为坐席端。</a:t>
            </a:r>
            <a:endParaRPr lang="en-US" altLang="zh-CN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en-US" dirty="0" smtClean="0">
                <a:latin typeface="宋体" pitchFamily="2" charset="-122"/>
              </a:rPr>
              <a:t>三、</a:t>
            </a:r>
            <a:r>
              <a:rPr lang="en-US" altLang="zh-CN" dirty="0" smtClean="0">
                <a:latin typeface="宋体" pitchFamily="2" charset="-122"/>
              </a:rPr>
              <a:t>WAS</a:t>
            </a:r>
            <a:r>
              <a:rPr lang="zh-CN" altLang="en-US" dirty="0" smtClean="0">
                <a:latin typeface="宋体" pitchFamily="2" charset="-122"/>
              </a:rPr>
              <a:t>安装与配置</a:t>
            </a:r>
            <a:endParaRPr lang="en-US" altLang="zh-CN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宋体" pitchFamily="2" charset="-122"/>
              </a:rPr>
              <a:t>安装</a:t>
            </a:r>
            <a:r>
              <a:rPr lang="en-US" altLang="zh-CN" dirty="0" smtClean="0">
                <a:latin typeface="宋体" pitchFamily="2" charset="-122"/>
              </a:rPr>
              <a:t>WAS</a:t>
            </a:r>
            <a:r>
              <a:rPr lang="zh-CN" altLang="en-US" dirty="0" smtClean="0">
                <a:latin typeface="宋体" pitchFamily="2" charset="-122"/>
              </a:rPr>
              <a:t>、完成配置，并且参阅文档开通</a:t>
            </a:r>
            <a:r>
              <a:rPr lang="en-US" altLang="zh-CN" dirty="0" smtClean="0">
                <a:latin typeface="宋体" pitchFamily="2" charset="-122"/>
              </a:rPr>
              <a:t>WECC</a:t>
            </a:r>
            <a:r>
              <a:rPr lang="zh-CN" altLang="en-US" dirty="0" smtClean="0">
                <a:latin typeface="宋体" pitchFamily="2" charset="-122"/>
              </a:rPr>
              <a:t>相关功能</a:t>
            </a:r>
            <a:endParaRPr lang="en-US" altLang="zh-CN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4780C888-D246-4D83-BA9A-935D9575F7D7}" type="slidenum">
              <a:rPr lang="de-DE" smtClean="0"/>
              <a:pPr/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2_自定义设计方案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414</TotalTime>
  <Words>4475</Words>
  <Application>Microsoft Office PowerPoint</Application>
  <PresentationFormat>全屏显示(4:3)</PresentationFormat>
  <Paragraphs>434</Paragraphs>
  <Slides>36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39" baseType="lpstr">
      <vt:lpstr>Blank</vt:lpstr>
      <vt:lpstr>2_自定义设计方案</vt:lpstr>
      <vt:lpstr>1_自定义设计方案</vt:lpstr>
      <vt:lpstr>WECC开发详解</vt:lpstr>
      <vt:lpstr>目录</vt:lpstr>
      <vt:lpstr>Web 呼叫中心功能 </vt:lpstr>
      <vt:lpstr>目录</vt:lpstr>
      <vt:lpstr>WECC组网图 </vt:lpstr>
      <vt:lpstr>目录</vt:lpstr>
      <vt:lpstr>WECC二次开发前的准备-坐席端</vt:lpstr>
      <vt:lpstr>目录</vt:lpstr>
      <vt:lpstr>WECC二次开发前的准备-客户端</vt:lpstr>
      <vt:lpstr>目录</vt:lpstr>
      <vt:lpstr>WECC使用前提</vt:lpstr>
      <vt:lpstr>目录</vt:lpstr>
      <vt:lpstr>WECC功能列表</vt:lpstr>
      <vt:lpstr>WECC功能列表</vt:lpstr>
      <vt:lpstr>WECC功能列表</vt:lpstr>
      <vt:lpstr>WECC功能列表</vt:lpstr>
      <vt:lpstr>WECC功能列表</vt:lpstr>
      <vt:lpstr>目录</vt:lpstr>
      <vt:lpstr>WECC二次开发控件——座席端方法</vt:lpstr>
      <vt:lpstr>幻灯片 20</vt:lpstr>
      <vt:lpstr>WECC二次开发控件——座席端事件</vt:lpstr>
      <vt:lpstr>目录</vt:lpstr>
      <vt:lpstr>WECC二次开发控件——客户端方法</vt:lpstr>
      <vt:lpstr>WECC二次开发控件——客户端方法</vt:lpstr>
      <vt:lpstr>WECC二次开发控件——客户端方法</vt:lpstr>
      <vt:lpstr>WECC二次开发控件——客户端方法</vt:lpstr>
      <vt:lpstr>WECC二次开发控件——客户端事件</vt:lpstr>
      <vt:lpstr>WECC二次开发控件——客户端事件</vt:lpstr>
      <vt:lpstr>目录</vt:lpstr>
      <vt:lpstr>WECC二次开发的应用</vt:lpstr>
      <vt:lpstr>WECC二次开发的应用</vt:lpstr>
      <vt:lpstr>WECC二次开发的应用</vt:lpstr>
      <vt:lpstr>WECC二次开发的应用</vt:lpstr>
      <vt:lpstr>WECC二次开发的应用</vt:lpstr>
      <vt:lpstr>WECC二次开发的应用</vt:lpstr>
      <vt:lpstr>幻灯片 36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huawei</cp:lastModifiedBy>
  <cp:revision>78</cp:revision>
  <dcterms:created xsi:type="dcterms:W3CDTF">2010-06-21T05:00:15Z</dcterms:created>
  <dcterms:modified xsi:type="dcterms:W3CDTF">2012-09-12T09:54:04Z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(2)wFcCwt5Y2zRDCritnsxONRExgcVwj81+IQVY5isBBIbP3aQ4b8/JYK2lOdIpBBeyGZ1GScPF
EmeJycSn2X92ObdrQBGJQpsht/V2Ysf6EiSk2YsaJ68JuZ1UKXRINkK7KTHz+4jAOS2gr8o0
NntMCq+x2+5xvkgT+8J9nEY8p4OWfgNQO89jgDzVHzrd8ZGBgf5stuVF9SJr4ndacF7dzqqC
SKs9iTcc/DlvnmdFsH8jl</vt:lpwstr>
  </property>
  <property fmtid="{D5CDD505-2E9C-101B-9397-08002B2CF9AE}" pid="3" name="_ms_pID_7253431">
    <vt:lpwstr>amkzmYvI19f825mF4VKb5KbqFi9wlWMBG/n2vPrjapE/DbawzIP
9HVlSwDUBBBKYGuNpGdQb0mx+1fJmQgWoufsMuDIyzLHLz4Gdr/GAVMrsJMgxbBFYMKEh7bI
xXcmTSKIh30Rhy1REB7o2H+BwWj7rZwgywOmEYNNw9iDzQhBH6ZixYyKewpwlqGbcetEbb50
EwnxnufCuIqYLelw</vt:lpwstr>
  </property>
  <property fmtid="{D5CDD505-2E9C-101B-9397-08002B2CF9AE}" pid="4" name="sflag">
    <vt:lpwstr>1347442219</vt:lpwstr>
  </property>
</Properties>
</file>