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62" r:id="rId2"/>
    <p:sldMasterId id="2147483665" r:id="rId3"/>
  </p:sldMasterIdLst>
  <p:notesMasterIdLst>
    <p:notesMasterId r:id="rId28"/>
  </p:notesMasterIdLst>
  <p:handoutMasterIdLst>
    <p:handoutMasterId r:id="rId29"/>
  </p:handoutMasterIdLst>
  <p:sldIdLst>
    <p:sldId id="845" r:id="rId4"/>
    <p:sldId id="846" r:id="rId5"/>
    <p:sldId id="847" r:id="rId6"/>
    <p:sldId id="880" r:id="rId7"/>
    <p:sldId id="891" r:id="rId8"/>
    <p:sldId id="909" r:id="rId9"/>
    <p:sldId id="884" r:id="rId10"/>
    <p:sldId id="882" r:id="rId11"/>
    <p:sldId id="881" r:id="rId12"/>
    <p:sldId id="910" r:id="rId13"/>
    <p:sldId id="916" r:id="rId14"/>
    <p:sldId id="883" r:id="rId15"/>
    <p:sldId id="911" r:id="rId16"/>
    <p:sldId id="912" r:id="rId17"/>
    <p:sldId id="913" r:id="rId18"/>
    <p:sldId id="914" r:id="rId19"/>
    <p:sldId id="915" r:id="rId20"/>
    <p:sldId id="885" r:id="rId21"/>
    <p:sldId id="886" r:id="rId22"/>
    <p:sldId id="887" r:id="rId23"/>
    <p:sldId id="888" r:id="rId24"/>
    <p:sldId id="889" r:id="rId25"/>
    <p:sldId id="892" r:id="rId26"/>
    <p:sldId id="908" r:id="rId2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FrutigerNext LT Regular" pitchFamily="34" charset="0"/>
        <a:ea typeface="华文细黑" pitchFamily="2" charset="-122"/>
        <a:cs typeface="+mn-cs"/>
      </a:defRPr>
    </a:lvl1pPr>
    <a:lvl2pPr marL="457200" algn="l" rtl="0" fontAlgn="base">
      <a:spcBef>
        <a:spcPct val="0"/>
      </a:spcBef>
      <a:spcAft>
        <a:spcPct val="0"/>
      </a:spcAft>
      <a:defRPr kern="1200">
        <a:solidFill>
          <a:schemeClr val="tx1"/>
        </a:solidFill>
        <a:latin typeface="FrutigerNext LT Regular" pitchFamily="34" charset="0"/>
        <a:ea typeface="华文细黑" pitchFamily="2" charset="-122"/>
        <a:cs typeface="+mn-cs"/>
      </a:defRPr>
    </a:lvl2pPr>
    <a:lvl3pPr marL="914400" algn="l" rtl="0" fontAlgn="base">
      <a:spcBef>
        <a:spcPct val="0"/>
      </a:spcBef>
      <a:spcAft>
        <a:spcPct val="0"/>
      </a:spcAft>
      <a:defRPr kern="1200">
        <a:solidFill>
          <a:schemeClr val="tx1"/>
        </a:solidFill>
        <a:latin typeface="FrutigerNext LT Regular" pitchFamily="34" charset="0"/>
        <a:ea typeface="华文细黑" pitchFamily="2" charset="-122"/>
        <a:cs typeface="+mn-cs"/>
      </a:defRPr>
    </a:lvl3pPr>
    <a:lvl4pPr marL="1371600" algn="l" rtl="0" fontAlgn="base">
      <a:spcBef>
        <a:spcPct val="0"/>
      </a:spcBef>
      <a:spcAft>
        <a:spcPct val="0"/>
      </a:spcAft>
      <a:defRPr kern="1200">
        <a:solidFill>
          <a:schemeClr val="tx1"/>
        </a:solidFill>
        <a:latin typeface="FrutigerNext LT Regular" pitchFamily="34" charset="0"/>
        <a:ea typeface="华文细黑" pitchFamily="2" charset="-122"/>
        <a:cs typeface="+mn-cs"/>
      </a:defRPr>
    </a:lvl4pPr>
    <a:lvl5pPr marL="1828800" algn="l" rtl="0" fontAlgn="base">
      <a:spcBef>
        <a:spcPct val="0"/>
      </a:spcBef>
      <a:spcAft>
        <a:spcPct val="0"/>
      </a:spcAft>
      <a:defRPr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kern="1200">
        <a:solidFill>
          <a:schemeClr val="tx1"/>
        </a:solidFill>
        <a:latin typeface="FrutigerNext LT Regular" pitchFamily="34" charset="0"/>
        <a:ea typeface="华文细黑" pitchFamily="2" charset="-122"/>
        <a:cs typeface="+mn-cs"/>
      </a:defRPr>
    </a:lvl6pPr>
    <a:lvl7pPr marL="2743200" algn="l" defTabSz="914400" rtl="0" eaLnBrk="1" latinLnBrk="0" hangingPunct="1">
      <a:defRPr kern="1200">
        <a:solidFill>
          <a:schemeClr val="tx1"/>
        </a:solidFill>
        <a:latin typeface="FrutigerNext LT Regular" pitchFamily="34" charset="0"/>
        <a:ea typeface="华文细黑" pitchFamily="2" charset="-122"/>
        <a:cs typeface="+mn-cs"/>
      </a:defRPr>
    </a:lvl7pPr>
    <a:lvl8pPr marL="3200400" algn="l" defTabSz="914400" rtl="0" eaLnBrk="1" latinLnBrk="0" hangingPunct="1">
      <a:defRPr kern="1200">
        <a:solidFill>
          <a:schemeClr val="tx1"/>
        </a:solidFill>
        <a:latin typeface="FrutigerNext LT Regular" pitchFamily="34" charset="0"/>
        <a:ea typeface="华文细黑" pitchFamily="2" charset="-122"/>
        <a:cs typeface="+mn-cs"/>
      </a:defRPr>
    </a:lvl8pPr>
    <a:lvl9pPr marL="3657600" algn="l" defTabSz="914400" rtl="0" eaLnBrk="1" latinLnBrk="0" hangingPunct="1">
      <a:defRPr kern="1200">
        <a:solidFill>
          <a:schemeClr val="tx1"/>
        </a:solidFill>
        <a:latin typeface="FrutigerNext LT Regular"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showPr>
  <p:clrMru>
    <a:srgbClr val="000000"/>
    <a:srgbClr val="006699"/>
    <a:srgbClr val="800000"/>
    <a:srgbClr val="777777"/>
    <a:srgbClr val="FFC5B7"/>
    <a:srgbClr val="8EC6E2"/>
    <a:srgbClr val="AED6EA"/>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0" autoAdjust="0"/>
    <p:restoredTop sz="88147" autoAdjust="0"/>
  </p:normalViewPr>
  <p:slideViewPr>
    <p:cSldViewPr snapToGrid="0">
      <p:cViewPr>
        <p:scale>
          <a:sx n="66" d="100"/>
          <a:sy n="66" d="100"/>
        </p:scale>
        <p:origin x="-2358" y="-804"/>
      </p:cViewPr>
      <p:guideLst>
        <p:guide orient="horz" pos="2160"/>
        <p:guide pos="2880"/>
        <p:guide pos="229"/>
        <p:guide pos="5527"/>
      </p:guideLst>
    </p:cSldViewPr>
  </p:slideViewPr>
  <p:notesTextViewPr>
    <p:cViewPr>
      <p:scale>
        <a:sx n="100" d="100"/>
        <a:sy n="100" d="100"/>
      </p:scale>
      <p:origin x="0" y="0"/>
    </p:cViewPr>
  </p:notesTextViewPr>
  <p:notesViewPr>
    <p:cSldViewPr snapToGrid="0">
      <p:cViewPr>
        <p:scale>
          <a:sx n="100" d="100"/>
          <a:sy n="100" d="100"/>
        </p:scale>
        <p:origin x="-852" y="2514"/>
      </p:cViewPr>
      <p:guideLst>
        <p:guide orient="horz" pos="3223"/>
        <p:guide pos="2236"/>
        <p:guide pos="3862"/>
        <p:guide pos="6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78F55AB5-3054-42EC-B9B8-A7B4D51B88E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904875" y="333375"/>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000">
                <a:latin typeface="FrutigerNext LT Medium" pitchFamily="34" charset="0"/>
              </a:defRPr>
            </a:lvl1pPr>
          </a:lstStyle>
          <a:p>
            <a:pPr>
              <a:defRPr/>
            </a:pPr>
            <a:r>
              <a:rPr lang="en-US" altLang="zh-CN"/>
              <a:t>Chapter 1 SoftCo Fundamental</a:t>
            </a:r>
            <a:endParaRPr lang="en-US" altLang="zh-CN" sz="1300"/>
          </a:p>
        </p:txBody>
      </p:sp>
      <p:sp>
        <p:nvSpPr>
          <p:cNvPr id="27651"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a:p>
            <a:pPr lvl="3"/>
            <a:r>
              <a:rPr lang="en-US" altLang="zh-CN" noProof="0" smtClean="0"/>
              <a:t>Click here to add content</a:t>
            </a:r>
          </a:p>
          <a:p>
            <a:pPr lvl="4"/>
            <a:r>
              <a:rPr lang="en-US" altLang="zh-CN" noProof="0" smtClean="0"/>
              <a:t>Click here to add content</a:t>
            </a:r>
          </a:p>
        </p:txBody>
      </p:sp>
      <p:sp>
        <p:nvSpPr>
          <p:cNvPr id="14342" name="Rectangle 6"/>
          <p:cNvSpPr>
            <a:spLocks noGrp="1" noChangeArrowheads="1"/>
          </p:cNvSpPr>
          <p:nvPr>
            <p:ph type="ftr" sz="quarter" idx="4"/>
          </p:nvPr>
        </p:nvSpPr>
        <p:spPr bwMode="auto">
          <a:xfrm>
            <a:off x="1485900" y="9405938"/>
            <a:ext cx="4483100"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000">
                <a:solidFill>
                  <a:srgbClr val="000000"/>
                </a:solidFill>
                <a:latin typeface="FrutigerNext LT Medium" pitchFamily="34" charset="0"/>
                <a:ea typeface="宋体" pitchFamily="2" charset="-122"/>
                <a:cs typeface="Times New Roman" pitchFamily="18" charset="0"/>
              </a:defRPr>
            </a:lvl1pPr>
          </a:lstStyle>
          <a:p>
            <a:pPr>
              <a:defRPr/>
            </a:pPr>
            <a:r>
              <a:rPr lang="en-US" altLang="zh-CN"/>
              <a:t>Confidential Information of Huawei.  No Spreading Without Permission</a:t>
            </a:r>
            <a:r>
              <a:rPr lang="en-US" altLang="zh-CN" sz="1300">
                <a:latin typeface="Arial" charset="0"/>
              </a:rPr>
              <a:t> </a:t>
            </a:r>
          </a:p>
        </p:txBody>
      </p:sp>
      <p:sp>
        <p:nvSpPr>
          <p:cNvPr id="14343" name="Rectangle 7"/>
          <p:cNvSpPr>
            <a:spLocks noGrp="1" noChangeArrowheads="1"/>
          </p:cNvSpPr>
          <p:nvPr>
            <p:ph type="sldNum" sz="quarter" idx="5"/>
          </p:nvPr>
        </p:nvSpPr>
        <p:spPr bwMode="auto">
          <a:xfrm>
            <a:off x="3117850" y="77788"/>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100">
                <a:latin typeface="FrutigerNext LT Medium" pitchFamily="34" charset="0"/>
                <a:ea typeface="宋体" pitchFamily="2" charset="-122"/>
              </a:defRPr>
            </a:lvl1pPr>
          </a:lstStyle>
          <a:p>
            <a:pPr>
              <a:defRPr/>
            </a:pPr>
            <a:r>
              <a:rPr lang="en-US" altLang="zh-CN"/>
              <a:t>1-</a:t>
            </a:r>
            <a:fld id="{18C854BC-98D0-48C9-A6EB-FA02B0A52AEE}" type="slidenum">
              <a:rPr lang="en-US" altLang="zh-CN" sz="1000">
                <a:latin typeface="Arial" charset="0"/>
              </a:rPr>
              <a:pPr>
                <a:defRPr/>
              </a:pPr>
              <a:t>‹#›</a:t>
            </a:fld>
            <a:endParaRPr lang="en-US" altLang="zh-CN" sz="1000">
              <a:latin typeface="Arial" charset="0"/>
            </a:endParaRPr>
          </a:p>
        </p:txBody>
      </p:sp>
    </p:spTree>
  </p:cSld>
  <p:clrMap bg1="lt1" tx1="dk1" bg2="lt2" tx2="dk2" accent1="accent1" accent2="accent2" accent3="accent3" accent4="accent4" accent5="accent5" accent6="accent6" hlink="hlink" folHlink="folHlink"/>
  <p:hf sldNum="0" hdr="0" ftr="0" dt="0"/>
  <p:notesStyle>
    <a:lvl1pPr marL="180975" indent="-180975" algn="l" rtl="0" eaLnBrk="0" fontAlgn="base" hangingPunct="0">
      <a:spcBef>
        <a:spcPct val="0"/>
      </a:spcBef>
      <a:spcAft>
        <a:spcPts val="3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628650" indent="-171450" algn="l" rtl="0" eaLnBrk="0" fontAlgn="base" hangingPunct="0">
      <a:spcBef>
        <a:spcPct val="0"/>
      </a:spcBef>
      <a:spcAft>
        <a:spcPts val="3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1076325" indent="-161925" algn="l" rtl="0" eaLnBrk="0" fontAlgn="base" hangingPunct="0">
      <a:spcBef>
        <a:spcPct val="30000"/>
      </a:spcBef>
      <a:spcAft>
        <a:spcPts val="3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3716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mn-cs"/>
      </a:defRPr>
    </a:lvl4pPr>
    <a:lvl5pPr marL="18288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992188" y="768350"/>
            <a:ext cx="5116512" cy="3836988"/>
          </a:xfrm>
          <a:ln/>
        </p:spPr>
      </p:sp>
      <p:sp>
        <p:nvSpPr>
          <p:cNvPr id="30722" name="Rectangle 3"/>
          <p:cNvSpPr>
            <a:spLocks noGrp="1" noChangeArrowheads="1"/>
          </p:cNvSpPr>
          <p:nvPr>
            <p:ph type="body" idx="1"/>
          </p:nvPr>
        </p:nvSpPr>
        <p:spPr>
          <a:xfrm>
            <a:off x="946150" y="4860925"/>
            <a:ext cx="5207000" cy="4605338"/>
          </a:xfrm>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xfrm>
            <a:off x="711200" y="4860925"/>
            <a:ext cx="5676900" cy="4605338"/>
          </a:xfrm>
          <a:noFill/>
          <a:ln/>
        </p:spPr>
        <p:txBody>
          <a:bodyPr/>
          <a:lstStyle/>
          <a:p>
            <a:r>
              <a:rPr lang="en-US" altLang="zh-CN" sz="1200" smtClean="0">
                <a:latin typeface="Calibri" pitchFamily="34" charset="0"/>
              </a:rPr>
              <a:t>Signals are transferred simultaneously as sub-channels in one communication channel.</a:t>
            </a:r>
          </a:p>
          <a:p>
            <a:r>
              <a:rPr lang="en-US" altLang="zh-CN" sz="1200" smtClean="0">
                <a:latin typeface="Calibri" pitchFamily="34" charset="0"/>
              </a:rPr>
              <a:t>The time domain is divided into several recurrent timeslots of fixed length, one for each sub-channel. </a:t>
            </a:r>
          </a:p>
          <a:p>
            <a:r>
              <a:rPr lang="en-US" altLang="zh-CN" sz="1200" smtClean="0">
                <a:latin typeface="Calibri" pitchFamily="34" charset="0"/>
              </a:rPr>
              <a:t>In circuit switched networks such as the PSTN, TDM is used to transmit multiple subscribers’ calls along the same transmission medium.</a:t>
            </a:r>
          </a:p>
          <a:p>
            <a:r>
              <a:rPr lang="en-US" altLang="zh-CN" sz="1200" smtClean="0">
                <a:latin typeface="Calibri" pitchFamily="34" charset="0"/>
              </a:rPr>
              <a:t>In European systems, a TDM frame contains 30 digital voice channels, and in American systems, they contain 24 digital voice channels.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D2AB3818-0C31-4AD7-800F-BD0F008C3580}" type="slidenum">
              <a:rPr lang="zh-CN" altLang="en-US" smtClean="0"/>
              <a:pPr/>
              <a:t>12</a:t>
            </a:fld>
            <a:endParaRPr lang="en-US" altLang="zh-CN"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a:buFont typeface="Wingdings" pitchFamily="2" charset="2"/>
              <a:buNone/>
            </a:pPr>
            <a:r>
              <a:rPr lang="en-US" altLang="zh-CN" b="1" smtClean="0"/>
              <a:t>	</a:t>
            </a:r>
            <a:r>
              <a:rPr lang="en-US" altLang="zh-CN" smtClean="0"/>
              <a:t>E1/T1 Link</a:t>
            </a:r>
            <a:r>
              <a:rPr lang="en-US" altLang="zh-CN" b="1" smtClean="0"/>
              <a:t>: An unidirectional channel residing in one timeslot of a E1 or T1 Line</a:t>
            </a:r>
          </a:p>
          <a:p>
            <a:pPr>
              <a:buFont typeface="Wingdings" pitchFamily="2" charset="2"/>
              <a:buNone/>
            </a:pPr>
            <a:r>
              <a:rPr lang="en-US" altLang="zh-CN" b="1" smtClean="0"/>
              <a:t>	</a:t>
            </a:r>
            <a:r>
              <a:rPr lang="en-US" altLang="zh-CN" smtClean="0"/>
              <a:t>E1/T1 Line</a:t>
            </a:r>
            <a:r>
              <a:rPr lang="en-US" altLang="zh-CN" b="1" smtClean="0"/>
              <a:t>: An unidirectional E1 or T1 physical connection.</a:t>
            </a:r>
          </a:p>
          <a:p>
            <a:pPr>
              <a:buFont typeface="Wingdings" pitchFamily="2" charset="2"/>
              <a:buNone/>
            </a:pPr>
            <a:r>
              <a:rPr lang="en-US" altLang="zh-CN" b="1" smtClean="0"/>
              <a:t>	</a:t>
            </a:r>
            <a:r>
              <a:rPr lang="en-US" altLang="zh-CN" smtClean="0"/>
              <a:t>E1/T1 Trunk</a:t>
            </a:r>
            <a:r>
              <a:rPr lang="en-US" altLang="zh-CN" b="1" smtClean="0"/>
              <a:t>:  A bidirectional E1 or T1 physical connection.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6074B573-B436-420B-B263-A6F1FC98FBA2}" type="slidenum">
              <a:rPr lang="zh-CN" altLang="en-US" smtClean="0"/>
              <a:pPr/>
              <a:t>13</a:t>
            </a:fld>
            <a:endParaRPr lang="en-US" altLang="zh-CN"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altLang="zh-CN" smtClean="0"/>
              <a:t>BRI: Offers two B channels and one D channel (2B+D) yielding a total bit rate of 144 Kbps.</a:t>
            </a:r>
          </a:p>
          <a:p>
            <a:r>
              <a:rPr lang="en-US" altLang="zh-CN" smtClean="0"/>
              <a:t>PRI: Offers 23 B channels and one D channel in North America and Japan and 30 B channels plus one 64-Kbps D channel in other parts of the world. </a:t>
            </a:r>
            <a:endParaRPr lang="zh-CN" altLang="en-US" smtClean="0"/>
          </a:p>
          <a:p>
            <a:endParaRPr lang="en-US" altLang="zh-CN" smtClean="0"/>
          </a:p>
          <a:p>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01F08355-F201-4747-B079-06707ACF80F9}" type="slidenum">
              <a:rPr lang="zh-CN" altLang="en-US" smtClean="0"/>
              <a:pPr/>
              <a:t>14</a:t>
            </a:fld>
            <a:endParaRPr lang="en-US" altLang="zh-CN" smtClean="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a:buFont typeface="Wingdings" pitchFamily="2" charset="2"/>
              <a:buNone/>
            </a:pPr>
            <a:r>
              <a:rPr lang="en-US" altLang="zh-CN" sz="1500" smtClean="0">
                <a:latin typeface="AGaramond-Regular"/>
              </a:rPr>
              <a:t>Signaling on circuit-switched networks can take place “in-band,” that is, on the same channel with voice communications (known as the “talk path”), or “out-of-band” (that is, through some communications channel other than the talk path).</a:t>
            </a:r>
          </a:p>
          <a:p>
            <a:endParaRPr lang="zh-CN" altLang="en-US" smtClean="0"/>
          </a:p>
          <a:p>
            <a:r>
              <a:rPr lang="en-US" altLang="zh-CN" smtClean="0"/>
              <a:t>Channel Associated Signaling (CAS)	</a:t>
            </a:r>
          </a:p>
          <a:p>
            <a:pPr lvl="1"/>
            <a:r>
              <a:rPr lang="en-US" altLang="zh-CN" smtClean="0"/>
              <a:t>Signaling is transmitted in the same frequency band as used by voice.</a:t>
            </a:r>
          </a:p>
          <a:p>
            <a:pPr lvl="1"/>
            <a:r>
              <a:rPr lang="en-US" altLang="zh-CN" smtClean="0"/>
              <a:t>Voice path is established when the call setup is complete, using the same path that the call setup signals used.</a:t>
            </a:r>
          </a:p>
          <a:p>
            <a:pPr lvl="1"/>
            <a:r>
              <a:rPr lang="en-US" altLang="zh-CN" smtClean="0"/>
              <a:t>Example: </a:t>
            </a:r>
            <a:r>
              <a:rPr lang="en-US" altLang="zh-CN" b="1" smtClean="0"/>
              <a:t>MFC/R2</a:t>
            </a:r>
          </a:p>
          <a:p>
            <a:pPr lvl="1"/>
            <a:endParaRPr lang="en-US" altLang="zh-CN" smtClean="0"/>
          </a:p>
          <a:p>
            <a:r>
              <a:rPr lang="en-US" altLang="zh-CN" smtClean="0"/>
              <a:t>Common Channel Signaling (CCS)</a:t>
            </a:r>
          </a:p>
          <a:p>
            <a:pPr lvl="1"/>
            <a:r>
              <a:rPr lang="en-US" altLang="zh-CN" smtClean="0"/>
              <a:t>Employs separate, dedicated path for signaling</a:t>
            </a:r>
          </a:p>
          <a:p>
            <a:pPr lvl="1"/>
            <a:r>
              <a:rPr lang="en-US" altLang="zh-CN" smtClean="0"/>
              <a:t>Voice trunks are used only when a connection is established, not before.</a:t>
            </a:r>
          </a:p>
          <a:p>
            <a:pPr lvl="1"/>
            <a:r>
              <a:rPr lang="en-US" altLang="zh-CN" smtClean="0"/>
              <a:t>Faster Call Setup.</a:t>
            </a:r>
          </a:p>
          <a:p>
            <a:pPr lvl="1"/>
            <a:r>
              <a:rPr lang="en-US" altLang="zh-CN" smtClean="0"/>
              <a:t>Example: </a:t>
            </a:r>
            <a:r>
              <a:rPr lang="en-US" altLang="zh-CN" b="1" smtClean="0"/>
              <a:t>SS7</a:t>
            </a:r>
          </a:p>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57C43B1-281A-4B2B-B5FB-6192A8E8805B}" type="slidenum">
              <a:rPr lang="zh-CN" altLang="en-US" smtClean="0"/>
              <a:pPr/>
              <a:t>15</a:t>
            </a:fld>
            <a:endParaRPr lang="en-US" altLang="zh-CN"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altLang="zh-CN" smtClean="0"/>
              <a:t>The Telephone User Part (TUP) defines the SS7 telephone signaling messages and functions for telephone calls.</a:t>
            </a:r>
          </a:p>
          <a:p>
            <a:r>
              <a:rPr lang="en-US" altLang="zh-CN" smtClean="0"/>
              <a:t>The ISDN User Part (ISUP) defines the SS7 signaling functions and messages for supporting ISDN applications. ISUP provides a variety of services such as control of circuit-switched connections between subscribers, calling line identification, malicious call identification, call waiting, call redirection, as well as others.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xfrm>
            <a:off x="711200" y="4860925"/>
            <a:ext cx="5676900" cy="4605338"/>
          </a:xfrm>
          <a:noFill/>
          <a:ln/>
        </p:spPr>
        <p:txBody>
          <a:bodyPr/>
          <a:lstStyle/>
          <a:p>
            <a:r>
              <a:rPr lang="en-US" altLang="zh-CN" smtClean="0">
                <a:ea typeface="宋体" pitchFamily="2" charset="-122"/>
              </a:rPr>
              <a:t>VoIP is an application of Internet technology </a:t>
            </a:r>
            <a:r>
              <a:rPr lang="en-US" altLang="zh-CN" smtClean="0">
                <a:latin typeface="Arial"/>
                <a:ea typeface="宋体" pitchFamily="2" charset="-122"/>
              </a:rPr>
              <a:t>–</a:t>
            </a:r>
            <a:r>
              <a:rPr lang="en-US" altLang="zh-CN" smtClean="0">
                <a:ea typeface="宋体" pitchFamily="2" charset="-122"/>
              </a:rPr>
              <a:t> Voice over IP (VoIP): Transmission of voice over Internet</a:t>
            </a:r>
          </a:p>
          <a:p>
            <a:endParaRPr lang="en-US" altLang="zh-CN" smtClean="0">
              <a:ea typeface="宋体" pitchFamily="2" charset="-122"/>
            </a:endParaRPr>
          </a:p>
          <a:p>
            <a:r>
              <a:rPr lang="en-US" altLang="zh-CN" smtClean="0">
                <a:ea typeface="宋体" pitchFamily="2" charset="-122"/>
              </a:rPr>
              <a:t>How VoIP works</a:t>
            </a:r>
          </a:p>
          <a:p>
            <a:pPr marL="742950" lvl="1" indent="-285750"/>
            <a:r>
              <a:rPr lang="en-US" altLang="zh-CN" smtClean="0">
                <a:ea typeface="宋体" pitchFamily="2" charset="-122"/>
              </a:rPr>
              <a:t>Continuously sample audio</a:t>
            </a:r>
          </a:p>
          <a:p>
            <a:pPr marL="742950" lvl="1" indent="-285750"/>
            <a:r>
              <a:rPr lang="en-US" altLang="zh-CN" smtClean="0">
                <a:ea typeface="宋体" pitchFamily="2" charset="-122"/>
              </a:rPr>
              <a:t>Convert each sample to digital form</a:t>
            </a:r>
          </a:p>
          <a:p>
            <a:pPr marL="742950" lvl="1" indent="-285750"/>
            <a:r>
              <a:rPr lang="en-US" altLang="zh-CN" smtClean="0">
                <a:ea typeface="宋体" pitchFamily="2" charset="-122"/>
              </a:rPr>
              <a:t>Send digitized stream across Internet/Intranet in packets</a:t>
            </a:r>
          </a:p>
          <a:p>
            <a:pPr marL="742950" lvl="1" indent="-285750"/>
            <a:r>
              <a:rPr lang="en-US" altLang="zh-CN" smtClean="0">
                <a:ea typeface="宋体" pitchFamily="2" charset="-122"/>
              </a:rPr>
              <a:t>Convert the stream back to analog for playback</a:t>
            </a:r>
          </a:p>
          <a:p>
            <a:pPr marL="742950" lvl="1" indent="-285750"/>
            <a:endParaRPr lang="en-US" altLang="zh-CN" smtClean="0">
              <a:ea typeface="宋体" pitchFamily="2" charset="-122"/>
            </a:endParaRPr>
          </a:p>
          <a:p>
            <a:r>
              <a:rPr lang="en-US" altLang="zh-CN" smtClean="0">
                <a:ea typeface="宋体" pitchFamily="2" charset="-122"/>
              </a:rPr>
              <a:t>Why VoIP</a:t>
            </a:r>
          </a:p>
          <a:p>
            <a:pPr marL="742950" lvl="1" indent="-285750"/>
            <a:r>
              <a:rPr lang="en-US" altLang="zh-CN" smtClean="0">
                <a:ea typeface="宋体" pitchFamily="2" charset="-122"/>
              </a:rPr>
              <a:t>IP telephony is economic; High costs for traditional telephone switching equipments.</a:t>
            </a:r>
          </a:p>
          <a:p>
            <a:r>
              <a:rPr lang="en-US" altLang="zh-CN" smtClean="0">
                <a:ea typeface="宋体" pitchFamily="2" charset="-122"/>
              </a:rPr>
              <a:t>IP Telephony Standards:</a:t>
            </a:r>
          </a:p>
          <a:p>
            <a:pPr marL="742950" lvl="1" indent="-285750"/>
            <a:r>
              <a:rPr lang="en-US" altLang="zh-CN" smtClean="0">
                <a:ea typeface="宋体" pitchFamily="2" charset="-122"/>
              </a:rPr>
              <a:t>ITU (International Telecommunication Union) controls telephony standards.</a:t>
            </a:r>
          </a:p>
          <a:p>
            <a:pPr marL="742950" lvl="1" indent="-285750"/>
            <a:r>
              <a:rPr lang="en-US" altLang="zh-CN" smtClean="0">
                <a:ea typeface="宋体" pitchFamily="2" charset="-122"/>
              </a:rPr>
              <a:t>IETF (Internet Engineering Task Force) controls TCP/IP standards.</a:t>
            </a:r>
          </a:p>
          <a:p>
            <a:r>
              <a:rPr lang="en-US" altLang="zh-CN" smtClean="0">
                <a:ea typeface="宋体" pitchFamily="2" charset="-122"/>
              </a:rPr>
              <a:t>Audio </a:t>
            </a:r>
          </a:p>
          <a:p>
            <a:pPr marL="742950" lvl="1" indent="-285750">
              <a:buFont typeface="Wingdings" pitchFamily="2" charset="2"/>
              <a:buNone/>
            </a:pPr>
            <a:r>
              <a:rPr lang="en-US" altLang="zh-CN" smtClean="0">
                <a:ea typeface="宋体" pitchFamily="2" charset="-122"/>
              </a:rPr>
              <a:t>Audio is encoded using a well-known standard such as </a:t>
            </a:r>
            <a:r>
              <a:rPr lang="en-US" altLang="zh-CN" i="1" smtClean="0">
                <a:ea typeface="宋体" pitchFamily="2" charset="-122"/>
              </a:rPr>
              <a:t>Pulse Code Modulation</a:t>
            </a:r>
            <a:r>
              <a:rPr lang="en-US" altLang="zh-CN" smtClean="0">
                <a:ea typeface="宋体" pitchFamily="2" charset="-122"/>
              </a:rPr>
              <a:t> (PCM).</a:t>
            </a:r>
          </a:p>
          <a:p>
            <a:pPr marL="742950" lvl="1" indent="-285750">
              <a:buFont typeface="Wingdings" pitchFamily="2" charset="2"/>
              <a:buNone/>
            </a:pPr>
            <a:r>
              <a:rPr lang="en-US" altLang="zh-CN" smtClean="0">
                <a:ea typeface="宋体" pitchFamily="2" charset="-122"/>
              </a:rPr>
              <a:t>Audio is transferred using the </a:t>
            </a:r>
            <a:r>
              <a:rPr lang="en-US" altLang="zh-CN" i="1" smtClean="0">
                <a:ea typeface="宋体" pitchFamily="2" charset="-122"/>
              </a:rPr>
              <a:t>Real-time Transport Protocol</a:t>
            </a:r>
            <a:r>
              <a:rPr lang="en-US" altLang="zh-CN" smtClean="0">
                <a:ea typeface="宋体" pitchFamily="2" charset="-122"/>
              </a:rPr>
              <a:t> (RTP)</a:t>
            </a:r>
          </a:p>
          <a:p>
            <a:pPr marL="742950" lvl="1" indent="-285750">
              <a:buFont typeface="Wingdings" pitchFamily="2" charset="2"/>
              <a:buNone/>
            </a:pPr>
            <a:endParaRPr lang="en-US" altLang="zh-CN" smtClean="0">
              <a:ea typeface="宋体" pitchFamily="2" charset="-122"/>
            </a:endParaRPr>
          </a:p>
          <a:p>
            <a:r>
              <a:rPr lang="en-US" altLang="zh-CN" smtClean="0">
                <a:ea typeface="宋体" pitchFamily="2" charset="-122"/>
              </a:rPr>
              <a:t>Two major protocols: SIP, H.323</a:t>
            </a:r>
          </a:p>
          <a:p>
            <a:pPr marL="742950" lvl="1" indent="-285750">
              <a:buFont typeface="Wingdings" pitchFamily="2" charset="2"/>
              <a:buNone/>
            </a:pPr>
            <a:endParaRPr lang="zh-CN" altLang="zh-CN"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xfrm>
            <a:off x="711200" y="4860925"/>
            <a:ext cx="5676900" cy="4605338"/>
          </a:xfrm>
          <a:noFill/>
          <a:ln/>
        </p:spPr>
        <p:txBody>
          <a:bodyPr/>
          <a:lstStyle/>
          <a:p>
            <a:pPr marL="1143000" lvl="2" indent="-228600"/>
            <a:r>
              <a:rPr lang="en-US" altLang="zh-CN" smtClean="0"/>
              <a:t>SIP is an Application-layer control (signaling) protocol for creating, modifying and terminating sessions with one or more participants.</a:t>
            </a:r>
          </a:p>
          <a:p>
            <a:pPr marL="1143000" lvl="2" indent="-228600"/>
            <a:r>
              <a:rPr lang="en-US" altLang="zh-CN" smtClean="0"/>
              <a:t>It is independent of the underlying transport layer (TCP, UDP etc..)</a:t>
            </a:r>
          </a:p>
          <a:p>
            <a:pPr marL="1143000" lvl="2" indent="-228600"/>
            <a:r>
              <a:rPr lang="en-US" altLang="zh-CN" smtClean="0"/>
              <a:t>Can be used for creating, modifying and terminating two-party or multi-party sessions, consisting of several media streams.</a:t>
            </a:r>
          </a:p>
          <a:p>
            <a:pPr marL="1143000" lvl="2" indent="-228600"/>
            <a:r>
              <a:rPr lang="en-US" altLang="zh-CN" smtClean="0"/>
              <a:t>It is a Text based protocol similar to HTTP : uses client-server model</a:t>
            </a:r>
          </a:p>
          <a:p>
            <a:pPr marL="1143000" lvl="2" indent="-228600"/>
            <a:r>
              <a:rPr lang="en-US" altLang="zh-CN" smtClean="0"/>
              <a:t>Other feasible applications include Presence, IM, Video conferencing, etc.</a:t>
            </a:r>
          </a:p>
          <a:p>
            <a:pPr marL="1143000" lvl="2" indent="-228600"/>
            <a:r>
              <a:rPr lang="en-US" altLang="zh-CN" smtClean="0"/>
              <a:t>Connection to the PSTN can be established through the use of SIP Gateways.</a:t>
            </a:r>
            <a:endParaRPr lang="en-US" altLang="zh-CN" b="1" smtClean="0"/>
          </a:p>
          <a:p>
            <a:pPr eaLnBrk="1" hangingPunct="1"/>
            <a:endParaRPr lang="zh-CN" altLang="en-US" smtClean="0"/>
          </a:p>
          <a:p>
            <a:pPr eaLnBrk="1" hangingPunct="1"/>
            <a:r>
              <a:rPr lang="en-US" altLang="zh-CN" smtClean="0">
                <a:ea typeface="宋体" pitchFamily="2" charset="-122"/>
              </a:rPr>
              <a:t>SIP uses DNS to Find Addresses</a:t>
            </a:r>
          </a:p>
          <a:p>
            <a:pPr eaLnBrk="1" hangingPunct="1"/>
            <a:r>
              <a:rPr lang="en-US" altLang="zh-CN" smtClean="0">
                <a:ea typeface="宋体" pitchFamily="2" charset="-122"/>
              </a:rPr>
              <a:t>ENUM Maps Telephone Numbers into DNS</a:t>
            </a:r>
          </a:p>
          <a:p>
            <a:pPr eaLnBrk="1" hangingPunct="1"/>
            <a:endParaRPr lang="zh-CN" altLang="en-US" smtClean="0">
              <a:ea typeface="宋体" pitchFamily="2" charset="-122"/>
            </a:endParaRPr>
          </a:p>
          <a:p>
            <a:pPr eaLnBrk="1" hangingPunct="1"/>
            <a:r>
              <a:rPr lang="en-US" altLang="zh-CN" smtClean="0">
                <a:ea typeface="宋体" pitchFamily="2" charset="-122"/>
              </a:rPr>
              <a:t>SIP Endpoints are Intelligent</a:t>
            </a:r>
            <a:endParaRPr lang="zh-CN" altLang="zh-CN"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xfrm>
            <a:off x="711200" y="4860925"/>
            <a:ext cx="5676900" cy="4605338"/>
          </a:xfrm>
          <a:noFill/>
          <a:ln/>
        </p:spPr>
        <p:txBody>
          <a:bodyPr/>
          <a:lstStyle/>
          <a:p>
            <a:pPr marL="742950" lvl="1" indent="-285750"/>
            <a:r>
              <a:rPr lang="en-US" altLang="zh-CN" b="1" smtClean="0"/>
              <a:t>User Agent Client (UAC)</a:t>
            </a:r>
            <a:r>
              <a:rPr lang="en-US" altLang="zh-CN" smtClean="0"/>
              <a:t>	Application that initiates and sends SIP requests</a:t>
            </a:r>
          </a:p>
          <a:p>
            <a:pPr marL="742950" lvl="1" indent="-285750"/>
            <a:r>
              <a:rPr lang="en-US" altLang="zh-CN" b="1" smtClean="0"/>
              <a:t>User Agent Server (UAS)</a:t>
            </a:r>
            <a:r>
              <a:rPr lang="en-US" altLang="zh-CN" smtClean="0"/>
              <a:t>	Receives and responds to clients requests; accepts, rejects or redirects the requests.</a:t>
            </a:r>
          </a:p>
          <a:p>
            <a:pPr marL="742950" lvl="1" indent="-285750"/>
            <a:r>
              <a:rPr lang="en-US" altLang="zh-CN" b="1" smtClean="0"/>
              <a:t>SIP Terminal	</a:t>
            </a:r>
            <a:r>
              <a:rPr lang="en-US" altLang="zh-CN" smtClean="0"/>
              <a:t>Supports real-time, two-way communication with another SIP entity. Supports both signaling and media.</a:t>
            </a:r>
          </a:p>
          <a:p>
            <a:pPr marL="742950" lvl="1" indent="-285750"/>
            <a:r>
              <a:rPr lang="en-US" altLang="zh-CN" b="1" smtClean="0"/>
              <a:t>SIP Proxy Server</a:t>
            </a:r>
            <a:r>
              <a:rPr lang="en-US" altLang="zh-CN" smtClean="0"/>
              <a:t>	Contacts multiple clients or servers and passes on the requests.</a:t>
            </a:r>
          </a:p>
          <a:p>
            <a:pPr marL="742950" lvl="1" indent="-285750"/>
            <a:r>
              <a:rPr lang="en-US" altLang="zh-CN" b="1" smtClean="0"/>
              <a:t>SIP Redirect Server	</a:t>
            </a:r>
            <a:r>
              <a:rPr lang="en-US" altLang="zh-CN" smtClean="0"/>
              <a:t>Accepts SIP requests; maps the address to multiple new addresses and returns them to the client.</a:t>
            </a:r>
          </a:p>
          <a:p>
            <a:pPr marL="742950" lvl="1" indent="-285750"/>
            <a:r>
              <a:rPr lang="en-US" altLang="zh-CN" b="1" smtClean="0"/>
              <a:t>SIP Registrar Server</a:t>
            </a:r>
            <a:r>
              <a:rPr lang="en-US" altLang="zh-CN" smtClean="0"/>
              <a:t>	Accepts REGISTER requests from clients, maintains users’ whereabouts at a location server </a:t>
            </a:r>
          </a:p>
          <a:p>
            <a:pPr marL="742950" lvl="1" indent="-285750"/>
            <a:r>
              <a:rPr lang="en-US" altLang="zh-CN" b="1" smtClean="0"/>
              <a:t>Location Server	</a:t>
            </a:r>
            <a:r>
              <a:rPr lang="en-US" altLang="zh-CN" smtClean="0"/>
              <a:t>Provides information about a caller’s possible location to Redirect or Proxy server.</a:t>
            </a:r>
          </a:p>
          <a:p>
            <a:pPr marL="742950" lvl="1" indent="-285750"/>
            <a:r>
              <a:rPr lang="en-US" altLang="zh-CN" b="1" smtClean="0"/>
              <a:t>SIP Gateway	</a:t>
            </a:r>
            <a:r>
              <a:rPr lang="en-US" altLang="zh-CN" smtClean="0"/>
              <a:t>Provides inter-working with PSTN and H.323</a:t>
            </a:r>
          </a:p>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xfrm>
            <a:off x="711200" y="4860925"/>
            <a:ext cx="5676900" cy="4605338"/>
          </a:xfrm>
          <a:noFill/>
          <a:ln/>
        </p:spPr>
        <p:txBody>
          <a:bodyPr/>
          <a:lstStyle/>
          <a:p>
            <a:pPr marL="742950" lvl="1" indent="-285750">
              <a:lnSpc>
                <a:spcPct val="90000"/>
              </a:lnSpc>
            </a:pPr>
            <a:r>
              <a:rPr lang="en-US" altLang="zh-CN" smtClean="0">
                <a:solidFill>
                  <a:srgbClr val="000000"/>
                </a:solidFill>
              </a:rPr>
              <a:t>The first line of a request has a </a:t>
            </a:r>
            <a:r>
              <a:rPr lang="en-US" altLang="zh-CN" i="1" smtClean="0">
                <a:solidFill>
                  <a:srgbClr val="000000"/>
                </a:solidFill>
              </a:rPr>
              <a:t>method</a:t>
            </a:r>
            <a:r>
              <a:rPr lang="en-US" altLang="zh-CN" smtClean="0">
                <a:solidFill>
                  <a:srgbClr val="000000"/>
                </a:solidFill>
              </a:rPr>
              <a:t>, defining the nature of the request, and a Request-URI, indicating where the request should be sent.</a:t>
            </a:r>
          </a:p>
          <a:p>
            <a:pPr marL="742950" lvl="1" indent="-285750">
              <a:lnSpc>
                <a:spcPct val="90000"/>
              </a:lnSpc>
            </a:pPr>
            <a:r>
              <a:rPr lang="en-US" altLang="zh-CN" smtClean="0">
                <a:solidFill>
                  <a:srgbClr val="000000"/>
                </a:solidFill>
              </a:rPr>
              <a:t>The first line of a response has a </a:t>
            </a:r>
            <a:r>
              <a:rPr lang="en-US" altLang="zh-CN" i="1" smtClean="0">
                <a:solidFill>
                  <a:srgbClr val="000000"/>
                </a:solidFill>
              </a:rPr>
              <a:t>response code</a:t>
            </a:r>
          </a:p>
          <a:p>
            <a:pPr marL="742950" lvl="1" indent="-285750">
              <a:lnSpc>
                <a:spcPct val="90000"/>
              </a:lnSpc>
            </a:pPr>
            <a:endParaRPr lang="en-US" altLang="zh-CN" i="1" smtClean="0">
              <a:solidFill>
                <a:srgbClr val="000000"/>
              </a:solidFill>
            </a:endParaRPr>
          </a:p>
          <a:p>
            <a:pPr>
              <a:lnSpc>
                <a:spcPct val="90000"/>
              </a:lnSpc>
            </a:pPr>
            <a:r>
              <a:rPr lang="en-US" altLang="zh-CN" b="1" i="1" smtClean="0">
                <a:solidFill>
                  <a:srgbClr val="000000"/>
                </a:solidFill>
              </a:rPr>
              <a:t>SIP Request Methods</a:t>
            </a:r>
          </a:p>
          <a:p>
            <a:pPr marL="742950" lvl="1" indent="-285750">
              <a:lnSpc>
                <a:spcPct val="90000"/>
              </a:lnSpc>
            </a:pPr>
            <a:r>
              <a:rPr lang="en-US" altLang="zh-CN" smtClean="0">
                <a:solidFill>
                  <a:srgbClr val="000000"/>
                </a:solidFill>
              </a:rPr>
              <a:t>REGISTER: Used by a UA to notify its current IP address and the URLs for which it would like to receive calls. </a:t>
            </a:r>
          </a:p>
          <a:p>
            <a:pPr marL="742950" lvl="1" indent="-285750">
              <a:lnSpc>
                <a:spcPct val="90000"/>
              </a:lnSpc>
            </a:pPr>
            <a:r>
              <a:rPr lang="en-US" altLang="zh-CN" smtClean="0">
                <a:solidFill>
                  <a:srgbClr val="000000"/>
                </a:solidFill>
              </a:rPr>
              <a:t>INVITE: Used to establish a media session between user agents. </a:t>
            </a:r>
          </a:p>
          <a:p>
            <a:pPr marL="742950" lvl="1" indent="-285750">
              <a:lnSpc>
                <a:spcPct val="90000"/>
              </a:lnSpc>
            </a:pPr>
            <a:r>
              <a:rPr lang="en-US" altLang="zh-CN" smtClean="0">
                <a:solidFill>
                  <a:srgbClr val="000000"/>
                </a:solidFill>
              </a:rPr>
              <a:t>ACK: Confirms reliable message exchanges. </a:t>
            </a:r>
          </a:p>
          <a:p>
            <a:pPr marL="742950" lvl="1" indent="-285750">
              <a:lnSpc>
                <a:spcPct val="90000"/>
              </a:lnSpc>
            </a:pPr>
            <a:r>
              <a:rPr lang="en-US" altLang="zh-CN" smtClean="0">
                <a:solidFill>
                  <a:srgbClr val="000000"/>
                </a:solidFill>
              </a:rPr>
              <a:t>CANCEL: Terminates a pending request. </a:t>
            </a:r>
          </a:p>
          <a:p>
            <a:pPr marL="742950" lvl="1" indent="-285750">
              <a:lnSpc>
                <a:spcPct val="90000"/>
              </a:lnSpc>
            </a:pPr>
            <a:r>
              <a:rPr lang="en-US" altLang="zh-CN" smtClean="0">
                <a:solidFill>
                  <a:srgbClr val="000000"/>
                </a:solidFill>
              </a:rPr>
              <a:t>BYE: Terminates a session between two users in a conference. </a:t>
            </a:r>
          </a:p>
          <a:p>
            <a:pPr marL="742950" lvl="1" indent="-285750">
              <a:lnSpc>
                <a:spcPct val="90000"/>
              </a:lnSpc>
            </a:pPr>
            <a:r>
              <a:rPr lang="en-US" altLang="zh-CN" smtClean="0">
                <a:solidFill>
                  <a:srgbClr val="000000"/>
                </a:solidFill>
              </a:rPr>
              <a:t>OPTIONS: Requests information about the capabilities of a caller, without setting up a call. </a:t>
            </a:r>
          </a:p>
          <a:p>
            <a:pPr marL="742950" lvl="1" indent="-285750">
              <a:lnSpc>
                <a:spcPct val="90000"/>
              </a:lnSpc>
            </a:pPr>
            <a:endParaRPr lang="en-US" altLang="zh-CN" i="1" smtClean="0">
              <a:solidFill>
                <a:srgbClr val="000000"/>
              </a:solidFill>
            </a:endParaRPr>
          </a:p>
          <a:p>
            <a:pPr>
              <a:lnSpc>
                <a:spcPct val="90000"/>
              </a:lnSpc>
            </a:pPr>
            <a:r>
              <a:rPr lang="en-US" altLang="zh-CN" b="1" i="1" smtClean="0">
                <a:solidFill>
                  <a:srgbClr val="000000"/>
                </a:solidFill>
              </a:rPr>
              <a:t>SIP Response Methods</a:t>
            </a:r>
          </a:p>
          <a:p>
            <a:pPr marL="742950" lvl="1" indent="-285750">
              <a:lnSpc>
                <a:spcPct val="90000"/>
              </a:lnSpc>
            </a:pPr>
            <a:r>
              <a:rPr lang="en-US" altLang="zh-CN" smtClean="0">
                <a:solidFill>
                  <a:srgbClr val="000000"/>
                </a:solidFill>
              </a:rPr>
              <a:t>Provisional (1xx): Request received and being processed. </a:t>
            </a:r>
          </a:p>
          <a:p>
            <a:pPr marL="742950" lvl="1" indent="-285750">
              <a:lnSpc>
                <a:spcPct val="90000"/>
              </a:lnSpc>
            </a:pPr>
            <a:r>
              <a:rPr lang="en-US" altLang="zh-CN" smtClean="0">
                <a:solidFill>
                  <a:srgbClr val="000000"/>
                </a:solidFill>
              </a:rPr>
              <a:t>Success (2xx): The action was successfully received, understood, and accepted. </a:t>
            </a:r>
          </a:p>
          <a:p>
            <a:pPr marL="742950" lvl="1" indent="-285750">
              <a:lnSpc>
                <a:spcPct val="90000"/>
              </a:lnSpc>
            </a:pPr>
            <a:r>
              <a:rPr lang="en-US" altLang="zh-CN" smtClean="0">
                <a:solidFill>
                  <a:srgbClr val="000000"/>
                </a:solidFill>
              </a:rPr>
              <a:t>Redirection (3xx): Further action needs to be taken (typically by sender) to complete the request. </a:t>
            </a:r>
          </a:p>
          <a:p>
            <a:pPr marL="742950" lvl="1" indent="-285750">
              <a:lnSpc>
                <a:spcPct val="90000"/>
              </a:lnSpc>
            </a:pPr>
            <a:r>
              <a:rPr lang="en-US" altLang="zh-CN" smtClean="0">
                <a:solidFill>
                  <a:srgbClr val="000000"/>
                </a:solidFill>
              </a:rPr>
              <a:t>Client Error (4xx): The request contains bad syntax or cannot be fulfilled at the server. </a:t>
            </a:r>
          </a:p>
          <a:p>
            <a:pPr marL="742950" lvl="1" indent="-285750">
              <a:lnSpc>
                <a:spcPct val="90000"/>
              </a:lnSpc>
            </a:pPr>
            <a:r>
              <a:rPr lang="en-US" altLang="zh-CN" smtClean="0">
                <a:solidFill>
                  <a:srgbClr val="000000"/>
                </a:solidFill>
              </a:rPr>
              <a:t>Server Error (5xx): The server failed to fulfill an apparently valid request. </a:t>
            </a:r>
          </a:p>
          <a:p>
            <a:pPr marL="742950" lvl="1" indent="-285750">
              <a:lnSpc>
                <a:spcPct val="90000"/>
              </a:lnSpc>
            </a:pPr>
            <a:r>
              <a:rPr lang="en-US" altLang="zh-CN" smtClean="0">
                <a:solidFill>
                  <a:srgbClr val="000000"/>
                </a:solidFill>
              </a:rPr>
              <a:t>Global Failure (6xx): The request cannot be fulfilled at any server.</a:t>
            </a:r>
            <a:endParaRPr lang="zh-CN" altLang="zh-CN" smtClean="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xfrm>
            <a:off x="711200" y="4860925"/>
            <a:ext cx="5676900" cy="4605338"/>
          </a:xfrm>
          <a:noFill/>
          <a:ln/>
        </p:spPr>
        <p:txBody>
          <a:bodyPr/>
          <a:lstStyle/>
          <a:p>
            <a:pPr>
              <a:lnSpc>
                <a:spcPct val="80000"/>
              </a:lnSpc>
            </a:pPr>
            <a:r>
              <a:rPr lang="en-US" altLang="zh-CN" sz="900" smtClean="0">
                <a:solidFill>
                  <a:srgbClr val="000000"/>
                </a:solidFill>
                <a:ea typeface="宋体" pitchFamily="2" charset="-122"/>
              </a:rPr>
              <a:t>User agent A contacts DNS server to map domain name in SIP request to IP address. </a:t>
            </a:r>
          </a:p>
          <a:p>
            <a:pPr>
              <a:lnSpc>
                <a:spcPct val="80000"/>
              </a:lnSpc>
            </a:pPr>
            <a:endParaRPr lang="en-US" altLang="zh-CN" sz="900" smtClean="0">
              <a:solidFill>
                <a:srgbClr val="000000"/>
              </a:solidFill>
              <a:ea typeface="宋体" pitchFamily="2" charset="-122"/>
            </a:endParaRPr>
          </a:p>
          <a:p>
            <a:pPr>
              <a:lnSpc>
                <a:spcPct val="80000"/>
              </a:lnSpc>
            </a:pPr>
            <a:r>
              <a:rPr lang="en-US" altLang="zh-CN" sz="900" smtClean="0">
                <a:solidFill>
                  <a:srgbClr val="000000"/>
                </a:solidFill>
                <a:ea typeface="宋体" pitchFamily="2" charset="-122"/>
              </a:rPr>
              <a:t>User agent A sends a INVITE message to proxy server that uses location server to find the location of user agent B.</a:t>
            </a:r>
          </a:p>
          <a:p>
            <a:pPr>
              <a:lnSpc>
                <a:spcPct val="80000"/>
              </a:lnSpc>
            </a:pPr>
            <a:endParaRPr lang="en-US" altLang="zh-CN" sz="900" smtClean="0">
              <a:solidFill>
                <a:srgbClr val="000000"/>
              </a:solidFill>
              <a:ea typeface="宋体" pitchFamily="2" charset="-122"/>
            </a:endParaRPr>
          </a:p>
          <a:p>
            <a:pPr>
              <a:lnSpc>
                <a:spcPct val="80000"/>
              </a:lnSpc>
            </a:pPr>
            <a:r>
              <a:rPr lang="en-US" altLang="zh-CN" sz="900" smtClean="0">
                <a:solidFill>
                  <a:srgbClr val="000000"/>
                </a:solidFill>
                <a:ea typeface="宋体" pitchFamily="2" charset="-122"/>
              </a:rPr>
              <a:t>Call is established between A and B. Then media session begins.</a:t>
            </a:r>
          </a:p>
          <a:p>
            <a:pPr>
              <a:lnSpc>
                <a:spcPct val="80000"/>
              </a:lnSpc>
            </a:pPr>
            <a:endParaRPr lang="en-US" altLang="zh-CN" sz="900" smtClean="0">
              <a:solidFill>
                <a:srgbClr val="000000"/>
              </a:solidFill>
              <a:ea typeface="宋体" pitchFamily="2" charset="-122"/>
            </a:endParaRPr>
          </a:p>
          <a:p>
            <a:pPr>
              <a:lnSpc>
                <a:spcPct val="80000"/>
              </a:lnSpc>
            </a:pPr>
            <a:r>
              <a:rPr lang="en-US" altLang="zh-CN" sz="900" smtClean="0">
                <a:solidFill>
                  <a:srgbClr val="000000"/>
                </a:solidFill>
                <a:ea typeface="宋体" pitchFamily="2" charset="-122"/>
              </a:rPr>
              <a:t>Finally, B terminates the call by sending a BYE request</a:t>
            </a:r>
            <a:endParaRPr lang="zh-CN" altLang="zh-CN" sz="900" smtClean="0">
              <a:solidFill>
                <a:srgbClr val="000000"/>
              </a:solidFill>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xfrm>
            <a:off x="711200" y="4860925"/>
            <a:ext cx="5676900" cy="4605338"/>
          </a:xfrm>
          <a:noFill/>
          <a:ln/>
        </p:spPr>
        <p:txBody>
          <a:bodyPr/>
          <a:lstStyle/>
          <a:p>
            <a:pPr eaLnBrk="1" hangingPunct="1">
              <a:buFont typeface="Wingdings" pitchFamily="2" charset="2"/>
              <a:buNone/>
            </a:pP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xfrm>
            <a:off x="711200" y="4860925"/>
            <a:ext cx="5676900" cy="4605338"/>
          </a:xfrm>
          <a:noFill/>
          <a:ln/>
        </p:spPr>
        <p:txBody>
          <a:bodyPr/>
          <a:lstStyle/>
          <a:p>
            <a:pPr marL="0" indent="0">
              <a:spcAft>
                <a:spcPct val="0"/>
              </a:spcAft>
              <a:buFont typeface="Wingdings" pitchFamily="2" charset="2"/>
              <a:buNone/>
            </a:pPr>
            <a:r>
              <a:rPr lang="en-US" altLang="zh-CN" sz="1200" smtClean="0">
                <a:latin typeface="Calibri" pitchFamily="34" charset="0"/>
              </a:rPr>
              <a:t>PSTN:</a:t>
            </a:r>
          </a:p>
          <a:p>
            <a:pPr marL="457200" lvl="1" indent="-228600">
              <a:spcAft>
                <a:spcPct val="0"/>
              </a:spcAft>
              <a:buFont typeface="Arial" pitchFamily="34" charset="0"/>
              <a:buChar char="•"/>
            </a:pPr>
            <a:r>
              <a:rPr lang="en-US" altLang="zh-CN" sz="1200" smtClean="0">
                <a:latin typeface="Calibri" pitchFamily="34" charset="0"/>
              </a:rPr>
              <a:t>It is Circuit Switched &amp; also referred as </a:t>
            </a:r>
            <a:r>
              <a:rPr lang="en-US" altLang="zh-CN" sz="1200" i="1" smtClean="0">
                <a:latin typeface="Calibri" pitchFamily="34" charset="0"/>
              </a:rPr>
              <a:t>Plain Old Telephone Service (POTS)</a:t>
            </a:r>
          </a:p>
          <a:p>
            <a:pPr marL="457200" lvl="1" indent="-228600">
              <a:spcAft>
                <a:spcPct val="0"/>
              </a:spcAft>
              <a:buFont typeface="Arial" pitchFamily="34" charset="0"/>
              <a:buChar char="•"/>
            </a:pPr>
            <a:r>
              <a:rPr lang="en-US" altLang="zh-CN" sz="1200" smtClean="0">
                <a:latin typeface="Calibri" pitchFamily="34" charset="0"/>
              </a:rPr>
              <a:t>It consists of telephone lines, Fiber optic cables, undersea cables, microwave &amp; communicate satellites.</a:t>
            </a:r>
          </a:p>
          <a:p>
            <a:pPr marL="457200" lvl="1" indent="-228600">
              <a:spcAft>
                <a:spcPct val="0"/>
              </a:spcAft>
              <a:buFont typeface="Arial" pitchFamily="34" charset="0"/>
              <a:buChar char="•"/>
            </a:pPr>
            <a:r>
              <a:rPr lang="en-US" altLang="zh-CN" sz="1200" smtClean="0">
                <a:latin typeface="Calibri" pitchFamily="34" charset="0"/>
              </a:rPr>
              <a:t>Initially started with Fixed line analog telephone system, is now mostly digital and consists of cellular network as well.</a:t>
            </a:r>
          </a:p>
          <a:p>
            <a:pPr marL="457200" lvl="1" indent="-228600">
              <a:spcAft>
                <a:spcPct val="0"/>
              </a:spcAft>
              <a:buFont typeface="Arial" pitchFamily="34" charset="0"/>
              <a:buChar char="•"/>
            </a:pPr>
            <a:r>
              <a:rPr lang="en-US" altLang="zh-CN" sz="1200" smtClean="0">
                <a:latin typeface="Calibri" pitchFamily="34" charset="0"/>
              </a:rPr>
              <a:t>International Telecommunication Union (ITU) creates recommendations for the telephony networks (like codecs, E.164, etc..)</a:t>
            </a:r>
          </a:p>
          <a:p>
            <a:pPr marL="0" indent="0">
              <a:spcAft>
                <a:spcPct val="0"/>
              </a:spcAft>
              <a:buFont typeface="Wingdings" pitchFamily="2" charset="2"/>
              <a:buNone/>
            </a:pPr>
            <a:r>
              <a:rPr lang="en-US" altLang="zh-CN" sz="1200" smtClean="0">
                <a:latin typeface="Calibri" pitchFamily="34" charset="0"/>
              </a:rPr>
              <a:t>PLMN:</a:t>
            </a:r>
          </a:p>
          <a:p>
            <a:pPr marL="457200" lvl="1" indent="-228600">
              <a:spcAft>
                <a:spcPct val="0"/>
              </a:spcAft>
              <a:buFont typeface="Arial" pitchFamily="34" charset="0"/>
              <a:buChar char="•"/>
            </a:pPr>
            <a:r>
              <a:rPr lang="en-US" altLang="zh-CN" sz="1200" smtClean="0">
                <a:latin typeface="Calibri" pitchFamily="34" charset="0"/>
              </a:rPr>
              <a:t>Access to PLMN services is achieved by means of an air interface involving radio communications between mobile phones or other wireless enabled equipments.</a:t>
            </a:r>
          </a:p>
          <a:p>
            <a:pPr marL="457200" lvl="1" indent="-228600">
              <a:spcAft>
                <a:spcPct val="0"/>
              </a:spcAft>
              <a:buFont typeface="Arial" pitchFamily="34" charset="0"/>
              <a:buChar char="•"/>
            </a:pPr>
            <a:r>
              <a:rPr lang="en-US" altLang="zh-CN" sz="1200" smtClean="0">
                <a:latin typeface="Calibri" pitchFamily="34" charset="0"/>
              </a:rPr>
              <a:t>Most often, Public Land Mobile Networks connects to the Public Switched Telephone Network (PSTN) in order to route calls.</a:t>
            </a:r>
          </a:p>
          <a:p>
            <a:pPr marL="457200" lvl="1" indent="-228600">
              <a:spcAft>
                <a:spcPct val="0"/>
              </a:spcAft>
              <a:buFont typeface="Arial" pitchFamily="34" charset="0"/>
              <a:buChar char="•"/>
            </a:pPr>
            <a:r>
              <a:rPr lang="en-US" altLang="zh-CN" sz="1200" smtClean="0">
                <a:latin typeface="Calibri" pitchFamily="34" charset="0"/>
              </a:rPr>
              <a:t>With respect to their functions, the PLMN’s may be regarded as independent communications entities, even though different PLMN’s may be interconnected through the PSTN for the forwarding of calls or network information. </a:t>
            </a:r>
          </a:p>
          <a:p>
            <a:pPr marL="0" indent="0">
              <a:spcAft>
                <a:spcPct val="0"/>
              </a:spcAft>
              <a:buFont typeface="Wingdings" pitchFamily="2" charset="2"/>
              <a:buNone/>
            </a:pPr>
            <a:r>
              <a:rPr lang="en-US" altLang="zh-CN" sz="1200" smtClean="0">
                <a:latin typeface="Calibri" pitchFamily="34" charset="0"/>
              </a:rPr>
              <a:t>NGN:</a:t>
            </a:r>
          </a:p>
          <a:p>
            <a:pPr marL="457200" lvl="1" indent="-228600">
              <a:spcAft>
                <a:spcPct val="0"/>
              </a:spcAft>
              <a:buFont typeface="Arial" pitchFamily="34" charset="0"/>
              <a:buChar char="•"/>
            </a:pPr>
            <a:r>
              <a:rPr lang="en-US" altLang="zh-CN" sz="1200" smtClean="0">
                <a:latin typeface="Calibri" pitchFamily="34" charset="0"/>
              </a:rPr>
              <a:t>Based on Internet technologies including </a:t>
            </a:r>
            <a:r>
              <a:rPr lang="en-US" altLang="zh-CN" sz="1200" b="1" smtClean="0">
                <a:latin typeface="Calibri" pitchFamily="34" charset="0"/>
              </a:rPr>
              <a:t>Internet Protocol </a:t>
            </a:r>
            <a:r>
              <a:rPr lang="en-US" altLang="zh-CN" sz="1200" smtClean="0">
                <a:latin typeface="Calibri" pitchFamily="34" charset="0"/>
              </a:rPr>
              <a:t>(IP) and multiprotocol label switching (MPLS). </a:t>
            </a:r>
          </a:p>
          <a:p>
            <a:pPr marL="457200" lvl="1" indent="-228600">
              <a:spcAft>
                <a:spcPct val="0"/>
              </a:spcAft>
              <a:buFont typeface="Arial" pitchFamily="34" charset="0"/>
              <a:buChar char="•"/>
            </a:pPr>
            <a:r>
              <a:rPr lang="en-US" altLang="zh-CN" sz="1200" smtClean="0">
                <a:latin typeface="Calibri" pitchFamily="34" charset="0"/>
              </a:rPr>
              <a:t>Application Layer protocols: SIP and H.323</a:t>
            </a:r>
          </a:p>
          <a:p>
            <a:pPr marL="457200" lvl="1" indent="-228600">
              <a:spcAft>
                <a:spcPct val="0"/>
              </a:spcAft>
              <a:buFont typeface="Arial" pitchFamily="34" charset="0"/>
              <a:buChar char="•"/>
            </a:pPr>
            <a:r>
              <a:rPr lang="en-US" altLang="zh-CN" sz="1200" smtClean="0">
                <a:latin typeface="Calibri" pitchFamily="34" charset="0"/>
              </a:rPr>
              <a:t>Defined separation between the transport (connectivity) portion of the network and the services that run on top of that transport. </a:t>
            </a:r>
          </a:p>
          <a:p>
            <a:pPr marL="457200" lvl="1" indent="-228600">
              <a:spcAft>
                <a:spcPct val="0"/>
              </a:spcAft>
              <a:buFont typeface="Arial" pitchFamily="34" charset="0"/>
              <a:buChar char="•"/>
            </a:pPr>
            <a:r>
              <a:rPr lang="en-US" altLang="zh-CN" sz="1200" smtClean="0">
                <a:latin typeface="Calibri" pitchFamily="34" charset="0"/>
              </a:rPr>
              <a:t>Applications such as VoIP telephony, Video Calling, IPTV etc…</a:t>
            </a:r>
          </a:p>
          <a:p>
            <a:pPr marL="0" indent="0">
              <a:spcAft>
                <a:spcPct val="0"/>
              </a:spcAft>
              <a:buFont typeface="Wingdings" pitchFamily="2" charset="2"/>
              <a:buNone/>
            </a:pPr>
            <a:r>
              <a:rPr lang="en-US" altLang="zh-CN" sz="1200" smtClean="0">
                <a:latin typeface="Calibri" pitchFamily="34" charset="0"/>
              </a:rPr>
              <a:t>IMS:</a:t>
            </a:r>
          </a:p>
          <a:p>
            <a:pPr marL="457200" lvl="1" indent="-228600">
              <a:spcAft>
                <a:spcPct val="0"/>
              </a:spcAft>
              <a:buFont typeface="Arial" pitchFamily="34" charset="0"/>
              <a:buChar char="•"/>
            </a:pPr>
            <a:r>
              <a:rPr lang="en-US" altLang="zh-CN" sz="1200" smtClean="0">
                <a:latin typeface="Calibri" pitchFamily="34" charset="0"/>
              </a:rPr>
              <a:t>Developed initially for streaming multimedia services for cellular devices, through GPRS.</a:t>
            </a:r>
          </a:p>
          <a:p>
            <a:pPr marL="457200" lvl="1" indent="-228600">
              <a:spcAft>
                <a:spcPct val="0"/>
              </a:spcAft>
              <a:buFont typeface="Arial" pitchFamily="34" charset="0"/>
              <a:buChar char="•"/>
            </a:pPr>
            <a:r>
              <a:rPr lang="en-US" altLang="zh-CN" sz="1200" smtClean="0">
                <a:latin typeface="Calibri" pitchFamily="34" charset="0"/>
              </a:rPr>
              <a:t>Later developed to support other technologies like WLAN, CDMA &amp; Fixed Line.</a:t>
            </a:r>
          </a:p>
          <a:p>
            <a:pPr marL="457200" lvl="1" indent="-228600">
              <a:spcAft>
                <a:spcPct val="0"/>
              </a:spcAft>
              <a:buFont typeface="Arial" pitchFamily="34" charset="0"/>
              <a:buChar char="•"/>
            </a:pPr>
            <a:r>
              <a:rPr lang="en-US" altLang="zh-CN" sz="1200" smtClean="0">
                <a:latin typeface="Calibri" pitchFamily="34" charset="0"/>
              </a:rPr>
              <a:t>The user can connect to an IMS network in various ways, most of which use the </a:t>
            </a:r>
            <a:r>
              <a:rPr lang="en-US" altLang="zh-CN" sz="1200" b="1" smtClean="0">
                <a:latin typeface="Calibri" pitchFamily="34" charset="0"/>
              </a:rPr>
              <a:t>Internet Protocol </a:t>
            </a:r>
            <a:r>
              <a:rPr lang="en-US" altLang="zh-CN" sz="1200" smtClean="0">
                <a:latin typeface="Calibri" pitchFamily="34" charset="0"/>
              </a:rPr>
              <a:t>(IP). IMS terminals (such as mobile phones, PDA’s and computers) can register directly on an IMS network</a:t>
            </a:r>
          </a:p>
          <a:p>
            <a:pPr marL="457200" lvl="1" indent="-228600">
              <a:spcAft>
                <a:spcPct val="0"/>
              </a:spcAft>
              <a:buFont typeface="Arial" pitchFamily="34" charset="0"/>
              <a:buChar char="•"/>
            </a:pPr>
            <a:r>
              <a:rPr lang="en-US" altLang="zh-CN" sz="1200" smtClean="0">
                <a:latin typeface="Calibri" pitchFamily="34" charset="0"/>
              </a:rPr>
              <a:t>POTS, H.323, and non IMS compatible systems are supported through Gateways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117850" y="77788"/>
            <a:ext cx="3076575" cy="512762"/>
          </a:xfrm>
          <a:prstGeom prst="rect">
            <a:avLst/>
          </a:prstGeom>
          <a:noFill/>
          <a:ln w="9525">
            <a:noFill/>
            <a:miter lim="800000"/>
            <a:headEnd/>
            <a:tailEnd/>
          </a:ln>
        </p:spPr>
        <p:txBody>
          <a:bodyPr lIns="96791" tIns="48396" rIns="96791" bIns="48396" anchor="b"/>
          <a:lstStyle/>
          <a:p>
            <a:pPr algn="r" defTabSz="968375"/>
            <a:fld id="{998029AB-D0B9-4048-8D3C-2E0932F6DA9E}" type="slidenum">
              <a:rPr lang="zh-CN" altLang="en-US" sz="1100">
                <a:latin typeface="FrutigerNext LT Medium" pitchFamily="34" charset="0"/>
                <a:ea typeface="宋体" pitchFamily="2" charset="-122"/>
              </a:rPr>
              <a:pPr algn="r" defTabSz="968375"/>
              <a:t>10</a:t>
            </a:fld>
            <a:endParaRPr lang="en-US" altLang="zh-CN" sz="1100">
              <a:latin typeface="FrutigerNext LT Medium" pitchFamily="34" charset="0"/>
              <a:ea typeface="宋体"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a:buFont typeface="Wingdings" pitchFamily="2" charset="2"/>
              <a:buNone/>
            </a:pPr>
            <a:endParaRPr lang="en-US" altLang="zh-CN" b="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rPr>
              <a:t>Copyright © 2011 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hangingPunct="0">
              <a:lnSpc>
                <a:spcPct val="125000"/>
              </a:lnSpc>
              <a:defRPr/>
            </a:pPr>
            <a:r>
              <a:rPr lang="en-US" altLang="zh-CN" sz="1100">
                <a:solidFill>
                  <a:schemeClr val="bg1"/>
                </a:solidFill>
                <a:latin typeface="Arial" charset="0"/>
              </a:rPr>
              <a:t>FrutigerNext LT Medium</a:t>
            </a:r>
          </a:p>
          <a:p>
            <a:pPr algn="r" defTabSz="801688" eaLnBrk="0"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hangingPunct="0">
              <a:lnSpc>
                <a:spcPct val="125000"/>
              </a:lnSpc>
              <a:defRPr/>
            </a:pPr>
            <a:endParaRPr lang="en-US" altLang="zh-CN" sz="1100">
              <a:solidFill>
                <a:schemeClr val="bg1"/>
              </a:solidFill>
              <a:latin typeface="Arial" charset="0"/>
            </a:endParaRPr>
          </a:p>
          <a:p>
            <a:pPr algn="r" defTabSz="801688" eaLnBrk="0" hangingPunct="0">
              <a:lnSpc>
                <a:spcPct val="125000"/>
              </a:lnSpc>
              <a:defRPr/>
            </a:pPr>
            <a:endParaRPr lang="en-US" altLang="zh-CN" sz="1100">
              <a:solidFill>
                <a:schemeClr val="bg1"/>
              </a:solidFill>
              <a:latin typeface="Arial" charset="0"/>
            </a:endParaRPr>
          </a:p>
          <a:p>
            <a:pPr algn="r" defTabSz="801688" eaLnBrk="0"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hangingPunct="0">
              <a:lnSpc>
                <a:spcPct val="125000"/>
              </a:lnSpc>
              <a:defRPr/>
            </a:pPr>
            <a:endParaRPr lang="zh-CN" altLang="en-US" sz="1100">
              <a:solidFill>
                <a:schemeClr val="bg1"/>
              </a:solidFill>
              <a:latin typeface="Arial" charset="0"/>
            </a:endParaRPr>
          </a:p>
          <a:p>
            <a:pPr algn="r" defTabSz="801688" eaLnBrk="0" hangingPunct="0">
              <a:lnSpc>
                <a:spcPct val="125000"/>
              </a:lnSpc>
              <a:defRPr/>
            </a:pPr>
            <a:endParaRPr lang="zh-CN" altLang="en-US" sz="1100">
              <a:solidFill>
                <a:schemeClr val="bg1"/>
              </a:solidFill>
              <a:latin typeface="Arial" charset="0"/>
            </a:endParaRPr>
          </a:p>
          <a:p>
            <a:pPr algn="r" defTabSz="801688" eaLnBrk="0" hangingPunct="0">
              <a:lnSpc>
                <a:spcPct val="125000"/>
              </a:lnSpc>
              <a:defRPr/>
            </a:pPr>
            <a:endParaRPr lang="zh-CN" altLang="en-US" sz="1100">
              <a:solidFill>
                <a:schemeClr val="bg1"/>
              </a:solidFill>
              <a:latin typeface="Arial" charset="0"/>
            </a:endParaRPr>
          </a:p>
          <a:p>
            <a:pPr algn="r" defTabSz="801688" eaLnBrk="0"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r>
              <a:rPr lang="en-US" altLang="zh-CN"/>
              <a:t>Page</a:t>
            </a:r>
            <a:fld id="{344EF523-2373-4CC0-A515-973A30477E8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87350"/>
            <a:ext cx="1981200" cy="518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87350"/>
            <a:ext cx="5795962" cy="518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r>
              <a:rPr lang="en-US" altLang="zh-CN"/>
              <a:t>Page</a:t>
            </a:r>
            <a:fld id="{759E2270-24DF-445C-A6A3-4704DFC9EB4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7350"/>
            <a:ext cx="7745412"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374775"/>
            <a:ext cx="7929562" cy="4195763"/>
          </a:xfrm>
        </p:spPr>
        <p:txBody>
          <a:bodyPr/>
          <a:lstStyle/>
          <a:p>
            <a:pPr lvl="0"/>
            <a:endParaRPr lang="zh-CN" altLang="en-US" noProof="0" smtClean="0"/>
          </a:p>
        </p:txBody>
      </p:sp>
      <p:sp>
        <p:nvSpPr>
          <p:cNvPr id="4" name="Rectangle 66"/>
          <p:cNvSpPr>
            <a:spLocks noGrp="1" noChangeArrowheads="1"/>
          </p:cNvSpPr>
          <p:nvPr>
            <p:ph type="sldNum" sz="quarter" idx="10"/>
          </p:nvPr>
        </p:nvSpPr>
        <p:spPr>
          <a:ln/>
        </p:spPr>
        <p:txBody>
          <a:bodyPr/>
          <a:lstStyle>
            <a:lvl1pPr>
              <a:defRPr/>
            </a:lvl1pPr>
          </a:lstStyle>
          <a:p>
            <a:r>
              <a:rPr lang="en-US" altLang="zh-CN"/>
              <a:t>Page</a:t>
            </a:r>
            <a:fld id="{E1C66D3B-13B9-45EC-B673-6596BCB3A337}"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r>
              <a:rPr lang="en-US" altLang="zh-CN"/>
              <a:t>Page</a:t>
            </a:r>
            <a:fld id="{192E1500-18D1-47E7-9961-4D380DEBB762}"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r>
              <a:rPr lang="en-US" altLang="zh-CN"/>
              <a:t>Page</a:t>
            </a:r>
            <a:fld id="{1A55450B-4D34-41EC-8E6B-76CB3B908392}" type="slidenum">
              <a:rPr lang="en-US" altLang="zh-CN"/>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zh-CN"/>
              <a:t>Page</a:t>
            </a:r>
            <a:fld id="{C74CF64D-924A-426D-8988-E105035EA960}" type="slidenum">
              <a:rPr lang="en-US" altLang="zh-CN"/>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zh-CN"/>
              <a:t>Page</a:t>
            </a:r>
            <a:fld id="{68161FA2-4039-4EA1-8985-947CD70E031B}"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374775"/>
            <a:ext cx="3887787"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2650" y="1374775"/>
            <a:ext cx="3889375"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zh-CN"/>
              <a:t>Page</a:t>
            </a:r>
            <a:fld id="{B5DEFC0D-6705-4136-9DD6-4DE4340D72CA}" type="slidenum">
              <a:rPr lang="en-US" altLang="zh-CN"/>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zh-CN"/>
              <a:t>Page</a:t>
            </a:r>
            <a:fld id="{FCEDA328-9727-48B4-BE0B-A4886E8B2642}"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6"/>
          <p:cNvSpPr>
            <a:spLocks noGrp="1" noChangeArrowheads="1"/>
          </p:cNvSpPr>
          <p:nvPr>
            <p:ph type="sldNum" sz="quarter" idx="10"/>
          </p:nvPr>
        </p:nvSpPr>
        <p:spPr>
          <a:ln/>
        </p:spPr>
        <p:txBody>
          <a:bodyPr/>
          <a:lstStyle>
            <a:lvl1pPr>
              <a:defRPr/>
            </a:lvl1pPr>
          </a:lstStyle>
          <a:p>
            <a:r>
              <a:rPr lang="en-US" altLang="zh-CN"/>
              <a:t>Page</a:t>
            </a:r>
            <a:fld id="{DD91F4B5-3664-4A3A-B67E-5B541218C6E7}"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zh-CN"/>
              <a:t>Page</a:t>
            </a:r>
            <a:fld id="{887D5199-754C-45C0-8D29-7955E5F313A8}" type="slidenum">
              <a:rPr lang="en-US" altLang="zh-CN"/>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zh-CN"/>
              <a:t>Page</a:t>
            </a:r>
            <a:fld id="{0B70DC70-8A4C-4381-867D-E4E1040B9ED8}" type="slidenum">
              <a:rPr lang="en-US" altLang="zh-CN"/>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zh-CN"/>
              <a:t>Page</a:t>
            </a:r>
            <a:fld id="{0C517E44-EF3D-4A82-AE9B-33AF34416DFD}" type="slidenum">
              <a:rPr lang="en-US" altLang="zh-CN"/>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zh-CN"/>
              <a:t>Page</a:t>
            </a:r>
            <a:fld id="{FA563FC5-3113-45B6-BA73-B2A6D391E575}" type="slidenum">
              <a:rPr lang="en-US" altLang="zh-CN"/>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zh-CN"/>
              <a:t>Page</a:t>
            </a:r>
            <a:fld id="{B44F1AF7-6294-4B35-9637-9FD360B450B0}"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387350"/>
            <a:ext cx="1981200" cy="5183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387350"/>
            <a:ext cx="5795962" cy="5183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zh-CN"/>
              <a:t>Page</a:t>
            </a:r>
            <a:fld id="{444B8BAE-3E80-4993-9A4D-4C13E066C96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4775"/>
            <a:ext cx="3887787"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374775"/>
            <a:ext cx="3889375"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6"/>
          <p:cNvSpPr>
            <a:spLocks noGrp="1" noChangeArrowheads="1"/>
          </p:cNvSpPr>
          <p:nvPr>
            <p:ph type="sldNum" sz="quarter" idx="10"/>
          </p:nvPr>
        </p:nvSpPr>
        <p:spPr>
          <a:ln/>
        </p:spPr>
        <p:txBody>
          <a:bodyPr/>
          <a:lstStyle>
            <a:lvl1pPr>
              <a:defRPr/>
            </a:lvl1pPr>
          </a:lstStyle>
          <a:p>
            <a:r>
              <a:rPr lang="en-US" altLang="zh-CN"/>
              <a:t>Page</a:t>
            </a:r>
            <a:fld id="{D2FAC236-0180-428E-8B5C-DF8F5573384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6"/>
          <p:cNvSpPr>
            <a:spLocks noGrp="1" noChangeArrowheads="1"/>
          </p:cNvSpPr>
          <p:nvPr>
            <p:ph type="sldNum" sz="quarter" idx="10"/>
          </p:nvPr>
        </p:nvSpPr>
        <p:spPr>
          <a:ln/>
        </p:spPr>
        <p:txBody>
          <a:bodyPr/>
          <a:lstStyle>
            <a:lvl1pPr>
              <a:defRPr/>
            </a:lvl1pPr>
          </a:lstStyle>
          <a:p>
            <a:r>
              <a:rPr lang="en-US" altLang="zh-CN"/>
              <a:t>Page</a:t>
            </a:r>
            <a:fld id="{E33FABA2-CD82-4BAD-A656-030694DC249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6"/>
          <p:cNvSpPr>
            <a:spLocks noGrp="1" noChangeArrowheads="1"/>
          </p:cNvSpPr>
          <p:nvPr>
            <p:ph type="sldNum" sz="quarter" idx="10"/>
          </p:nvPr>
        </p:nvSpPr>
        <p:spPr>
          <a:ln/>
        </p:spPr>
        <p:txBody>
          <a:bodyPr/>
          <a:lstStyle>
            <a:lvl1pPr>
              <a:defRPr/>
            </a:lvl1pPr>
          </a:lstStyle>
          <a:p>
            <a:r>
              <a:rPr lang="en-US" altLang="zh-CN"/>
              <a:t>Page</a:t>
            </a:r>
            <a:fld id="{2C1FCEA3-A825-40CD-A741-960CCA38043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6"/>
          <p:cNvSpPr>
            <a:spLocks noGrp="1" noChangeArrowheads="1"/>
          </p:cNvSpPr>
          <p:nvPr>
            <p:ph type="sldNum" sz="quarter" idx="10"/>
          </p:nvPr>
        </p:nvSpPr>
        <p:spPr>
          <a:ln/>
        </p:spPr>
        <p:txBody>
          <a:bodyPr/>
          <a:lstStyle>
            <a:lvl1pPr>
              <a:defRPr/>
            </a:lvl1pPr>
          </a:lstStyle>
          <a:p>
            <a:r>
              <a:rPr lang="en-US" altLang="zh-CN"/>
              <a:t>Page</a:t>
            </a:r>
            <a:fld id="{CF2003CB-3C56-44FB-8648-5DF72AC21F6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r>
              <a:rPr lang="en-US" altLang="zh-CN"/>
              <a:t>Page</a:t>
            </a:r>
            <a:fld id="{52258128-1DA1-449D-BA68-D05773EE629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r>
              <a:rPr lang="en-US" altLang="zh-CN"/>
              <a:t>Page</a:t>
            </a:r>
            <a:fld id="{2DB88B2E-DDF8-4FC6-BA2E-D5A5B536069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15" cstate="print"/>
          <a:srcRect/>
          <a:stretch>
            <a:fillRect/>
          </a:stretch>
        </p:blipFill>
        <p:spPr bwMode="auto">
          <a:xfrm>
            <a:off x="0" y="6221413"/>
            <a:ext cx="9142413" cy="636587"/>
          </a:xfrm>
          <a:prstGeom prst="rect">
            <a:avLst/>
          </a:prstGeom>
          <a:noFill/>
          <a:ln w="9525">
            <a:noFill/>
            <a:miter lim="800000"/>
            <a:headEnd/>
            <a:tailEnd/>
          </a:ln>
        </p:spPr>
      </p:pic>
      <p:pic>
        <p:nvPicPr>
          <p:cNvPr id="1027" name="Picture 4" descr="8"/>
          <p:cNvPicPr>
            <a:picLocks noChangeAspect="1" noChangeArrowheads="1"/>
          </p:cNvPicPr>
          <p:nvPr/>
        </p:nvPicPr>
        <p:blipFill>
          <a:blip r:embed="rId16" cstate="print"/>
          <a:srcRect/>
          <a:stretch>
            <a:fillRect/>
          </a:stretch>
        </p:blipFill>
        <p:spPr bwMode="auto">
          <a:xfrm>
            <a:off x="7508875" y="6399213"/>
            <a:ext cx="1311275" cy="314325"/>
          </a:xfrm>
          <a:prstGeom prst="rect">
            <a:avLst/>
          </a:prstGeom>
          <a:noFill/>
          <a:ln w="9525">
            <a:noFill/>
            <a:miter lim="800000"/>
            <a:headEnd/>
            <a:tailEnd/>
          </a:ln>
        </p:spPr>
      </p:pic>
      <p:sp>
        <p:nvSpPr>
          <p:cNvPr id="1028"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1029"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6" name="Rectangle 66"/>
          <p:cNvSpPr>
            <a:spLocks noGrp="1" noChangeArrowheads="1"/>
          </p:cNvSpPr>
          <p:nvPr>
            <p:ph type="sldNum" sz="quarter" idx="4"/>
          </p:nvPr>
        </p:nvSpPr>
        <p:spPr bwMode="auto">
          <a:xfrm>
            <a:off x="6096000" y="6524625"/>
            <a:ext cx="2133600" cy="333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latin typeface="FrutigerNext LT Bold" pitchFamily="20" charset="0"/>
                <a:ea typeface="MS PGothic" pitchFamily="34" charset="-128"/>
              </a:defRPr>
            </a:lvl1pPr>
          </a:lstStyle>
          <a:p>
            <a:r>
              <a:rPr lang="en-US" altLang="zh-CN"/>
              <a:t>Page</a:t>
            </a:r>
            <a:fld id="{C64D8B18-569C-4015-B0C8-C3B7495C34DF}" type="slidenum">
              <a:rPr lang="en-US" altLang="zh-CN"/>
              <a:pPr/>
              <a:t>‹#›</a:t>
            </a:fld>
            <a:endParaRPr lang="en-US" altLang="zh-CN"/>
          </a:p>
        </p:txBody>
      </p:sp>
      <p:sp>
        <p:nvSpPr>
          <p:cNvPr id="1413189" name="Rectangle 69"/>
          <p:cNvSpPr>
            <a:spLocks noChangeArrowheads="1"/>
          </p:cNvSpPr>
          <p:nvPr/>
        </p:nvSpPr>
        <p:spPr bwMode="auto">
          <a:xfrm>
            <a:off x="655638" y="6451600"/>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rPr>
              <a:t>Copyright © 2011 HUAWEI Technologies Co., Ltd. All rights reserved. </a:t>
            </a:r>
          </a:p>
        </p:txBody>
      </p:sp>
      <p:sp>
        <p:nvSpPr>
          <p:cNvPr id="1413191" name="Rectangle 71"/>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英文标题</a:t>
            </a:r>
            <a:r>
              <a:rPr lang="en-US" altLang="zh-CN" sz="1100">
                <a:solidFill>
                  <a:schemeClr val="bg1"/>
                </a:solidFill>
                <a:latin typeface="Arial" charset="0"/>
              </a:rPr>
              <a:t>:32-35pt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Medium</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中文标题</a:t>
            </a:r>
            <a:r>
              <a:rPr lang="en-US" altLang="zh-CN" sz="1100">
                <a:solidFill>
                  <a:schemeClr val="bg1"/>
                </a:solidFill>
                <a:latin typeface="Arial" charset="0"/>
              </a:rPr>
              <a:t>:30-32pt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英文正文</a:t>
            </a:r>
            <a:r>
              <a:rPr lang="en-US" altLang="zh-CN" sz="1100">
                <a:solidFill>
                  <a:schemeClr val="bg1"/>
                </a:solidFill>
                <a:latin typeface="Arial" charset="0"/>
              </a:rPr>
              <a:t>:20-22pt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 </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 :18pt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Regular</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中文正文</a:t>
            </a:r>
            <a:r>
              <a:rPr lang="en-US" altLang="zh-CN" sz="1100">
                <a:solidFill>
                  <a:schemeClr val="bg1"/>
                </a:solidFill>
                <a:latin typeface="Arial" charset="0"/>
              </a:rPr>
              <a:t>:18-20pt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 </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en-US" altLang="zh-CN" sz="1100">
              <a:latin typeface="Arial" charset="0"/>
            </a:endParaRPr>
          </a:p>
        </p:txBody>
      </p:sp>
      <p:sp>
        <p:nvSpPr>
          <p:cNvPr id="1413192" name="Rectangle 7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配色参考方案：</a:t>
            </a:r>
          </a:p>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建议同一页面内不超过四种颜色，以下是</a:t>
            </a:r>
            <a:r>
              <a:rPr lang="en-US" altLang="zh-CN" sz="1100">
                <a:solidFill>
                  <a:schemeClr val="bg1"/>
                </a:solidFill>
                <a:latin typeface="华文细黑" pitchFamily="2" charset="-122"/>
              </a:rPr>
              <a:t>13</a:t>
            </a:r>
            <a:r>
              <a:rPr lang="zh-CN" altLang="en-US" sz="1100">
                <a:solidFill>
                  <a:schemeClr val="bg1"/>
                </a:solidFill>
                <a:latin typeface="华文细黑" pitchFamily="2" charset="-122"/>
              </a:rPr>
              <a:t>组配色方案，同一页面内只选择一组使用。（仅供参考）</a:t>
            </a:r>
          </a:p>
          <a:p>
            <a:pPr defTabSz="801688">
              <a:lnSpc>
                <a:spcPct val="125000"/>
              </a:lnSpc>
              <a:spcBef>
                <a:spcPct val="30000"/>
              </a:spcBef>
              <a:buClr>
                <a:srgbClr val="808080"/>
              </a:buClr>
              <a:buSzPct val="60000"/>
              <a:buFont typeface="Wingdings" pitchFamily="2" charset="2"/>
              <a:buNone/>
              <a:defRPr/>
            </a:pPr>
            <a:endParaRPr lang="zh-CN" altLang="en-US"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zh-CN" altLang="en-US"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3" name="Rectangle 73"/>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客户或者合作伙伴的标志放在右上角</a:t>
            </a:r>
            <a:r>
              <a:rPr lang="en-US" altLang="zh-CN" sz="1100">
                <a:solidFill>
                  <a:schemeClr val="bg1"/>
                </a:solidFill>
                <a:latin typeface="华文细黑" pitchFamily="2" charset="-122"/>
              </a:rPr>
              <a:t>.</a:t>
            </a:r>
          </a:p>
          <a:p>
            <a:pPr defTabSz="801688">
              <a:lnSpc>
                <a:spcPct val="125000"/>
              </a:lnSpc>
              <a:spcBef>
                <a:spcPct val="30000"/>
              </a:spcBef>
              <a:buClr>
                <a:srgbClr val="808080"/>
              </a:buClr>
              <a:buSzPct val="60000"/>
              <a:buFont typeface="Wingdings" pitchFamily="2" charset="2"/>
              <a:buNone/>
              <a:defRPr/>
            </a:pPr>
            <a:endParaRPr lang="en-US" altLang="zh-CN"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4" name="Rectangle 74"/>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t">
              <a:defRPr/>
            </a:pPr>
            <a:endParaRPr lang="zh-CN" altLang="en-US"/>
          </a:p>
        </p:txBody>
      </p:sp>
      <p:grpSp>
        <p:nvGrpSpPr>
          <p:cNvPr id="1036" name="Group 75"/>
          <p:cNvGrpSpPr>
            <a:grpSpLocks/>
          </p:cNvGrpSpPr>
          <p:nvPr/>
        </p:nvGrpSpPr>
        <p:grpSpPr bwMode="auto">
          <a:xfrm>
            <a:off x="9355138" y="3789363"/>
            <a:ext cx="739775" cy="182562"/>
            <a:chOff x="5893" y="2387"/>
            <a:chExt cx="466" cy="115"/>
          </a:xfrm>
        </p:grpSpPr>
        <p:sp>
          <p:nvSpPr>
            <p:cNvPr id="1413196" name="Rectangle 7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197" name="Rectangle 7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198" name="Rectangle 7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t">
                <a:defRPr/>
              </a:pPr>
              <a:endParaRPr lang="zh-CN" altLang="en-US"/>
            </a:p>
          </p:txBody>
        </p:sp>
        <p:sp>
          <p:nvSpPr>
            <p:cNvPr id="1413199" name="Rectangle 7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grpSp>
      <p:grpSp>
        <p:nvGrpSpPr>
          <p:cNvPr id="1037" name="Group 80"/>
          <p:cNvGrpSpPr>
            <a:grpSpLocks/>
          </p:cNvGrpSpPr>
          <p:nvPr/>
        </p:nvGrpSpPr>
        <p:grpSpPr bwMode="auto">
          <a:xfrm>
            <a:off x="9355138" y="4005263"/>
            <a:ext cx="739775" cy="182562"/>
            <a:chOff x="5893" y="2523"/>
            <a:chExt cx="466" cy="115"/>
          </a:xfrm>
        </p:grpSpPr>
        <p:sp>
          <p:nvSpPr>
            <p:cNvPr id="1413201" name="Rectangle 8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02" name="Rectangle 8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03" name="Rectangle 8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04" name="Rectangle 8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grpSp>
      <p:grpSp>
        <p:nvGrpSpPr>
          <p:cNvPr id="1038" name="Group 85"/>
          <p:cNvGrpSpPr>
            <a:grpSpLocks/>
          </p:cNvGrpSpPr>
          <p:nvPr/>
        </p:nvGrpSpPr>
        <p:grpSpPr bwMode="auto">
          <a:xfrm>
            <a:off x="9355138" y="4221163"/>
            <a:ext cx="739775" cy="182562"/>
            <a:chOff x="5893" y="2659"/>
            <a:chExt cx="466" cy="115"/>
          </a:xfrm>
        </p:grpSpPr>
        <p:sp>
          <p:nvSpPr>
            <p:cNvPr id="1413206" name="Rectangle 8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07" name="Rectangle 8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t">
                <a:defRPr/>
              </a:pPr>
              <a:endParaRPr lang="zh-CN" altLang="en-US"/>
            </a:p>
          </p:txBody>
        </p:sp>
        <p:sp>
          <p:nvSpPr>
            <p:cNvPr id="1413208" name="Rectangle 8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09" name="Rectangle 8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grpSp>
      <p:grpSp>
        <p:nvGrpSpPr>
          <p:cNvPr id="1039" name="Group 90"/>
          <p:cNvGrpSpPr>
            <a:grpSpLocks/>
          </p:cNvGrpSpPr>
          <p:nvPr/>
        </p:nvGrpSpPr>
        <p:grpSpPr bwMode="auto">
          <a:xfrm>
            <a:off x="9355138" y="3573463"/>
            <a:ext cx="739775" cy="188912"/>
            <a:chOff x="5893" y="2251"/>
            <a:chExt cx="466" cy="119"/>
          </a:xfrm>
        </p:grpSpPr>
        <p:sp>
          <p:nvSpPr>
            <p:cNvPr id="1413211" name="Rectangle 9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12" name="Rectangle 9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t">
                <a:defRPr/>
              </a:pPr>
              <a:endParaRPr lang="zh-CN" altLang="en-US"/>
            </a:p>
          </p:txBody>
        </p:sp>
        <p:sp>
          <p:nvSpPr>
            <p:cNvPr id="1413213" name="Rectangle 9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14" name="Rectangle 9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t">
                <a:defRPr/>
              </a:pPr>
              <a:endParaRPr lang="zh-CN" altLang="en-US"/>
            </a:p>
          </p:txBody>
        </p:sp>
      </p:grpSp>
      <p:grpSp>
        <p:nvGrpSpPr>
          <p:cNvPr id="1040" name="Group 95"/>
          <p:cNvGrpSpPr>
            <a:grpSpLocks/>
          </p:cNvGrpSpPr>
          <p:nvPr/>
        </p:nvGrpSpPr>
        <p:grpSpPr bwMode="auto">
          <a:xfrm>
            <a:off x="9355138" y="4581525"/>
            <a:ext cx="739775" cy="182563"/>
            <a:chOff x="5893" y="2886"/>
            <a:chExt cx="466" cy="115"/>
          </a:xfrm>
        </p:grpSpPr>
        <p:sp>
          <p:nvSpPr>
            <p:cNvPr id="1413216" name="Rectangle 9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17" name="Rectangle 9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18" name="Rectangle 9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19" name="Rectangle 99"/>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t">
                <a:defRPr/>
              </a:pPr>
              <a:endParaRPr lang="zh-CN" altLang="en-US"/>
            </a:p>
          </p:txBody>
        </p:sp>
      </p:grpSp>
      <p:grpSp>
        <p:nvGrpSpPr>
          <p:cNvPr id="1041" name="Group 100"/>
          <p:cNvGrpSpPr>
            <a:grpSpLocks/>
          </p:cNvGrpSpPr>
          <p:nvPr/>
        </p:nvGrpSpPr>
        <p:grpSpPr bwMode="auto">
          <a:xfrm>
            <a:off x="9355138" y="4797425"/>
            <a:ext cx="739775" cy="182563"/>
            <a:chOff x="5893" y="3022"/>
            <a:chExt cx="466" cy="115"/>
          </a:xfrm>
        </p:grpSpPr>
        <p:sp>
          <p:nvSpPr>
            <p:cNvPr id="1413221" name="Rectangle 10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22" name="Rectangle 10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23" name="Rectangle 10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24" name="Rectangle 10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p>
          </p:txBody>
        </p:sp>
      </p:grpSp>
      <p:grpSp>
        <p:nvGrpSpPr>
          <p:cNvPr id="1042" name="Group 105"/>
          <p:cNvGrpSpPr>
            <a:grpSpLocks/>
          </p:cNvGrpSpPr>
          <p:nvPr/>
        </p:nvGrpSpPr>
        <p:grpSpPr bwMode="auto">
          <a:xfrm>
            <a:off x="9355138" y="5013325"/>
            <a:ext cx="739775" cy="182563"/>
            <a:chOff x="5893" y="3158"/>
            <a:chExt cx="466" cy="115"/>
          </a:xfrm>
        </p:grpSpPr>
        <p:sp>
          <p:nvSpPr>
            <p:cNvPr id="1413226" name="Rectangle 10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27" name="Rectangle 10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sp>
          <p:nvSpPr>
            <p:cNvPr id="1413228" name="Rectangle 10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29" name="Rectangle 10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p>
          </p:txBody>
        </p:sp>
      </p:grpSp>
      <p:grpSp>
        <p:nvGrpSpPr>
          <p:cNvPr id="1043" name="Group 110"/>
          <p:cNvGrpSpPr>
            <a:grpSpLocks/>
          </p:cNvGrpSpPr>
          <p:nvPr/>
        </p:nvGrpSpPr>
        <p:grpSpPr bwMode="auto">
          <a:xfrm>
            <a:off x="9355138" y="5373688"/>
            <a:ext cx="739775" cy="182562"/>
            <a:chOff x="5893" y="3385"/>
            <a:chExt cx="466" cy="115"/>
          </a:xfrm>
        </p:grpSpPr>
        <p:sp>
          <p:nvSpPr>
            <p:cNvPr id="1413231" name="Rectangle 11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32" name="Rectangle 11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33" name="Rectangle 11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34" name="Rectangle 114"/>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1044" name="Group 115"/>
          <p:cNvGrpSpPr>
            <a:grpSpLocks/>
          </p:cNvGrpSpPr>
          <p:nvPr/>
        </p:nvGrpSpPr>
        <p:grpSpPr bwMode="auto">
          <a:xfrm>
            <a:off x="9355138" y="5589588"/>
            <a:ext cx="739775" cy="182562"/>
            <a:chOff x="5893" y="3521"/>
            <a:chExt cx="466" cy="115"/>
          </a:xfrm>
        </p:grpSpPr>
        <p:sp>
          <p:nvSpPr>
            <p:cNvPr id="1413236" name="Rectangle 11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37" name="Rectangle 11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38" name="Rectangle 11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39" name="Rectangle 119"/>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1045" name="Group 120"/>
          <p:cNvGrpSpPr>
            <a:grpSpLocks/>
          </p:cNvGrpSpPr>
          <p:nvPr/>
        </p:nvGrpSpPr>
        <p:grpSpPr bwMode="auto">
          <a:xfrm>
            <a:off x="9355138" y="5805488"/>
            <a:ext cx="739775" cy="182562"/>
            <a:chOff x="5893" y="3657"/>
            <a:chExt cx="466" cy="115"/>
          </a:xfrm>
        </p:grpSpPr>
        <p:sp>
          <p:nvSpPr>
            <p:cNvPr id="1413241" name="Rectangle 12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42" name="Rectangle 12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sp>
          <p:nvSpPr>
            <p:cNvPr id="1413243" name="Rectangle 12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44" name="Rectangle 124"/>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1046" name="Group 125"/>
          <p:cNvGrpSpPr>
            <a:grpSpLocks/>
          </p:cNvGrpSpPr>
          <p:nvPr/>
        </p:nvGrpSpPr>
        <p:grpSpPr bwMode="auto">
          <a:xfrm>
            <a:off x="9355138" y="6165850"/>
            <a:ext cx="739775" cy="182563"/>
            <a:chOff x="5893" y="3884"/>
            <a:chExt cx="466" cy="115"/>
          </a:xfrm>
        </p:grpSpPr>
        <p:sp>
          <p:nvSpPr>
            <p:cNvPr id="1413246" name="Rectangle 12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47" name="Rectangle 12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48" name="Rectangle 12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49" name="Rectangle 129"/>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grpSp>
        <p:nvGrpSpPr>
          <p:cNvPr id="1047" name="Group 130"/>
          <p:cNvGrpSpPr>
            <a:grpSpLocks/>
          </p:cNvGrpSpPr>
          <p:nvPr/>
        </p:nvGrpSpPr>
        <p:grpSpPr bwMode="auto">
          <a:xfrm>
            <a:off x="9355138" y="6391275"/>
            <a:ext cx="739775" cy="182563"/>
            <a:chOff x="5893" y="4026"/>
            <a:chExt cx="466" cy="115"/>
          </a:xfrm>
        </p:grpSpPr>
        <p:sp>
          <p:nvSpPr>
            <p:cNvPr id="1413251" name="Rectangle 13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52" name="Rectangle 13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53" name="Rectangle 13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54" name="Rectangle 134"/>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grpSp>
        <p:nvGrpSpPr>
          <p:cNvPr id="1048" name="Group 135"/>
          <p:cNvGrpSpPr>
            <a:grpSpLocks/>
          </p:cNvGrpSpPr>
          <p:nvPr/>
        </p:nvGrpSpPr>
        <p:grpSpPr bwMode="auto">
          <a:xfrm>
            <a:off x="9355138" y="6615113"/>
            <a:ext cx="739775" cy="182562"/>
            <a:chOff x="5893" y="4167"/>
            <a:chExt cx="466" cy="115"/>
          </a:xfrm>
        </p:grpSpPr>
        <p:sp>
          <p:nvSpPr>
            <p:cNvPr id="1413256" name="Rectangle 136"/>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t">
                <a:defRPr/>
              </a:pPr>
              <a:endParaRPr lang="zh-CN" altLang="en-US"/>
            </a:p>
          </p:txBody>
        </p:sp>
        <p:sp>
          <p:nvSpPr>
            <p:cNvPr id="1413257" name="Rectangle 137"/>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t">
                <a:defRPr/>
              </a:pPr>
              <a:endParaRPr lang="zh-CN" altLang="en-US"/>
            </a:p>
          </p:txBody>
        </p:sp>
        <p:sp>
          <p:nvSpPr>
            <p:cNvPr id="1413258" name="Rectangle 138"/>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t">
                <a:defRPr/>
              </a:pPr>
              <a:endParaRPr lang="zh-CN" altLang="en-US"/>
            </a:p>
          </p:txBody>
        </p:sp>
        <p:sp>
          <p:nvSpPr>
            <p:cNvPr id="1413259" name="Rectangle 139"/>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spTree>
  </p:cSld>
  <p:clrMap bg1="lt1" tx1="dk1" bg2="lt2" tx2="dk2" accent1="accent1" accent2="accent2" accent3="accent3" accent4="accent4" accent5="accent5" accent6="accent6" hlink="hlink" folHlink="folHlink"/>
  <p:sldLayoutIdLst>
    <p:sldLayoutId id="2147483699"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 id="2147483666" r:id="rId12"/>
    <p:sldLayoutId id="2147483700" r:id="rId13"/>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800">
          <a:solidFill>
            <a:srgbClr val="990000"/>
          </a:solidFill>
          <a:latin typeface="+mj-lt"/>
          <a:ea typeface="SimHei" pitchFamily="49" charset="-122"/>
          <a:cs typeface="+mj-cs"/>
        </a:defRPr>
      </a:lvl1pPr>
      <a:lvl2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2pPr>
      <a:lvl3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3pPr>
      <a:lvl4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4pPr>
      <a:lvl5pPr algn="l" defTabSz="801688" rtl="0" eaLnBrk="0" fontAlgn="base" hangingPunct="0">
        <a:spcBef>
          <a:spcPct val="0"/>
        </a:spcBef>
        <a:spcAft>
          <a:spcPct val="0"/>
        </a:spcAft>
        <a:defRPr sz="3800">
          <a:solidFill>
            <a:srgbClr val="990000"/>
          </a:solidFill>
          <a:latin typeface="FrutigerNext LT Medium" pitchFamily="34" charset="0"/>
          <a:ea typeface="SimHei" pitchFamily="49" charset="-122"/>
        </a:defRPr>
      </a:lvl5pPr>
      <a:lvl6pPr marL="457200" algn="l" defTabSz="801688" rtl="0" fontAlgn="base">
        <a:spcBef>
          <a:spcPct val="0"/>
        </a:spcBef>
        <a:spcAft>
          <a:spcPct val="0"/>
        </a:spcAft>
        <a:defRPr sz="38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8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8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8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sz="2400">
          <a:solidFill>
            <a:schemeClr val="tx1"/>
          </a:solidFill>
          <a:latin typeface="FrutigerNext LT Light" pitchFamily="34" charset="0"/>
          <a:ea typeface="+mn-ea"/>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7"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a:ln w="9525">
            <a:noFill/>
            <a:miter lim="800000"/>
            <a:headEnd/>
            <a:tailEnd/>
          </a:ln>
        </p:spPr>
      </p:pic>
      <p:sp>
        <p:nvSpPr>
          <p:cNvPr id="1418248" name="Text Box 8"/>
          <p:cNvSpPr txBox="1">
            <a:spLocks noChangeArrowheads="1"/>
          </p:cNvSpPr>
          <p:nvPr/>
        </p:nvSpPr>
        <p:spPr bwMode="auto">
          <a:xfrm>
            <a:off x="3395663" y="2503488"/>
            <a:ext cx="2582862" cy="704850"/>
          </a:xfrm>
          <a:prstGeom prst="rect">
            <a:avLst/>
          </a:prstGeom>
          <a:noFill/>
          <a:ln w="9525">
            <a:noFill/>
            <a:miter lim="800000"/>
            <a:headEnd/>
            <a:tailEnd/>
          </a:ln>
        </p:spPr>
        <p:txBody>
          <a:bodyPr wrap="none" lIns="78358" tIns="39179" rIns="78358" bIns="39179">
            <a:spAutoFit/>
          </a:bodyPr>
          <a:lstStyle/>
          <a:p>
            <a:pPr defTabSz="784225" eaLnBrk="0" hangingPunct="0">
              <a:defRPr/>
            </a:pPr>
            <a:r>
              <a:rPr lang="en-US" altLang="zh-CN" sz="4100">
                <a:solidFill>
                  <a:srgbClr val="990000"/>
                </a:solidFill>
                <a:latin typeface="Arial" charset="0"/>
                <a:ea typeface="ＭＳ Ｐゴシック" pitchFamily="34" charset="-128"/>
              </a:rPr>
              <a:t>Thank you</a:t>
            </a:r>
          </a:p>
        </p:txBody>
      </p:sp>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r>
              <a:rPr lang="en-US" altLang="zh-CN" sz="2400">
                <a:solidFill>
                  <a:srgbClr val="666666"/>
                </a:solidFill>
                <a:latin typeface="Arial" pitchFamily="34" charset="0"/>
                <a:ea typeface="MS PGothic" pitchFamily="34" charset="-128"/>
              </a:rPr>
              <a:t>www.huawei.com</a:t>
            </a:r>
            <a:endParaRPr lang="en-US" altLang="zh-CN" sz="20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xStyles>
    <p:titleStyle>
      <a:lvl1pPr algn="ctr" defTabSz="801688" rtl="0" eaLnBrk="0" fontAlgn="base" hangingPunct="0">
        <a:spcBef>
          <a:spcPct val="0"/>
        </a:spcBef>
        <a:spcAft>
          <a:spcPct val="0"/>
        </a:spcAft>
        <a:defRPr sz="370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7826" name="Picture 2"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pic>
        <p:nvPicPr>
          <p:cNvPr id="77827" name="Picture 4" descr="8"/>
          <p:cNvPicPr>
            <a:picLocks noChangeAspect="1" noChangeArrowheads="1"/>
          </p:cNvPicPr>
          <p:nvPr/>
        </p:nvPicPr>
        <p:blipFill>
          <a:blip r:embed="rId14" cstate="print"/>
          <a:srcRect/>
          <a:stretch>
            <a:fillRect/>
          </a:stretch>
        </p:blipFill>
        <p:spPr bwMode="auto">
          <a:xfrm>
            <a:off x="7508875" y="6399213"/>
            <a:ext cx="1311275" cy="314325"/>
          </a:xfrm>
          <a:prstGeom prst="rect">
            <a:avLst/>
          </a:prstGeom>
          <a:noFill/>
          <a:ln w="9525">
            <a:noFill/>
            <a:miter lim="800000"/>
            <a:headEnd/>
            <a:tailEnd/>
          </a:ln>
        </p:spPr>
      </p:pic>
      <p:sp>
        <p:nvSpPr>
          <p:cNvPr id="77828"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7829"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6" name="Rectangle 66"/>
          <p:cNvSpPr>
            <a:spLocks noGrp="1" noChangeArrowheads="1"/>
          </p:cNvSpPr>
          <p:nvPr>
            <p:ph type="sldNum" sz="quarter" idx="4"/>
          </p:nvPr>
        </p:nvSpPr>
        <p:spPr bwMode="auto">
          <a:xfrm>
            <a:off x="6096000" y="6524625"/>
            <a:ext cx="2133600" cy="333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latin typeface="FrutigerNext LT Bold" pitchFamily="20" charset="0"/>
                <a:ea typeface="MS PGothic" pitchFamily="34" charset="-128"/>
              </a:defRPr>
            </a:lvl1pPr>
          </a:lstStyle>
          <a:p>
            <a:r>
              <a:rPr lang="en-US" altLang="zh-CN"/>
              <a:t>Page</a:t>
            </a:r>
            <a:fld id="{C9A24342-4091-493C-AEB7-0E04756654A1}" type="slidenum">
              <a:rPr lang="en-US" altLang="zh-CN"/>
              <a:pPr/>
              <a:t>‹#›</a:t>
            </a:fld>
            <a:endParaRPr lang="en-US" altLang="zh-CN"/>
          </a:p>
        </p:txBody>
      </p:sp>
      <p:sp>
        <p:nvSpPr>
          <p:cNvPr id="1413189" name="Rectangle 69"/>
          <p:cNvSpPr>
            <a:spLocks noChangeArrowheads="1"/>
          </p:cNvSpPr>
          <p:nvPr/>
        </p:nvSpPr>
        <p:spPr bwMode="auto">
          <a:xfrm>
            <a:off x="655638" y="6451600"/>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rPr>
              <a:t>Copyright © 2011 HUAWEI Technologies Co., Ltd. All rights reserved. </a:t>
            </a:r>
          </a:p>
        </p:txBody>
      </p:sp>
      <p:sp>
        <p:nvSpPr>
          <p:cNvPr id="1413191" name="Rectangle 71"/>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英文标题</a:t>
            </a:r>
            <a:r>
              <a:rPr lang="en-US" altLang="zh-CN" sz="1100">
                <a:solidFill>
                  <a:schemeClr val="bg1"/>
                </a:solidFill>
                <a:latin typeface="Arial" charset="0"/>
              </a:rPr>
              <a:t>:32-35pt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Medium</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中文标题</a:t>
            </a:r>
            <a:r>
              <a:rPr lang="en-US" altLang="zh-CN" sz="1100">
                <a:solidFill>
                  <a:schemeClr val="bg1"/>
                </a:solidFill>
                <a:latin typeface="Arial" charset="0"/>
              </a:rPr>
              <a:t>:30-32pt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 R153 G0 B0</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英文正文</a:t>
            </a:r>
            <a:r>
              <a:rPr lang="en-US" altLang="zh-CN" sz="1100">
                <a:solidFill>
                  <a:schemeClr val="bg1"/>
                </a:solidFill>
                <a:latin typeface="Arial" charset="0"/>
              </a:rPr>
              <a:t>:20-22pt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 </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 :18pt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内部使用字体 </a:t>
            </a:r>
            <a:r>
              <a:rPr lang="en-US" altLang="zh-CN" sz="1100">
                <a:solidFill>
                  <a:schemeClr val="bg1"/>
                </a:solidFill>
              </a:rPr>
              <a:t>:</a:t>
            </a:r>
          </a:p>
          <a:p>
            <a:pPr algn="r" defTabSz="801688">
              <a:lnSpc>
                <a:spcPct val="105000"/>
              </a:lnSpc>
              <a:spcBef>
                <a:spcPct val="30000"/>
              </a:spcBef>
              <a:buClr>
                <a:srgbClr val="808080"/>
              </a:buClr>
              <a:buSzPct val="60000"/>
              <a:buFont typeface="Wingdings" pitchFamily="2" charset="2"/>
              <a:buNone/>
              <a:defRPr/>
            </a:pPr>
            <a:r>
              <a:rPr lang="en-US" altLang="zh-CN" sz="1100">
                <a:solidFill>
                  <a:schemeClr val="bg1"/>
                </a:solidFill>
              </a:rPr>
              <a:t>FrutigerNext LT Regular</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rPr>
              <a:t>外部使用字体 </a:t>
            </a:r>
            <a:r>
              <a:rPr lang="en-US" altLang="zh-CN" sz="1100">
                <a:solidFill>
                  <a:schemeClr val="bg1"/>
                </a:solidFill>
              </a:rPr>
              <a:t>: Arial</a:t>
            </a:r>
          </a:p>
          <a:p>
            <a:pPr algn="r" defTabSz="801688">
              <a:lnSpc>
                <a:spcPct val="105000"/>
              </a:lnSpc>
              <a:spcBef>
                <a:spcPct val="30000"/>
              </a:spcBef>
              <a:buClr>
                <a:srgbClr val="808080"/>
              </a:buClr>
              <a:buSzPct val="60000"/>
              <a:buFont typeface="Wingdings" pitchFamily="2" charset="2"/>
              <a:buNone/>
              <a:defRPr/>
            </a:pPr>
            <a:endParaRPr lang="en-US" altLang="zh-CN"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中文正文</a:t>
            </a:r>
            <a:r>
              <a:rPr lang="en-US" altLang="zh-CN" sz="1100">
                <a:solidFill>
                  <a:schemeClr val="bg1"/>
                </a:solidFill>
                <a:latin typeface="Arial" charset="0"/>
              </a:rPr>
              <a:t>:18-20pt</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子目录</a:t>
            </a:r>
            <a:r>
              <a:rPr lang="en-US" altLang="zh-CN" sz="1100">
                <a:solidFill>
                  <a:schemeClr val="bg1"/>
                </a:solidFill>
                <a:latin typeface="Arial" charset="0"/>
              </a:rPr>
              <a:t>(2-5</a:t>
            </a:r>
            <a:r>
              <a:rPr lang="zh-CN" altLang="en-US" sz="1100">
                <a:solidFill>
                  <a:schemeClr val="bg1"/>
                </a:solidFill>
                <a:latin typeface="Arial" charset="0"/>
              </a:rPr>
              <a:t>级</a:t>
            </a:r>
            <a:r>
              <a:rPr lang="en-US" altLang="zh-CN" sz="1100">
                <a:solidFill>
                  <a:schemeClr val="bg1"/>
                </a:solidFill>
                <a:latin typeface="Arial" charset="0"/>
              </a:rPr>
              <a:t>):18pt </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颜色</a:t>
            </a:r>
            <a:r>
              <a:rPr lang="en-US" altLang="zh-CN" sz="1100">
                <a:solidFill>
                  <a:schemeClr val="bg1"/>
                </a:solidFill>
                <a:latin typeface="Arial" charset="0"/>
              </a:rPr>
              <a:t>:</a:t>
            </a:r>
            <a:r>
              <a:rPr lang="zh-CN" altLang="en-US" sz="1100">
                <a:solidFill>
                  <a:schemeClr val="bg1"/>
                </a:solidFill>
                <a:latin typeface="Arial" charset="0"/>
              </a:rPr>
              <a:t>黑色</a:t>
            </a:r>
          </a:p>
          <a:p>
            <a:pPr algn="r" defTabSz="801688">
              <a:lnSpc>
                <a:spcPct val="105000"/>
              </a:lnSpc>
              <a:spcBef>
                <a:spcPct val="30000"/>
              </a:spcBef>
              <a:buClr>
                <a:srgbClr val="808080"/>
              </a:buClr>
              <a:buSzPct val="60000"/>
              <a:buFont typeface="Wingdings" pitchFamily="2" charset="2"/>
              <a:buNone/>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 </a:t>
            </a: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zh-CN" altLang="en-US" sz="1100">
              <a:solidFill>
                <a:schemeClr val="bg1"/>
              </a:solidFill>
              <a:latin typeface="Arial" charset="0"/>
            </a:endParaRPr>
          </a:p>
          <a:p>
            <a:pPr algn="r" defTabSz="801688">
              <a:lnSpc>
                <a:spcPct val="105000"/>
              </a:lnSpc>
              <a:spcBef>
                <a:spcPct val="30000"/>
              </a:spcBef>
              <a:buClr>
                <a:srgbClr val="808080"/>
              </a:buClr>
              <a:buSzPct val="60000"/>
              <a:buFont typeface="Wingdings" pitchFamily="2" charset="2"/>
              <a:buNone/>
              <a:defRPr/>
            </a:pPr>
            <a:endParaRPr lang="en-US" altLang="zh-CN" sz="1100">
              <a:latin typeface="Arial" charset="0"/>
            </a:endParaRPr>
          </a:p>
        </p:txBody>
      </p:sp>
      <p:sp>
        <p:nvSpPr>
          <p:cNvPr id="1413192" name="Rectangle 7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配色参考方案：</a:t>
            </a:r>
          </a:p>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建议同一页面内不超过四种颜色，以下是</a:t>
            </a:r>
            <a:r>
              <a:rPr lang="en-US" altLang="zh-CN" sz="1100">
                <a:solidFill>
                  <a:schemeClr val="bg1"/>
                </a:solidFill>
                <a:latin typeface="华文细黑" pitchFamily="2" charset="-122"/>
              </a:rPr>
              <a:t>13</a:t>
            </a:r>
            <a:r>
              <a:rPr lang="zh-CN" altLang="en-US" sz="1100">
                <a:solidFill>
                  <a:schemeClr val="bg1"/>
                </a:solidFill>
                <a:latin typeface="华文细黑" pitchFamily="2" charset="-122"/>
              </a:rPr>
              <a:t>组配色方案，同一页面内只选择一组使用。（仅供参考）</a:t>
            </a:r>
          </a:p>
          <a:p>
            <a:pPr defTabSz="801688">
              <a:lnSpc>
                <a:spcPct val="125000"/>
              </a:lnSpc>
              <a:spcBef>
                <a:spcPct val="30000"/>
              </a:spcBef>
              <a:buClr>
                <a:srgbClr val="808080"/>
              </a:buClr>
              <a:buSzPct val="60000"/>
              <a:buFont typeface="Wingdings" pitchFamily="2" charset="2"/>
              <a:buNone/>
              <a:defRPr/>
            </a:pPr>
            <a:endParaRPr lang="zh-CN" altLang="en-US"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zh-CN" altLang="en-US"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3" name="Rectangle 73"/>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rPr>
              <a:t>客户或者合作伙伴的标志放在右上角</a:t>
            </a:r>
            <a:r>
              <a:rPr lang="en-US" altLang="zh-CN" sz="1100">
                <a:solidFill>
                  <a:schemeClr val="bg1"/>
                </a:solidFill>
                <a:latin typeface="华文细黑" pitchFamily="2" charset="-122"/>
              </a:rPr>
              <a:t>.</a:t>
            </a:r>
          </a:p>
          <a:p>
            <a:pPr defTabSz="801688">
              <a:lnSpc>
                <a:spcPct val="125000"/>
              </a:lnSpc>
              <a:spcBef>
                <a:spcPct val="30000"/>
              </a:spcBef>
              <a:buClr>
                <a:srgbClr val="808080"/>
              </a:buClr>
              <a:buSzPct val="60000"/>
              <a:buFont typeface="Wingdings" pitchFamily="2" charset="2"/>
              <a:buNone/>
              <a:defRPr/>
            </a:pPr>
            <a:endParaRPr lang="en-US" altLang="zh-CN"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ndParaRPr>
          </a:p>
        </p:txBody>
      </p:sp>
      <p:sp>
        <p:nvSpPr>
          <p:cNvPr id="1413194" name="Rectangle 74"/>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t">
              <a:defRPr/>
            </a:pPr>
            <a:endParaRPr lang="zh-CN" altLang="en-US"/>
          </a:p>
        </p:txBody>
      </p:sp>
      <p:grpSp>
        <p:nvGrpSpPr>
          <p:cNvPr id="77836" name="Group 75"/>
          <p:cNvGrpSpPr>
            <a:grpSpLocks/>
          </p:cNvGrpSpPr>
          <p:nvPr/>
        </p:nvGrpSpPr>
        <p:grpSpPr bwMode="auto">
          <a:xfrm>
            <a:off x="9355138" y="3789363"/>
            <a:ext cx="739775" cy="182562"/>
            <a:chOff x="5893" y="2387"/>
            <a:chExt cx="466" cy="115"/>
          </a:xfrm>
        </p:grpSpPr>
        <p:sp>
          <p:nvSpPr>
            <p:cNvPr id="1413196" name="Rectangle 7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197" name="Rectangle 7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198" name="Rectangle 7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t">
                <a:defRPr/>
              </a:pPr>
              <a:endParaRPr lang="zh-CN" altLang="en-US"/>
            </a:p>
          </p:txBody>
        </p:sp>
        <p:sp>
          <p:nvSpPr>
            <p:cNvPr id="1413199" name="Rectangle 7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grpSp>
      <p:grpSp>
        <p:nvGrpSpPr>
          <p:cNvPr id="77841" name="Group 80"/>
          <p:cNvGrpSpPr>
            <a:grpSpLocks/>
          </p:cNvGrpSpPr>
          <p:nvPr/>
        </p:nvGrpSpPr>
        <p:grpSpPr bwMode="auto">
          <a:xfrm>
            <a:off x="9355138" y="4005263"/>
            <a:ext cx="739775" cy="182562"/>
            <a:chOff x="5893" y="2523"/>
            <a:chExt cx="466" cy="115"/>
          </a:xfrm>
        </p:grpSpPr>
        <p:sp>
          <p:nvSpPr>
            <p:cNvPr id="1413201" name="Rectangle 8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02" name="Rectangle 8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03" name="Rectangle 8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04" name="Rectangle 8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grpSp>
      <p:grpSp>
        <p:nvGrpSpPr>
          <p:cNvPr id="77846" name="Group 85"/>
          <p:cNvGrpSpPr>
            <a:grpSpLocks/>
          </p:cNvGrpSpPr>
          <p:nvPr/>
        </p:nvGrpSpPr>
        <p:grpSpPr bwMode="auto">
          <a:xfrm>
            <a:off x="9355138" y="4221163"/>
            <a:ext cx="739775" cy="182562"/>
            <a:chOff x="5893" y="2659"/>
            <a:chExt cx="466" cy="115"/>
          </a:xfrm>
        </p:grpSpPr>
        <p:sp>
          <p:nvSpPr>
            <p:cNvPr id="1413206" name="Rectangle 8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07" name="Rectangle 8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t">
                <a:defRPr/>
              </a:pPr>
              <a:endParaRPr lang="zh-CN" altLang="en-US"/>
            </a:p>
          </p:txBody>
        </p:sp>
        <p:sp>
          <p:nvSpPr>
            <p:cNvPr id="1413208" name="Rectangle 8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09" name="Rectangle 8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grpSp>
      <p:grpSp>
        <p:nvGrpSpPr>
          <p:cNvPr id="77851" name="Group 90"/>
          <p:cNvGrpSpPr>
            <a:grpSpLocks/>
          </p:cNvGrpSpPr>
          <p:nvPr/>
        </p:nvGrpSpPr>
        <p:grpSpPr bwMode="auto">
          <a:xfrm>
            <a:off x="9355138" y="3573463"/>
            <a:ext cx="739775" cy="188912"/>
            <a:chOff x="5893" y="2251"/>
            <a:chExt cx="466" cy="119"/>
          </a:xfrm>
        </p:grpSpPr>
        <p:sp>
          <p:nvSpPr>
            <p:cNvPr id="1413211" name="Rectangle 9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12" name="Rectangle 9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t">
                <a:defRPr/>
              </a:pPr>
              <a:endParaRPr lang="zh-CN" altLang="en-US"/>
            </a:p>
          </p:txBody>
        </p:sp>
        <p:sp>
          <p:nvSpPr>
            <p:cNvPr id="1413213" name="Rectangle 9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14" name="Rectangle 9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t">
                <a:defRPr/>
              </a:pPr>
              <a:endParaRPr lang="zh-CN" altLang="en-US"/>
            </a:p>
          </p:txBody>
        </p:sp>
      </p:grpSp>
      <p:grpSp>
        <p:nvGrpSpPr>
          <p:cNvPr id="77856" name="Group 95"/>
          <p:cNvGrpSpPr>
            <a:grpSpLocks/>
          </p:cNvGrpSpPr>
          <p:nvPr/>
        </p:nvGrpSpPr>
        <p:grpSpPr bwMode="auto">
          <a:xfrm>
            <a:off x="9355138" y="4581525"/>
            <a:ext cx="739775" cy="182563"/>
            <a:chOff x="5893" y="2886"/>
            <a:chExt cx="466" cy="115"/>
          </a:xfrm>
        </p:grpSpPr>
        <p:sp>
          <p:nvSpPr>
            <p:cNvPr id="1413216" name="Rectangle 9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17" name="Rectangle 9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18" name="Rectangle 9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19" name="Rectangle 99"/>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t">
                <a:defRPr/>
              </a:pPr>
              <a:endParaRPr lang="zh-CN" altLang="en-US"/>
            </a:p>
          </p:txBody>
        </p:sp>
      </p:grpSp>
      <p:grpSp>
        <p:nvGrpSpPr>
          <p:cNvPr id="77861" name="Group 100"/>
          <p:cNvGrpSpPr>
            <a:grpSpLocks/>
          </p:cNvGrpSpPr>
          <p:nvPr/>
        </p:nvGrpSpPr>
        <p:grpSpPr bwMode="auto">
          <a:xfrm>
            <a:off x="9355138" y="4797425"/>
            <a:ext cx="739775" cy="182563"/>
            <a:chOff x="5893" y="3022"/>
            <a:chExt cx="466" cy="115"/>
          </a:xfrm>
        </p:grpSpPr>
        <p:sp>
          <p:nvSpPr>
            <p:cNvPr id="1413221" name="Rectangle 10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22" name="Rectangle 10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23" name="Rectangle 10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24" name="Rectangle 10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p>
          </p:txBody>
        </p:sp>
      </p:grpSp>
      <p:grpSp>
        <p:nvGrpSpPr>
          <p:cNvPr id="77866" name="Group 105"/>
          <p:cNvGrpSpPr>
            <a:grpSpLocks/>
          </p:cNvGrpSpPr>
          <p:nvPr/>
        </p:nvGrpSpPr>
        <p:grpSpPr bwMode="auto">
          <a:xfrm>
            <a:off x="9355138" y="5013325"/>
            <a:ext cx="739775" cy="182563"/>
            <a:chOff x="5893" y="3158"/>
            <a:chExt cx="466" cy="115"/>
          </a:xfrm>
        </p:grpSpPr>
        <p:sp>
          <p:nvSpPr>
            <p:cNvPr id="1413226" name="Rectangle 10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27" name="Rectangle 10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sp>
          <p:nvSpPr>
            <p:cNvPr id="1413228" name="Rectangle 10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29" name="Rectangle 10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p>
          </p:txBody>
        </p:sp>
      </p:grpSp>
      <p:grpSp>
        <p:nvGrpSpPr>
          <p:cNvPr id="77871" name="Group 110"/>
          <p:cNvGrpSpPr>
            <a:grpSpLocks/>
          </p:cNvGrpSpPr>
          <p:nvPr/>
        </p:nvGrpSpPr>
        <p:grpSpPr bwMode="auto">
          <a:xfrm>
            <a:off x="9355138" y="5373688"/>
            <a:ext cx="739775" cy="182562"/>
            <a:chOff x="5893" y="3385"/>
            <a:chExt cx="466" cy="115"/>
          </a:xfrm>
        </p:grpSpPr>
        <p:sp>
          <p:nvSpPr>
            <p:cNvPr id="1413231" name="Rectangle 11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32" name="Rectangle 11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33" name="Rectangle 11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34" name="Rectangle 114"/>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77876" name="Group 115"/>
          <p:cNvGrpSpPr>
            <a:grpSpLocks/>
          </p:cNvGrpSpPr>
          <p:nvPr/>
        </p:nvGrpSpPr>
        <p:grpSpPr bwMode="auto">
          <a:xfrm>
            <a:off x="9355138" y="5589588"/>
            <a:ext cx="739775" cy="182562"/>
            <a:chOff x="5893" y="3521"/>
            <a:chExt cx="466" cy="115"/>
          </a:xfrm>
        </p:grpSpPr>
        <p:sp>
          <p:nvSpPr>
            <p:cNvPr id="1413236" name="Rectangle 11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37" name="Rectangle 11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38" name="Rectangle 11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39" name="Rectangle 119"/>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77881" name="Group 120"/>
          <p:cNvGrpSpPr>
            <a:grpSpLocks/>
          </p:cNvGrpSpPr>
          <p:nvPr/>
        </p:nvGrpSpPr>
        <p:grpSpPr bwMode="auto">
          <a:xfrm>
            <a:off x="9355138" y="5805488"/>
            <a:ext cx="739775" cy="182562"/>
            <a:chOff x="5893" y="3657"/>
            <a:chExt cx="466" cy="115"/>
          </a:xfrm>
        </p:grpSpPr>
        <p:sp>
          <p:nvSpPr>
            <p:cNvPr id="1413241" name="Rectangle 12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p>
          </p:txBody>
        </p:sp>
        <p:sp>
          <p:nvSpPr>
            <p:cNvPr id="1413242" name="Rectangle 12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p>
          </p:txBody>
        </p:sp>
        <p:sp>
          <p:nvSpPr>
            <p:cNvPr id="1413243" name="Rectangle 12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p>
          </p:txBody>
        </p:sp>
        <p:sp>
          <p:nvSpPr>
            <p:cNvPr id="1413244" name="Rectangle 124"/>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p>
          </p:txBody>
        </p:sp>
      </p:grpSp>
      <p:grpSp>
        <p:nvGrpSpPr>
          <p:cNvPr id="77886" name="Group 125"/>
          <p:cNvGrpSpPr>
            <a:grpSpLocks/>
          </p:cNvGrpSpPr>
          <p:nvPr/>
        </p:nvGrpSpPr>
        <p:grpSpPr bwMode="auto">
          <a:xfrm>
            <a:off x="9355138" y="6165850"/>
            <a:ext cx="739775" cy="182563"/>
            <a:chOff x="5893" y="3884"/>
            <a:chExt cx="466" cy="115"/>
          </a:xfrm>
        </p:grpSpPr>
        <p:sp>
          <p:nvSpPr>
            <p:cNvPr id="1413246" name="Rectangle 12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p>
          </p:txBody>
        </p:sp>
        <p:sp>
          <p:nvSpPr>
            <p:cNvPr id="1413247" name="Rectangle 12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p>
          </p:txBody>
        </p:sp>
        <p:sp>
          <p:nvSpPr>
            <p:cNvPr id="1413248" name="Rectangle 12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p>
          </p:txBody>
        </p:sp>
        <p:sp>
          <p:nvSpPr>
            <p:cNvPr id="1413249" name="Rectangle 129"/>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grpSp>
        <p:nvGrpSpPr>
          <p:cNvPr id="77891" name="Group 130"/>
          <p:cNvGrpSpPr>
            <a:grpSpLocks/>
          </p:cNvGrpSpPr>
          <p:nvPr/>
        </p:nvGrpSpPr>
        <p:grpSpPr bwMode="auto">
          <a:xfrm>
            <a:off x="9355138" y="6391275"/>
            <a:ext cx="739775" cy="182563"/>
            <a:chOff x="5893" y="4026"/>
            <a:chExt cx="466" cy="115"/>
          </a:xfrm>
        </p:grpSpPr>
        <p:sp>
          <p:nvSpPr>
            <p:cNvPr id="1413251" name="Rectangle 13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p>
          </p:txBody>
        </p:sp>
        <p:sp>
          <p:nvSpPr>
            <p:cNvPr id="1413252" name="Rectangle 13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p>
          </p:txBody>
        </p:sp>
        <p:sp>
          <p:nvSpPr>
            <p:cNvPr id="1413253" name="Rectangle 13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p>
          </p:txBody>
        </p:sp>
        <p:sp>
          <p:nvSpPr>
            <p:cNvPr id="1413254" name="Rectangle 134"/>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grpSp>
        <p:nvGrpSpPr>
          <p:cNvPr id="77896" name="Group 135"/>
          <p:cNvGrpSpPr>
            <a:grpSpLocks/>
          </p:cNvGrpSpPr>
          <p:nvPr/>
        </p:nvGrpSpPr>
        <p:grpSpPr bwMode="auto">
          <a:xfrm>
            <a:off x="9355138" y="6615113"/>
            <a:ext cx="739775" cy="182562"/>
            <a:chOff x="5893" y="4167"/>
            <a:chExt cx="466" cy="115"/>
          </a:xfrm>
        </p:grpSpPr>
        <p:sp>
          <p:nvSpPr>
            <p:cNvPr id="1413256" name="Rectangle 136"/>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t">
                <a:defRPr/>
              </a:pPr>
              <a:endParaRPr lang="zh-CN" altLang="en-US"/>
            </a:p>
          </p:txBody>
        </p:sp>
        <p:sp>
          <p:nvSpPr>
            <p:cNvPr id="1413257" name="Rectangle 137"/>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t">
                <a:defRPr/>
              </a:pPr>
              <a:endParaRPr lang="zh-CN" altLang="en-US"/>
            </a:p>
          </p:txBody>
        </p:sp>
        <p:sp>
          <p:nvSpPr>
            <p:cNvPr id="1413258" name="Rectangle 138"/>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t">
                <a:defRPr/>
              </a:pPr>
              <a:endParaRPr lang="zh-CN" altLang="en-US"/>
            </a:p>
          </p:txBody>
        </p:sp>
        <p:sp>
          <p:nvSpPr>
            <p:cNvPr id="1413259" name="Rectangle 139"/>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p>
          </p:txBody>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dt="0"/>
  <p:txStyles>
    <p:titleStyle>
      <a:lvl1pPr algn="l" defTabSz="801688" rtl="0" fontAlgn="base">
        <a:spcBef>
          <a:spcPct val="0"/>
        </a:spcBef>
        <a:spcAft>
          <a:spcPct val="0"/>
        </a:spcAft>
        <a:defRPr sz="3800">
          <a:solidFill>
            <a:srgbClr val="990000"/>
          </a:solidFill>
          <a:latin typeface="+mj-lt"/>
          <a:ea typeface="+mj-ea"/>
          <a:cs typeface="+mj-cs"/>
        </a:defRPr>
      </a:lvl1pPr>
      <a:lvl2pPr algn="l" defTabSz="801688" rtl="0" fontAlgn="base">
        <a:spcBef>
          <a:spcPct val="0"/>
        </a:spcBef>
        <a:spcAft>
          <a:spcPct val="0"/>
        </a:spcAft>
        <a:defRPr sz="3800">
          <a:solidFill>
            <a:srgbClr val="990000"/>
          </a:solidFill>
          <a:latin typeface="FrutigerNext LT Medium" pitchFamily="34" charset="0"/>
          <a:ea typeface="宋体" pitchFamily="2" charset="-122"/>
        </a:defRPr>
      </a:lvl2pPr>
      <a:lvl3pPr algn="l" defTabSz="801688" rtl="0" fontAlgn="base">
        <a:spcBef>
          <a:spcPct val="0"/>
        </a:spcBef>
        <a:spcAft>
          <a:spcPct val="0"/>
        </a:spcAft>
        <a:defRPr sz="3800">
          <a:solidFill>
            <a:srgbClr val="990000"/>
          </a:solidFill>
          <a:latin typeface="FrutigerNext LT Medium" pitchFamily="34" charset="0"/>
          <a:ea typeface="宋体" pitchFamily="2" charset="-122"/>
        </a:defRPr>
      </a:lvl3pPr>
      <a:lvl4pPr algn="l" defTabSz="801688" rtl="0" fontAlgn="base">
        <a:spcBef>
          <a:spcPct val="0"/>
        </a:spcBef>
        <a:spcAft>
          <a:spcPct val="0"/>
        </a:spcAft>
        <a:defRPr sz="3800">
          <a:solidFill>
            <a:srgbClr val="990000"/>
          </a:solidFill>
          <a:latin typeface="FrutigerNext LT Medium" pitchFamily="34" charset="0"/>
          <a:ea typeface="宋体" pitchFamily="2" charset="-122"/>
        </a:defRPr>
      </a:lvl4pPr>
      <a:lvl5pPr algn="l" defTabSz="801688" rtl="0" fontAlgn="base">
        <a:spcBef>
          <a:spcPct val="0"/>
        </a:spcBef>
        <a:spcAft>
          <a:spcPct val="0"/>
        </a:spcAft>
        <a:defRPr sz="3800">
          <a:solidFill>
            <a:srgbClr val="990000"/>
          </a:solidFill>
          <a:latin typeface="FrutigerNext LT Medium" pitchFamily="34" charset="0"/>
          <a:ea typeface="宋体" pitchFamily="2" charset="-122"/>
        </a:defRPr>
      </a:lvl5pPr>
      <a:lvl6pPr marL="457200" algn="l" defTabSz="801688" rtl="0" fontAlgn="base">
        <a:spcBef>
          <a:spcPct val="0"/>
        </a:spcBef>
        <a:spcAft>
          <a:spcPct val="0"/>
        </a:spcAft>
        <a:defRPr sz="3800">
          <a:solidFill>
            <a:srgbClr val="990000"/>
          </a:solidFill>
          <a:latin typeface="FrutigerNext LT Medium" pitchFamily="34" charset="0"/>
          <a:ea typeface="宋体" pitchFamily="2" charset="-122"/>
        </a:defRPr>
      </a:lvl6pPr>
      <a:lvl7pPr marL="914400" algn="l" defTabSz="801688" rtl="0" fontAlgn="base">
        <a:spcBef>
          <a:spcPct val="0"/>
        </a:spcBef>
        <a:spcAft>
          <a:spcPct val="0"/>
        </a:spcAft>
        <a:defRPr sz="3800">
          <a:solidFill>
            <a:srgbClr val="990000"/>
          </a:solidFill>
          <a:latin typeface="FrutigerNext LT Medium" pitchFamily="34" charset="0"/>
          <a:ea typeface="宋体" pitchFamily="2" charset="-122"/>
        </a:defRPr>
      </a:lvl7pPr>
      <a:lvl8pPr marL="1371600" algn="l" defTabSz="801688" rtl="0" fontAlgn="base">
        <a:spcBef>
          <a:spcPct val="0"/>
        </a:spcBef>
        <a:spcAft>
          <a:spcPct val="0"/>
        </a:spcAft>
        <a:defRPr sz="3800">
          <a:solidFill>
            <a:srgbClr val="990000"/>
          </a:solidFill>
          <a:latin typeface="FrutigerNext LT Medium" pitchFamily="34" charset="0"/>
          <a:ea typeface="宋体" pitchFamily="2" charset="-122"/>
        </a:defRPr>
      </a:lvl8pPr>
      <a:lvl9pPr marL="1828800" algn="l" defTabSz="801688" rtl="0" fontAlgn="base">
        <a:spcBef>
          <a:spcPct val="0"/>
        </a:spcBef>
        <a:spcAft>
          <a:spcPct val="0"/>
        </a:spcAft>
        <a:defRPr sz="3800">
          <a:solidFill>
            <a:srgbClr val="990000"/>
          </a:solidFill>
          <a:latin typeface="FrutigerNext LT Medium" pitchFamily="34" charset="0"/>
          <a:ea typeface="宋体" pitchFamily="2" charset="-122"/>
        </a:defRPr>
      </a:lvl9pPr>
    </p:titleStyle>
    <p:bodyStyle>
      <a:lvl1pPr marL="301625" indent="-301625" algn="l" defTabSz="801688" rtl="0" fontAlgn="base">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fontAlgn="base">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fontAlgn="base">
        <a:lnSpc>
          <a:spcPct val="140000"/>
        </a:lnSpc>
        <a:spcBef>
          <a:spcPct val="30000"/>
        </a:spcBef>
        <a:spcAft>
          <a:spcPct val="0"/>
        </a:spcAft>
        <a:buSzPct val="50000"/>
        <a:buFont typeface="Wingdings" pitchFamily="2" charset="2"/>
        <a:buChar char="n"/>
        <a:defRPr sz="2400">
          <a:solidFill>
            <a:schemeClr val="tx1"/>
          </a:solidFill>
          <a:latin typeface="FrutigerNext LT Light" pitchFamily="34" charset="0"/>
          <a:ea typeface="+mn-ea"/>
        </a:defRPr>
      </a:lvl3pPr>
      <a:lvl4pPr marL="1400175" indent="-198438" algn="l" defTabSz="801688" rtl="0" fontAlgn="base">
        <a:lnSpc>
          <a:spcPct val="140000"/>
        </a:lnSpc>
        <a:spcBef>
          <a:spcPct val="30000"/>
        </a:spcBef>
        <a:spcAft>
          <a:spcPct val="0"/>
        </a:spcAft>
        <a:buChar char="–"/>
        <a:defRPr sz="1600">
          <a:solidFill>
            <a:schemeClr val="tx1"/>
          </a:solidFill>
          <a:latin typeface="+mj-lt"/>
          <a:ea typeface="+mn-ea"/>
        </a:defRPr>
      </a:lvl4pPr>
      <a:lvl5pPr marL="18018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21.png"/><Relationship Id="rId4" Type="http://schemas.openxmlformats.org/officeDocument/2006/relationships/image" Target="../media/image12.jpe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31.png"/><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3.jpeg"/><Relationship Id="rId5" Type="http://schemas.openxmlformats.org/officeDocument/2006/relationships/image" Target="../media/image30.wmf"/><Relationship Id="rId10" Type="http://schemas.openxmlformats.org/officeDocument/2006/relationships/image" Target="../media/image12.jpeg"/><Relationship Id="rId4" Type="http://schemas.openxmlformats.org/officeDocument/2006/relationships/image" Target="../media/image29.emf"/><Relationship Id="rId9" Type="http://schemas.openxmlformats.org/officeDocument/2006/relationships/image" Target="../media/image18.pn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34.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821C858D-1BB5-4FA3-87A5-006FBB62EE0A}" type="slidenum">
              <a:rPr lang="en-US" altLang="zh-CN">
                <a:latin typeface="Calibri" pitchFamily="34" charset="0"/>
              </a:rPr>
              <a:pPr defTabSz="877888"/>
              <a:t>0</a:t>
            </a:fld>
            <a:endParaRPr lang="en-US" altLang="zh-CN">
              <a:latin typeface="Calibri" pitchFamily="34" charset="0"/>
            </a:endParaRPr>
          </a:p>
        </p:txBody>
      </p:sp>
      <p:sp>
        <p:nvSpPr>
          <p:cNvPr id="5123" name="Rectangle 2"/>
          <p:cNvSpPr>
            <a:spLocks noChangeArrowheads="1"/>
          </p:cNvSpPr>
          <p:nvPr/>
        </p:nvSpPr>
        <p:spPr bwMode="auto">
          <a:xfrm>
            <a:off x="0"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29699"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t"/>
            <a:endParaRPr lang="en-US"/>
          </a:p>
        </p:txBody>
      </p:sp>
      <p:sp>
        <p:nvSpPr>
          <p:cNvPr id="29700"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2"/>
            <a:ext cx="2011362" cy="507773"/>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Domain</a:t>
            </a:r>
            <a:endParaRPr lang="en-US" sz="1400" dirty="0">
              <a:solidFill>
                <a:schemeClr val="accent5">
                  <a:lumMod val="10000"/>
                </a:schemeClr>
              </a:solidFill>
              <a:latin typeface="Calibri" pitchFamily="34" charset="0"/>
            </a:endParaRP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2"/>
            <a:ext cx="2322513" cy="501423"/>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Huawei</a:t>
            </a:r>
            <a:r>
              <a:rPr lang="en-US" sz="1400" dirty="0" smtClean="0">
                <a:solidFill>
                  <a:schemeClr val="accent5">
                    <a:lumMod val="10000"/>
                  </a:schemeClr>
                </a:solidFill>
                <a:latin typeface="Calibri" pitchFamily="34" charset="0"/>
              </a:rPr>
              <a:t> </a:t>
            </a:r>
            <a:r>
              <a:rPr lang="en-US" sz="1400" dirty="0" smtClean="0">
                <a:solidFill>
                  <a:schemeClr val="accent5">
                    <a:lumMod val="10000"/>
                  </a:schemeClr>
                </a:solidFill>
                <a:latin typeface="Calibri" pitchFamily="34" charset="0"/>
              </a:rPr>
              <a:t>IPCC and Platform Introduction</a:t>
            </a:r>
            <a:endParaRPr lang="en-US" sz="1400" dirty="0">
              <a:solidFill>
                <a:schemeClr val="accent5">
                  <a:lumMod val="10000"/>
                </a:schemeClr>
              </a:solidFill>
              <a:latin typeface="Calibri" pitchFamily="34" charset="0"/>
            </a:endParaRP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493486"/>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NA</a:t>
            </a:r>
            <a:endParaRPr lang="en-US" sz="1400" dirty="0">
              <a:solidFill>
                <a:schemeClr val="accent5">
                  <a:lumMod val="10000"/>
                </a:schemeClr>
              </a:solidFill>
              <a:latin typeface="Calibri" pitchFamily="34" charset="0"/>
            </a:endParaRP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08800" y="1633538"/>
            <a:ext cx="1966913" cy="500062"/>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eSpace</a:t>
            </a:r>
            <a:r>
              <a:rPr lang="en-US" sz="1400" dirty="0" smtClean="0">
                <a:solidFill>
                  <a:schemeClr val="accent5">
                    <a:lumMod val="10000"/>
                  </a:schemeClr>
                </a:solidFill>
                <a:latin typeface="Calibri" pitchFamily="34" charset="0"/>
              </a:rPr>
              <a:t> </a:t>
            </a:r>
            <a:r>
              <a:rPr lang="en-US" sz="1400" dirty="0" smtClean="0">
                <a:solidFill>
                  <a:schemeClr val="accent5">
                    <a:lumMod val="10000"/>
                  </a:schemeClr>
                </a:solidFill>
                <a:latin typeface="Calibri" pitchFamily="34" charset="0"/>
              </a:rPr>
              <a:t> CC </a:t>
            </a:r>
            <a:r>
              <a:rPr lang="en-US" sz="1400" dirty="0" smtClean="0">
                <a:solidFill>
                  <a:schemeClr val="accent5">
                    <a:lumMod val="10000"/>
                  </a:schemeClr>
                </a:solidFill>
                <a:latin typeface="Calibri" pitchFamily="34" charset="0"/>
              </a:rPr>
              <a:t>ISV V100R001C01LINH04</a:t>
            </a: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3005138"/>
            <a:ext cx="2009775"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SANJAY GUPTA</a:t>
            </a:r>
          </a:p>
        </p:txBody>
      </p:sp>
      <p:sp>
        <p:nvSpPr>
          <p:cNvPr id="49" name="Rounded Rectangle 48"/>
          <p:cNvSpPr/>
          <p:nvPr/>
        </p:nvSpPr>
        <p:spPr bwMode="auto">
          <a:xfrm>
            <a:off x="428625" y="2700338"/>
            <a:ext cx="2009775"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VIJAYASARATHY P. R.</a:t>
            </a: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3005138"/>
            <a:ext cx="2322512"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2011-12-15</a:t>
            </a: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487613" y="2700338"/>
            <a:ext cx="2322512"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2011-10-12</a:t>
            </a:r>
            <a:endParaRPr lang="en-US" sz="1400" dirty="0">
              <a:solidFill>
                <a:schemeClr val="accent5">
                  <a:lumMod val="10000"/>
                </a:schemeClr>
              </a:solidFill>
              <a:latin typeface="Calibri" pitchFamily="34" charset="0"/>
            </a:endParaRP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3011488"/>
            <a:ext cx="2049462"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63" name="Rounded Rectangle 62"/>
          <p:cNvSpPr/>
          <p:nvPr/>
        </p:nvSpPr>
        <p:spPr bwMode="auto">
          <a:xfrm>
            <a:off x="4862513" y="2706688"/>
            <a:ext cx="2049462"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3019425"/>
            <a:ext cx="1905000"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UPDATE</a:t>
            </a:r>
          </a:p>
        </p:txBody>
      </p:sp>
      <p:sp>
        <p:nvSpPr>
          <p:cNvPr id="70" name="Rounded Rectangle 69"/>
          <p:cNvSpPr/>
          <p:nvPr/>
        </p:nvSpPr>
        <p:spPr bwMode="auto">
          <a:xfrm>
            <a:off x="6972300" y="2714625"/>
            <a:ext cx="1905000"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5" name="Rounded Rectangle 74"/>
          <p:cNvSpPr/>
          <p:nvPr/>
        </p:nvSpPr>
        <p:spPr bwMode="auto">
          <a:xfrm>
            <a:off x="434975" y="3316288"/>
            <a:ext cx="2011363"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2">
              <a:lumMod val="50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0"/>
          </p:nvPr>
        </p:nvSpPr>
        <p:spPr>
          <a:noFill/>
        </p:spPr>
        <p:txBody>
          <a:bodyPr/>
          <a:lstStyle/>
          <a:p>
            <a:r>
              <a:rPr lang="en-US" altLang="zh-CN"/>
              <a:t>Page</a:t>
            </a:r>
            <a:fld id="{E92CF2BB-E56F-4C3C-B087-38EF96EFC5FD}" type="slidenum">
              <a:rPr lang="en-US" altLang="zh-CN"/>
              <a:pPr/>
              <a:t>9</a:t>
            </a:fld>
            <a:endParaRPr lang="en-US" altLang="zh-CN"/>
          </a:p>
        </p:txBody>
      </p:sp>
      <p:sp>
        <p:nvSpPr>
          <p:cNvPr id="47106" name="Rectangle 3"/>
          <p:cNvSpPr>
            <a:spLocks noGrp="1" noChangeArrowheads="1"/>
          </p:cNvSpPr>
          <p:nvPr>
            <p:ph idx="1"/>
          </p:nvPr>
        </p:nvSpPr>
        <p:spPr>
          <a:xfrm>
            <a:off x="4087813" y="1339850"/>
            <a:ext cx="5056187" cy="4311650"/>
          </a:xfrm>
        </p:spPr>
        <p:txBody>
          <a:bodyPr anchor="ctr"/>
          <a:lstStyle/>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Transmission Modes</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Analog/Digital</a:t>
            </a:r>
          </a:p>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Time Division Multiplexing (TDM)</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TDM Interfaces – E1/T1</a:t>
            </a:r>
          </a:p>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Integrated Services Digital Network  (ISDN)</a:t>
            </a:r>
          </a:p>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Signaling</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Channel Associated Signaling (CAS)</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Common Channel Signaling (CCS)</a:t>
            </a:r>
          </a:p>
          <a:p>
            <a:pPr marL="1143000" lvl="2" indent="-228600"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Signaling System No. 7 (SS7)</a:t>
            </a:r>
          </a:p>
        </p:txBody>
      </p:sp>
      <p:sp>
        <p:nvSpPr>
          <p:cNvPr id="6" name="矩形 23"/>
          <p:cNvSpPr txBox="1">
            <a:spLocks noChangeArrowheads="1"/>
          </p:cNvSpPr>
          <p:nvPr/>
        </p:nvSpPr>
        <p:spPr bwMode="auto">
          <a:xfrm>
            <a:off x="277317" y="540045"/>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Traditional Telephony</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7108" name="Line 4"/>
          <p:cNvSpPr>
            <a:spLocks noChangeShapeType="1"/>
          </p:cNvSpPr>
          <p:nvPr/>
        </p:nvSpPr>
        <p:spPr bwMode="auto">
          <a:xfrm flipV="1">
            <a:off x="3875088" y="1422400"/>
            <a:ext cx="0" cy="4470400"/>
          </a:xfrm>
          <a:prstGeom prst="line">
            <a:avLst/>
          </a:prstGeom>
          <a:noFill/>
          <a:ln w="38100">
            <a:solidFill>
              <a:srgbClr val="002060"/>
            </a:solidFill>
            <a:round/>
            <a:headEnd/>
            <a:tailEnd/>
          </a:ln>
        </p:spPr>
        <p:txBody>
          <a:bodyPr wrap="none" anchor="ctr"/>
          <a:lstStyle/>
          <a:p>
            <a:endParaRPr lang="en-US"/>
          </a:p>
        </p:txBody>
      </p:sp>
      <p:pic>
        <p:nvPicPr>
          <p:cNvPr id="47109" name="Picture 2" descr="C:\Documents and Settings\skf58289\My Documents\My Pictures\01fig02.png"/>
          <p:cNvPicPr>
            <a:picLocks noChangeAspect="1" noChangeArrowheads="1"/>
          </p:cNvPicPr>
          <p:nvPr/>
        </p:nvPicPr>
        <p:blipFill>
          <a:blip r:embed="rId3" cstate="print"/>
          <a:srcRect/>
          <a:stretch>
            <a:fillRect/>
          </a:stretch>
        </p:blipFill>
        <p:spPr bwMode="auto">
          <a:xfrm>
            <a:off x="536575" y="2049463"/>
            <a:ext cx="3048000" cy="28765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txBox="1">
            <a:spLocks noGrp="1"/>
          </p:cNvSpPr>
          <p:nvPr/>
        </p:nvSpPr>
        <p:spPr bwMode="auto">
          <a:xfrm>
            <a:off x="6096000" y="6524625"/>
            <a:ext cx="2133600" cy="333375"/>
          </a:xfrm>
          <a:prstGeom prst="rect">
            <a:avLst/>
          </a:prstGeom>
          <a:noFill/>
          <a:ln w="9525" algn="ctr">
            <a:noFill/>
            <a:miter lim="800000"/>
            <a:headEnd/>
            <a:tailEnd/>
          </a:ln>
        </p:spPr>
        <p:txBody>
          <a:bodyPr lIns="0" tIns="0" rIns="0" bIns="0"/>
          <a:lstStyle/>
          <a:p>
            <a:pPr eaLnBrk="0" hangingPunct="0">
              <a:lnSpc>
                <a:spcPct val="85000"/>
              </a:lnSpc>
            </a:pPr>
            <a:r>
              <a:rPr lang="de-DE" sz="1200">
                <a:latin typeface="FrutigerNext LT Bold" pitchFamily="20" charset="0"/>
                <a:ea typeface="MS PGothic" pitchFamily="34" charset="-128"/>
              </a:rPr>
              <a:t>Page </a:t>
            </a:r>
            <a:fld id="{F16E964C-55C5-418A-886F-461BB3A011E0}" type="slidenum">
              <a:rPr lang="de-DE" sz="1200">
                <a:latin typeface="FrutigerNext LT Bold" pitchFamily="20" charset="0"/>
                <a:ea typeface="MS PGothic" pitchFamily="34" charset="-128"/>
              </a:rPr>
              <a:pPr eaLnBrk="0" hangingPunct="0">
                <a:lnSpc>
                  <a:spcPct val="85000"/>
                </a:lnSpc>
              </a:pPr>
              <a:t>10</a:t>
            </a:fld>
            <a:endParaRPr lang="en-GB" sz="1200">
              <a:latin typeface="FrutigerNext LT Bold" pitchFamily="20" charset="0"/>
              <a:ea typeface="MS PGothic" pitchFamily="34" charset="-128"/>
            </a:endParaRPr>
          </a:p>
        </p:txBody>
      </p:sp>
      <p:pic>
        <p:nvPicPr>
          <p:cNvPr id="78853" name="Picture 4" descr="总结 copy"/>
          <p:cNvPicPr>
            <a:picLocks noChangeAspect="1" noChangeArrowheads="1"/>
          </p:cNvPicPr>
          <p:nvPr/>
        </p:nvPicPr>
        <p:blipFill>
          <a:blip r:embed="rId3" cstate="print"/>
          <a:srcRect/>
          <a:stretch>
            <a:fillRect/>
          </a:stretch>
        </p:blipFill>
        <p:spPr bwMode="auto">
          <a:xfrm>
            <a:off x="196850" y="204788"/>
            <a:ext cx="617538" cy="617537"/>
          </a:xfrm>
          <a:prstGeom prst="rect">
            <a:avLst/>
          </a:prstGeom>
          <a:noFill/>
          <a:ln w="9525">
            <a:noFill/>
            <a:miter lim="800000"/>
            <a:headEnd/>
            <a:tailEnd/>
          </a:ln>
        </p:spPr>
      </p:pic>
      <p:sp>
        <p:nvSpPr>
          <p:cNvPr id="7" name="Rectangle 3"/>
          <p:cNvSpPr txBox="1">
            <a:spLocks noChangeArrowheads="1"/>
          </p:cNvSpPr>
          <p:nvPr/>
        </p:nvSpPr>
        <p:spPr bwMode="auto">
          <a:xfrm>
            <a:off x="590550" y="1012825"/>
            <a:ext cx="8088313" cy="657225"/>
          </a:xfrm>
          <a:prstGeom prst="rect">
            <a:avLst/>
          </a:prstGeom>
          <a:noFill/>
          <a:ln w="9525">
            <a:noFill/>
            <a:miter lim="800000"/>
            <a:headEnd/>
            <a:tailEnd/>
          </a:ln>
        </p:spPr>
        <p:txBody>
          <a:bodyPr lIns="80141" tIns="40071" rIns="80141" bIns="40071"/>
          <a:lstStyle/>
          <a:p>
            <a:pPr algn="just" defTabSz="801688">
              <a:spcBef>
                <a:spcPts val="600"/>
              </a:spcBef>
              <a:spcAft>
                <a:spcPts val="600"/>
              </a:spcAft>
              <a:buClr>
                <a:schemeClr val="tx1"/>
              </a:buClr>
            </a:pPr>
            <a:r>
              <a:rPr lang="en-US" altLang="zh-CN" sz="2000">
                <a:latin typeface="Calibri" pitchFamily="34" charset="0"/>
              </a:rPr>
              <a:t>In Traditional telephony, there are two types of transmission modes -Analog transmission and Digital transmission	</a:t>
            </a:r>
          </a:p>
        </p:txBody>
      </p:sp>
      <p:sp>
        <p:nvSpPr>
          <p:cNvPr id="78857" name="Rectangle 9"/>
          <p:cNvSpPr>
            <a:spLocks noChangeArrowheads="1"/>
          </p:cNvSpPr>
          <p:nvPr/>
        </p:nvSpPr>
        <p:spPr bwMode="auto">
          <a:xfrm>
            <a:off x="519113" y="1776413"/>
            <a:ext cx="5892800" cy="1844675"/>
          </a:xfrm>
          <a:prstGeom prst="rect">
            <a:avLst/>
          </a:prstGeom>
          <a:noFill/>
          <a:ln w="9525">
            <a:noFill/>
            <a:miter lim="800000"/>
            <a:headEnd/>
            <a:tailEnd/>
          </a:ln>
          <a:effectLst/>
        </p:spPr>
        <p:txBody>
          <a:bodyPr>
            <a:spAutoFit/>
          </a:bodyPr>
          <a:lstStyle/>
          <a:p>
            <a:pPr eaLnBrk="0" hangingPunct="0">
              <a:spcBef>
                <a:spcPts val="600"/>
              </a:spcBef>
              <a:spcAft>
                <a:spcPts val="600"/>
              </a:spcAft>
              <a:buClr>
                <a:srgbClr val="808080"/>
              </a:buClr>
              <a:buSzPct val="75000"/>
              <a:buFont typeface="Wingdings" pitchFamily="2" charset="2"/>
              <a:buBlip>
                <a:blip r:embed="rId4"/>
              </a:buBlip>
            </a:pPr>
            <a:r>
              <a:rPr lang="en-US" altLang="zh-CN" sz="2000">
                <a:latin typeface="Calibri" pitchFamily="34" charset="0"/>
              </a:rPr>
              <a:t>Analog transmission</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Transmission method of conveying voice, data, image, signal or video information </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Transfer of single call over a single medium</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Eg: FXO/FXS</a:t>
            </a:r>
          </a:p>
        </p:txBody>
      </p:sp>
      <p:sp>
        <p:nvSpPr>
          <p:cNvPr id="78858" name="Rectangle 10"/>
          <p:cNvSpPr>
            <a:spLocks noChangeArrowheads="1"/>
          </p:cNvSpPr>
          <p:nvPr/>
        </p:nvSpPr>
        <p:spPr bwMode="auto">
          <a:xfrm>
            <a:off x="477838" y="3692525"/>
            <a:ext cx="5980112" cy="1844675"/>
          </a:xfrm>
          <a:prstGeom prst="rect">
            <a:avLst/>
          </a:prstGeom>
          <a:noFill/>
          <a:ln w="9525">
            <a:noFill/>
            <a:miter lim="800000"/>
            <a:headEnd/>
            <a:tailEnd/>
          </a:ln>
          <a:effectLst/>
        </p:spPr>
        <p:txBody>
          <a:bodyPr>
            <a:spAutoFit/>
          </a:bodyPr>
          <a:lstStyle/>
          <a:p>
            <a:pPr eaLnBrk="0" hangingPunct="0">
              <a:spcBef>
                <a:spcPts val="600"/>
              </a:spcBef>
              <a:spcAft>
                <a:spcPts val="600"/>
              </a:spcAft>
              <a:buClr>
                <a:srgbClr val="808080"/>
              </a:buClr>
              <a:buSzPct val="75000"/>
              <a:buFont typeface="Wingdings" pitchFamily="2" charset="2"/>
              <a:buBlip>
                <a:blip r:embed="rId4"/>
              </a:buBlip>
            </a:pPr>
            <a:r>
              <a:rPr lang="en-US" altLang="zh-CN" sz="2000">
                <a:latin typeface="Calibri" pitchFamily="34" charset="0"/>
              </a:rPr>
              <a:t>Digital transmission</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Transmission method of conveying voice, data, image, signal or video information </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Transfer of many calls over same medium</a:t>
            </a:r>
          </a:p>
          <a:p>
            <a:pPr lvl="1" eaLnBrk="0" hangingPunct="0">
              <a:lnSpc>
                <a:spcPct val="90000"/>
              </a:lnSpc>
              <a:spcBef>
                <a:spcPts val="600"/>
              </a:spcBef>
              <a:spcAft>
                <a:spcPts val="600"/>
              </a:spcAft>
              <a:buSzPct val="75000"/>
              <a:buFont typeface="FrutigerNext LT Medium" pitchFamily="34" charset="0"/>
              <a:buBlip>
                <a:blip r:embed="rId4"/>
              </a:buBlip>
            </a:pPr>
            <a:r>
              <a:rPr lang="en-US" altLang="zh-CN">
                <a:latin typeface="Calibri" pitchFamily="34" charset="0"/>
              </a:rPr>
              <a:t>Eg: E1/T1, ISDN</a:t>
            </a:r>
          </a:p>
        </p:txBody>
      </p:sp>
      <p:grpSp>
        <p:nvGrpSpPr>
          <p:cNvPr id="78867" name="Group 19"/>
          <p:cNvGrpSpPr>
            <a:grpSpLocks/>
          </p:cNvGrpSpPr>
          <p:nvPr/>
        </p:nvGrpSpPr>
        <p:grpSpPr bwMode="auto">
          <a:xfrm>
            <a:off x="6340475" y="2181225"/>
            <a:ext cx="2497138" cy="1185863"/>
            <a:chOff x="3623" y="1363"/>
            <a:chExt cx="1948" cy="1067"/>
          </a:xfrm>
        </p:grpSpPr>
        <p:pic>
          <p:nvPicPr>
            <p:cNvPr id="78864" name="Picture 16" descr="FiberNet+-+analog+phone"/>
            <p:cNvPicPr>
              <a:picLocks noChangeAspect="1" noChangeArrowheads="1"/>
            </p:cNvPicPr>
            <p:nvPr/>
          </p:nvPicPr>
          <p:blipFill>
            <a:blip r:embed="rId5" cstate="print"/>
            <a:srcRect/>
            <a:stretch>
              <a:fillRect/>
            </a:stretch>
          </p:blipFill>
          <p:spPr bwMode="auto">
            <a:xfrm>
              <a:off x="3623" y="1363"/>
              <a:ext cx="1422" cy="1067"/>
            </a:xfrm>
            <a:prstGeom prst="rect">
              <a:avLst/>
            </a:prstGeom>
            <a:noFill/>
          </p:spPr>
        </p:pic>
        <p:pic>
          <p:nvPicPr>
            <p:cNvPr id="78866" name="Picture 18" descr="Local-Analog-Phone_91518568"/>
            <p:cNvPicPr>
              <a:picLocks noChangeAspect="1" noChangeArrowheads="1"/>
            </p:cNvPicPr>
            <p:nvPr/>
          </p:nvPicPr>
          <p:blipFill>
            <a:blip r:embed="rId6" cstate="print"/>
            <a:srcRect/>
            <a:stretch>
              <a:fillRect/>
            </a:stretch>
          </p:blipFill>
          <p:spPr bwMode="auto">
            <a:xfrm>
              <a:off x="4991" y="1407"/>
              <a:ext cx="580" cy="870"/>
            </a:xfrm>
            <a:prstGeom prst="rect">
              <a:avLst/>
            </a:prstGeom>
            <a:noFill/>
          </p:spPr>
        </p:pic>
      </p:grpSp>
      <p:pic>
        <p:nvPicPr>
          <p:cNvPr id="78869" name="Picture 21" descr="Alcatel_4039"/>
          <p:cNvPicPr>
            <a:picLocks noChangeAspect="1" noChangeArrowheads="1"/>
          </p:cNvPicPr>
          <p:nvPr/>
        </p:nvPicPr>
        <p:blipFill>
          <a:blip r:embed="rId7" cstate="print"/>
          <a:srcRect/>
          <a:stretch>
            <a:fillRect/>
          </a:stretch>
        </p:blipFill>
        <p:spPr bwMode="auto">
          <a:xfrm>
            <a:off x="6891338" y="3921125"/>
            <a:ext cx="1763712" cy="1538288"/>
          </a:xfrm>
          <a:prstGeom prst="rect">
            <a:avLst/>
          </a:prstGeom>
          <a:noFill/>
        </p:spPr>
      </p:pic>
      <p:sp>
        <p:nvSpPr>
          <p:cNvPr id="78870" name="Rectangle 425"/>
          <p:cNvSpPr>
            <a:spLocks noChangeArrowheads="1"/>
          </p:cNvSpPr>
          <p:nvPr/>
        </p:nvSpPr>
        <p:spPr bwMode="auto">
          <a:xfrm>
            <a:off x="0" y="5613400"/>
            <a:ext cx="9144000" cy="514350"/>
          </a:xfrm>
          <a:prstGeom prst="rect">
            <a:avLst/>
          </a:prstGeom>
          <a:solidFill>
            <a:schemeClr val="bg2">
              <a:alpha val="65097"/>
            </a:schemeClr>
          </a:solidFill>
          <a:ln w="9525">
            <a:noFill/>
            <a:miter lim="800000"/>
            <a:headEnd/>
            <a:tailEnd/>
          </a:ln>
        </p:spPr>
        <p:txBody>
          <a:bodyPr lIns="640080" rIns="457200" anchor="ctr"/>
          <a:lstStyle/>
          <a:p>
            <a:pPr marL="342900" indent="-342900" algn="ctr" fontAlgn="t">
              <a:spcBef>
                <a:spcPts val="600"/>
              </a:spcBef>
              <a:spcAft>
                <a:spcPts val="600"/>
              </a:spcAft>
              <a:buClr>
                <a:schemeClr val="tx1"/>
              </a:buClr>
            </a:pPr>
            <a:r>
              <a:rPr lang="en-US" altLang="zh-CN" sz="2000">
                <a:solidFill>
                  <a:srgbClr val="000000"/>
                </a:solidFill>
                <a:latin typeface="Calibri" pitchFamily="34" charset="0"/>
                <a:ea typeface="宋体" pitchFamily="2" charset="-122"/>
              </a:rPr>
              <a:t>Analog transmission has increasingly given way to Digital Transmission</a:t>
            </a:r>
          </a:p>
        </p:txBody>
      </p:sp>
      <p:sp>
        <p:nvSpPr>
          <p:cNvPr id="5" name="Rectangle 2"/>
          <p:cNvSpPr txBox="1">
            <a:spLocks noChangeArrowheads="1"/>
          </p:cNvSpPr>
          <p:nvPr/>
        </p:nvSpPr>
        <p:spPr bwMode="auto">
          <a:xfrm>
            <a:off x="682623" y="47625"/>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altLang="zh-CN" sz="3200" b="1" spc="50" dirty="0">
                <a:ln w="11430"/>
                <a:solidFill>
                  <a:schemeClr val="accent2"/>
                </a:solidFill>
                <a:effectLst>
                  <a:outerShdw blurRad="76200" dist="50800" dir="5400000" algn="tl" rotWithShape="0">
                    <a:srgbClr val="000000">
                      <a:alpha val="65000"/>
                    </a:srgbClr>
                  </a:outerShdw>
                </a:effectLst>
                <a:latin typeface="FrutigerNext LT Medium" pitchFamily="34" charset="0"/>
                <a:ea typeface="宋体" pitchFamily="2" charset="-122"/>
              </a:rPr>
              <a:t>Traditional Transmission Modes</a:t>
            </a:r>
            <a:endParaRPr lang="en-US" altLang="zh-CN" sz="1200" b="1" spc="50" dirty="0">
              <a:ln w="11430"/>
              <a:solidFill>
                <a:schemeClr val="accent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Rounded Rectangle 432"/>
          <p:cNvSpPr/>
          <p:nvPr/>
        </p:nvSpPr>
        <p:spPr>
          <a:xfrm>
            <a:off x="392113" y="2597150"/>
            <a:ext cx="8083550" cy="930275"/>
          </a:xfrm>
          <a:prstGeom prst="roundRect">
            <a:avLst>
              <a:gd name="adj" fmla="val 7294"/>
            </a:avLst>
          </a:prstGeom>
          <a:noFill/>
          <a:ln>
            <a:headEnd/>
            <a:tailEnd/>
          </a:ln>
        </p:spPr>
        <p:style>
          <a:lnRef idx="2">
            <a:schemeClr val="accent2"/>
          </a:lnRef>
          <a:fillRef idx="1">
            <a:schemeClr val="lt1"/>
          </a:fillRef>
          <a:effectRef idx="0">
            <a:schemeClr val="accent2"/>
          </a:effectRef>
          <a:fontRef idx="minor">
            <a:schemeClr val="dk1"/>
          </a:fontRef>
        </p:style>
        <p:txBody>
          <a:bodyPr lIns="83359" tIns="41681" rIns="83359" bIns="41681" anchor="ctr"/>
          <a:lstStyle/>
          <a:p>
            <a:pPr algn="ctr" defTabSz="731838" fontAlgn="t"/>
            <a:r>
              <a:rPr lang="en-US" altLang="zh-CN" sz="2000" b="1">
                <a:solidFill>
                  <a:srgbClr val="000000"/>
                </a:solidFill>
                <a:latin typeface="Calibri" pitchFamily="34" charset="0"/>
                <a:ea typeface="MS PGothic" pitchFamily="34" charset="-128"/>
                <a:cs typeface="Arial" pitchFamily="34" charset="0"/>
              </a:rPr>
              <a:t>TDM Network</a:t>
            </a:r>
          </a:p>
          <a:p>
            <a:pPr algn="ctr" defTabSz="731838" fontAlgn="t"/>
            <a:r>
              <a:rPr lang="en-US" altLang="zh-CN" sz="2000" b="1">
                <a:solidFill>
                  <a:srgbClr val="000000"/>
                </a:solidFill>
                <a:latin typeface="Calibri" pitchFamily="34" charset="0"/>
                <a:ea typeface="MS PGothic" pitchFamily="34" charset="-128"/>
                <a:cs typeface="Arial" pitchFamily="34" charset="0"/>
              </a:rPr>
              <a:t>(Digital)</a:t>
            </a:r>
          </a:p>
        </p:txBody>
      </p:sp>
      <p:sp>
        <p:nvSpPr>
          <p:cNvPr id="48130" name="灯片编号占位符 3"/>
          <p:cNvSpPr>
            <a:spLocks noGrp="1"/>
          </p:cNvSpPr>
          <p:nvPr>
            <p:ph type="sldNum" sz="quarter" idx="10"/>
          </p:nvPr>
        </p:nvSpPr>
        <p:spPr>
          <a:noFill/>
        </p:spPr>
        <p:txBody>
          <a:bodyPr/>
          <a:lstStyle/>
          <a:p>
            <a:pPr defTabSz="877888"/>
            <a:r>
              <a:rPr lang="en-US" altLang="zh-CN"/>
              <a:t>Page</a:t>
            </a:r>
            <a:fld id="{CB5DB296-8730-4255-B4B0-39D432F60A22}" type="slidenum">
              <a:rPr lang="en-US" altLang="zh-CN"/>
              <a:pPr defTabSz="877888"/>
              <a:t>11</a:t>
            </a:fld>
            <a:endParaRPr lang="en-US" altLang="zh-CN"/>
          </a:p>
        </p:txBody>
      </p:sp>
      <p:sp>
        <p:nvSpPr>
          <p:cNvPr id="44035" name="Rectangle 2"/>
          <p:cNvSpPr>
            <a:spLocks noGrp="1" noChangeArrowheads="1"/>
          </p:cNvSpPr>
          <p:nvPr>
            <p:ph type="title"/>
          </p:nvPr>
        </p:nvSpPr>
        <p:spPr>
          <a:xfrm>
            <a:off x="754061" y="226"/>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Time Division Multiplexing (TDM)</a:t>
            </a:r>
          </a:p>
        </p:txBody>
      </p:sp>
      <p:pic>
        <p:nvPicPr>
          <p:cNvPr id="4813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590550" y="1055688"/>
            <a:ext cx="8088313" cy="1063625"/>
          </a:xfrm>
          <a:prstGeom prst="rect">
            <a:avLst/>
          </a:prstGeom>
          <a:noFill/>
          <a:ln w="9525">
            <a:noFill/>
            <a:miter lim="800000"/>
            <a:headEnd/>
            <a:tailEnd/>
          </a:ln>
        </p:spPr>
        <p:txBody>
          <a:bodyPr lIns="80141" tIns="40071" rIns="80141" bIns="40071"/>
          <a:lstStyle/>
          <a:p>
            <a:pPr algn="just" defTabSz="801688">
              <a:spcBef>
                <a:spcPts val="600"/>
              </a:spcBef>
              <a:spcAft>
                <a:spcPts val="600"/>
              </a:spcAft>
              <a:buClr>
                <a:schemeClr val="tx1"/>
              </a:buClr>
            </a:pPr>
            <a:r>
              <a:rPr lang="en-US" altLang="zh-CN" sz="2000">
                <a:latin typeface="Calibri" pitchFamily="34" charset="0"/>
              </a:rPr>
              <a:t>In traditional telephony, TDM (Time Division Multiplexing), a digital transmission mode is predominantly used to transmit calls in circuit switched networks.</a:t>
            </a:r>
          </a:p>
        </p:txBody>
      </p:sp>
      <p:sp>
        <p:nvSpPr>
          <p:cNvPr id="48551" name="Line 422"/>
          <p:cNvSpPr>
            <a:spLocks noChangeShapeType="1"/>
          </p:cNvSpPr>
          <p:nvPr/>
        </p:nvSpPr>
        <p:spPr bwMode="auto">
          <a:xfrm>
            <a:off x="1612900" y="3408363"/>
            <a:ext cx="838200" cy="609600"/>
          </a:xfrm>
          <a:prstGeom prst="line">
            <a:avLst/>
          </a:prstGeom>
          <a:noFill/>
          <a:ln w="76200" cmpd="tri">
            <a:solidFill>
              <a:srgbClr val="0000FF"/>
            </a:solidFill>
            <a:round/>
            <a:headEnd type="none" w="sm" len="sm"/>
            <a:tailEnd/>
          </a:ln>
        </p:spPr>
        <p:txBody>
          <a:bodyPr wrap="none" anchor="ctr"/>
          <a:lstStyle/>
          <a:p>
            <a:endParaRPr lang="en-US"/>
          </a:p>
        </p:txBody>
      </p:sp>
      <p:sp>
        <p:nvSpPr>
          <p:cNvPr id="48557" name="Rectangle 427"/>
          <p:cNvSpPr>
            <a:spLocks noChangeArrowheads="1"/>
          </p:cNvSpPr>
          <p:nvPr/>
        </p:nvSpPr>
        <p:spPr bwMode="auto">
          <a:xfrm>
            <a:off x="1379538" y="3611563"/>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E1/T1</a:t>
            </a:r>
          </a:p>
        </p:txBody>
      </p:sp>
      <p:sp>
        <p:nvSpPr>
          <p:cNvPr id="48188" name="Line 423"/>
          <p:cNvSpPr>
            <a:spLocks noChangeShapeType="1"/>
          </p:cNvSpPr>
          <p:nvPr/>
        </p:nvSpPr>
        <p:spPr bwMode="auto">
          <a:xfrm flipH="1">
            <a:off x="6629400" y="3371850"/>
            <a:ext cx="685800" cy="685800"/>
          </a:xfrm>
          <a:prstGeom prst="line">
            <a:avLst/>
          </a:prstGeom>
          <a:noFill/>
          <a:ln w="76200" cmpd="tri">
            <a:solidFill>
              <a:srgbClr val="0000FF"/>
            </a:solidFill>
            <a:round/>
            <a:headEnd type="none" w="sm" len="sm"/>
            <a:tailEnd/>
          </a:ln>
        </p:spPr>
        <p:txBody>
          <a:bodyPr wrap="none" anchor="ctr"/>
          <a:lstStyle/>
          <a:p>
            <a:endParaRPr lang="en-US"/>
          </a:p>
        </p:txBody>
      </p:sp>
      <p:sp>
        <p:nvSpPr>
          <p:cNvPr id="48194" name="Rectangle 429"/>
          <p:cNvSpPr>
            <a:spLocks noChangeArrowheads="1"/>
          </p:cNvSpPr>
          <p:nvPr/>
        </p:nvSpPr>
        <p:spPr bwMode="auto">
          <a:xfrm>
            <a:off x="6967538" y="3581400"/>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E1/T1</a:t>
            </a:r>
          </a:p>
        </p:txBody>
      </p:sp>
      <p:grpSp>
        <p:nvGrpSpPr>
          <p:cNvPr id="48138" name="Group 4"/>
          <p:cNvGrpSpPr>
            <a:grpSpLocks/>
          </p:cNvGrpSpPr>
          <p:nvPr/>
        </p:nvGrpSpPr>
        <p:grpSpPr bwMode="auto">
          <a:xfrm>
            <a:off x="1828800" y="3524250"/>
            <a:ext cx="5472113" cy="1752600"/>
            <a:chOff x="1104" y="1536"/>
            <a:chExt cx="3447" cy="1104"/>
          </a:xfrm>
        </p:grpSpPr>
        <p:sp>
          <p:nvSpPr>
            <p:cNvPr id="48139" name="Oval 5"/>
            <p:cNvSpPr>
              <a:spLocks noChangeArrowheads="1"/>
            </p:cNvSpPr>
            <p:nvPr/>
          </p:nvSpPr>
          <p:spPr bwMode="auto">
            <a:xfrm>
              <a:off x="1104" y="1573"/>
              <a:ext cx="3447" cy="1067"/>
            </a:xfrm>
            <a:prstGeom prst="ellipse">
              <a:avLst/>
            </a:prstGeom>
            <a:gradFill rotWithShape="1">
              <a:gsLst>
                <a:gs pos="0">
                  <a:srgbClr val="FFFFFF"/>
                </a:gs>
                <a:gs pos="100000">
                  <a:srgbClr val="CCFF99"/>
                </a:gs>
              </a:gsLst>
              <a:lin ang="5400000" scaled="1"/>
            </a:gradFill>
            <a:ln w="9525">
              <a:solidFill>
                <a:schemeClr val="bg2"/>
              </a:solidFill>
              <a:round/>
              <a:headEnd/>
              <a:tailEnd/>
            </a:ln>
          </p:spPr>
          <p:txBody>
            <a:bodyPr wrap="none" anchor="ctr"/>
            <a:lstStyle/>
            <a:p>
              <a:pPr fontAlgn="t"/>
              <a:endParaRPr lang="en-US"/>
            </a:p>
          </p:txBody>
        </p:sp>
        <p:grpSp>
          <p:nvGrpSpPr>
            <p:cNvPr id="48140" name="Group 53"/>
            <p:cNvGrpSpPr>
              <a:grpSpLocks/>
            </p:cNvGrpSpPr>
            <p:nvPr/>
          </p:nvGrpSpPr>
          <p:grpSpPr bwMode="auto">
            <a:xfrm>
              <a:off x="1848" y="1840"/>
              <a:ext cx="2221" cy="504"/>
              <a:chOff x="1488" y="1392"/>
              <a:chExt cx="1248" cy="514"/>
            </a:xfrm>
          </p:grpSpPr>
          <p:sp>
            <p:nvSpPr>
              <p:cNvPr id="16" name="AutoShape 54"/>
              <p:cNvSpPr>
                <a:spLocks noChangeArrowheads="1"/>
              </p:cNvSpPr>
              <p:nvPr/>
            </p:nvSpPr>
            <p:spPr bwMode="auto">
              <a:xfrm>
                <a:off x="1488" y="1475"/>
                <a:ext cx="1248" cy="431"/>
              </a:xfrm>
              <a:prstGeom prst="parallelogram">
                <a:avLst>
                  <a:gd name="adj" fmla="val 48683"/>
                </a:avLst>
              </a:prstGeom>
              <a:solidFill>
                <a:srgbClr val="DDDDDD"/>
              </a:solidFill>
              <a:ln w="9525">
                <a:noFill/>
                <a:miter lim="800000"/>
                <a:headEnd/>
                <a:tailEnd/>
              </a:ln>
              <a:effectLst>
                <a:outerShdw dist="40161" dir="4293903" algn="ctr" rotWithShape="0">
                  <a:schemeClr val="bg2"/>
                </a:outerShdw>
              </a:effectLst>
            </p:spPr>
            <p:txBody>
              <a:bodyPr lIns="91396" tIns="45697" rIns="91396" bIns="45697" anchor="ctr">
                <a:spAutoFit/>
              </a:bodyPr>
              <a:lstStyle/>
              <a:p>
                <a:pPr algn="ctr" defTabSz="912813" fontAlgn="t">
                  <a:lnSpc>
                    <a:spcPct val="120000"/>
                  </a:lnSpc>
                  <a:spcBef>
                    <a:spcPct val="20000"/>
                  </a:spcBef>
                  <a:buClr>
                    <a:schemeClr val="tx2"/>
                  </a:buClr>
                  <a:buFont typeface="Wingdings" pitchFamily="2" charset="2"/>
                  <a:buChar char="Ø"/>
                  <a:defRPr/>
                </a:pPr>
                <a:endParaRPr lang="zh-CN" altLang="en-US" sz="2000">
                  <a:solidFill>
                    <a:schemeClr val="tx2"/>
                  </a:solidFill>
                  <a:ea typeface="SimSun" pitchFamily="2" charset="-122"/>
                  <a:cs typeface="Arial" pitchFamily="34" charset="0"/>
                </a:endParaRPr>
              </a:p>
            </p:txBody>
          </p:sp>
          <p:sp>
            <p:nvSpPr>
              <p:cNvPr id="48144" name="Line 55"/>
              <p:cNvSpPr>
                <a:spLocks noChangeShapeType="1"/>
              </p:cNvSpPr>
              <p:nvPr/>
            </p:nvSpPr>
            <p:spPr bwMode="auto">
              <a:xfrm>
                <a:off x="1680" y="1739"/>
                <a:ext cx="568" cy="0"/>
              </a:xfrm>
              <a:prstGeom prst="line">
                <a:avLst/>
              </a:prstGeom>
              <a:noFill/>
              <a:ln w="12700">
                <a:solidFill>
                  <a:schemeClr val="tx1"/>
                </a:solidFill>
                <a:round/>
                <a:headEnd/>
                <a:tailEnd/>
              </a:ln>
            </p:spPr>
            <p:txBody>
              <a:bodyPr/>
              <a:lstStyle/>
              <a:p>
                <a:endParaRPr lang="en-US"/>
              </a:p>
            </p:txBody>
          </p:sp>
          <p:sp>
            <p:nvSpPr>
              <p:cNvPr id="48145" name="Line 56"/>
              <p:cNvSpPr>
                <a:spLocks noChangeShapeType="1"/>
              </p:cNvSpPr>
              <p:nvPr/>
            </p:nvSpPr>
            <p:spPr bwMode="auto">
              <a:xfrm flipH="1">
                <a:off x="1807" y="1632"/>
                <a:ext cx="65" cy="107"/>
              </a:xfrm>
              <a:prstGeom prst="line">
                <a:avLst/>
              </a:prstGeom>
              <a:noFill/>
              <a:ln w="9525">
                <a:solidFill>
                  <a:schemeClr val="tx1"/>
                </a:solidFill>
                <a:round/>
                <a:headEnd/>
                <a:tailEnd/>
              </a:ln>
            </p:spPr>
            <p:txBody>
              <a:bodyPr/>
              <a:lstStyle/>
              <a:p>
                <a:endParaRPr lang="en-US"/>
              </a:p>
            </p:txBody>
          </p:sp>
          <p:sp>
            <p:nvSpPr>
              <p:cNvPr id="48146" name="Line 57"/>
              <p:cNvSpPr>
                <a:spLocks noChangeShapeType="1"/>
              </p:cNvSpPr>
              <p:nvPr/>
            </p:nvSpPr>
            <p:spPr bwMode="auto">
              <a:xfrm flipV="1">
                <a:off x="2064" y="1628"/>
                <a:ext cx="52" cy="111"/>
              </a:xfrm>
              <a:prstGeom prst="line">
                <a:avLst/>
              </a:prstGeom>
              <a:noFill/>
              <a:ln w="9525">
                <a:solidFill>
                  <a:schemeClr val="tx1"/>
                </a:solidFill>
                <a:round/>
                <a:headEnd/>
                <a:tailEnd/>
              </a:ln>
            </p:spPr>
            <p:txBody>
              <a:bodyPr/>
              <a:lstStyle/>
              <a:p>
                <a:endParaRPr lang="en-US"/>
              </a:p>
            </p:txBody>
          </p:sp>
          <p:grpSp>
            <p:nvGrpSpPr>
              <p:cNvPr id="48147" name="Group 58"/>
              <p:cNvGrpSpPr>
                <a:grpSpLocks/>
              </p:cNvGrpSpPr>
              <p:nvPr/>
            </p:nvGrpSpPr>
            <p:grpSpPr bwMode="auto">
              <a:xfrm>
                <a:off x="1776" y="1488"/>
                <a:ext cx="166" cy="216"/>
                <a:chOff x="2976" y="3264"/>
                <a:chExt cx="720" cy="577"/>
              </a:xfrm>
            </p:grpSpPr>
            <p:grpSp>
              <p:nvGrpSpPr>
                <p:cNvPr id="48170" name="Group 59"/>
                <p:cNvGrpSpPr>
                  <a:grpSpLocks/>
                </p:cNvGrpSpPr>
                <p:nvPr/>
              </p:nvGrpSpPr>
              <p:grpSpPr bwMode="auto">
                <a:xfrm>
                  <a:off x="2976" y="3616"/>
                  <a:ext cx="720" cy="225"/>
                  <a:chOff x="2304" y="2166"/>
                  <a:chExt cx="288" cy="90"/>
                </a:xfrm>
              </p:grpSpPr>
              <p:sp>
                <p:nvSpPr>
                  <p:cNvPr id="48186" name="Oval 6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87" name="Oval 6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71" name="Group 62"/>
                <p:cNvGrpSpPr>
                  <a:grpSpLocks/>
                </p:cNvGrpSpPr>
                <p:nvPr/>
              </p:nvGrpSpPr>
              <p:grpSpPr bwMode="auto">
                <a:xfrm>
                  <a:off x="2976" y="3552"/>
                  <a:ext cx="720" cy="225"/>
                  <a:chOff x="2304" y="2166"/>
                  <a:chExt cx="288" cy="90"/>
                </a:xfrm>
              </p:grpSpPr>
              <p:sp>
                <p:nvSpPr>
                  <p:cNvPr id="48184" name="Oval 6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85" name="Oval 6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72" name="Group 65"/>
                <p:cNvGrpSpPr>
                  <a:grpSpLocks/>
                </p:cNvGrpSpPr>
                <p:nvPr/>
              </p:nvGrpSpPr>
              <p:grpSpPr bwMode="auto">
                <a:xfrm>
                  <a:off x="2976" y="3489"/>
                  <a:ext cx="720" cy="225"/>
                  <a:chOff x="2304" y="2166"/>
                  <a:chExt cx="288" cy="90"/>
                </a:xfrm>
              </p:grpSpPr>
              <p:sp>
                <p:nvSpPr>
                  <p:cNvPr id="48182" name="Oval 6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83" name="Oval 6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73" name="Group 68"/>
                <p:cNvGrpSpPr>
                  <a:grpSpLocks/>
                </p:cNvGrpSpPr>
                <p:nvPr/>
              </p:nvGrpSpPr>
              <p:grpSpPr bwMode="auto">
                <a:xfrm>
                  <a:off x="2976" y="3419"/>
                  <a:ext cx="720" cy="225"/>
                  <a:chOff x="2304" y="2166"/>
                  <a:chExt cx="288" cy="90"/>
                </a:xfrm>
              </p:grpSpPr>
              <p:sp>
                <p:nvSpPr>
                  <p:cNvPr id="48180" name="Oval 6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81" name="Oval 7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74" name="Group 71"/>
                <p:cNvGrpSpPr>
                  <a:grpSpLocks/>
                </p:cNvGrpSpPr>
                <p:nvPr/>
              </p:nvGrpSpPr>
              <p:grpSpPr bwMode="auto">
                <a:xfrm>
                  <a:off x="2976" y="3349"/>
                  <a:ext cx="720" cy="225"/>
                  <a:chOff x="2304" y="2166"/>
                  <a:chExt cx="288" cy="90"/>
                </a:xfrm>
              </p:grpSpPr>
              <p:sp>
                <p:nvSpPr>
                  <p:cNvPr id="48178" name="Oval 72"/>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79" name="Oval 73"/>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75" name="Group 74"/>
                <p:cNvGrpSpPr>
                  <a:grpSpLocks/>
                </p:cNvGrpSpPr>
                <p:nvPr/>
              </p:nvGrpSpPr>
              <p:grpSpPr bwMode="auto">
                <a:xfrm>
                  <a:off x="2976" y="3264"/>
                  <a:ext cx="720" cy="225"/>
                  <a:chOff x="2304" y="2112"/>
                  <a:chExt cx="288" cy="90"/>
                </a:xfrm>
              </p:grpSpPr>
              <p:sp>
                <p:nvSpPr>
                  <p:cNvPr id="48176" name="Oval 75"/>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77" name="Oval 76"/>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nvGrpSpPr>
              <p:cNvPr id="48148" name="Group 77"/>
              <p:cNvGrpSpPr>
                <a:grpSpLocks/>
              </p:cNvGrpSpPr>
              <p:nvPr/>
            </p:nvGrpSpPr>
            <p:grpSpPr bwMode="auto">
              <a:xfrm>
                <a:off x="2208" y="1392"/>
                <a:ext cx="385" cy="402"/>
                <a:chOff x="3960" y="12396"/>
                <a:chExt cx="614" cy="690"/>
              </a:xfrm>
            </p:grpSpPr>
            <p:pic>
              <p:nvPicPr>
                <p:cNvPr id="48168" name="Picture 78" descr="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66" y="12396"/>
                  <a:ext cx="408" cy="651"/>
                </a:xfrm>
                <a:prstGeom prst="rect">
                  <a:avLst/>
                </a:prstGeom>
                <a:noFill/>
                <a:ln w="9525">
                  <a:noFill/>
                  <a:miter lim="800000"/>
                  <a:headEnd/>
                  <a:tailEnd/>
                </a:ln>
              </p:spPr>
            </p:pic>
            <p:pic>
              <p:nvPicPr>
                <p:cNvPr id="48169" name="Picture 79" descr="PC Blu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0" y="12710"/>
                  <a:ext cx="368" cy="376"/>
                </a:xfrm>
                <a:prstGeom prst="rect">
                  <a:avLst/>
                </a:prstGeom>
                <a:noFill/>
                <a:ln w="9525">
                  <a:noFill/>
                  <a:miter lim="800000"/>
                  <a:headEnd/>
                  <a:tailEnd/>
                </a:ln>
              </p:spPr>
            </p:pic>
          </p:grpSp>
          <p:grpSp>
            <p:nvGrpSpPr>
              <p:cNvPr id="48149" name="Group 80"/>
              <p:cNvGrpSpPr>
                <a:grpSpLocks/>
              </p:cNvGrpSpPr>
              <p:nvPr/>
            </p:nvGrpSpPr>
            <p:grpSpPr bwMode="auto">
              <a:xfrm>
                <a:off x="2014" y="1488"/>
                <a:ext cx="176" cy="201"/>
                <a:chOff x="432" y="3360"/>
                <a:chExt cx="432" cy="468"/>
              </a:xfrm>
            </p:grpSpPr>
            <p:grpSp>
              <p:nvGrpSpPr>
                <p:cNvPr id="48150" name="Group 81"/>
                <p:cNvGrpSpPr>
                  <a:grpSpLocks/>
                </p:cNvGrpSpPr>
                <p:nvPr/>
              </p:nvGrpSpPr>
              <p:grpSpPr bwMode="auto">
                <a:xfrm>
                  <a:off x="432" y="3600"/>
                  <a:ext cx="432" cy="228"/>
                  <a:chOff x="432" y="288"/>
                  <a:chExt cx="1488" cy="372"/>
                </a:xfrm>
              </p:grpSpPr>
              <p:sp>
                <p:nvSpPr>
                  <p:cNvPr id="48166" name="Oval 82"/>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67" name="Oval 83"/>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51" name="Group 84"/>
                <p:cNvGrpSpPr>
                  <a:grpSpLocks/>
                </p:cNvGrpSpPr>
                <p:nvPr/>
              </p:nvGrpSpPr>
              <p:grpSpPr bwMode="auto">
                <a:xfrm>
                  <a:off x="432" y="3552"/>
                  <a:ext cx="432" cy="228"/>
                  <a:chOff x="432" y="288"/>
                  <a:chExt cx="1488" cy="372"/>
                </a:xfrm>
              </p:grpSpPr>
              <p:sp>
                <p:nvSpPr>
                  <p:cNvPr id="48164" name="Oval 85"/>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65" name="Oval 86"/>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52" name="Group 87"/>
                <p:cNvGrpSpPr>
                  <a:grpSpLocks/>
                </p:cNvGrpSpPr>
                <p:nvPr/>
              </p:nvGrpSpPr>
              <p:grpSpPr bwMode="auto">
                <a:xfrm>
                  <a:off x="432" y="3504"/>
                  <a:ext cx="432" cy="228"/>
                  <a:chOff x="432" y="288"/>
                  <a:chExt cx="1488" cy="372"/>
                </a:xfrm>
              </p:grpSpPr>
              <p:sp>
                <p:nvSpPr>
                  <p:cNvPr id="48162" name="Oval 88"/>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63" name="Oval 89"/>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53" name="Group 90"/>
                <p:cNvGrpSpPr>
                  <a:grpSpLocks/>
                </p:cNvGrpSpPr>
                <p:nvPr/>
              </p:nvGrpSpPr>
              <p:grpSpPr bwMode="auto">
                <a:xfrm>
                  <a:off x="432" y="3456"/>
                  <a:ext cx="432" cy="228"/>
                  <a:chOff x="432" y="288"/>
                  <a:chExt cx="1488" cy="372"/>
                </a:xfrm>
              </p:grpSpPr>
              <p:sp>
                <p:nvSpPr>
                  <p:cNvPr id="48160" name="Oval 91"/>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61" name="Oval 92"/>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54" name="Group 93"/>
                <p:cNvGrpSpPr>
                  <a:grpSpLocks/>
                </p:cNvGrpSpPr>
                <p:nvPr/>
              </p:nvGrpSpPr>
              <p:grpSpPr bwMode="auto">
                <a:xfrm>
                  <a:off x="432" y="3408"/>
                  <a:ext cx="432" cy="228"/>
                  <a:chOff x="432" y="288"/>
                  <a:chExt cx="1488" cy="372"/>
                </a:xfrm>
              </p:grpSpPr>
              <p:sp>
                <p:nvSpPr>
                  <p:cNvPr id="48158" name="Oval 94"/>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59" name="Oval 95"/>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8155" name="Group 96"/>
                <p:cNvGrpSpPr>
                  <a:grpSpLocks/>
                </p:cNvGrpSpPr>
                <p:nvPr/>
              </p:nvGrpSpPr>
              <p:grpSpPr bwMode="auto">
                <a:xfrm>
                  <a:off x="432" y="3360"/>
                  <a:ext cx="432" cy="228"/>
                  <a:chOff x="432" y="288"/>
                  <a:chExt cx="1488" cy="372"/>
                </a:xfrm>
              </p:grpSpPr>
              <p:sp>
                <p:nvSpPr>
                  <p:cNvPr id="48156" name="Oval 97"/>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8157" name="Oval 98"/>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sp>
          <p:nvSpPr>
            <p:cNvPr id="48141" name="Rectangle 183"/>
            <p:cNvSpPr>
              <a:spLocks noChangeArrowheads="1"/>
            </p:cNvSpPr>
            <p:nvPr/>
          </p:nvSpPr>
          <p:spPr bwMode="auto">
            <a:xfrm>
              <a:off x="2064" y="1536"/>
              <a:ext cx="1680" cy="373"/>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500" b="1">
                  <a:solidFill>
                    <a:srgbClr val="990000"/>
                  </a:solidFill>
                  <a:ea typeface="SimHei" pitchFamily="49" charset="-122"/>
                  <a:cs typeface="Arial" pitchFamily="34" charset="0"/>
                </a:rPr>
                <a:t>Contact Center Platform</a:t>
              </a:r>
            </a:p>
          </p:txBody>
        </p:sp>
        <p:pic>
          <p:nvPicPr>
            <p:cNvPr id="48142" name="Picture 4" descr="IMG_1904副本"/>
            <p:cNvPicPr>
              <a:picLocks noChangeAspect="1" noChangeArrowheads="1"/>
            </p:cNvPicPr>
            <p:nvPr/>
          </p:nvPicPr>
          <p:blipFill>
            <a:blip r:embed="rId6" cstate="print"/>
            <a:srcRect/>
            <a:stretch>
              <a:fillRect/>
            </a:stretch>
          </p:blipFill>
          <p:spPr bwMode="auto">
            <a:xfrm>
              <a:off x="1739" y="1870"/>
              <a:ext cx="522" cy="437"/>
            </a:xfrm>
            <a:prstGeom prst="rect">
              <a:avLst/>
            </a:prstGeom>
            <a:noFill/>
            <a:ln w="9525">
              <a:noFill/>
              <a:miter lim="800000"/>
              <a:headEnd/>
              <a:tailEnd/>
            </a:ln>
          </p:spPr>
        </p:pic>
      </p:grpSp>
      <p:sp>
        <p:nvSpPr>
          <p:cNvPr id="48135" name="Rectangle 425"/>
          <p:cNvSpPr>
            <a:spLocks noChangeArrowheads="1"/>
          </p:cNvSpPr>
          <p:nvPr/>
        </p:nvSpPr>
        <p:spPr bwMode="auto">
          <a:xfrm>
            <a:off x="0" y="5456238"/>
            <a:ext cx="9144000" cy="514350"/>
          </a:xfrm>
          <a:prstGeom prst="rect">
            <a:avLst/>
          </a:prstGeom>
          <a:solidFill>
            <a:schemeClr val="bg2">
              <a:alpha val="65097"/>
            </a:schemeClr>
          </a:solidFill>
          <a:ln w="9525">
            <a:noFill/>
            <a:miter lim="800000"/>
            <a:headEnd/>
            <a:tailEnd/>
          </a:ln>
        </p:spPr>
        <p:txBody>
          <a:bodyPr lIns="640080" rIns="457200" anchor="ctr"/>
          <a:lstStyle/>
          <a:p>
            <a:pPr marL="342900" indent="-342900" algn="ctr" fontAlgn="t">
              <a:spcBef>
                <a:spcPts val="600"/>
              </a:spcBef>
              <a:spcAft>
                <a:spcPts val="600"/>
              </a:spcAft>
              <a:buClr>
                <a:schemeClr val="tx1"/>
              </a:buClr>
            </a:pPr>
            <a:r>
              <a:rPr lang="en-US" altLang="zh-CN" sz="2000">
                <a:solidFill>
                  <a:srgbClr val="000000"/>
                </a:solidFill>
                <a:latin typeface="Calibri" pitchFamily="34" charset="0"/>
                <a:ea typeface="宋体" pitchFamily="2" charset="-122"/>
              </a:rPr>
              <a:t>	PSTN and PLMN are based on TDM technology.</a:t>
            </a:r>
          </a:p>
        </p:txBody>
      </p:sp>
      <p:pic>
        <p:nvPicPr>
          <p:cNvPr id="48560" name="Picture 73" descr="DIANHUA"/>
          <p:cNvPicPr>
            <a:picLocks noChangeAspect="1" noChangeArrowheads="1"/>
          </p:cNvPicPr>
          <p:nvPr/>
        </p:nvPicPr>
        <p:blipFill>
          <a:blip r:embed="rId7" cstate="print">
            <a:clrChange>
              <a:clrFrom>
                <a:srgbClr val="FFFFFF"/>
              </a:clrFrom>
              <a:clrTo>
                <a:srgbClr val="FFFFFF">
                  <a:alpha val="0"/>
                </a:srgbClr>
              </a:clrTo>
            </a:clrChange>
            <a:lum bright="12000"/>
          </a:blip>
          <a:srcRect/>
          <a:stretch>
            <a:fillRect/>
          </a:stretch>
        </p:blipFill>
        <p:spPr bwMode="auto">
          <a:xfrm>
            <a:off x="1260475" y="2146300"/>
            <a:ext cx="609600" cy="457200"/>
          </a:xfrm>
          <a:prstGeom prst="rect">
            <a:avLst/>
          </a:prstGeom>
          <a:noFill/>
          <a:ln w="9525">
            <a:noFill/>
            <a:miter lim="800000"/>
            <a:headEnd/>
            <a:tailEnd/>
          </a:ln>
        </p:spPr>
      </p:pic>
      <p:sp>
        <p:nvSpPr>
          <p:cNvPr id="48561" name="Rectangle 74"/>
          <p:cNvSpPr>
            <a:spLocks noChangeArrowheads="1"/>
          </p:cNvSpPr>
          <p:nvPr/>
        </p:nvSpPr>
        <p:spPr bwMode="auto">
          <a:xfrm>
            <a:off x="1712913" y="2349500"/>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Phone</a:t>
            </a:r>
          </a:p>
        </p:txBody>
      </p:sp>
      <p:sp>
        <p:nvSpPr>
          <p:cNvPr id="48562" name="Line 87"/>
          <p:cNvSpPr>
            <a:spLocks noChangeShapeType="1"/>
          </p:cNvSpPr>
          <p:nvPr/>
        </p:nvSpPr>
        <p:spPr bwMode="auto">
          <a:xfrm>
            <a:off x="1489075" y="2451100"/>
            <a:ext cx="0" cy="381000"/>
          </a:xfrm>
          <a:prstGeom prst="line">
            <a:avLst/>
          </a:prstGeom>
          <a:noFill/>
          <a:ln w="9525">
            <a:solidFill>
              <a:schemeClr val="bg2"/>
            </a:solidFill>
            <a:round/>
            <a:headEnd/>
            <a:tailEnd/>
          </a:ln>
        </p:spPr>
        <p:txBody>
          <a:bodyPr/>
          <a:lstStyle/>
          <a:p>
            <a:endParaRPr lang="en-US"/>
          </a:p>
        </p:txBody>
      </p:sp>
      <p:sp>
        <p:nvSpPr>
          <p:cNvPr id="48563" name="Rectangle 75"/>
          <p:cNvSpPr>
            <a:spLocks noChangeArrowheads="1"/>
          </p:cNvSpPr>
          <p:nvPr/>
        </p:nvSpPr>
        <p:spPr bwMode="auto">
          <a:xfrm>
            <a:off x="6738938" y="2238375"/>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Mobile</a:t>
            </a:r>
          </a:p>
        </p:txBody>
      </p:sp>
      <p:sp>
        <p:nvSpPr>
          <p:cNvPr id="48564" name="Line 88"/>
          <p:cNvSpPr>
            <a:spLocks noChangeShapeType="1"/>
          </p:cNvSpPr>
          <p:nvPr/>
        </p:nvSpPr>
        <p:spPr bwMode="auto">
          <a:xfrm>
            <a:off x="7472363" y="2413000"/>
            <a:ext cx="0" cy="457200"/>
          </a:xfrm>
          <a:prstGeom prst="line">
            <a:avLst/>
          </a:prstGeom>
          <a:noFill/>
          <a:ln w="9525">
            <a:solidFill>
              <a:schemeClr val="bg2"/>
            </a:solidFill>
            <a:round/>
            <a:headEnd/>
            <a:tailEnd/>
          </a:ln>
        </p:spPr>
        <p:txBody>
          <a:bodyPr/>
          <a:lstStyle/>
          <a:p>
            <a:endParaRPr lang="en-US"/>
          </a:p>
        </p:txBody>
      </p:sp>
      <p:pic>
        <p:nvPicPr>
          <p:cNvPr id="48565" name="Picture 89" descr="cf62-silver-side-off-opened"/>
          <p:cNvPicPr>
            <a:picLocks noChangeAspect="1" noChangeArrowheads="1"/>
          </p:cNvPicPr>
          <p:nvPr/>
        </p:nvPicPr>
        <p:blipFill>
          <a:blip r:embed="rId8" cstate="print"/>
          <a:srcRect/>
          <a:stretch>
            <a:fillRect/>
          </a:stretch>
        </p:blipFill>
        <p:spPr bwMode="auto">
          <a:xfrm>
            <a:off x="7199313" y="2141538"/>
            <a:ext cx="481012" cy="481012"/>
          </a:xfrm>
          <a:prstGeom prst="rect">
            <a:avLst/>
          </a:prstGeom>
          <a:noFill/>
          <a:ln w="9525">
            <a:noFill/>
            <a:miter lim="800000"/>
            <a:headEnd/>
            <a:tailEnd/>
          </a:ln>
        </p:spPr>
      </p:pic>
      <p:pic>
        <p:nvPicPr>
          <p:cNvPr id="48566" name="Picture 438" descr="图片770"/>
          <p:cNvPicPr>
            <a:picLocks noChangeAspect="1" noChangeArrowheads="1"/>
          </p:cNvPicPr>
          <p:nvPr/>
        </p:nvPicPr>
        <p:blipFill>
          <a:blip r:embed="rId9" cstate="print"/>
          <a:srcRect/>
          <a:stretch>
            <a:fillRect/>
          </a:stretch>
        </p:blipFill>
        <p:spPr bwMode="auto">
          <a:xfrm>
            <a:off x="1066800" y="2795588"/>
            <a:ext cx="1066800" cy="627062"/>
          </a:xfrm>
          <a:prstGeom prst="rect">
            <a:avLst/>
          </a:prstGeom>
          <a:noFill/>
        </p:spPr>
      </p:pic>
      <p:pic>
        <p:nvPicPr>
          <p:cNvPr id="48567" name="Picture 439" descr="图片775"/>
          <p:cNvPicPr>
            <a:picLocks noChangeAspect="1" noChangeArrowheads="1"/>
          </p:cNvPicPr>
          <p:nvPr/>
        </p:nvPicPr>
        <p:blipFill>
          <a:blip r:embed="rId10" cstate="print"/>
          <a:srcRect/>
          <a:stretch>
            <a:fillRect/>
          </a:stretch>
        </p:blipFill>
        <p:spPr bwMode="auto">
          <a:xfrm>
            <a:off x="6888163" y="2781300"/>
            <a:ext cx="1066800" cy="627063"/>
          </a:xfrm>
          <a:prstGeom prst="rect">
            <a:avLst/>
          </a:prstGeom>
          <a:noFill/>
        </p:spPr>
      </p:pic>
      <p:grpSp>
        <p:nvGrpSpPr>
          <p:cNvPr id="48568" name="Group 90"/>
          <p:cNvGrpSpPr>
            <a:grpSpLocks/>
          </p:cNvGrpSpPr>
          <p:nvPr/>
        </p:nvGrpSpPr>
        <p:grpSpPr bwMode="auto">
          <a:xfrm>
            <a:off x="7648575" y="2765425"/>
            <a:ext cx="265113" cy="354013"/>
            <a:chOff x="4355" y="1361"/>
            <a:chExt cx="401" cy="533"/>
          </a:xfrm>
        </p:grpSpPr>
        <p:sp>
          <p:nvSpPr>
            <p:cNvPr id="48569" name="Freeform 91"/>
            <p:cNvSpPr>
              <a:spLocks/>
            </p:cNvSpPr>
            <p:nvPr/>
          </p:nvSpPr>
          <p:spPr bwMode="auto">
            <a:xfrm>
              <a:off x="4409" y="1562"/>
              <a:ext cx="123" cy="332"/>
            </a:xfrm>
            <a:custGeom>
              <a:avLst/>
              <a:gdLst>
                <a:gd name="T0" fmla="*/ 0 w 491"/>
                <a:gd name="T1" fmla="*/ 1329 h 1329"/>
                <a:gd name="T2" fmla="*/ 339 w 491"/>
                <a:gd name="T3" fmla="*/ 625 h 1329"/>
                <a:gd name="T4" fmla="*/ 338 w 491"/>
                <a:gd name="T5" fmla="*/ 619 h 1329"/>
                <a:gd name="T6" fmla="*/ 337 w 491"/>
                <a:gd name="T7" fmla="*/ 612 h 1329"/>
                <a:gd name="T8" fmla="*/ 337 w 491"/>
                <a:gd name="T9" fmla="*/ 606 h 1329"/>
                <a:gd name="T10" fmla="*/ 339 w 491"/>
                <a:gd name="T11" fmla="*/ 599 h 1329"/>
                <a:gd name="T12" fmla="*/ 341 w 491"/>
                <a:gd name="T13" fmla="*/ 594 h 1329"/>
                <a:gd name="T14" fmla="*/ 344 w 491"/>
                <a:gd name="T15" fmla="*/ 590 h 1329"/>
                <a:gd name="T16" fmla="*/ 348 w 491"/>
                <a:gd name="T17" fmla="*/ 588 h 1329"/>
                <a:gd name="T18" fmla="*/ 353 w 491"/>
                <a:gd name="T19" fmla="*/ 586 h 1329"/>
                <a:gd name="T20" fmla="*/ 364 w 491"/>
                <a:gd name="T21" fmla="*/ 521 h 1329"/>
                <a:gd name="T22" fmla="*/ 360 w 491"/>
                <a:gd name="T23" fmla="*/ 514 h 1329"/>
                <a:gd name="T24" fmla="*/ 357 w 491"/>
                <a:gd name="T25" fmla="*/ 507 h 1329"/>
                <a:gd name="T26" fmla="*/ 359 w 491"/>
                <a:gd name="T27" fmla="*/ 500 h 1329"/>
                <a:gd name="T28" fmla="*/ 360 w 491"/>
                <a:gd name="T29" fmla="*/ 494 h 1329"/>
                <a:gd name="T30" fmla="*/ 363 w 491"/>
                <a:gd name="T31" fmla="*/ 489 h 1329"/>
                <a:gd name="T32" fmla="*/ 366 w 491"/>
                <a:gd name="T33" fmla="*/ 483 h 1329"/>
                <a:gd name="T34" fmla="*/ 372 w 491"/>
                <a:gd name="T35" fmla="*/ 481 h 1329"/>
                <a:gd name="T36" fmla="*/ 377 w 491"/>
                <a:gd name="T37" fmla="*/ 478 h 1329"/>
                <a:gd name="T38" fmla="*/ 473 w 491"/>
                <a:gd name="T39" fmla="*/ 0 h 1329"/>
                <a:gd name="T40" fmla="*/ 491 w 491"/>
                <a:gd name="T41" fmla="*/ 2 h 1329"/>
                <a:gd name="T42" fmla="*/ 451 w 491"/>
                <a:gd name="T43" fmla="*/ 188 h 1329"/>
                <a:gd name="T44" fmla="*/ 391 w 491"/>
                <a:gd name="T45" fmla="*/ 489 h 1329"/>
                <a:gd name="T46" fmla="*/ 395 w 491"/>
                <a:gd name="T47" fmla="*/ 493 h 1329"/>
                <a:gd name="T48" fmla="*/ 396 w 491"/>
                <a:gd name="T49" fmla="*/ 498 h 1329"/>
                <a:gd name="T50" fmla="*/ 397 w 491"/>
                <a:gd name="T51" fmla="*/ 503 h 1329"/>
                <a:gd name="T52" fmla="*/ 397 w 491"/>
                <a:gd name="T53" fmla="*/ 508 h 1329"/>
                <a:gd name="T54" fmla="*/ 396 w 491"/>
                <a:gd name="T55" fmla="*/ 513 h 1329"/>
                <a:gd name="T56" fmla="*/ 395 w 491"/>
                <a:gd name="T57" fmla="*/ 518 h 1329"/>
                <a:gd name="T58" fmla="*/ 391 w 491"/>
                <a:gd name="T59" fmla="*/ 523 h 1329"/>
                <a:gd name="T60" fmla="*/ 386 w 491"/>
                <a:gd name="T61" fmla="*/ 526 h 1329"/>
                <a:gd name="T62" fmla="*/ 377 w 491"/>
                <a:gd name="T63" fmla="*/ 585 h 1329"/>
                <a:gd name="T64" fmla="*/ 381 w 491"/>
                <a:gd name="T65" fmla="*/ 588 h 1329"/>
                <a:gd name="T66" fmla="*/ 384 w 491"/>
                <a:gd name="T67" fmla="*/ 592 h 1329"/>
                <a:gd name="T68" fmla="*/ 387 w 491"/>
                <a:gd name="T69" fmla="*/ 595 h 1329"/>
                <a:gd name="T70" fmla="*/ 390 w 491"/>
                <a:gd name="T71" fmla="*/ 602 h 1329"/>
                <a:gd name="T72" fmla="*/ 390 w 491"/>
                <a:gd name="T73" fmla="*/ 607 h 1329"/>
                <a:gd name="T74" fmla="*/ 390 w 491"/>
                <a:gd name="T75" fmla="*/ 612 h 1329"/>
                <a:gd name="T76" fmla="*/ 388 w 491"/>
                <a:gd name="T77" fmla="*/ 617 h 1329"/>
                <a:gd name="T78" fmla="*/ 387 w 491"/>
                <a:gd name="T79" fmla="*/ 620 h 1329"/>
                <a:gd name="T80" fmla="*/ 383 w 491"/>
                <a:gd name="T81" fmla="*/ 626 h 1329"/>
                <a:gd name="T82" fmla="*/ 378 w 491"/>
                <a:gd name="T83" fmla="*/ 630 h 1329"/>
                <a:gd name="T84" fmla="*/ 374 w 491"/>
                <a:gd name="T85" fmla="*/ 631 h 1329"/>
                <a:gd name="T86" fmla="*/ 372 w 491"/>
                <a:gd name="T87" fmla="*/ 633 h 1329"/>
                <a:gd name="T88" fmla="*/ 368 w 491"/>
                <a:gd name="T89" fmla="*/ 633 h 1329"/>
                <a:gd name="T90" fmla="*/ 364 w 491"/>
                <a:gd name="T91" fmla="*/ 633 h 1329"/>
                <a:gd name="T92" fmla="*/ 28 w 491"/>
                <a:gd name="T93" fmla="*/ 1329 h 1329"/>
                <a:gd name="T94" fmla="*/ 0 w 491"/>
                <a:gd name="T95" fmla="*/ 1329 h 13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1329"/>
                <a:gd name="T146" fmla="*/ 491 w 491"/>
                <a:gd name="T147" fmla="*/ 1329 h 13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1329">
                  <a:moveTo>
                    <a:pt x="0" y="1329"/>
                  </a:moveTo>
                  <a:lnTo>
                    <a:pt x="339" y="625"/>
                  </a:lnTo>
                  <a:lnTo>
                    <a:pt x="338" y="619"/>
                  </a:lnTo>
                  <a:lnTo>
                    <a:pt x="337" y="612"/>
                  </a:lnTo>
                  <a:lnTo>
                    <a:pt x="337" y="606"/>
                  </a:lnTo>
                  <a:lnTo>
                    <a:pt x="339" y="599"/>
                  </a:lnTo>
                  <a:lnTo>
                    <a:pt x="341" y="594"/>
                  </a:lnTo>
                  <a:lnTo>
                    <a:pt x="344" y="590"/>
                  </a:lnTo>
                  <a:lnTo>
                    <a:pt x="348" y="588"/>
                  </a:lnTo>
                  <a:lnTo>
                    <a:pt x="353" y="586"/>
                  </a:lnTo>
                  <a:lnTo>
                    <a:pt x="364" y="521"/>
                  </a:lnTo>
                  <a:lnTo>
                    <a:pt x="360" y="514"/>
                  </a:lnTo>
                  <a:lnTo>
                    <a:pt x="357" y="507"/>
                  </a:lnTo>
                  <a:lnTo>
                    <a:pt x="359" y="500"/>
                  </a:lnTo>
                  <a:lnTo>
                    <a:pt x="360" y="494"/>
                  </a:lnTo>
                  <a:lnTo>
                    <a:pt x="363" y="489"/>
                  </a:lnTo>
                  <a:lnTo>
                    <a:pt x="366" y="483"/>
                  </a:lnTo>
                  <a:lnTo>
                    <a:pt x="372" y="481"/>
                  </a:lnTo>
                  <a:lnTo>
                    <a:pt x="377" y="478"/>
                  </a:lnTo>
                  <a:lnTo>
                    <a:pt x="473" y="0"/>
                  </a:lnTo>
                  <a:lnTo>
                    <a:pt x="491" y="2"/>
                  </a:lnTo>
                  <a:lnTo>
                    <a:pt x="451" y="188"/>
                  </a:lnTo>
                  <a:lnTo>
                    <a:pt x="391" y="489"/>
                  </a:lnTo>
                  <a:lnTo>
                    <a:pt x="395" y="493"/>
                  </a:lnTo>
                  <a:lnTo>
                    <a:pt x="396" y="498"/>
                  </a:lnTo>
                  <a:lnTo>
                    <a:pt x="397" y="503"/>
                  </a:lnTo>
                  <a:lnTo>
                    <a:pt x="397" y="508"/>
                  </a:lnTo>
                  <a:lnTo>
                    <a:pt x="396" y="513"/>
                  </a:lnTo>
                  <a:lnTo>
                    <a:pt x="395" y="518"/>
                  </a:lnTo>
                  <a:lnTo>
                    <a:pt x="391" y="523"/>
                  </a:lnTo>
                  <a:lnTo>
                    <a:pt x="386" y="526"/>
                  </a:lnTo>
                  <a:lnTo>
                    <a:pt x="377" y="585"/>
                  </a:lnTo>
                  <a:lnTo>
                    <a:pt x="381" y="588"/>
                  </a:lnTo>
                  <a:lnTo>
                    <a:pt x="384" y="592"/>
                  </a:lnTo>
                  <a:lnTo>
                    <a:pt x="387" y="595"/>
                  </a:lnTo>
                  <a:lnTo>
                    <a:pt x="390" y="602"/>
                  </a:lnTo>
                  <a:lnTo>
                    <a:pt x="390" y="607"/>
                  </a:lnTo>
                  <a:lnTo>
                    <a:pt x="390" y="612"/>
                  </a:lnTo>
                  <a:lnTo>
                    <a:pt x="388" y="617"/>
                  </a:lnTo>
                  <a:lnTo>
                    <a:pt x="387" y="620"/>
                  </a:lnTo>
                  <a:lnTo>
                    <a:pt x="383" y="626"/>
                  </a:lnTo>
                  <a:lnTo>
                    <a:pt x="378" y="630"/>
                  </a:lnTo>
                  <a:lnTo>
                    <a:pt x="374" y="631"/>
                  </a:lnTo>
                  <a:lnTo>
                    <a:pt x="372" y="633"/>
                  </a:lnTo>
                  <a:lnTo>
                    <a:pt x="368" y="633"/>
                  </a:lnTo>
                  <a:lnTo>
                    <a:pt x="364" y="633"/>
                  </a:lnTo>
                  <a:lnTo>
                    <a:pt x="28" y="1329"/>
                  </a:lnTo>
                  <a:lnTo>
                    <a:pt x="0" y="1329"/>
                  </a:lnTo>
                  <a:close/>
                </a:path>
              </a:pathLst>
            </a:custGeom>
            <a:solidFill>
              <a:srgbClr val="004281"/>
            </a:solidFill>
            <a:ln w="9525">
              <a:noFill/>
              <a:round/>
              <a:headEnd/>
              <a:tailEnd/>
            </a:ln>
          </p:spPr>
          <p:txBody>
            <a:bodyPr/>
            <a:lstStyle/>
            <a:p>
              <a:pPr fontAlgn="t"/>
              <a:endParaRPr lang="en-US"/>
            </a:p>
          </p:txBody>
        </p:sp>
        <p:sp>
          <p:nvSpPr>
            <p:cNvPr id="48570" name="Freeform 92"/>
            <p:cNvSpPr>
              <a:spLocks/>
            </p:cNvSpPr>
            <p:nvPr/>
          </p:nvSpPr>
          <p:spPr bwMode="auto">
            <a:xfrm>
              <a:off x="4409" y="1562"/>
              <a:ext cx="123" cy="332"/>
            </a:xfrm>
            <a:custGeom>
              <a:avLst/>
              <a:gdLst>
                <a:gd name="T0" fmla="*/ 0 w 491"/>
                <a:gd name="T1" fmla="*/ 1329 h 1329"/>
                <a:gd name="T2" fmla="*/ 339 w 491"/>
                <a:gd name="T3" fmla="*/ 625 h 1329"/>
                <a:gd name="T4" fmla="*/ 338 w 491"/>
                <a:gd name="T5" fmla="*/ 619 h 1329"/>
                <a:gd name="T6" fmla="*/ 337 w 491"/>
                <a:gd name="T7" fmla="*/ 612 h 1329"/>
                <a:gd name="T8" fmla="*/ 337 w 491"/>
                <a:gd name="T9" fmla="*/ 606 h 1329"/>
                <a:gd name="T10" fmla="*/ 339 w 491"/>
                <a:gd name="T11" fmla="*/ 599 h 1329"/>
                <a:gd name="T12" fmla="*/ 341 w 491"/>
                <a:gd name="T13" fmla="*/ 594 h 1329"/>
                <a:gd name="T14" fmla="*/ 344 w 491"/>
                <a:gd name="T15" fmla="*/ 590 h 1329"/>
                <a:gd name="T16" fmla="*/ 348 w 491"/>
                <a:gd name="T17" fmla="*/ 588 h 1329"/>
                <a:gd name="T18" fmla="*/ 353 w 491"/>
                <a:gd name="T19" fmla="*/ 586 h 1329"/>
                <a:gd name="T20" fmla="*/ 364 w 491"/>
                <a:gd name="T21" fmla="*/ 521 h 1329"/>
                <a:gd name="T22" fmla="*/ 360 w 491"/>
                <a:gd name="T23" fmla="*/ 514 h 1329"/>
                <a:gd name="T24" fmla="*/ 357 w 491"/>
                <a:gd name="T25" fmla="*/ 507 h 1329"/>
                <a:gd name="T26" fmla="*/ 359 w 491"/>
                <a:gd name="T27" fmla="*/ 500 h 1329"/>
                <a:gd name="T28" fmla="*/ 360 w 491"/>
                <a:gd name="T29" fmla="*/ 494 h 1329"/>
                <a:gd name="T30" fmla="*/ 363 w 491"/>
                <a:gd name="T31" fmla="*/ 489 h 1329"/>
                <a:gd name="T32" fmla="*/ 366 w 491"/>
                <a:gd name="T33" fmla="*/ 483 h 1329"/>
                <a:gd name="T34" fmla="*/ 372 w 491"/>
                <a:gd name="T35" fmla="*/ 481 h 1329"/>
                <a:gd name="T36" fmla="*/ 377 w 491"/>
                <a:gd name="T37" fmla="*/ 478 h 1329"/>
                <a:gd name="T38" fmla="*/ 473 w 491"/>
                <a:gd name="T39" fmla="*/ 0 h 1329"/>
                <a:gd name="T40" fmla="*/ 491 w 491"/>
                <a:gd name="T41" fmla="*/ 2 h 1329"/>
                <a:gd name="T42" fmla="*/ 451 w 491"/>
                <a:gd name="T43" fmla="*/ 188 h 1329"/>
                <a:gd name="T44" fmla="*/ 391 w 491"/>
                <a:gd name="T45" fmla="*/ 489 h 1329"/>
                <a:gd name="T46" fmla="*/ 395 w 491"/>
                <a:gd name="T47" fmla="*/ 493 h 1329"/>
                <a:gd name="T48" fmla="*/ 396 w 491"/>
                <a:gd name="T49" fmla="*/ 498 h 1329"/>
                <a:gd name="T50" fmla="*/ 397 w 491"/>
                <a:gd name="T51" fmla="*/ 503 h 1329"/>
                <a:gd name="T52" fmla="*/ 397 w 491"/>
                <a:gd name="T53" fmla="*/ 508 h 1329"/>
                <a:gd name="T54" fmla="*/ 396 w 491"/>
                <a:gd name="T55" fmla="*/ 513 h 1329"/>
                <a:gd name="T56" fmla="*/ 395 w 491"/>
                <a:gd name="T57" fmla="*/ 518 h 1329"/>
                <a:gd name="T58" fmla="*/ 391 w 491"/>
                <a:gd name="T59" fmla="*/ 523 h 1329"/>
                <a:gd name="T60" fmla="*/ 386 w 491"/>
                <a:gd name="T61" fmla="*/ 526 h 1329"/>
                <a:gd name="T62" fmla="*/ 377 w 491"/>
                <a:gd name="T63" fmla="*/ 585 h 1329"/>
                <a:gd name="T64" fmla="*/ 381 w 491"/>
                <a:gd name="T65" fmla="*/ 588 h 1329"/>
                <a:gd name="T66" fmla="*/ 384 w 491"/>
                <a:gd name="T67" fmla="*/ 592 h 1329"/>
                <a:gd name="T68" fmla="*/ 387 w 491"/>
                <a:gd name="T69" fmla="*/ 595 h 1329"/>
                <a:gd name="T70" fmla="*/ 390 w 491"/>
                <a:gd name="T71" fmla="*/ 602 h 1329"/>
                <a:gd name="T72" fmla="*/ 390 w 491"/>
                <a:gd name="T73" fmla="*/ 607 h 1329"/>
                <a:gd name="T74" fmla="*/ 390 w 491"/>
                <a:gd name="T75" fmla="*/ 612 h 1329"/>
                <a:gd name="T76" fmla="*/ 388 w 491"/>
                <a:gd name="T77" fmla="*/ 617 h 1329"/>
                <a:gd name="T78" fmla="*/ 387 w 491"/>
                <a:gd name="T79" fmla="*/ 620 h 1329"/>
                <a:gd name="T80" fmla="*/ 383 w 491"/>
                <a:gd name="T81" fmla="*/ 626 h 1329"/>
                <a:gd name="T82" fmla="*/ 378 w 491"/>
                <a:gd name="T83" fmla="*/ 630 h 1329"/>
                <a:gd name="T84" fmla="*/ 374 w 491"/>
                <a:gd name="T85" fmla="*/ 631 h 1329"/>
                <a:gd name="T86" fmla="*/ 372 w 491"/>
                <a:gd name="T87" fmla="*/ 633 h 1329"/>
                <a:gd name="T88" fmla="*/ 368 w 491"/>
                <a:gd name="T89" fmla="*/ 633 h 1329"/>
                <a:gd name="T90" fmla="*/ 364 w 491"/>
                <a:gd name="T91" fmla="*/ 633 h 1329"/>
                <a:gd name="T92" fmla="*/ 28 w 491"/>
                <a:gd name="T93" fmla="*/ 1329 h 1329"/>
                <a:gd name="T94" fmla="*/ 0 w 491"/>
                <a:gd name="T95" fmla="*/ 1329 h 13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1329"/>
                <a:gd name="T146" fmla="*/ 491 w 491"/>
                <a:gd name="T147" fmla="*/ 1329 h 13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1329">
                  <a:moveTo>
                    <a:pt x="0" y="1329"/>
                  </a:moveTo>
                  <a:lnTo>
                    <a:pt x="339" y="625"/>
                  </a:lnTo>
                  <a:lnTo>
                    <a:pt x="338" y="619"/>
                  </a:lnTo>
                  <a:lnTo>
                    <a:pt x="337" y="612"/>
                  </a:lnTo>
                  <a:lnTo>
                    <a:pt x="337" y="606"/>
                  </a:lnTo>
                  <a:lnTo>
                    <a:pt x="339" y="599"/>
                  </a:lnTo>
                  <a:lnTo>
                    <a:pt x="341" y="594"/>
                  </a:lnTo>
                  <a:lnTo>
                    <a:pt x="344" y="590"/>
                  </a:lnTo>
                  <a:lnTo>
                    <a:pt x="348" y="588"/>
                  </a:lnTo>
                  <a:lnTo>
                    <a:pt x="353" y="586"/>
                  </a:lnTo>
                  <a:lnTo>
                    <a:pt x="364" y="521"/>
                  </a:lnTo>
                  <a:lnTo>
                    <a:pt x="360" y="514"/>
                  </a:lnTo>
                  <a:lnTo>
                    <a:pt x="357" y="507"/>
                  </a:lnTo>
                  <a:lnTo>
                    <a:pt x="359" y="500"/>
                  </a:lnTo>
                  <a:lnTo>
                    <a:pt x="360" y="494"/>
                  </a:lnTo>
                  <a:lnTo>
                    <a:pt x="363" y="489"/>
                  </a:lnTo>
                  <a:lnTo>
                    <a:pt x="366" y="483"/>
                  </a:lnTo>
                  <a:lnTo>
                    <a:pt x="372" y="481"/>
                  </a:lnTo>
                  <a:lnTo>
                    <a:pt x="377" y="478"/>
                  </a:lnTo>
                  <a:lnTo>
                    <a:pt x="473" y="0"/>
                  </a:lnTo>
                  <a:lnTo>
                    <a:pt x="491" y="2"/>
                  </a:lnTo>
                  <a:lnTo>
                    <a:pt x="451" y="188"/>
                  </a:lnTo>
                  <a:lnTo>
                    <a:pt x="391" y="489"/>
                  </a:lnTo>
                  <a:lnTo>
                    <a:pt x="395" y="493"/>
                  </a:lnTo>
                  <a:lnTo>
                    <a:pt x="396" y="498"/>
                  </a:lnTo>
                  <a:lnTo>
                    <a:pt x="397" y="503"/>
                  </a:lnTo>
                  <a:lnTo>
                    <a:pt x="397" y="508"/>
                  </a:lnTo>
                  <a:lnTo>
                    <a:pt x="396" y="513"/>
                  </a:lnTo>
                  <a:lnTo>
                    <a:pt x="395" y="518"/>
                  </a:lnTo>
                  <a:lnTo>
                    <a:pt x="391" y="523"/>
                  </a:lnTo>
                  <a:lnTo>
                    <a:pt x="386" y="526"/>
                  </a:lnTo>
                  <a:lnTo>
                    <a:pt x="377" y="585"/>
                  </a:lnTo>
                  <a:lnTo>
                    <a:pt x="381" y="588"/>
                  </a:lnTo>
                  <a:lnTo>
                    <a:pt x="384" y="592"/>
                  </a:lnTo>
                  <a:lnTo>
                    <a:pt x="387" y="595"/>
                  </a:lnTo>
                  <a:lnTo>
                    <a:pt x="390" y="602"/>
                  </a:lnTo>
                  <a:lnTo>
                    <a:pt x="390" y="607"/>
                  </a:lnTo>
                  <a:lnTo>
                    <a:pt x="390" y="612"/>
                  </a:lnTo>
                  <a:lnTo>
                    <a:pt x="388" y="617"/>
                  </a:lnTo>
                  <a:lnTo>
                    <a:pt x="387" y="620"/>
                  </a:lnTo>
                  <a:lnTo>
                    <a:pt x="383" y="626"/>
                  </a:lnTo>
                  <a:lnTo>
                    <a:pt x="378" y="630"/>
                  </a:lnTo>
                  <a:lnTo>
                    <a:pt x="374" y="631"/>
                  </a:lnTo>
                  <a:lnTo>
                    <a:pt x="372" y="633"/>
                  </a:lnTo>
                  <a:lnTo>
                    <a:pt x="368" y="633"/>
                  </a:lnTo>
                  <a:lnTo>
                    <a:pt x="364" y="633"/>
                  </a:lnTo>
                  <a:lnTo>
                    <a:pt x="28" y="1329"/>
                  </a:lnTo>
                  <a:lnTo>
                    <a:pt x="0" y="1329"/>
                  </a:lnTo>
                </a:path>
              </a:pathLst>
            </a:custGeom>
            <a:noFill/>
            <a:ln w="3175">
              <a:solidFill>
                <a:srgbClr val="004A8F"/>
              </a:solidFill>
              <a:round/>
              <a:headEnd/>
              <a:tailEnd/>
            </a:ln>
          </p:spPr>
          <p:txBody>
            <a:bodyPr/>
            <a:lstStyle/>
            <a:p>
              <a:pPr fontAlgn="t"/>
              <a:endParaRPr lang="en-US"/>
            </a:p>
          </p:txBody>
        </p:sp>
        <p:sp>
          <p:nvSpPr>
            <p:cNvPr id="48571" name="Freeform 93"/>
            <p:cNvSpPr>
              <a:spLocks/>
            </p:cNvSpPr>
            <p:nvPr/>
          </p:nvSpPr>
          <p:spPr bwMode="auto">
            <a:xfrm>
              <a:off x="4587" y="1560"/>
              <a:ext cx="146" cy="334"/>
            </a:xfrm>
            <a:custGeom>
              <a:avLst/>
              <a:gdLst>
                <a:gd name="T0" fmla="*/ 584 w 584"/>
                <a:gd name="T1" fmla="*/ 1334 h 1334"/>
                <a:gd name="T2" fmla="*/ 200 w 584"/>
                <a:gd name="T3" fmla="*/ 633 h 1334"/>
                <a:gd name="T4" fmla="*/ 203 w 584"/>
                <a:gd name="T5" fmla="*/ 626 h 1334"/>
                <a:gd name="T6" fmla="*/ 203 w 584"/>
                <a:gd name="T7" fmla="*/ 620 h 1334"/>
                <a:gd name="T8" fmla="*/ 202 w 584"/>
                <a:gd name="T9" fmla="*/ 615 h 1334"/>
                <a:gd name="T10" fmla="*/ 199 w 584"/>
                <a:gd name="T11" fmla="*/ 608 h 1334"/>
                <a:gd name="T12" fmla="*/ 196 w 584"/>
                <a:gd name="T13" fmla="*/ 604 h 1334"/>
                <a:gd name="T14" fmla="*/ 194 w 584"/>
                <a:gd name="T15" fmla="*/ 600 h 1334"/>
                <a:gd name="T16" fmla="*/ 190 w 584"/>
                <a:gd name="T17" fmla="*/ 599 h 1334"/>
                <a:gd name="T18" fmla="*/ 187 w 584"/>
                <a:gd name="T19" fmla="*/ 599 h 1334"/>
                <a:gd name="T20" fmla="*/ 168 w 584"/>
                <a:gd name="T21" fmla="*/ 526 h 1334"/>
                <a:gd name="T22" fmla="*/ 172 w 584"/>
                <a:gd name="T23" fmla="*/ 521 h 1334"/>
                <a:gd name="T24" fmla="*/ 175 w 584"/>
                <a:gd name="T25" fmla="*/ 516 h 1334"/>
                <a:gd name="T26" fmla="*/ 175 w 584"/>
                <a:gd name="T27" fmla="*/ 510 h 1334"/>
                <a:gd name="T28" fmla="*/ 173 w 584"/>
                <a:gd name="T29" fmla="*/ 505 h 1334"/>
                <a:gd name="T30" fmla="*/ 172 w 584"/>
                <a:gd name="T31" fmla="*/ 500 h 1334"/>
                <a:gd name="T32" fmla="*/ 168 w 584"/>
                <a:gd name="T33" fmla="*/ 496 h 1334"/>
                <a:gd name="T34" fmla="*/ 164 w 584"/>
                <a:gd name="T35" fmla="*/ 494 h 1334"/>
                <a:gd name="T36" fmla="*/ 159 w 584"/>
                <a:gd name="T37" fmla="*/ 491 h 1334"/>
                <a:gd name="T38" fmla="*/ 18 w 584"/>
                <a:gd name="T39" fmla="*/ 0 h 1334"/>
                <a:gd name="T40" fmla="*/ 0 w 584"/>
                <a:gd name="T41" fmla="*/ 3 h 1334"/>
                <a:gd name="T42" fmla="*/ 65 w 584"/>
                <a:gd name="T43" fmla="*/ 230 h 1334"/>
                <a:gd name="T44" fmla="*/ 144 w 584"/>
                <a:gd name="T45" fmla="*/ 496 h 1334"/>
                <a:gd name="T46" fmla="*/ 140 w 584"/>
                <a:gd name="T47" fmla="*/ 500 h 1334"/>
                <a:gd name="T48" fmla="*/ 137 w 584"/>
                <a:gd name="T49" fmla="*/ 505 h 1334"/>
                <a:gd name="T50" fmla="*/ 136 w 584"/>
                <a:gd name="T51" fmla="*/ 510 h 1334"/>
                <a:gd name="T52" fmla="*/ 136 w 584"/>
                <a:gd name="T53" fmla="*/ 516 h 1334"/>
                <a:gd name="T54" fmla="*/ 137 w 584"/>
                <a:gd name="T55" fmla="*/ 519 h 1334"/>
                <a:gd name="T56" fmla="*/ 140 w 584"/>
                <a:gd name="T57" fmla="*/ 525 h 1334"/>
                <a:gd name="T58" fmla="*/ 144 w 584"/>
                <a:gd name="T59" fmla="*/ 528 h 1334"/>
                <a:gd name="T60" fmla="*/ 150 w 584"/>
                <a:gd name="T61" fmla="*/ 531 h 1334"/>
                <a:gd name="T62" fmla="*/ 163 w 584"/>
                <a:gd name="T63" fmla="*/ 588 h 1334"/>
                <a:gd name="T64" fmla="*/ 158 w 584"/>
                <a:gd name="T65" fmla="*/ 593 h 1334"/>
                <a:gd name="T66" fmla="*/ 154 w 584"/>
                <a:gd name="T67" fmla="*/ 598 h 1334"/>
                <a:gd name="T68" fmla="*/ 151 w 584"/>
                <a:gd name="T69" fmla="*/ 603 h 1334"/>
                <a:gd name="T70" fmla="*/ 150 w 584"/>
                <a:gd name="T71" fmla="*/ 609 h 1334"/>
                <a:gd name="T72" fmla="*/ 150 w 584"/>
                <a:gd name="T73" fmla="*/ 616 h 1334"/>
                <a:gd name="T74" fmla="*/ 150 w 584"/>
                <a:gd name="T75" fmla="*/ 621 h 1334"/>
                <a:gd name="T76" fmla="*/ 151 w 584"/>
                <a:gd name="T77" fmla="*/ 625 h 1334"/>
                <a:gd name="T78" fmla="*/ 154 w 584"/>
                <a:gd name="T79" fmla="*/ 629 h 1334"/>
                <a:gd name="T80" fmla="*/ 155 w 584"/>
                <a:gd name="T81" fmla="*/ 631 h 1334"/>
                <a:gd name="T82" fmla="*/ 159 w 584"/>
                <a:gd name="T83" fmla="*/ 634 h 1334"/>
                <a:gd name="T84" fmla="*/ 163 w 584"/>
                <a:gd name="T85" fmla="*/ 636 h 1334"/>
                <a:gd name="T86" fmla="*/ 167 w 584"/>
                <a:gd name="T87" fmla="*/ 638 h 1334"/>
                <a:gd name="T88" fmla="*/ 172 w 584"/>
                <a:gd name="T89" fmla="*/ 639 h 1334"/>
                <a:gd name="T90" fmla="*/ 176 w 584"/>
                <a:gd name="T91" fmla="*/ 640 h 1334"/>
                <a:gd name="T92" fmla="*/ 181 w 584"/>
                <a:gd name="T93" fmla="*/ 640 h 1334"/>
                <a:gd name="T94" fmla="*/ 185 w 584"/>
                <a:gd name="T95" fmla="*/ 639 h 1334"/>
                <a:gd name="T96" fmla="*/ 552 w 584"/>
                <a:gd name="T97" fmla="*/ 1334 h 1334"/>
                <a:gd name="T98" fmla="*/ 584 w 584"/>
                <a:gd name="T99" fmla="*/ 1334 h 13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4"/>
                <a:gd name="T151" fmla="*/ 0 h 1334"/>
                <a:gd name="T152" fmla="*/ 584 w 584"/>
                <a:gd name="T153" fmla="*/ 1334 h 13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4" h="1334">
                  <a:moveTo>
                    <a:pt x="584" y="1334"/>
                  </a:moveTo>
                  <a:lnTo>
                    <a:pt x="200" y="633"/>
                  </a:lnTo>
                  <a:lnTo>
                    <a:pt x="203" y="626"/>
                  </a:lnTo>
                  <a:lnTo>
                    <a:pt x="203" y="620"/>
                  </a:lnTo>
                  <a:lnTo>
                    <a:pt x="202" y="615"/>
                  </a:lnTo>
                  <a:lnTo>
                    <a:pt x="199" y="608"/>
                  </a:lnTo>
                  <a:lnTo>
                    <a:pt x="196" y="604"/>
                  </a:lnTo>
                  <a:lnTo>
                    <a:pt x="194" y="600"/>
                  </a:lnTo>
                  <a:lnTo>
                    <a:pt x="190" y="599"/>
                  </a:lnTo>
                  <a:lnTo>
                    <a:pt x="187" y="599"/>
                  </a:lnTo>
                  <a:lnTo>
                    <a:pt x="168" y="526"/>
                  </a:lnTo>
                  <a:lnTo>
                    <a:pt x="172" y="521"/>
                  </a:lnTo>
                  <a:lnTo>
                    <a:pt x="175" y="516"/>
                  </a:lnTo>
                  <a:lnTo>
                    <a:pt x="175" y="510"/>
                  </a:lnTo>
                  <a:lnTo>
                    <a:pt x="173" y="505"/>
                  </a:lnTo>
                  <a:lnTo>
                    <a:pt x="172" y="500"/>
                  </a:lnTo>
                  <a:lnTo>
                    <a:pt x="168" y="496"/>
                  </a:lnTo>
                  <a:lnTo>
                    <a:pt x="164" y="494"/>
                  </a:lnTo>
                  <a:lnTo>
                    <a:pt x="159" y="491"/>
                  </a:lnTo>
                  <a:lnTo>
                    <a:pt x="18" y="0"/>
                  </a:lnTo>
                  <a:lnTo>
                    <a:pt x="0" y="3"/>
                  </a:lnTo>
                  <a:lnTo>
                    <a:pt x="65" y="230"/>
                  </a:lnTo>
                  <a:lnTo>
                    <a:pt x="144" y="496"/>
                  </a:lnTo>
                  <a:lnTo>
                    <a:pt x="140" y="500"/>
                  </a:lnTo>
                  <a:lnTo>
                    <a:pt x="137" y="505"/>
                  </a:lnTo>
                  <a:lnTo>
                    <a:pt x="136" y="510"/>
                  </a:lnTo>
                  <a:lnTo>
                    <a:pt x="136" y="516"/>
                  </a:lnTo>
                  <a:lnTo>
                    <a:pt x="137" y="519"/>
                  </a:lnTo>
                  <a:lnTo>
                    <a:pt x="140" y="525"/>
                  </a:lnTo>
                  <a:lnTo>
                    <a:pt x="144" y="528"/>
                  </a:lnTo>
                  <a:lnTo>
                    <a:pt x="150" y="531"/>
                  </a:lnTo>
                  <a:lnTo>
                    <a:pt x="163" y="588"/>
                  </a:lnTo>
                  <a:lnTo>
                    <a:pt x="158" y="593"/>
                  </a:lnTo>
                  <a:lnTo>
                    <a:pt x="154" y="598"/>
                  </a:lnTo>
                  <a:lnTo>
                    <a:pt x="151" y="603"/>
                  </a:lnTo>
                  <a:lnTo>
                    <a:pt x="150" y="609"/>
                  </a:lnTo>
                  <a:lnTo>
                    <a:pt x="150" y="616"/>
                  </a:lnTo>
                  <a:lnTo>
                    <a:pt x="150" y="621"/>
                  </a:lnTo>
                  <a:lnTo>
                    <a:pt x="151" y="625"/>
                  </a:lnTo>
                  <a:lnTo>
                    <a:pt x="154" y="629"/>
                  </a:lnTo>
                  <a:lnTo>
                    <a:pt x="155" y="631"/>
                  </a:lnTo>
                  <a:lnTo>
                    <a:pt x="159" y="634"/>
                  </a:lnTo>
                  <a:lnTo>
                    <a:pt x="163" y="636"/>
                  </a:lnTo>
                  <a:lnTo>
                    <a:pt x="167" y="638"/>
                  </a:lnTo>
                  <a:lnTo>
                    <a:pt x="172" y="639"/>
                  </a:lnTo>
                  <a:lnTo>
                    <a:pt x="176" y="640"/>
                  </a:lnTo>
                  <a:lnTo>
                    <a:pt x="181" y="640"/>
                  </a:lnTo>
                  <a:lnTo>
                    <a:pt x="185" y="639"/>
                  </a:lnTo>
                  <a:lnTo>
                    <a:pt x="552" y="1334"/>
                  </a:lnTo>
                  <a:lnTo>
                    <a:pt x="584" y="1334"/>
                  </a:lnTo>
                  <a:close/>
                </a:path>
              </a:pathLst>
            </a:custGeom>
            <a:solidFill>
              <a:srgbClr val="004A8F"/>
            </a:solidFill>
            <a:ln w="9525">
              <a:noFill/>
              <a:round/>
              <a:headEnd/>
              <a:tailEnd/>
            </a:ln>
          </p:spPr>
          <p:txBody>
            <a:bodyPr/>
            <a:lstStyle/>
            <a:p>
              <a:pPr fontAlgn="t"/>
              <a:endParaRPr lang="en-US"/>
            </a:p>
          </p:txBody>
        </p:sp>
        <p:sp>
          <p:nvSpPr>
            <p:cNvPr id="48572" name="Freeform 94"/>
            <p:cNvSpPr>
              <a:spLocks/>
            </p:cNvSpPr>
            <p:nvPr/>
          </p:nvSpPr>
          <p:spPr bwMode="auto">
            <a:xfrm>
              <a:off x="4587" y="1560"/>
              <a:ext cx="146" cy="334"/>
            </a:xfrm>
            <a:custGeom>
              <a:avLst/>
              <a:gdLst>
                <a:gd name="T0" fmla="*/ 584 w 584"/>
                <a:gd name="T1" fmla="*/ 1334 h 1334"/>
                <a:gd name="T2" fmla="*/ 200 w 584"/>
                <a:gd name="T3" fmla="*/ 633 h 1334"/>
                <a:gd name="T4" fmla="*/ 203 w 584"/>
                <a:gd name="T5" fmla="*/ 626 h 1334"/>
                <a:gd name="T6" fmla="*/ 203 w 584"/>
                <a:gd name="T7" fmla="*/ 620 h 1334"/>
                <a:gd name="T8" fmla="*/ 202 w 584"/>
                <a:gd name="T9" fmla="*/ 615 h 1334"/>
                <a:gd name="T10" fmla="*/ 199 w 584"/>
                <a:gd name="T11" fmla="*/ 608 h 1334"/>
                <a:gd name="T12" fmla="*/ 196 w 584"/>
                <a:gd name="T13" fmla="*/ 604 h 1334"/>
                <a:gd name="T14" fmla="*/ 194 w 584"/>
                <a:gd name="T15" fmla="*/ 600 h 1334"/>
                <a:gd name="T16" fmla="*/ 190 w 584"/>
                <a:gd name="T17" fmla="*/ 599 h 1334"/>
                <a:gd name="T18" fmla="*/ 187 w 584"/>
                <a:gd name="T19" fmla="*/ 599 h 1334"/>
                <a:gd name="T20" fmla="*/ 168 w 584"/>
                <a:gd name="T21" fmla="*/ 526 h 1334"/>
                <a:gd name="T22" fmla="*/ 172 w 584"/>
                <a:gd name="T23" fmla="*/ 521 h 1334"/>
                <a:gd name="T24" fmla="*/ 175 w 584"/>
                <a:gd name="T25" fmla="*/ 516 h 1334"/>
                <a:gd name="T26" fmla="*/ 175 w 584"/>
                <a:gd name="T27" fmla="*/ 510 h 1334"/>
                <a:gd name="T28" fmla="*/ 173 w 584"/>
                <a:gd name="T29" fmla="*/ 505 h 1334"/>
                <a:gd name="T30" fmla="*/ 172 w 584"/>
                <a:gd name="T31" fmla="*/ 500 h 1334"/>
                <a:gd name="T32" fmla="*/ 168 w 584"/>
                <a:gd name="T33" fmla="*/ 496 h 1334"/>
                <a:gd name="T34" fmla="*/ 164 w 584"/>
                <a:gd name="T35" fmla="*/ 494 h 1334"/>
                <a:gd name="T36" fmla="*/ 159 w 584"/>
                <a:gd name="T37" fmla="*/ 491 h 1334"/>
                <a:gd name="T38" fmla="*/ 18 w 584"/>
                <a:gd name="T39" fmla="*/ 0 h 1334"/>
                <a:gd name="T40" fmla="*/ 0 w 584"/>
                <a:gd name="T41" fmla="*/ 3 h 1334"/>
                <a:gd name="T42" fmla="*/ 65 w 584"/>
                <a:gd name="T43" fmla="*/ 230 h 1334"/>
                <a:gd name="T44" fmla="*/ 144 w 584"/>
                <a:gd name="T45" fmla="*/ 496 h 1334"/>
                <a:gd name="T46" fmla="*/ 140 w 584"/>
                <a:gd name="T47" fmla="*/ 500 h 1334"/>
                <a:gd name="T48" fmla="*/ 137 w 584"/>
                <a:gd name="T49" fmla="*/ 505 h 1334"/>
                <a:gd name="T50" fmla="*/ 136 w 584"/>
                <a:gd name="T51" fmla="*/ 510 h 1334"/>
                <a:gd name="T52" fmla="*/ 136 w 584"/>
                <a:gd name="T53" fmla="*/ 516 h 1334"/>
                <a:gd name="T54" fmla="*/ 137 w 584"/>
                <a:gd name="T55" fmla="*/ 519 h 1334"/>
                <a:gd name="T56" fmla="*/ 140 w 584"/>
                <a:gd name="T57" fmla="*/ 525 h 1334"/>
                <a:gd name="T58" fmla="*/ 144 w 584"/>
                <a:gd name="T59" fmla="*/ 528 h 1334"/>
                <a:gd name="T60" fmla="*/ 150 w 584"/>
                <a:gd name="T61" fmla="*/ 531 h 1334"/>
                <a:gd name="T62" fmla="*/ 163 w 584"/>
                <a:gd name="T63" fmla="*/ 588 h 1334"/>
                <a:gd name="T64" fmla="*/ 158 w 584"/>
                <a:gd name="T65" fmla="*/ 593 h 1334"/>
                <a:gd name="T66" fmla="*/ 154 w 584"/>
                <a:gd name="T67" fmla="*/ 598 h 1334"/>
                <a:gd name="T68" fmla="*/ 151 w 584"/>
                <a:gd name="T69" fmla="*/ 603 h 1334"/>
                <a:gd name="T70" fmla="*/ 150 w 584"/>
                <a:gd name="T71" fmla="*/ 609 h 1334"/>
                <a:gd name="T72" fmla="*/ 150 w 584"/>
                <a:gd name="T73" fmla="*/ 616 h 1334"/>
                <a:gd name="T74" fmla="*/ 150 w 584"/>
                <a:gd name="T75" fmla="*/ 621 h 1334"/>
                <a:gd name="T76" fmla="*/ 151 w 584"/>
                <a:gd name="T77" fmla="*/ 625 h 1334"/>
                <a:gd name="T78" fmla="*/ 154 w 584"/>
                <a:gd name="T79" fmla="*/ 629 h 1334"/>
                <a:gd name="T80" fmla="*/ 155 w 584"/>
                <a:gd name="T81" fmla="*/ 631 h 1334"/>
                <a:gd name="T82" fmla="*/ 159 w 584"/>
                <a:gd name="T83" fmla="*/ 634 h 1334"/>
                <a:gd name="T84" fmla="*/ 163 w 584"/>
                <a:gd name="T85" fmla="*/ 636 h 1334"/>
                <a:gd name="T86" fmla="*/ 167 w 584"/>
                <a:gd name="T87" fmla="*/ 638 h 1334"/>
                <a:gd name="T88" fmla="*/ 172 w 584"/>
                <a:gd name="T89" fmla="*/ 639 h 1334"/>
                <a:gd name="T90" fmla="*/ 176 w 584"/>
                <a:gd name="T91" fmla="*/ 640 h 1334"/>
                <a:gd name="T92" fmla="*/ 181 w 584"/>
                <a:gd name="T93" fmla="*/ 640 h 1334"/>
                <a:gd name="T94" fmla="*/ 185 w 584"/>
                <a:gd name="T95" fmla="*/ 639 h 1334"/>
                <a:gd name="T96" fmla="*/ 552 w 584"/>
                <a:gd name="T97" fmla="*/ 1334 h 1334"/>
                <a:gd name="T98" fmla="*/ 584 w 584"/>
                <a:gd name="T99" fmla="*/ 1334 h 13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4"/>
                <a:gd name="T151" fmla="*/ 0 h 1334"/>
                <a:gd name="T152" fmla="*/ 584 w 584"/>
                <a:gd name="T153" fmla="*/ 1334 h 13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4" h="1334">
                  <a:moveTo>
                    <a:pt x="584" y="1334"/>
                  </a:moveTo>
                  <a:lnTo>
                    <a:pt x="200" y="633"/>
                  </a:lnTo>
                  <a:lnTo>
                    <a:pt x="203" y="626"/>
                  </a:lnTo>
                  <a:lnTo>
                    <a:pt x="203" y="620"/>
                  </a:lnTo>
                  <a:lnTo>
                    <a:pt x="202" y="615"/>
                  </a:lnTo>
                  <a:lnTo>
                    <a:pt x="199" y="608"/>
                  </a:lnTo>
                  <a:lnTo>
                    <a:pt x="196" y="604"/>
                  </a:lnTo>
                  <a:lnTo>
                    <a:pt x="194" y="600"/>
                  </a:lnTo>
                  <a:lnTo>
                    <a:pt x="190" y="599"/>
                  </a:lnTo>
                  <a:lnTo>
                    <a:pt x="187" y="599"/>
                  </a:lnTo>
                  <a:lnTo>
                    <a:pt x="168" y="526"/>
                  </a:lnTo>
                  <a:lnTo>
                    <a:pt x="172" y="521"/>
                  </a:lnTo>
                  <a:lnTo>
                    <a:pt x="175" y="516"/>
                  </a:lnTo>
                  <a:lnTo>
                    <a:pt x="175" y="510"/>
                  </a:lnTo>
                  <a:lnTo>
                    <a:pt x="173" y="505"/>
                  </a:lnTo>
                  <a:lnTo>
                    <a:pt x="172" y="500"/>
                  </a:lnTo>
                  <a:lnTo>
                    <a:pt x="168" y="496"/>
                  </a:lnTo>
                  <a:lnTo>
                    <a:pt x="164" y="494"/>
                  </a:lnTo>
                  <a:lnTo>
                    <a:pt x="159" y="491"/>
                  </a:lnTo>
                  <a:lnTo>
                    <a:pt x="18" y="0"/>
                  </a:lnTo>
                  <a:lnTo>
                    <a:pt x="0" y="3"/>
                  </a:lnTo>
                  <a:lnTo>
                    <a:pt x="65" y="230"/>
                  </a:lnTo>
                  <a:lnTo>
                    <a:pt x="144" y="496"/>
                  </a:lnTo>
                  <a:lnTo>
                    <a:pt x="140" y="500"/>
                  </a:lnTo>
                  <a:lnTo>
                    <a:pt x="137" y="505"/>
                  </a:lnTo>
                  <a:lnTo>
                    <a:pt x="136" y="510"/>
                  </a:lnTo>
                  <a:lnTo>
                    <a:pt x="136" y="516"/>
                  </a:lnTo>
                  <a:lnTo>
                    <a:pt x="137" y="519"/>
                  </a:lnTo>
                  <a:lnTo>
                    <a:pt x="140" y="525"/>
                  </a:lnTo>
                  <a:lnTo>
                    <a:pt x="144" y="528"/>
                  </a:lnTo>
                  <a:lnTo>
                    <a:pt x="150" y="531"/>
                  </a:lnTo>
                  <a:lnTo>
                    <a:pt x="163" y="588"/>
                  </a:lnTo>
                  <a:lnTo>
                    <a:pt x="158" y="593"/>
                  </a:lnTo>
                  <a:lnTo>
                    <a:pt x="154" y="598"/>
                  </a:lnTo>
                  <a:lnTo>
                    <a:pt x="151" y="603"/>
                  </a:lnTo>
                  <a:lnTo>
                    <a:pt x="150" y="609"/>
                  </a:lnTo>
                  <a:lnTo>
                    <a:pt x="150" y="616"/>
                  </a:lnTo>
                  <a:lnTo>
                    <a:pt x="150" y="621"/>
                  </a:lnTo>
                  <a:lnTo>
                    <a:pt x="151" y="625"/>
                  </a:lnTo>
                  <a:lnTo>
                    <a:pt x="154" y="629"/>
                  </a:lnTo>
                  <a:lnTo>
                    <a:pt x="155" y="631"/>
                  </a:lnTo>
                  <a:lnTo>
                    <a:pt x="159" y="634"/>
                  </a:lnTo>
                  <a:lnTo>
                    <a:pt x="163" y="636"/>
                  </a:lnTo>
                  <a:lnTo>
                    <a:pt x="167" y="638"/>
                  </a:lnTo>
                  <a:lnTo>
                    <a:pt x="172" y="639"/>
                  </a:lnTo>
                  <a:lnTo>
                    <a:pt x="176" y="640"/>
                  </a:lnTo>
                  <a:lnTo>
                    <a:pt x="181" y="640"/>
                  </a:lnTo>
                  <a:lnTo>
                    <a:pt x="185" y="639"/>
                  </a:lnTo>
                  <a:lnTo>
                    <a:pt x="552" y="1334"/>
                  </a:lnTo>
                  <a:lnTo>
                    <a:pt x="584" y="1334"/>
                  </a:lnTo>
                </a:path>
              </a:pathLst>
            </a:custGeom>
            <a:noFill/>
            <a:ln w="3175">
              <a:solidFill>
                <a:srgbClr val="004A8F"/>
              </a:solidFill>
              <a:round/>
              <a:headEnd/>
              <a:tailEnd/>
            </a:ln>
          </p:spPr>
          <p:txBody>
            <a:bodyPr/>
            <a:lstStyle/>
            <a:p>
              <a:pPr fontAlgn="t"/>
              <a:endParaRPr lang="en-US"/>
            </a:p>
          </p:txBody>
        </p:sp>
        <p:sp>
          <p:nvSpPr>
            <p:cNvPr id="48573" name="Freeform 95"/>
            <p:cNvSpPr>
              <a:spLocks/>
            </p:cNvSpPr>
            <p:nvPr/>
          </p:nvSpPr>
          <p:spPr bwMode="auto">
            <a:xfrm>
              <a:off x="4419" y="1766"/>
              <a:ext cx="83" cy="128"/>
            </a:xfrm>
            <a:custGeom>
              <a:avLst/>
              <a:gdLst>
                <a:gd name="T0" fmla="*/ 331 w 331"/>
                <a:gd name="T1" fmla="*/ 0 h 511"/>
                <a:gd name="T2" fmla="*/ 233 w 331"/>
                <a:gd name="T3" fmla="*/ 131 h 511"/>
                <a:gd name="T4" fmla="*/ 0 w 331"/>
                <a:gd name="T5" fmla="*/ 511 h 511"/>
                <a:gd name="T6" fmla="*/ 14 w 331"/>
                <a:gd name="T7" fmla="*/ 511 h 511"/>
                <a:gd name="T8" fmla="*/ 239 w 331"/>
                <a:gd name="T9" fmla="*/ 142 h 511"/>
                <a:gd name="T10" fmla="*/ 331 w 331"/>
                <a:gd name="T11" fmla="*/ 0 h 511"/>
                <a:gd name="T12" fmla="*/ 0 60000 65536"/>
                <a:gd name="T13" fmla="*/ 0 60000 65536"/>
                <a:gd name="T14" fmla="*/ 0 60000 65536"/>
                <a:gd name="T15" fmla="*/ 0 60000 65536"/>
                <a:gd name="T16" fmla="*/ 0 60000 65536"/>
                <a:gd name="T17" fmla="*/ 0 60000 65536"/>
                <a:gd name="T18" fmla="*/ 0 w 331"/>
                <a:gd name="T19" fmla="*/ 0 h 511"/>
                <a:gd name="T20" fmla="*/ 331 w 331"/>
                <a:gd name="T21" fmla="*/ 511 h 511"/>
              </a:gdLst>
              <a:ahLst/>
              <a:cxnLst>
                <a:cxn ang="T12">
                  <a:pos x="T0" y="T1"/>
                </a:cxn>
                <a:cxn ang="T13">
                  <a:pos x="T2" y="T3"/>
                </a:cxn>
                <a:cxn ang="T14">
                  <a:pos x="T4" y="T5"/>
                </a:cxn>
                <a:cxn ang="T15">
                  <a:pos x="T6" y="T7"/>
                </a:cxn>
                <a:cxn ang="T16">
                  <a:pos x="T8" y="T9"/>
                </a:cxn>
                <a:cxn ang="T17">
                  <a:pos x="T10" y="T11"/>
                </a:cxn>
              </a:cxnLst>
              <a:rect l="T18" t="T19" r="T20" b="T21"/>
              <a:pathLst>
                <a:path w="331" h="511">
                  <a:moveTo>
                    <a:pt x="331" y="0"/>
                  </a:moveTo>
                  <a:lnTo>
                    <a:pt x="233" y="131"/>
                  </a:lnTo>
                  <a:lnTo>
                    <a:pt x="0" y="511"/>
                  </a:lnTo>
                  <a:lnTo>
                    <a:pt x="14" y="511"/>
                  </a:lnTo>
                  <a:lnTo>
                    <a:pt x="239" y="142"/>
                  </a:lnTo>
                  <a:lnTo>
                    <a:pt x="331" y="0"/>
                  </a:lnTo>
                  <a:close/>
                </a:path>
              </a:pathLst>
            </a:custGeom>
            <a:solidFill>
              <a:srgbClr val="004281"/>
            </a:solidFill>
            <a:ln w="9525">
              <a:noFill/>
              <a:round/>
              <a:headEnd/>
              <a:tailEnd/>
            </a:ln>
          </p:spPr>
          <p:txBody>
            <a:bodyPr/>
            <a:lstStyle/>
            <a:p>
              <a:pPr fontAlgn="t"/>
              <a:endParaRPr lang="en-US"/>
            </a:p>
          </p:txBody>
        </p:sp>
        <p:sp>
          <p:nvSpPr>
            <p:cNvPr id="48574" name="Freeform 96"/>
            <p:cNvSpPr>
              <a:spLocks/>
            </p:cNvSpPr>
            <p:nvPr/>
          </p:nvSpPr>
          <p:spPr bwMode="auto">
            <a:xfrm>
              <a:off x="4419" y="1766"/>
              <a:ext cx="83" cy="128"/>
            </a:xfrm>
            <a:custGeom>
              <a:avLst/>
              <a:gdLst>
                <a:gd name="T0" fmla="*/ 331 w 331"/>
                <a:gd name="T1" fmla="*/ 0 h 511"/>
                <a:gd name="T2" fmla="*/ 233 w 331"/>
                <a:gd name="T3" fmla="*/ 131 h 511"/>
                <a:gd name="T4" fmla="*/ 0 w 331"/>
                <a:gd name="T5" fmla="*/ 511 h 511"/>
                <a:gd name="T6" fmla="*/ 14 w 331"/>
                <a:gd name="T7" fmla="*/ 511 h 511"/>
                <a:gd name="T8" fmla="*/ 239 w 331"/>
                <a:gd name="T9" fmla="*/ 142 h 511"/>
                <a:gd name="T10" fmla="*/ 331 w 331"/>
                <a:gd name="T11" fmla="*/ 0 h 511"/>
                <a:gd name="T12" fmla="*/ 0 60000 65536"/>
                <a:gd name="T13" fmla="*/ 0 60000 65536"/>
                <a:gd name="T14" fmla="*/ 0 60000 65536"/>
                <a:gd name="T15" fmla="*/ 0 60000 65536"/>
                <a:gd name="T16" fmla="*/ 0 60000 65536"/>
                <a:gd name="T17" fmla="*/ 0 60000 65536"/>
                <a:gd name="T18" fmla="*/ 0 w 331"/>
                <a:gd name="T19" fmla="*/ 0 h 511"/>
                <a:gd name="T20" fmla="*/ 331 w 331"/>
                <a:gd name="T21" fmla="*/ 511 h 511"/>
              </a:gdLst>
              <a:ahLst/>
              <a:cxnLst>
                <a:cxn ang="T12">
                  <a:pos x="T0" y="T1"/>
                </a:cxn>
                <a:cxn ang="T13">
                  <a:pos x="T2" y="T3"/>
                </a:cxn>
                <a:cxn ang="T14">
                  <a:pos x="T4" y="T5"/>
                </a:cxn>
                <a:cxn ang="T15">
                  <a:pos x="T6" y="T7"/>
                </a:cxn>
                <a:cxn ang="T16">
                  <a:pos x="T8" y="T9"/>
                </a:cxn>
                <a:cxn ang="T17">
                  <a:pos x="T10" y="T11"/>
                </a:cxn>
              </a:cxnLst>
              <a:rect l="T18" t="T19" r="T20" b="T21"/>
              <a:pathLst>
                <a:path w="331" h="511">
                  <a:moveTo>
                    <a:pt x="331" y="0"/>
                  </a:moveTo>
                  <a:lnTo>
                    <a:pt x="233" y="131"/>
                  </a:lnTo>
                  <a:lnTo>
                    <a:pt x="0" y="511"/>
                  </a:lnTo>
                  <a:lnTo>
                    <a:pt x="14" y="511"/>
                  </a:lnTo>
                  <a:lnTo>
                    <a:pt x="239" y="142"/>
                  </a:lnTo>
                  <a:lnTo>
                    <a:pt x="331" y="0"/>
                  </a:lnTo>
                  <a:close/>
                </a:path>
              </a:pathLst>
            </a:custGeom>
            <a:noFill/>
            <a:ln w="3175">
              <a:solidFill>
                <a:srgbClr val="004281"/>
              </a:solidFill>
              <a:round/>
              <a:headEnd/>
              <a:tailEnd/>
            </a:ln>
          </p:spPr>
          <p:txBody>
            <a:bodyPr/>
            <a:lstStyle/>
            <a:p>
              <a:pPr fontAlgn="t"/>
              <a:endParaRPr lang="en-US"/>
            </a:p>
          </p:txBody>
        </p:sp>
        <p:sp>
          <p:nvSpPr>
            <p:cNvPr id="48575" name="Freeform 97"/>
            <p:cNvSpPr>
              <a:spLocks/>
            </p:cNvSpPr>
            <p:nvPr/>
          </p:nvSpPr>
          <p:spPr bwMode="auto">
            <a:xfrm>
              <a:off x="4450" y="1728"/>
              <a:ext cx="46" cy="166"/>
            </a:xfrm>
            <a:custGeom>
              <a:avLst/>
              <a:gdLst>
                <a:gd name="T0" fmla="*/ 163 w 182"/>
                <a:gd name="T1" fmla="*/ 34 h 665"/>
                <a:gd name="T2" fmla="*/ 105 w 182"/>
                <a:gd name="T3" fmla="*/ 285 h 665"/>
                <a:gd name="T4" fmla="*/ 0 w 182"/>
                <a:gd name="T5" fmla="*/ 665 h 665"/>
                <a:gd name="T6" fmla="*/ 7 w 182"/>
                <a:gd name="T7" fmla="*/ 665 h 665"/>
                <a:gd name="T8" fmla="*/ 118 w 182"/>
                <a:gd name="T9" fmla="*/ 289 h 665"/>
                <a:gd name="T10" fmla="*/ 182 w 182"/>
                <a:gd name="T11" fmla="*/ 0 h 665"/>
                <a:gd name="T12" fmla="*/ 163 w 182"/>
                <a:gd name="T13" fmla="*/ 34 h 665"/>
                <a:gd name="T14" fmla="*/ 0 60000 65536"/>
                <a:gd name="T15" fmla="*/ 0 60000 65536"/>
                <a:gd name="T16" fmla="*/ 0 60000 65536"/>
                <a:gd name="T17" fmla="*/ 0 60000 65536"/>
                <a:gd name="T18" fmla="*/ 0 60000 65536"/>
                <a:gd name="T19" fmla="*/ 0 60000 65536"/>
                <a:gd name="T20" fmla="*/ 0 60000 65536"/>
                <a:gd name="T21" fmla="*/ 0 w 182"/>
                <a:gd name="T22" fmla="*/ 0 h 665"/>
                <a:gd name="T23" fmla="*/ 182 w 182"/>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665">
                  <a:moveTo>
                    <a:pt x="163" y="34"/>
                  </a:moveTo>
                  <a:lnTo>
                    <a:pt x="105" y="285"/>
                  </a:lnTo>
                  <a:lnTo>
                    <a:pt x="0" y="665"/>
                  </a:lnTo>
                  <a:lnTo>
                    <a:pt x="7" y="665"/>
                  </a:lnTo>
                  <a:lnTo>
                    <a:pt x="118" y="289"/>
                  </a:lnTo>
                  <a:lnTo>
                    <a:pt x="182" y="0"/>
                  </a:lnTo>
                  <a:lnTo>
                    <a:pt x="163" y="34"/>
                  </a:lnTo>
                  <a:close/>
                </a:path>
              </a:pathLst>
            </a:custGeom>
            <a:solidFill>
              <a:srgbClr val="004281"/>
            </a:solidFill>
            <a:ln w="9525">
              <a:noFill/>
              <a:round/>
              <a:headEnd/>
              <a:tailEnd/>
            </a:ln>
          </p:spPr>
          <p:txBody>
            <a:bodyPr/>
            <a:lstStyle/>
            <a:p>
              <a:pPr fontAlgn="t"/>
              <a:endParaRPr lang="en-US"/>
            </a:p>
          </p:txBody>
        </p:sp>
        <p:sp>
          <p:nvSpPr>
            <p:cNvPr id="48576" name="Freeform 98"/>
            <p:cNvSpPr>
              <a:spLocks/>
            </p:cNvSpPr>
            <p:nvPr/>
          </p:nvSpPr>
          <p:spPr bwMode="auto">
            <a:xfrm>
              <a:off x="4450" y="1728"/>
              <a:ext cx="46" cy="166"/>
            </a:xfrm>
            <a:custGeom>
              <a:avLst/>
              <a:gdLst>
                <a:gd name="T0" fmla="*/ 163 w 182"/>
                <a:gd name="T1" fmla="*/ 34 h 665"/>
                <a:gd name="T2" fmla="*/ 105 w 182"/>
                <a:gd name="T3" fmla="*/ 285 h 665"/>
                <a:gd name="T4" fmla="*/ 0 w 182"/>
                <a:gd name="T5" fmla="*/ 665 h 665"/>
                <a:gd name="T6" fmla="*/ 7 w 182"/>
                <a:gd name="T7" fmla="*/ 665 h 665"/>
                <a:gd name="T8" fmla="*/ 118 w 182"/>
                <a:gd name="T9" fmla="*/ 289 h 665"/>
                <a:gd name="T10" fmla="*/ 182 w 182"/>
                <a:gd name="T11" fmla="*/ 0 h 665"/>
                <a:gd name="T12" fmla="*/ 163 w 182"/>
                <a:gd name="T13" fmla="*/ 34 h 665"/>
                <a:gd name="T14" fmla="*/ 0 60000 65536"/>
                <a:gd name="T15" fmla="*/ 0 60000 65536"/>
                <a:gd name="T16" fmla="*/ 0 60000 65536"/>
                <a:gd name="T17" fmla="*/ 0 60000 65536"/>
                <a:gd name="T18" fmla="*/ 0 60000 65536"/>
                <a:gd name="T19" fmla="*/ 0 60000 65536"/>
                <a:gd name="T20" fmla="*/ 0 60000 65536"/>
                <a:gd name="T21" fmla="*/ 0 w 182"/>
                <a:gd name="T22" fmla="*/ 0 h 665"/>
                <a:gd name="T23" fmla="*/ 182 w 182"/>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665">
                  <a:moveTo>
                    <a:pt x="163" y="34"/>
                  </a:moveTo>
                  <a:lnTo>
                    <a:pt x="105" y="285"/>
                  </a:lnTo>
                  <a:lnTo>
                    <a:pt x="0" y="665"/>
                  </a:lnTo>
                  <a:lnTo>
                    <a:pt x="7" y="665"/>
                  </a:lnTo>
                  <a:lnTo>
                    <a:pt x="118" y="289"/>
                  </a:lnTo>
                  <a:lnTo>
                    <a:pt x="182" y="0"/>
                  </a:lnTo>
                  <a:lnTo>
                    <a:pt x="163" y="34"/>
                  </a:lnTo>
                  <a:close/>
                </a:path>
              </a:pathLst>
            </a:custGeom>
            <a:noFill/>
            <a:ln w="3175">
              <a:solidFill>
                <a:srgbClr val="004281"/>
              </a:solidFill>
              <a:round/>
              <a:headEnd/>
              <a:tailEnd/>
            </a:ln>
          </p:spPr>
          <p:txBody>
            <a:bodyPr/>
            <a:lstStyle/>
            <a:p>
              <a:pPr fontAlgn="t"/>
              <a:endParaRPr lang="en-US"/>
            </a:p>
          </p:txBody>
        </p:sp>
        <p:sp>
          <p:nvSpPr>
            <p:cNvPr id="48577" name="Freeform 99"/>
            <p:cNvSpPr>
              <a:spLocks/>
            </p:cNvSpPr>
            <p:nvPr/>
          </p:nvSpPr>
          <p:spPr bwMode="auto">
            <a:xfrm>
              <a:off x="4456" y="1766"/>
              <a:ext cx="50" cy="128"/>
            </a:xfrm>
            <a:custGeom>
              <a:avLst/>
              <a:gdLst>
                <a:gd name="T0" fmla="*/ 188 w 204"/>
                <a:gd name="T1" fmla="*/ 0 h 511"/>
                <a:gd name="T2" fmla="*/ 0 w 204"/>
                <a:gd name="T3" fmla="*/ 511 h 511"/>
                <a:gd name="T4" fmla="*/ 16 w 204"/>
                <a:gd name="T5" fmla="*/ 511 h 511"/>
                <a:gd name="T6" fmla="*/ 204 w 204"/>
                <a:gd name="T7" fmla="*/ 1 h 511"/>
                <a:gd name="T8" fmla="*/ 188 w 204"/>
                <a:gd name="T9" fmla="*/ 0 h 511"/>
                <a:gd name="T10" fmla="*/ 0 60000 65536"/>
                <a:gd name="T11" fmla="*/ 0 60000 65536"/>
                <a:gd name="T12" fmla="*/ 0 60000 65536"/>
                <a:gd name="T13" fmla="*/ 0 60000 65536"/>
                <a:gd name="T14" fmla="*/ 0 60000 65536"/>
                <a:gd name="T15" fmla="*/ 0 w 204"/>
                <a:gd name="T16" fmla="*/ 0 h 511"/>
                <a:gd name="T17" fmla="*/ 204 w 204"/>
                <a:gd name="T18" fmla="*/ 511 h 511"/>
              </a:gdLst>
              <a:ahLst/>
              <a:cxnLst>
                <a:cxn ang="T10">
                  <a:pos x="T0" y="T1"/>
                </a:cxn>
                <a:cxn ang="T11">
                  <a:pos x="T2" y="T3"/>
                </a:cxn>
                <a:cxn ang="T12">
                  <a:pos x="T4" y="T5"/>
                </a:cxn>
                <a:cxn ang="T13">
                  <a:pos x="T6" y="T7"/>
                </a:cxn>
                <a:cxn ang="T14">
                  <a:pos x="T8" y="T9"/>
                </a:cxn>
              </a:cxnLst>
              <a:rect l="T15" t="T16" r="T17" b="T18"/>
              <a:pathLst>
                <a:path w="204" h="511">
                  <a:moveTo>
                    <a:pt x="188" y="0"/>
                  </a:moveTo>
                  <a:lnTo>
                    <a:pt x="0" y="511"/>
                  </a:lnTo>
                  <a:lnTo>
                    <a:pt x="16" y="511"/>
                  </a:lnTo>
                  <a:lnTo>
                    <a:pt x="204" y="1"/>
                  </a:lnTo>
                  <a:lnTo>
                    <a:pt x="188" y="0"/>
                  </a:lnTo>
                  <a:close/>
                </a:path>
              </a:pathLst>
            </a:custGeom>
            <a:solidFill>
              <a:srgbClr val="004281"/>
            </a:solidFill>
            <a:ln w="9525">
              <a:noFill/>
              <a:round/>
              <a:headEnd/>
              <a:tailEnd/>
            </a:ln>
          </p:spPr>
          <p:txBody>
            <a:bodyPr/>
            <a:lstStyle/>
            <a:p>
              <a:pPr fontAlgn="t"/>
              <a:endParaRPr lang="en-US"/>
            </a:p>
          </p:txBody>
        </p:sp>
        <p:sp>
          <p:nvSpPr>
            <p:cNvPr id="48578" name="Freeform 100"/>
            <p:cNvSpPr>
              <a:spLocks/>
            </p:cNvSpPr>
            <p:nvPr/>
          </p:nvSpPr>
          <p:spPr bwMode="auto">
            <a:xfrm>
              <a:off x="4456" y="1766"/>
              <a:ext cx="50" cy="128"/>
            </a:xfrm>
            <a:custGeom>
              <a:avLst/>
              <a:gdLst>
                <a:gd name="T0" fmla="*/ 188 w 204"/>
                <a:gd name="T1" fmla="*/ 0 h 511"/>
                <a:gd name="T2" fmla="*/ 0 w 204"/>
                <a:gd name="T3" fmla="*/ 511 h 511"/>
                <a:gd name="T4" fmla="*/ 16 w 204"/>
                <a:gd name="T5" fmla="*/ 511 h 511"/>
                <a:gd name="T6" fmla="*/ 204 w 204"/>
                <a:gd name="T7" fmla="*/ 1 h 511"/>
                <a:gd name="T8" fmla="*/ 188 w 204"/>
                <a:gd name="T9" fmla="*/ 0 h 511"/>
                <a:gd name="T10" fmla="*/ 0 60000 65536"/>
                <a:gd name="T11" fmla="*/ 0 60000 65536"/>
                <a:gd name="T12" fmla="*/ 0 60000 65536"/>
                <a:gd name="T13" fmla="*/ 0 60000 65536"/>
                <a:gd name="T14" fmla="*/ 0 60000 65536"/>
                <a:gd name="T15" fmla="*/ 0 w 204"/>
                <a:gd name="T16" fmla="*/ 0 h 511"/>
                <a:gd name="T17" fmla="*/ 204 w 204"/>
                <a:gd name="T18" fmla="*/ 511 h 511"/>
              </a:gdLst>
              <a:ahLst/>
              <a:cxnLst>
                <a:cxn ang="T10">
                  <a:pos x="T0" y="T1"/>
                </a:cxn>
                <a:cxn ang="T11">
                  <a:pos x="T2" y="T3"/>
                </a:cxn>
                <a:cxn ang="T12">
                  <a:pos x="T4" y="T5"/>
                </a:cxn>
                <a:cxn ang="T13">
                  <a:pos x="T6" y="T7"/>
                </a:cxn>
                <a:cxn ang="T14">
                  <a:pos x="T8" y="T9"/>
                </a:cxn>
              </a:cxnLst>
              <a:rect l="T15" t="T16" r="T17" b="T18"/>
              <a:pathLst>
                <a:path w="204" h="511">
                  <a:moveTo>
                    <a:pt x="188" y="0"/>
                  </a:moveTo>
                  <a:lnTo>
                    <a:pt x="0" y="511"/>
                  </a:lnTo>
                  <a:lnTo>
                    <a:pt x="16" y="511"/>
                  </a:lnTo>
                  <a:lnTo>
                    <a:pt x="204" y="1"/>
                  </a:lnTo>
                  <a:lnTo>
                    <a:pt x="188" y="0"/>
                  </a:lnTo>
                  <a:close/>
                </a:path>
              </a:pathLst>
            </a:custGeom>
            <a:noFill/>
            <a:ln w="3175">
              <a:solidFill>
                <a:srgbClr val="004281"/>
              </a:solidFill>
              <a:round/>
              <a:headEnd/>
              <a:tailEnd/>
            </a:ln>
          </p:spPr>
          <p:txBody>
            <a:bodyPr/>
            <a:lstStyle/>
            <a:p>
              <a:pPr fontAlgn="t"/>
              <a:endParaRPr lang="en-US"/>
            </a:p>
          </p:txBody>
        </p:sp>
        <p:sp>
          <p:nvSpPr>
            <p:cNvPr id="48579" name="Freeform 101"/>
            <p:cNvSpPr>
              <a:spLocks/>
            </p:cNvSpPr>
            <p:nvPr/>
          </p:nvSpPr>
          <p:spPr bwMode="auto">
            <a:xfrm>
              <a:off x="4613" y="1761"/>
              <a:ext cx="54" cy="133"/>
            </a:xfrm>
            <a:custGeom>
              <a:avLst/>
              <a:gdLst>
                <a:gd name="T0" fmla="*/ 0 w 219"/>
                <a:gd name="T1" fmla="*/ 13 h 530"/>
                <a:gd name="T2" fmla="*/ 204 w 219"/>
                <a:gd name="T3" fmla="*/ 530 h 530"/>
                <a:gd name="T4" fmla="*/ 219 w 219"/>
                <a:gd name="T5" fmla="*/ 530 h 530"/>
                <a:gd name="T6" fmla="*/ 13 w 219"/>
                <a:gd name="T7" fmla="*/ 0 h 530"/>
                <a:gd name="T8" fmla="*/ 0 w 219"/>
                <a:gd name="T9" fmla="*/ 13 h 530"/>
                <a:gd name="T10" fmla="*/ 0 60000 65536"/>
                <a:gd name="T11" fmla="*/ 0 60000 65536"/>
                <a:gd name="T12" fmla="*/ 0 60000 65536"/>
                <a:gd name="T13" fmla="*/ 0 60000 65536"/>
                <a:gd name="T14" fmla="*/ 0 60000 65536"/>
                <a:gd name="T15" fmla="*/ 0 w 219"/>
                <a:gd name="T16" fmla="*/ 0 h 530"/>
                <a:gd name="T17" fmla="*/ 219 w 219"/>
                <a:gd name="T18" fmla="*/ 530 h 530"/>
              </a:gdLst>
              <a:ahLst/>
              <a:cxnLst>
                <a:cxn ang="T10">
                  <a:pos x="T0" y="T1"/>
                </a:cxn>
                <a:cxn ang="T11">
                  <a:pos x="T2" y="T3"/>
                </a:cxn>
                <a:cxn ang="T12">
                  <a:pos x="T4" y="T5"/>
                </a:cxn>
                <a:cxn ang="T13">
                  <a:pos x="T6" y="T7"/>
                </a:cxn>
                <a:cxn ang="T14">
                  <a:pos x="T8" y="T9"/>
                </a:cxn>
              </a:cxnLst>
              <a:rect l="T15" t="T16" r="T17" b="T18"/>
              <a:pathLst>
                <a:path w="219" h="530">
                  <a:moveTo>
                    <a:pt x="0" y="13"/>
                  </a:moveTo>
                  <a:lnTo>
                    <a:pt x="204" y="530"/>
                  </a:lnTo>
                  <a:lnTo>
                    <a:pt x="219" y="530"/>
                  </a:lnTo>
                  <a:lnTo>
                    <a:pt x="13" y="0"/>
                  </a:lnTo>
                  <a:lnTo>
                    <a:pt x="0" y="13"/>
                  </a:lnTo>
                  <a:close/>
                </a:path>
              </a:pathLst>
            </a:custGeom>
            <a:solidFill>
              <a:srgbClr val="004A8F"/>
            </a:solidFill>
            <a:ln w="9525">
              <a:noFill/>
              <a:round/>
              <a:headEnd/>
              <a:tailEnd/>
            </a:ln>
          </p:spPr>
          <p:txBody>
            <a:bodyPr/>
            <a:lstStyle/>
            <a:p>
              <a:pPr fontAlgn="t"/>
              <a:endParaRPr lang="en-US"/>
            </a:p>
          </p:txBody>
        </p:sp>
        <p:sp>
          <p:nvSpPr>
            <p:cNvPr id="48580" name="Freeform 102"/>
            <p:cNvSpPr>
              <a:spLocks/>
            </p:cNvSpPr>
            <p:nvPr/>
          </p:nvSpPr>
          <p:spPr bwMode="auto">
            <a:xfrm>
              <a:off x="4613" y="1761"/>
              <a:ext cx="54" cy="133"/>
            </a:xfrm>
            <a:custGeom>
              <a:avLst/>
              <a:gdLst>
                <a:gd name="T0" fmla="*/ 0 w 219"/>
                <a:gd name="T1" fmla="*/ 13 h 530"/>
                <a:gd name="T2" fmla="*/ 204 w 219"/>
                <a:gd name="T3" fmla="*/ 530 h 530"/>
                <a:gd name="T4" fmla="*/ 219 w 219"/>
                <a:gd name="T5" fmla="*/ 530 h 530"/>
                <a:gd name="T6" fmla="*/ 13 w 219"/>
                <a:gd name="T7" fmla="*/ 0 h 530"/>
                <a:gd name="T8" fmla="*/ 0 w 219"/>
                <a:gd name="T9" fmla="*/ 13 h 530"/>
                <a:gd name="T10" fmla="*/ 0 60000 65536"/>
                <a:gd name="T11" fmla="*/ 0 60000 65536"/>
                <a:gd name="T12" fmla="*/ 0 60000 65536"/>
                <a:gd name="T13" fmla="*/ 0 60000 65536"/>
                <a:gd name="T14" fmla="*/ 0 60000 65536"/>
                <a:gd name="T15" fmla="*/ 0 w 219"/>
                <a:gd name="T16" fmla="*/ 0 h 530"/>
                <a:gd name="T17" fmla="*/ 219 w 219"/>
                <a:gd name="T18" fmla="*/ 530 h 530"/>
              </a:gdLst>
              <a:ahLst/>
              <a:cxnLst>
                <a:cxn ang="T10">
                  <a:pos x="T0" y="T1"/>
                </a:cxn>
                <a:cxn ang="T11">
                  <a:pos x="T2" y="T3"/>
                </a:cxn>
                <a:cxn ang="T12">
                  <a:pos x="T4" y="T5"/>
                </a:cxn>
                <a:cxn ang="T13">
                  <a:pos x="T6" y="T7"/>
                </a:cxn>
                <a:cxn ang="T14">
                  <a:pos x="T8" y="T9"/>
                </a:cxn>
              </a:cxnLst>
              <a:rect l="T15" t="T16" r="T17" b="T18"/>
              <a:pathLst>
                <a:path w="219" h="530">
                  <a:moveTo>
                    <a:pt x="0" y="13"/>
                  </a:moveTo>
                  <a:lnTo>
                    <a:pt x="204" y="530"/>
                  </a:lnTo>
                  <a:lnTo>
                    <a:pt x="219" y="530"/>
                  </a:lnTo>
                  <a:lnTo>
                    <a:pt x="13" y="0"/>
                  </a:lnTo>
                  <a:lnTo>
                    <a:pt x="0" y="13"/>
                  </a:lnTo>
                  <a:close/>
                </a:path>
              </a:pathLst>
            </a:custGeom>
            <a:noFill/>
            <a:ln w="3175">
              <a:solidFill>
                <a:srgbClr val="004A8F"/>
              </a:solidFill>
              <a:round/>
              <a:headEnd/>
              <a:tailEnd/>
            </a:ln>
          </p:spPr>
          <p:txBody>
            <a:bodyPr/>
            <a:lstStyle/>
            <a:p>
              <a:pPr fontAlgn="t"/>
              <a:endParaRPr lang="en-US"/>
            </a:p>
          </p:txBody>
        </p:sp>
        <p:sp>
          <p:nvSpPr>
            <p:cNvPr id="48581" name="Freeform 103"/>
            <p:cNvSpPr>
              <a:spLocks/>
            </p:cNvSpPr>
            <p:nvPr/>
          </p:nvSpPr>
          <p:spPr bwMode="auto">
            <a:xfrm>
              <a:off x="4489" y="1765"/>
              <a:ext cx="125" cy="129"/>
            </a:xfrm>
            <a:custGeom>
              <a:avLst/>
              <a:gdLst>
                <a:gd name="T0" fmla="*/ 480 w 501"/>
                <a:gd name="T1" fmla="*/ 5 h 517"/>
                <a:gd name="T2" fmla="*/ 305 w 501"/>
                <a:gd name="T3" fmla="*/ 195 h 517"/>
                <a:gd name="T4" fmla="*/ 0 w 501"/>
                <a:gd name="T5" fmla="*/ 517 h 517"/>
                <a:gd name="T6" fmla="*/ 17 w 501"/>
                <a:gd name="T7" fmla="*/ 517 h 517"/>
                <a:gd name="T8" fmla="*/ 311 w 501"/>
                <a:gd name="T9" fmla="*/ 200 h 517"/>
                <a:gd name="T10" fmla="*/ 501 w 501"/>
                <a:gd name="T11" fmla="*/ 0 h 517"/>
                <a:gd name="T12" fmla="*/ 480 w 501"/>
                <a:gd name="T13" fmla="*/ 5 h 517"/>
                <a:gd name="T14" fmla="*/ 0 60000 65536"/>
                <a:gd name="T15" fmla="*/ 0 60000 65536"/>
                <a:gd name="T16" fmla="*/ 0 60000 65536"/>
                <a:gd name="T17" fmla="*/ 0 60000 65536"/>
                <a:gd name="T18" fmla="*/ 0 60000 65536"/>
                <a:gd name="T19" fmla="*/ 0 60000 65536"/>
                <a:gd name="T20" fmla="*/ 0 60000 65536"/>
                <a:gd name="T21" fmla="*/ 0 w 501"/>
                <a:gd name="T22" fmla="*/ 0 h 517"/>
                <a:gd name="T23" fmla="*/ 501 w 501"/>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517">
                  <a:moveTo>
                    <a:pt x="480" y="5"/>
                  </a:moveTo>
                  <a:lnTo>
                    <a:pt x="305" y="195"/>
                  </a:lnTo>
                  <a:lnTo>
                    <a:pt x="0" y="517"/>
                  </a:lnTo>
                  <a:lnTo>
                    <a:pt x="17" y="517"/>
                  </a:lnTo>
                  <a:lnTo>
                    <a:pt x="311" y="200"/>
                  </a:lnTo>
                  <a:lnTo>
                    <a:pt x="501" y="0"/>
                  </a:lnTo>
                  <a:lnTo>
                    <a:pt x="480" y="5"/>
                  </a:lnTo>
                  <a:close/>
                </a:path>
              </a:pathLst>
            </a:custGeom>
            <a:solidFill>
              <a:srgbClr val="004A8F"/>
            </a:solidFill>
            <a:ln w="9525">
              <a:noFill/>
              <a:round/>
              <a:headEnd/>
              <a:tailEnd/>
            </a:ln>
          </p:spPr>
          <p:txBody>
            <a:bodyPr/>
            <a:lstStyle/>
            <a:p>
              <a:pPr fontAlgn="t"/>
              <a:endParaRPr lang="en-US"/>
            </a:p>
          </p:txBody>
        </p:sp>
        <p:sp>
          <p:nvSpPr>
            <p:cNvPr id="48582" name="Freeform 104"/>
            <p:cNvSpPr>
              <a:spLocks/>
            </p:cNvSpPr>
            <p:nvPr/>
          </p:nvSpPr>
          <p:spPr bwMode="auto">
            <a:xfrm>
              <a:off x="4489" y="1765"/>
              <a:ext cx="125" cy="129"/>
            </a:xfrm>
            <a:custGeom>
              <a:avLst/>
              <a:gdLst>
                <a:gd name="T0" fmla="*/ 480 w 501"/>
                <a:gd name="T1" fmla="*/ 5 h 517"/>
                <a:gd name="T2" fmla="*/ 305 w 501"/>
                <a:gd name="T3" fmla="*/ 195 h 517"/>
                <a:gd name="T4" fmla="*/ 0 w 501"/>
                <a:gd name="T5" fmla="*/ 517 h 517"/>
                <a:gd name="T6" fmla="*/ 17 w 501"/>
                <a:gd name="T7" fmla="*/ 517 h 517"/>
                <a:gd name="T8" fmla="*/ 311 w 501"/>
                <a:gd name="T9" fmla="*/ 200 h 517"/>
                <a:gd name="T10" fmla="*/ 501 w 501"/>
                <a:gd name="T11" fmla="*/ 0 h 517"/>
                <a:gd name="T12" fmla="*/ 480 w 501"/>
                <a:gd name="T13" fmla="*/ 5 h 517"/>
                <a:gd name="T14" fmla="*/ 0 60000 65536"/>
                <a:gd name="T15" fmla="*/ 0 60000 65536"/>
                <a:gd name="T16" fmla="*/ 0 60000 65536"/>
                <a:gd name="T17" fmla="*/ 0 60000 65536"/>
                <a:gd name="T18" fmla="*/ 0 60000 65536"/>
                <a:gd name="T19" fmla="*/ 0 60000 65536"/>
                <a:gd name="T20" fmla="*/ 0 60000 65536"/>
                <a:gd name="T21" fmla="*/ 0 w 501"/>
                <a:gd name="T22" fmla="*/ 0 h 517"/>
                <a:gd name="T23" fmla="*/ 501 w 501"/>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517">
                  <a:moveTo>
                    <a:pt x="480" y="5"/>
                  </a:moveTo>
                  <a:lnTo>
                    <a:pt x="305" y="195"/>
                  </a:lnTo>
                  <a:lnTo>
                    <a:pt x="0" y="517"/>
                  </a:lnTo>
                  <a:lnTo>
                    <a:pt x="17" y="517"/>
                  </a:lnTo>
                  <a:lnTo>
                    <a:pt x="311" y="200"/>
                  </a:lnTo>
                  <a:lnTo>
                    <a:pt x="501" y="0"/>
                  </a:lnTo>
                  <a:lnTo>
                    <a:pt x="480" y="5"/>
                  </a:lnTo>
                  <a:close/>
                </a:path>
              </a:pathLst>
            </a:custGeom>
            <a:noFill/>
            <a:ln w="3175">
              <a:solidFill>
                <a:srgbClr val="004A8F"/>
              </a:solidFill>
              <a:round/>
              <a:headEnd/>
              <a:tailEnd/>
            </a:ln>
          </p:spPr>
          <p:txBody>
            <a:bodyPr/>
            <a:lstStyle/>
            <a:p>
              <a:pPr fontAlgn="t"/>
              <a:endParaRPr lang="en-US"/>
            </a:p>
          </p:txBody>
        </p:sp>
        <p:sp>
          <p:nvSpPr>
            <p:cNvPr id="48583" name="Freeform 105"/>
            <p:cNvSpPr>
              <a:spLocks/>
            </p:cNvSpPr>
            <p:nvPr/>
          </p:nvSpPr>
          <p:spPr bwMode="auto">
            <a:xfrm>
              <a:off x="4505" y="1766"/>
              <a:ext cx="129" cy="128"/>
            </a:xfrm>
            <a:custGeom>
              <a:avLst/>
              <a:gdLst>
                <a:gd name="T0" fmla="*/ 0 w 517"/>
                <a:gd name="T1" fmla="*/ 0 h 511"/>
                <a:gd name="T2" fmla="*/ 508 w 517"/>
                <a:gd name="T3" fmla="*/ 511 h 511"/>
                <a:gd name="T4" fmla="*/ 517 w 517"/>
                <a:gd name="T5" fmla="*/ 511 h 511"/>
                <a:gd name="T6" fmla="*/ 19 w 517"/>
                <a:gd name="T7" fmla="*/ 0 h 511"/>
                <a:gd name="T8" fmla="*/ 0 w 517"/>
                <a:gd name="T9" fmla="*/ 0 h 511"/>
                <a:gd name="T10" fmla="*/ 0 60000 65536"/>
                <a:gd name="T11" fmla="*/ 0 60000 65536"/>
                <a:gd name="T12" fmla="*/ 0 60000 65536"/>
                <a:gd name="T13" fmla="*/ 0 60000 65536"/>
                <a:gd name="T14" fmla="*/ 0 60000 65536"/>
                <a:gd name="T15" fmla="*/ 0 w 517"/>
                <a:gd name="T16" fmla="*/ 0 h 511"/>
                <a:gd name="T17" fmla="*/ 517 w 517"/>
                <a:gd name="T18" fmla="*/ 511 h 511"/>
              </a:gdLst>
              <a:ahLst/>
              <a:cxnLst>
                <a:cxn ang="T10">
                  <a:pos x="T0" y="T1"/>
                </a:cxn>
                <a:cxn ang="T11">
                  <a:pos x="T2" y="T3"/>
                </a:cxn>
                <a:cxn ang="T12">
                  <a:pos x="T4" y="T5"/>
                </a:cxn>
                <a:cxn ang="T13">
                  <a:pos x="T6" y="T7"/>
                </a:cxn>
                <a:cxn ang="T14">
                  <a:pos x="T8" y="T9"/>
                </a:cxn>
              </a:cxnLst>
              <a:rect l="T15" t="T16" r="T17" b="T18"/>
              <a:pathLst>
                <a:path w="517" h="511">
                  <a:moveTo>
                    <a:pt x="0" y="0"/>
                  </a:moveTo>
                  <a:lnTo>
                    <a:pt x="508" y="511"/>
                  </a:lnTo>
                  <a:lnTo>
                    <a:pt x="517" y="511"/>
                  </a:lnTo>
                  <a:lnTo>
                    <a:pt x="19" y="0"/>
                  </a:lnTo>
                  <a:lnTo>
                    <a:pt x="0" y="0"/>
                  </a:lnTo>
                  <a:close/>
                </a:path>
              </a:pathLst>
            </a:custGeom>
            <a:solidFill>
              <a:srgbClr val="004281"/>
            </a:solidFill>
            <a:ln w="9525">
              <a:noFill/>
              <a:round/>
              <a:headEnd/>
              <a:tailEnd/>
            </a:ln>
          </p:spPr>
          <p:txBody>
            <a:bodyPr/>
            <a:lstStyle/>
            <a:p>
              <a:pPr fontAlgn="t"/>
              <a:endParaRPr lang="en-US"/>
            </a:p>
          </p:txBody>
        </p:sp>
        <p:sp>
          <p:nvSpPr>
            <p:cNvPr id="48584" name="Freeform 106"/>
            <p:cNvSpPr>
              <a:spLocks/>
            </p:cNvSpPr>
            <p:nvPr/>
          </p:nvSpPr>
          <p:spPr bwMode="auto">
            <a:xfrm>
              <a:off x="4505" y="1766"/>
              <a:ext cx="129" cy="128"/>
            </a:xfrm>
            <a:custGeom>
              <a:avLst/>
              <a:gdLst>
                <a:gd name="T0" fmla="*/ 0 w 517"/>
                <a:gd name="T1" fmla="*/ 0 h 511"/>
                <a:gd name="T2" fmla="*/ 508 w 517"/>
                <a:gd name="T3" fmla="*/ 511 h 511"/>
                <a:gd name="T4" fmla="*/ 517 w 517"/>
                <a:gd name="T5" fmla="*/ 511 h 511"/>
                <a:gd name="T6" fmla="*/ 19 w 517"/>
                <a:gd name="T7" fmla="*/ 0 h 511"/>
                <a:gd name="T8" fmla="*/ 0 w 517"/>
                <a:gd name="T9" fmla="*/ 0 h 511"/>
                <a:gd name="T10" fmla="*/ 0 60000 65536"/>
                <a:gd name="T11" fmla="*/ 0 60000 65536"/>
                <a:gd name="T12" fmla="*/ 0 60000 65536"/>
                <a:gd name="T13" fmla="*/ 0 60000 65536"/>
                <a:gd name="T14" fmla="*/ 0 60000 65536"/>
                <a:gd name="T15" fmla="*/ 0 w 517"/>
                <a:gd name="T16" fmla="*/ 0 h 511"/>
                <a:gd name="T17" fmla="*/ 517 w 517"/>
                <a:gd name="T18" fmla="*/ 511 h 511"/>
              </a:gdLst>
              <a:ahLst/>
              <a:cxnLst>
                <a:cxn ang="T10">
                  <a:pos x="T0" y="T1"/>
                </a:cxn>
                <a:cxn ang="T11">
                  <a:pos x="T2" y="T3"/>
                </a:cxn>
                <a:cxn ang="T12">
                  <a:pos x="T4" y="T5"/>
                </a:cxn>
                <a:cxn ang="T13">
                  <a:pos x="T6" y="T7"/>
                </a:cxn>
                <a:cxn ang="T14">
                  <a:pos x="T8" y="T9"/>
                </a:cxn>
              </a:cxnLst>
              <a:rect l="T15" t="T16" r="T17" b="T18"/>
              <a:pathLst>
                <a:path w="517" h="511">
                  <a:moveTo>
                    <a:pt x="0" y="0"/>
                  </a:moveTo>
                  <a:lnTo>
                    <a:pt x="508" y="511"/>
                  </a:lnTo>
                  <a:lnTo>
                    <a:pt x="517" y="511"/>
                  </a:lnTo>
                  <a:lnTo>
                    <a:pt x="19" y="0"/>
                  </a:lnTo>
                  <a:lnTo>
                    <a:pt x="0" y="0"/>
                  </a:lnTo>
                  <a:close/>
                </a:path>
              </a:pathLst>
            </a:custGeom>
            <a:noFill/>
            <a:ln w="3175">
              <a:solidFill>
                <a:srgbClr val="004281"/>
              </a:solidFill>
              <a:round/>
              <a:headEnd/>
              <a:tailEnd/>
            </a:ln>
          </p:spPr>
          <p:txBody>
            <a:bodyPr/>
            <a:lstStyle/>
            <a:p>
              <a:pPr fontAlgn="t"/>
              <a:endParaRPr lang="en-US"/>
            </a:p>
          </p:txBody>
        </p:sp>
        <p:sp>
          <p:nvSpPr>
            <p:cNvPr id="48585" name="Freeform 107"/>
            <p:cNvSpPr>
              <a:spLocks/>
            </p:cNvSpPr>
            <p:nvPr/>
          </p:nvSpPr>
          <p:spPr bwMode="auto">
            <a:xfrm>
              <a:off x="4634" y="1718"/>
              <a:ext cx="41" cy="176"/>
            </a:xfrm>
            <a:custGeom>
              <a:avLst/>
              <a:gdLst>
                <a:gd name="T0" fmla="*/ 0 w 166"/>
                <a:gd name="T1" fmla="*/ 5 h 704"/>
                <a:gd name="T2" fmla="*/ 52 w 166"/>
                <a:gd name="T3" fmla="*/ 314 h 704"/>
                <a:gd name="T4" fmla="*/ 155 w 166"/>
                <a:gd name="T5" fmla="*/ 704 h 704"/>
                <a:gd name="T6" fmla="*/ 166 w 166"/>
                <a:gd name="T7" fmla="*/ 704 h 704"/>
                <a:gd name="T8" fmla="*/ 64 w 166"/>
                <a:gd name="T9" fmla="*/ 314 h 704"/>
                <a:gd name="T10" fmla="*/ 9 w 166"/>
                <a:gd name="T11" fmla="*/ 0 h 704"/>
                <a:gd name="T12" fmla="*/ 0 w 166"/>
                <a:gd name="T13" fmla="*/ 5 h 704"/>
                <a:gd name="T14" fmla="*/ 0 60000 65536"/>
                <a:gd name="T15" fmla="*/ 0 60000 65536"/>
                <a:gd name="T16" fmla="*/ 0 60000 65536"/>
                <a:gd name="T17" fmla="*/ 0 60000 65536"/>
                <a:gd name="T18" fmla="*/ 0 60000 65536"/>
                <a:gd name="T19" fmla="*/ 0 60000 65536"/>
                <a:gd name="T20" fmla="*/ 0 60000 65536"/>
                <a:gd name="T21" fmla="*/ 0 w 166"/>
                <a:gd name="T22" fmla="*/ 0 h 704"/>
                <a:gd name="T23" fmla="*/ 166 w 166"/>
                <a:gd name="T24" fmla="*/ 704 h 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704">
                  <a:moveTo>
                    <a:pt x="0" y="5"/>
                  </a:moveTo>
                  <a:lnTo>
                    <a:pt x="52" y="314"/>
                  </a:lnTo>
                  <a:lnTo>
                    <a:pt x="155" y="704"/>
                  </a:lnTo>
                  <a:lnTo>
                    <a:pt x="166" y="704"/>
                  </a:lnTo>
                  <a:lnTo>
                    <a:pt x="64" y="314"/>
                  </a:lnTo>
                  <a:lnTo>
                    <a:pt x="9" y="0"/>
                  </a:lnTo>
                  <a:lnTo>
                    <a:pt x="0" y="5"/>
                  </a:lnTo>
                  <a:close/>
                </a:path>
              </a:pathLst>
            </a:custGeom>
            <a:solidFill>
              <a:srgbClr val="004A8F"/>
            </a:solidFill>
            <a:ln w="9525">
              <a:noFill/>
              <a:round/>
              <a:headEnd/>
              <a:tailEnd/>
            </a:ln>
          </p:spPr>
          <p:txBody>
            <a:bodyPr/>
            <a:lstStyle/>
            <a:p>
              <a:pPr fontAlgn="t"/>
              <a:endParaRPr lang="en-US"/>
            </a:p>
          </p:txBody>
        </p:sp>
        <p:sp>
          <p:nvSpPr>
            <p:cNvPr id="48586" name="Freeform 108"/>
            <p:cNvSpPr>
              <a:spLocks/>
            </p:cNvSpPr>
            <p:nvPr/>
          </p:nvSpPr>
          <p:spPr bwMode="auto">
            <a:xfrm>
              <a:off x="4634" y="1718"/>
              <a:ext cx="41" cy="176"/>
            </a:xfrm>
            <a:custGeom>
              <a:avLst/>
              <a:gdLst>
                <a:gd name="T0" fmla="*/ 0 w 166"/>
                <a:gd name="T1" fmla="*/ 5 h 704"/>
                <a:gd name="T2" fmla="*/ 52 w 166"/>
                <a:gd name="T3" fmla="*/ 314 h 704"/>
                <a:gd name="T4" fmla="*/ 155 w 166"/>
                <a:gd name="T5" fmla="*/ 704 h 704"/>
                <a:gd name="T6" fmla="*/ 166 w 166"/>
                <a:gd name="T7" fmla="*/ 704 h 704"/>
                <a:gd name="T8" fmla="*/ 64 w 166"/>
                <a:gd name="T9" fmla="*/ 314 h 704"/>
                <a:gd name="T10" fmla="*/ 9 w 166"/>
                <a:gd name="T11" fmla="*/ 0 h 704"/>
                <a:gd name="T12" fmla="*/ 0 w 166"/>
                <a:gd name="T13" fmla="*/ 5 h 704"/>
                <a:gd name="T14" fmla="*/ 0 60000 65536"/>
                <a:gd name="T15" fmla="*/ 0 60000 65536"/>
                <a:gd name="T16" fmla="*/ 0 60000 65536"/>
                <a:gd name="T17" fmla="*/ 0 60000 65536"/>
                <a:gd name="T18" fmla="*/ 0 60000 65536"/>
                <a:gd name="T19" fmla="*/ 0 60000 65536"/>
                <a:gd name="T20" fmla="*/ 0 60000 65536"/>
                <a:gd name="T21" fmla="*/ 0 w 166"/>
                <a:gd name="T22" fmla="*/ 0 h 704"/>
                <a:gd name="T23" fmla="*/ 166 w 166"/>
                <a:gd name="T24" fmla="*/ 704 h 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704">
                  <a:moveTo>
                    <a:pt x="0" y="5"/>
                  </a:moveTo>
                  <a:lnTo>
                    <a:pt x="52" y="314"/>
                  </a:lnTo>
                  <a:lnTo>
                    <a:pt x="155" y="704"/>
                  </a:lnTo>
                  <a:lnTo>
                    <a:pt x="166" y="704"/>
                  </a:lnTo>
                  <a:lnTo>
                    <a:pt x="64" y="314"/>
                  </a:lnTo>
                  <a:lnTo>
                    <a:pt x="9" y="0"/>
                  </a:lnTo>
                  <a:lnTo>
                    <a:pt x="0" y="5"/>
                  </a:lnTo>
                  <a:close/>
                </a:path>
              </a:pathLst>
            </a:custGeom>
            <a:noFill/>
            <a:ln w="3175">
              <a:solidFill>
                <a:srgbClr val="004A8F"/>
              </a:solidFill>
              <a:round/>
              <a:headEnd/>
              <a:tailEnd/>
            </a:ln>
          </p:spPr>
          <p:txBody>
            <a:bodyPr/>
            <a:lstStyle/>
            <a:p>
              <a:pPr fontAlgn="t"/>
              <a:endParaRPr lang="en-US"/>
            </a:p>
          </p:txBody>
        </p:sp>
        <p:sp>
          <p:nvSpPr>
            <p:cNvPr id="48587" name="Freeform 109"/>
            <p:cNvSpPr>
              <a:spLocks/>
            </p:cNvSpPr>
            <p:nvPr/>
          </p:nvSpPr>
          <p:spPr bwMode="auto">
            <a:xfrm>
              <a:off x="4616" y="1763"/>
              <a:ext cx="104" cy="131"/>
            </a:xfrm>
            <a:custGeom>
              <a:avLst/>
              <a:gdLst>
                <a:gd name="T0" fmla="*/ 402 w 417"/>
                <a:gd name="T1" fmla="*/ 523 h 523"/>
                <a:gd name="T2" fmla="*/ 417 w 417"/>
                <a:gd name="T3" fmla="*/ 523 h 523"/>
                <a:gd name="T4" fmla="*/ 140 w 417"/>
                <a:gd name="T5" fmla="*/ 150 h 523"/>
                <a:gd name="T6" fmla="*/ 0 w 417"/>
                <a:gd name="T7" fmla="*/ 0 h 523"/>
                <a:gd name="T8" fmla="*/ 1 w 417"/>
                <a:gd name="T9" fmla="*/ 17 h 523"/>
                <a:gd name="T10" fmla="*/ 126 w 417"/>
                <a:gd name="T11" fmla="*/ 150 h 523"/>
                <a:gd name="T12" fmla="*/ 402 w 417"/>
                <a:gd name="T13" fmla="*/ 523 h 523"/>
                <a:gd name="T14" fmla="*/ 0 60000 65536"/>
                <a:gd name="T15" fmla="*/ 0 60000 65536"/>
                <a:gd name="T16" fmla="*/ 0 60000 65536"/>
                <a:gd name="T17" fmla="*/ 0 60000 65536"/>
                <a:gd name="T18" fmla="*/ 0 60000 65536"/>
                <a:gd name="T19" fmla="*/ 0 60000 65536"/>
                <a:gd name="T20" fmla="*/ 0 60000 65536"/>
                <a:gd name="T21" fmla="*/ 0 w 417"/>
                <a:gd name="T22" fmla="*/ 0 h 523"/>
                <a:gd name="T23" fmla="*/ 417 w 417"/>
                <a:gd name="T24" fmla="*/ 523 h 5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523">
                  <a:moveTo>
                    <a:pt x="402" y="523"/>
                  </a:moveTo>
                  <a:lnTo>
                    <a:pt x="417" y="523"/>
                  </a:lnTo>
                  <a:lnTo>
                    <a:pt x="140" y="150"/>
                  </a:lnTo>
                  <a:lnTo>
                    <a:pt x="0" y="0"/>
                  </a:lnTo>
                  <a:lnTo>
                    <a:pt x="1" y="17"/>
                  </a:lnTo>
                  <a:lnTo>
                    <a:pt x="126" y="150"/>
                  </a:lnTo>
                  <a:lnTo>
                    <a:pt x="402" y="523"/>
                  </a:lnTo>
                  <a:close/>
                </a:path>
              </a:pathLst>
            </a:custGeom>
            <a:solidFill>
              <a:srgbClr val="004A8F"/>
            </a:solidFill>
            <a:ln w="9525">
              <a:noFill/>
              <a:round/>
              <a:headEnd/>
              <a:tailEnd/>
            </a:ln>
          </p:spPr>
          <p:txBody>
            <a:bodyPr/>
            <a:lstStyle/>
            <a:p>
              <a:pPr fontAlgn="t"/>
              <a:endParaRPr lang="en-US"/>
            </a:p>
          </p:txBody>
        </p:sp>
        <p:sp>
          <p:nvSpPr>
            <p:cNvPr id="48588" name="Freeform 110"/>
            <p:cNvSpPr>
              <a:spLocks/>
            </p:cNvSpPr>
            <p:nvPr/>
          </p:nvSpPr>
          <p:spPr bwMode="auto">
            <a:xfrm>
              <a:off x="4616" y="1763"/>
              <a:ext cx="104" cy="131"/>
            </a:xfrm>
            <a:custGeom>
              <a:avLst/>
              <a:gdLst>
                <a:gd name="T0" fmla="*/ 402 w 417"/>
                <a:gd name="T1" fmla="*/ 523 h 523"/>
                <a:gd name="T2" fmla="*/ 417 w 417"/>
                <a:gd name="T3" fmla="*/ 523 h 523"/>
                <a:gd name="T4" fmla="*/ 140 w 417"/>
                <a:gd name="T5" fmla="*/ 150 h 523"/>
                <a:gd name="T6" fmla="*/ 0 w 417"/>
                <a:gd name="T7" fmla="*/ 0 h 523"/>
                <a:gd name="T8" fmla="*/ 1 w 417"/>
                <a:gd name="T9" fmla="*/ 17 h 523"/>
                <a:gd name="T10" fmla="*/ 126 w 417"/>
                <a:gd name="T11" fmla="*/ 150 h 523"/>
                <a:gd name="T12" fmla="*/ 402 w 417"/>
                <a:gd name="T13" fmla="*/ 523 h 523"/>
                <a:gd name="T14" fmla="*/ 0 60000 65536"/>
                <a:gd name="T15" fmla="*/ 0 60000 65536"/>
                <a:gd name="T16" fmla="*/ 0 60000 65536"/>
                <a:gd name="T17" fmla="*/ 0 60000 65536"/>
                <a:gd name="T18" fmla="*/ 0 60000 65536"/>
                <a:gd name="T19" fmla="*/ 0 60000 65536"/>
                <a:gd name="T20" fmla="*/ 0 60000 65536"/>
                <a:gd name="T21" fmla="*/ 0 w 417"/>
                <a:gd name="T22" fmla="*/ 0 h 523"/>
                <a:gd name="T23" fmla="*/ 417 w 417"/>
                <a:gd name="T24" fmla="*/ 523 h 5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523">
                  <a:moveTo>
                    <a:pt x="402" y="523"/>
                  </a:moveTo>
                  <a:lnTo>
                    <a:pt x="417" y="523"/>
                  </a:lnTo>
                  <a:lnTo>
                    <a:pt x="140" y="150"/>
                  </a:lnTo>
                  <a:lnTo>
                    <a:pt x="0" y="0"/>
                  </a:lnTo>
                  <a:lnTo>
                    <a:pt x="1" y="17"/>
                  </a:lnTo>
                  <a:lnTo>
                    <a:pt x="126" y="150"/>
                  </a:lnTo>
                  <a:lnTo>
                    <a:pt x="402" y="523"/>
                  </a:lnTo>
                  <a:close/>
                </a:path>
              </a:pathLst>
            </a:custGeom>
            <a:noFill/>
            <a:ln w="3175">
              <a:solidFill>
                <a:srgbClr val="004A8F"/>
              </a:solidFill>
              <a:round/>
              <a:headEnd/>
              <a:tailEnd/>
            </a:ln>
          </p:spPr>
          <p:txBody>
            <a:bodyPr/>
            <a:lstStyle/>
            <a:p>
              <a:pPr fontAlgn="t"/>
              <a:endParaRPr lang="en-US"/>
            </a:p>
          </p:txBody>
        </p:sp>
        <p:sp>
          <p:nvSpPr>
            <p:cNvPr id="48589" name="Freeform 111"/>
            <p:cNvSpPr>
              <a:spLocks/>
            </p:cNvSpPr>
            <p:nvPr/>
          </p:nvSpPr>
          <p:spPr bwMode="auto">
            <a:xfrm>
              <a:off x="4502" y="1716"/>
              <a:ext cx="200" cy="178"/>
            </a:xfrm>
            <a:custGeom>
              <a:avLst/>
              <a:gdLst>
                <a:gd name="T0" fmla="*/ 778 w 799"/>
                <a:gd name="T1" fmla="*/ 713 h 713"/>
                <a:gd name="T2" fmla="*/ 799 w 799"/>
                <a:gd name="T3" fmla="*/ 713 h 713"/>
                <a:gd name="T4" fmla="*/ 340 w 799"/>
                <a:gd name="T5" fmla="*/ 299 h 713"/>
                <a:gd name="T6" fmla="*/ 153 w 799"/>
                <a:gd name="T7" fmla="*/ 131 h 713"/>
                <a:gd name="T8" fmla="*/ 6 w 799"/>
                <a:gd name="T9" fmla="*/ 0 h 713"/>
                <a:gd name="T10" fmla="*/ 0 w 799"/>
                <a:gd name="T11" fmla="*/ 9 h 713"/>
                <a:gd name="T12" fmla="*/ 242 w 799"/>
                <a:gd name="T13" fmla="*/ 229 h 713"/>
                <a:gd name="T14" fmla="*/ 285 w 799"/>
                <a:gd name="T15" fmla="*/ 266 h 713"/>
                <a:gd name="T16" fmla="*/ 529 w 799"/>
                <a:gd name="T17" fmla="*/ 485 h 713"/>
                <a:gd name="T18" fmla="*/ 778 w 799"/>
                <a:gd name="T19" fmla="*/ 713 h 7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13"/>
                <a:gd name="T32" fmla="*/ 799 w 799"/>
                <a:gd name="T33" fmla="*/ 713 h 7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13">
                  <a:moveTo>
                    <a:pt x="778" y="713"/>
                  </a:moveTo>
                  <a:lnTo>
                    <a:pt x="799" y="713"/>
                  </a:lnTo>
                  <a:lnTo>
                    <a:pt x="340" y="299"/>
                  </a:lnTo>
                  <a:lnTo>
                    <a:pt x="153" y="131"/>
                  </a:lnTo>
                  <a:lnTo>
                    <a:pt x="6" y="0"/>
                  </a:lnTo>
                  <a:lnTo>
                    <a:pt x="0" y="9"/>
                  </a:lnTo>
                  <a:lnTo>
                    <a:pt x="242" y="229"/>
                  </a:lnTo>
                  <a:lnTo>
                    <a:pt x="285" y="266"/>
                  </a:lnTo>
                  <a:lnTo>
                    <a:pt x="529" y="485"/>
                  </a:lnTo>
                  <a:lnTo>
                    <a:pt x="778" y="713"/>
                  </a:lnTo>
                  <a:close/>
                </a:path>
              </a:pathLst>
            </a:custGeom>
            <a:solidFill>
              <a:srgbClr val="004A8F"/>
            </a:solidFill>
            <a:ln w="9525">
              <a:noFill/>
              <a:round/>
              <a:headEnd/>
              <a:tailEnd/>
            </a:ln>
          </p:spPr>
          <p:txBody>
            <a:bodyPr/>
            <a:lstStyle/>
            <a:p>
              <a:pPr fontAlgn="t"/>
              <a:endParaRPr lang="en-US"/>
            </a:p>
          </p:txBody>
        </p:sp>
        <p:sp>
          <p:nvSpPr>
            <p:cNvPr id="48590" name="Freeform 112"/>
            <p:cNvSpPr>
              <a:spLocks/>
            </p:cNvSpPr>
            <p:nvPr/>
          </p:nvSpPr>
          <p:spPr bwMode="auto">
            <a:xfrm>
              <a:off x="4502" y="1716"/>
              <a:ext cx="200" cy="178"/>
            </a:xfrm>
            <a:custGeom>
              <a:avLst/>
              <a:gdLst>
                <a:gd name="T0" fmla="*/ 778 w 799"/>
                <a:gd name="T1" fmla="*/ 713 h 713"/>
                <a:gd name="T2" fmla="*/ 799 w 799"/>
                <a:gd name="T3" fmla="*/ 713 h 713"/>
                <a:gd name="T4" fmla="*/ 340 w 799"/>
                <a:gd name="T5" fmla="*/ 299 h 713"/>
                <a:gd name="T6" fmla="*/ 153 w 799"/>
                <a:gd name="T7" fmla="*/ 131 h 713"/>
                <a:gd name="T8" fmla="*/ 6 w 799"/>
                <a:gd name="T9" fmla="*/ 0 h 713"/>
                <a:gd name="T10" fmla="*/ 0 w 799"/>
                <a:gd name="T11" fmla="*/ 9 h 713"/>
                <a:gd name="T12" fmla="*/ 242 w 799"/>
                <a:gd name="T13" fmla="*/ 229 h 713"/>
                <a:gd name="T14" fmla="*/ 285 w 799"/>
                <a:gd name="T15" fmla="*/ 266 h 713"/>
                <a:gd name="T16" fmla="*/ 529 w 799"/>
                <a:gd name="T17" fmla="*/ 485 h 713"/>
                <a:gd name="T18" fmla="*/ 778 w 799"/>
                <a:gd name="T19" fmla="*/ 713 h 7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13"/>
                <a:gd name="T32" fmla="*/ 799 w 799"/>
                <a:gd name="T33" fmla="*/ 713 h 7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13">
                  <a:moveTo>
                    <a:pt x="778" y="713"/>
                  </a:moveTo>
                  <a:lnTo>
                    <a:pt x="799" y="713"/>
                  </a:lnTo>
                  <a:lnTo>
                    <a:pt x="340" y="299"/>
                  </a:lnTo>
                  <a:lnTo>
                    <a:pt x="153" y="131"/>
                  </a:lnTo>
                  <a:lnTo>
                    <a:pt x="6" y="0"/>
                  </a:lnTo>
                  <a:lnTo>
                    <a:pt x="0" y="9"/>
                  </a:lnTo>
                  <a:lnTo>
                    <a:pt x="242" y="229"/>
                  </a:lnTo>
                  <a:lnTo>
                    <a:pt x="285" y="266"/>
                  </a:lnTo>
                  <a:lnTo>
                    <a:pt x="529" y="485"/>
                  </a:lnTo>
                  <a:lnTo>
                    <a:pt x="778" y="713"/>
                  </a:lnTo>
                  <a:close/>
                </a:path>
              </a:pathLst>
            </a:custGeom>
            <a:noFill/>
            <a:ln w="3175">
              <a:solidFill>
                <a:srgbClr val="004A8F"/>
              </a:solidFill>
              <a:round/>
              <a:headEnd/>
              <a:tailEnd/>
            </a:ln>
          </p:spPr>
          <p:txBody>
            <a:bodyPr/>
            <a:lstStyle/>
            <a:p>
              <a:pPr fontAlgn="t"/>
              <a:endParaRPr lang="en-US"/>
            </a:p>
          </p:txBody>
        </p:sp>
        <p:sp>
          <p:nvSpPr>
            <p:cNvPr id="48591" name="Line 113"/>
            <p:cNvSpPr>
              <a:spLocks noChangeShapeType="1"/>
            </p:cNvSpPr>
            <p:nvPr/>
          </p:nvSpPr>
          <p:spPr bwMode="auto">
            <a:xfrm>
              <a:off x="4470" y="1779"/>
              <a:ext cx="16" cy="40"/>
            </a:xfrm>
            <a:prstGeom prst="line">
              <a:avLst/>
            </a:prstGeom>
            <a:noFill/>
            <a:ln w="12700">
              <a:solidFill>
                <a:srgbClr val="004281"/>
              </a:solidFill>
              <a:round/>
              <a:headEnd/>
              <a:tailEnd/>
            </a:ln>
          </p:spPr>
          <p:txBody>
            <a:bodyPr/>
            <a:lstStyle/>
            <a:p>
              <a:endParaRPr lang="en-US"/>
            </a:p>
          </p:txBody>
        </p:sp>
        <p:sp>
          <p:nvSpPr>
            <p:cNvPr id="48592" name="Freeform 114"/>
            <p:cNvSpPr>
              <a:spLocks/>
            </p:cNvSpPr>
            <p:nvPr/>
          </p:nvSpPr>
          <p:spPr bwMode="auto">
            <a:xfrm>
              <a:off x="4472" y="1774"/>
              <a:ext cx="193" cy="45"/>
            </a:xfrm>
            <a:custGeom>
              <a:avLst/>
              <a:gdLst>
                <a:gd name="T0" fmla="*/ 56 w 775"/>
                <a:gd name="T1" fmla="*/ 182 h 182"/>
                <a:gd name="T2" fmla="*/ 654 w 775"/>
                <a:gd name="T3" fmla="*/ 172 h 182"/>
                <a:gd name="T4" fmla="*/ 775 w 775"/>
                <a:gd name="T5" fmla="*/ 5 h 182"/>
                <a:gd name="T6" fmla="*/ 764 w 775"/>
                <a:gd name="T7" fmla="*/ 0 h 182"/>
                <a:gd name="T8" fmla="*/ 0 w 775"/>
                <a:gd name="T9" fmla="*/ 5 h 182"/>
                <a:gd name="T10" fmla="*/ 0 60000 65536"/>
                <a:gd name="T11" fmla="*/ 0 60000 65536"/>
                <a:gd name="T12" fmla="*/ 0 60000 65536"/>
                <a:gd name="T13" fmla="*/ 0 60000 65536"/>
                <a:gd name="T14" fmla="*/ 0 60000 65536"/>
                <a:gd name="T15" fmla="*/ 0 w 775"/>
                <a:gd name="T16" fmla="*/ 0 h 182"/>
                <a:gd name="T17" fmla="*/ 775 w 775"/>
                <a:gd name="T18" fmla="*/ 182 h 182"/>
              </a:gdLst>
              <a:ahLst/>
              <a:cxnLst>
                <a:cxn ang="T10">
                  <a:pos x="T0" y="T1"/>
                </a:cxn>
                <a:cxn ang="T11">
                  <a:pos x="T2" y="T3"/>
                </a:cxn>
                <a:cxn ang="T12">
                  <a:pos x="T4" y="T5"/>
                </a:cxn>
                <a:cxn ang="T13">
                  <a:pos x="T6" y="T7"/>
                </a:cxn>
                <a:cxn ang="T14">
                  <a:pos x="T8" y="T9"/>
                </a:cxn>
              </a:cxnLst>
              <a:rect l="T15" t="T16" r="T17" b="T18"/>
              <a:pathLst>
                <a:path w="775" h="182">
                  <a:moveTo>
                    <a:pt x="56" y="182"/>
                  </a:moveTo>
                  <a:lnTo>
                    <a:pt x="654" y="172"/>
                  </a:lnTo>
                  <a:lnTo>
                    <a:pt x="775" y="5"/>
                  </a:lnTo>
                  <a:lnTo>
                    <a:pt x="764" y="0"/>
                  </a:lnTo>
                  <a:lnTo>
                    <a:pt x="0" y="5"/>
                  </a:lnTo>
                </a:path>
              </a:pathLst>
            </a:custGeom>
            <a:noFill/>
            <a:ln w="12700">
              <a:solidFill>
                <a:srgbClr val="004A8F"/>
              </a:solidFill>
              <a:round/>
              <a:headEnd/>
              <a:tailEnd/>
            </a:ln>
          </p:spPr>
          <p:txBody>
            <a:bodyPr/>
            <a:lstStyle/>
            <a:p>
              <a:pPr fontAlgn="t"/>
              <a:endParaRPr lang="en-US"/>
            </a:p>
          </p:txBody>
        </p:sp>
        <p:sp>
          <p:nvSpPr>
            <p:cNvPr id="48593" name="Rectangle 115"/>
            <p:cNvSpPr>
              <a:spLocks noChangeArrowheads="1"/>
            </p:cNvSpPr>
            <p:nvPr/>
          </p:nvSpPr>
          <p:spPr bwMode="auto">
            <a:xfrm>
              <a:off x="4554" y="1813"/>
              <a:ext cx="11" cy="11"/>
            </a:xfrm>
            <a:prstGeom prst="rect">
              <a:avLst/>
            </a:prstGeom>
            <a:solidFill>
              <a:srgbClr val="004281"/>
            </a:solidFill>
            <a:ln w="9525">
              <a:noFill/>
              <a:miter lim="800000"/>
              <a:headEnd/>
              <a:tailEnd/>
            </a:ln>
          </p:spPr>
          <p:txBody>
            <a:bodyPr/>
            <a:lstStyle/>
            <a:p>
              <a:pPr fontAlgn="t"/>
              <a:endParaRPr lang="en-US"/>
            </a:p>
          </p:txBody>
        </p:sp>
        <p:sp>
          <p:nvSpPr>
            <p:cNvPr id="48594" name="Rectangle 116"/>
            <p:cNvSpPr>
              <a:spLocks noChangeArrowheads="1"/>
            </p:cNvSpPr>
            <p:nvPr/>
          </p:nvSpPr>
          <p:spPr bwMode="auto">
            <a:xfrm>
              <a:off x="4554" y="1813"/>
              <a:ext cx="11" cy="11"/>
            </a:xfrm>
            <a:prstGeom prst="rect">
              <a:avLst/>
            </a:prstGeom>
            <a:noFill/>
            <a:ln w="12700">
              <a:solidFill>
                <a:srgbClr val="004281"/>
              </a:solidFill>
              <a:miter lim="800000"/>
              <a:headEnd/>
              <a:tailEnd/>
            </a:ln>
          </p:spPr>
          <p:txBody>
            <a:bodyPr/>
            <a:lstStyle/>
            <a:p>
              <a:pPr fontAlgn="t"/>
              <a:endParaRPr lang="en-US"/>
            </a:p>
          </p:txBody>
        </p:sp>
        <p:sp>
          <p:nvSpPr>
            <p:cNvPr id="48595" name="Rectangle 117"/>
            <p:cNvSpPr>
              <a:spLocks noChangeArrowheads="1"/>
            </p:cNvSpPr>
            <p:nvPr/>
          </p:nvSpPr>
          <p:spPr bwMode="auto">
            <a:xfrm>
              <a:off x="4561" y="1769"/>
              <a:ext cx="12" cy="12"/>
            </a:xfrm>
            <a:prstGeom prst="rect">
              <a:avLst/>
            </a:prstGeom>
            <a:solidFill>
              <a:srgbClr val="004281"/>
            </a:solidFill>
            <a:ln w="9525">
              <a:noFill/>
              <a:miter lim="800000"/>
              <a:headEnd/>
              <a:tailEnd/>
            </a:ln>
          </p:spPr>
          <p:txBody>
            <a:bodyPr/>
            <a:lstStyle/>
            <a:p>
              <a:pPr fontAlgn="t"/>
              <a:endParaRPr lang="en-US"/>
            </a:p>
          </p:txBody>
        </p:sp>
        <p:sp>
          <p:nvSpPr>
            <p:cNvPr id="48596" name="Rectangle 118"/>
            <p:cNvSpPr>
              <a:spLocks noChangeArrowheads="1"/>
            </p:cNvSpPr>
            <p:nvPr/>
          </p:nvSpPr>
          <p:spPr bwMode="auto">
            <a:xfrm>
              <a:off x="4561" y="1769"/>
              <a:ext cx="12" cy="12"/>
            </a:xfrm>
            <a:prstGeom prst="rect">
              <a:avLst/>
            </a:prstGeom>
            <a:noFill/>
            <a:ln w="12700">
              <a:solidFill>
                <a:srgbClr val="004281"/>
              </a:solidFill>
              <a:miter lim="800000"/>
              <a:headEnd/>
              <a:tailEnd/>
            </a:ln>
          </p:spPr>
          <p:txBody>
            <a:bodyPr/>
            <a:lstStyle/>
            <a:p>
              <a:pPr fontAlgn="t"/>
              <a:endParaRPr lang="en-US"/>
            </a:p>
          </p:txBody>
        </p:sp>
        <p:sp>
          <p:nvSpPr>
            <p:cNvPr id="48597" name="Freeform 119"/>
            <p:cNvSpPr>
              <a:spLocks/>
            </p:cNvSpPr>
            <p:nvPr/>
          </p:nvSpPr>
          <p:spPr bwMode="auto">
            <a:xfrm>
              <a:off x="4478" y="1715"/>
              <a:ext cx="154" cy="84"/>
            </a:xfrm>
            <a:custGeom>
              <a:avLst/>
              <a:gdLst>
                <a:gd name="T0" fmla="*/ 0 w 615"/>
                <a:gd name="T1" fmla="*/ 338 h 338"/>
                <a:gd name="T2" fmla="*/ 112 w 615"/>
                <a:gd name="T3" fmla="*/ 196 h 338"/>
                <a:gd name="T4" fmla="*/ 315 w 615"/>
                <a:gd name="T5" fmla="*/ 0 h 338"/>
                <a:gd name="T6" fmla="*/ 332 w 615"/>
                <a:gd name="T7" fmla="*/ 0 h 338"/>
                <a:gd name="T8" fmla="*/ 545 w 615"/>
                <a:gd name="T9" fmla="*/ 196 h 338"/>
                <a:gd name="T10" fmla="*/ 615 w 615"/>
                <a:gd name="T11" fmla="*/ 15 h 338"/>
                <a:gd name="T12" fmla="*/ 607 w 615"/>
                <a:gd name="T13" fmla="*/ 7 h 338"/>
                <a:gd name="T14" fmla="*/ 380 w 615"/>
                <a:gd name="T15" fmla="*/ 220 h 338"/>
                <a:gd name="T16" fmla="*/ 0 60000 65536"/>
                <a:gd name="T17" fmla="*/ 0 60000 65536"/>
                <a:gd name="T18" fmla="*/ 0 60000 65536"/>
                <a:gd name="T19" fmla="*/ 0 60000 65536"/>
                <a:gd name="T20" fmla="*/ 0 60000 65536"/>
                <a:gd name="T21" fmla="*/ 0 60000 65536"/>
                <a:gd name="T22" fmla="*/ 0 60000 65536"/>
                <a:gd name="T23" fmla="*/ 0 60000 65536"/>
                <a:gd name="T24" fmla="*/ 0 w 615"/>
                <a:gd name="T25" fmla="*/ 0 h 338"/>
                <a:gd name="T26" fmla="*/ 615 w 615"/>
                <a:gd name="T27" fmla="*/ 338 h 3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5" h="338">
                  <a:moveTo>
                    <a:pt x="0" y="338"/>
                  </a:moveTo>
                  <a:lnTo>
                    <a:pt x="112" y="196"/>
                  </a:lnTo>
                  <a:lnTo>
                    <a:pt x="315" y="0"/>
                  </a:lnTo>
                  <a:lnTo>
                    <a:pt x="332" y="0"/>
                  </a:lnTo>
                  <a:lnTo>
                    <a:pt x="545" y="196"/>
                  </a:lnTo>
                  <a:lnTo>
                    <a:pt x="615" y="15"/>
                  </a:lnTo>
                  <a:lnTo>
                    <a:pt x="607" y="7"/>
                  </a:lnTo>
                  <a:lnTo>
                    <a:pt x="380" y="220"/>
                  </a:lnTo>
                </a:path>
              </a:pathLst>
            </a:custGeom>
            <a:noFill/>
            <a:ln w="9525">
              <a:solidFill>
                <a:srgbClr val="004A8F"/>
              </a:solidFill>
              <a:round/>
              <a:headEnd/>
              <a:tailEnd/>
            </a:ln>
          </p:spPr>
          <p:txBody>
            <a:bodyPr/>
            <a:lstStyle/>
            <a:p>
              <a:pPr fontAlgn="t"/>
              <a:endParaRPr lang="en-US"/>
            </a:p>
          </p:txBody>
        </p:sp>
        <p:sp>
          <p:nvSpPr>
            <p:cNvPr id="48598" name="Freeform 120"/>
            <p:cNvSpPr>
              <a:spLocks/>
            </p:cNvSpPr>
            <p:nvPr/>
          </p:nvSpPr>
          <p:spPr bwMode="auto">
            <a:xfrm>
              <a:off x="4498" y="1666"/>
              <a:ext cx="131" cy="98"/>
            </a:xfrm>
            <a:custGeom>
              <a:avLst/>
              <a:gdLst>
                <a:gd name="T0" fmla="*/ 0 w 523"/>
                <a:gd name="T1" fmla="*/ 217 h 392"/>
                <a:gd name="T2" fmla="*/ 33 w 523"/>
                <a:gd name="T3" fmla="*/ 392 h 392"/>
                <a:gd name="T4" fmla="*/ 464 w 523"/>
                <a:gd name="T5" fmla="*/ 387 h 392"/>
                <a:gd name="T6" fmla="*/ 452 w 523"/>
                <a:gd name="T7" fmla="*/ 90 h 392"/>
                <a:gd name="T8" fmla="*/ 523 w 523"/>
                <a:gd name="T9" fmla="*/ 176 h 392"/>
                <a:gd name="T10" fmla="*/ 263 w 523"/>
                <a:gd name="T11" fmla="*/ 5 h 392"/>
                <a:gd name="T12" fmla="*/ 249 w 523"/>
                <a:gd name="T13" fmla="*/ 0 h 392"/>
                <a:gd name="T14" fmla="*/ 20 w 523"/>
                <a:gd name="T15" fmla="*/ 171 h 392"/>
                <a:gd name="T16" fmla="*/ 0 60000 65536"/>
                <a:gd name="T17" fmla="*/ 0 60000 65536"/>
                <a:gd name="T18" fmla="*/ 0 60000 65536"/>
                <a:gd name="T19" fmla="*/ 0 60000 65536"/>
                <a:gd name="T20" fmla="*/ 0 60000 65536"/>
                <a:gd name="T21" fmla="*/ 0 60000 65536"/>
                <a:gd name="T22" fmla="*/ 0 60000 65536"/>
                <a:gd name="T23" fmla="*/ 0 60000 65536"/>
                <a:gd name="T24" fmla="*/ 0 w 523"/>
                <a:gd name="T25" fmla="*/ 0 h 392"/>
                <a:gd name="T26" fmla="*/ 523 w 523"/>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3" h="392">
                  <a:moveTo>
                    <a:pt x="0" y="217"/>
                  </a:moveTo>
                  <a:lnTo>
                    <a:pt x="33" y="392"/>
                  </a:lnTo>
                  <a:lnTo>
                    <a:pt x="464" y="387"/>
                  </a:lnTo>
                  <a:lnTo>
                    <a:pt x="452" y="90"/>
                  </a:lnTo>
                  <a:lnTo>
                    <a:pt x="523" y="176"/>
                  </a:lnTo>
                  <a:lnTo>
                    <a:pt x="263" y="5"/>
                  </a:lnTo>
                  <a:lnTo>
                    <a:pt x="249" y="0"/>
                  </a:lnTo>
                  <a:lnTo>
                    <a:pt x="20" y="171"/>
                  </a:lnTo>
                </a:path>
              </a:pathLst>
            </a:custGeom>
            <a:noFill/>
            <a:ln w="6350">
              <a:solidFill>
                <a:srgbClr val="004A8F"/>
              </a:solidFill>
              <a:round/>
              <a:headEnd/>
              <a:tailEnd/>
            </a:ln>
          </p:spPr>
          <p:txBody>
            <a:bodyPr/>
            <a:lstStyle/>
            <a:p>
              <a:pPr fontAlgn="t"/>
              <a:endParaRPr lang="en-US"/>
            </a:p>
          </p:txBody>
        </p:sp>
        <p:sp>
          <p:nvSpPr>
            <p:cNvPr id="48599" name="Line 121"/>
            <p:cNvSpPr>
              <a:spLocks noChangeShapeType="1"/>
            </p:cNvSpPr>
            <p:nvPr/>
          </p:nvSpPr>
          <p:spPr bwMode="auto">
            <a:xfrm flipV="1">
              <a:off x="4504" y="1713"/>
              <a:ext cx="124" cy="1"/>
            </a:xfrm>
            <a:prstGeom prst="line">
              <a:avLst/>
            </a:prstGeom>
            <a:noFill/>
            <a:ln w="7938">
              <a:solidFill>
                <a:srgbClr val="004A8F"/>
              </a:solidFill>
              <a:round/>
              <a:headEnd/>
              <a:tailEnd/>
            </a:ln>
          </p:spPr>
          <p:txBody>
            <a:bodyPr/>
            <a:lstStyle/>
            <a:p>
              <a:endParaRPr lang="en-US"/>
            </a:p>
          </p:txBody>
        </p:sp>
        <p:sp>
          <p:nvSpPr>
            <p:cNvPr id="48600" name="Line 122"/>
            <p:cNvSpPr>
              <a:spLocks noChangeShapeType="1"/>
            </p:cNvSpPr>
            <p:nvPr/>
          </p:nvSpPr>
          <p:spPr bwMode="auto">
            <a:xfrm flipV="1">
              <a:off x="4508" y="1663"/>
              <a:ext cx="111" cy="1"/>
            </a:xfrm>
            <a:prstGeom prst="line">
              <a:avLst/>
            </a:prstGeom>
            <a:noFill/>
            <a:ln w="7938">
              <a:solidFill>
                <a:srgbClr val="004281"/>
              </a:solidFill>
              <a:round/>
              <a:headEnd/>
              <a:tailEnd/>
            </a:ln>
          </p:spPr>
          <p:txBody>
            <a:bodyPr/>
            <a:lstStyle/>
            <a:p>
              <a:endParaRPr lang="en-US"/>
            </a:p>
          </p:txBody>
        </p:sp>
        <p:sp>
          <p:nvSpPr>
            <p:cNvPr id="48601" name="Line 123"/>
            <p:cNvSpPr>
              <a:spLocks noChangeShapeType="1"/>
            </p:cNvSpPr>
            <p:nvPr/>
          </p:nvSpPr>
          <p:spPr bwMode="auto">
            <a:xfrm flipV="1">
              <a:off x="4520" y="1667"/>
              <a:ext cx="77" cy="1"/>
            </a:xfrm>
            <a:prstGeom prst="line">
              <a:avLst/>
            </a:prstGeom>
            <a:noFill/>
            <a:ln w="7938">
              <a:solidFill>
                <a:srgbClr val="004281"/>
              </a:solidFill>
              <a:round/>
              <a:headEnd/>
              <a:tailEnd/>
            </a:ln>
          </p:spPr>
          <p:txBody>
            <a:bodyPr/>
            <a:lstStyle/>
            <a:p>
              <a:endParaRPr lang="en-US"/>
            </a:p>
          </p:txBody>
        </p:sp>
        <p:sp>
          <p:nvSpPr>
            <p:cNvPr id="48602" name="Line 124"/>
            <p:cNvSpPr>
              <a:spLocks noChangeShapeType="1"/>
            </p:cNvSpPr>
            <p:nvPr/>
          </p:nvSpPr>
          <p:spPr bwMode="auto">
            <a:xfrm flipV="1">
              <a:off x="4515" y="1669"/>
              <a:ext cx="44" cy="43"/>
            </a:xfrm>
            <a:prstGeom prst="line">
              <a:avLst/>
            </a:prstGeom>
            <a:noFill/>
            <a:ln w="4763">
              <a:solidFill>
                <a:srgbClr val="004281"/>
              </a:solidFill>
              <a:round/>
              <a:headEnd/>
              <a:tailEnd/>
            </a:ln>
          </p:spPr>
          <p:txBody>
            <a:bodyPr/>
            <a:lstStyle/>
            <a:p>
              <a:endParaRPr lang="en-US"/>
            </a:p>
          </p:txBody>
        </p:sp>
        <p:sp>
          <p:nvSpPr>
            <p:cNvPr id="48603" name="Line 125"/>
            <p:cNvSpPr>
              <a:spLocks noChangeShapeType="1"/>
            </p:cNvSpPr>
            <p:nvPr/>
          </p:nvSpPr>
          <p:spPr bwMode="auto">
            <a:xfrm>
              <a:off x="4562" y="1668"/>
              <a:ext cx="41" cy="44"/>
            </a:xfrm>
            <a:prstGeom prst="line">
              <a:avLst/>
            </a:prstGeom>
            <a:noFill/>
            <a:ln w="4763">
              <a:solidFill>
                <a:srgbClr val="004A8F"/>
              </a:solidFill>
              <a:round/>
              <a:headEnd/>
              <a:tailEnd/>
            </a:ln>
          </p:spPr>
          <p:txBody>
            <a:bodyPr/>
            <a:lstStyle/>
            <a:p>
              <a:endParaRPr lang="en-US"/>
            </a:p>
          </p:txBody>
        </p:sp>
        <p:sp>
          <p:nvSpPr>
            <p:cNvPr id="48604" name="Line 126"/>
            <p:cNvSpPr>
              <a:spLocks noChangeShapeType="1"/>
            </p:cNvSpPr>
            <p:nvPr/>
          </p:nvSpPr>
          <p:spPr bwMode="auto">
            <a:xfrm flipV="1">
              <a:off x="4603" y="1665"/>
              <a:ext cx="15" cy="48"/>
            </a:xfrm>
            <a:prstGeom prst="line">
              <a:avLst/>
            </a:prstGeom>
            <a:noFill/>
            <a:ln w="4763">
              <a:solidFill>
                <a:srgbClr val="004A8F"/>
              </a:solidFill>
              <a:round/>
              <a:headEnd/>
              <a:tailEnd/>
            </a:ln>
          </p:spPr>
          <p:txBody>
            <a:bodyPr/>
            <a:lstStyle/>
            <a:p>
              <a:endParaRPr lang="en-US"/>
            </a:p>
          </p:txBody>
        </p:sp>
        <p:sp>
          <p:nvSpPr>
            <p:cNvPr id="48605" name="Line 127"/>
            <p:cNvSpPr>
              <a:spLocks noChangeShapeType="1"/>
            </p:cNvSpPr>
            <p:nvPr/>
          </p:nvSpPr>
          <p:spPr bwMode="auto">
            <a:xfrm flipV="1">
              <a:off x="4511" y="1624"/>
              <a:ext cx="44" cy="36"/>
            </a:xfrm>
            <a:prstGeom prst="line">
              <a:avLst/>
            </a:prstGeom>
            <a:noFill/>
            <a:ln w="4763">
              <a:solidFill>
                <a:srgbClr val="004281"/>
              </a:solidFill>
              <a:round/>
              <a:headEnd/>
              <a:tailEnd/>
            </a:ln>
          </p:spPr>
          <p:txBody>
            <a:bodyPr/>
            <a:lstStyle/>
            <a:p>
              <a:endParaRPr lang="en-US"/>
            </a:p>
          </p:txBody>
        </p:sp>
        <p:grpSp>
          <p:nvGrpSpPr>
            <p:cNvPr id="48606" name="Group 128"/>
            <p:cNvGrpSpPr>
              <a:grpSpLocks/>
            </p:cNvGrpSpPr>
            <p:nvPr/>
          </p:nvGrpSpPr>
          <p:grpSpPr bwMode="auto">
            <a:xfrm>
              <a:off x="4498" y="1423"/>
              <a:ext cx="127" cy="345"/>
              <a:chOff x="4498" y="1423"/>
              <a:chExt cx="127" cy="345"/>
            </a:xfrm>
          </p:grpSpPr>
          <p:sp>
            <p:nvSpPr>
              <p:cNvPr id="48607" name="Line 129"/>
              <p:cNvSpPr>
                <a:spLocks noChangeShapeType="1"/>
              </p:cNvSpPr>
              <p:nvPr/>
            </p:nvSpPr>
            <p:spPr bwMode="auto">
              <a:xfrm>
                <a:off x="4563" y="1624"/>
                <a:ext cx="53" cy="38"/>
              </a:xfrm>
              <a:prstGeom prst="line">
                <a:avLst/>
              </a:prstGeom>
              <a:noFill/>
              <a:ln w="4763">
                <a:solidFill>
                  <a:srgbClr val="004281"/>
                </a:solidFill>
                <a:round/>
                <a:headEnd/>
                <a:tailEnd/>
              </a:ln>
            </p:spPr>
            <p:txBody>
              <a:bodyPr/>
              <a:lstStyle/>
              <a:p>
                <a:endParaRPr lang="en-US"/>
              </a:p>
            </p:txBody>
          </p:sp>
          <p:sp>
            <p:nvSpPr>
              <p:cNvPr id="48608" name="Line 130"/>
              <p:cNvSpPr>
                <a:spLocks noChangeShapeType="1"/>
              </p:cNvSpPr>
              <p:nvPr/>
            </p:nvSpPr>
            <p:spPr bwMode="auto">
              <a:xfrm flipH="1" flipV="1">
                <a:off x="4559" y="1625"/>
                <a:ext cx="33" cy="38"/>
              </a:xfrm>
              <a:prstGeom prst="line">
                <a:avLst/>
              </a:prstGeom>
              <a:noFill/>
              <a:ln w="4763">
                <a:solidFill>
                  <a:srgbClr val="004281"/>
                </a:solidFill>
                <a:round/>
                <a:headEnd/>
                <a:tailEnd/>
              </a:ln>
            </p:spPr>
            <p:txBody>
              <a:bodyPr/>
              <a:lstStyle/>
              <a:p>
                <a:endParaRPr lang="en-US"/>
              </a:p>
            </p:txBody>
          </p:sp>
          <p:sp>
            <p:nvSpPr>
              <p:cNvPr id="48609" name="Line 131"/>
              <p:cNvSpPr>
                <a:spLocks noChangeShapeType="1"/>
              </p:cNvSpPr>
              <p:nvPr/>
            </p:nvSpPr>
            <p:spPr bwMode="auto">
              <a:xfrm flipH="1">
                <a:off x="4524" y="1625"/>
                <a:ext cx="35" cy="37"/>
              </a:xfrm>
              <a:prstGeom prst="line">
                <a:avLst/>
              </a:prstGeom>
              <a:noFill/>
              <a:ln w="4763">
                <a:solidFill>
                  <a:srgbClr val="004281"/>
                </a:solidFill>
                <a:round/>
                <a:headEnd/>
                <a:tailEnd/>
              </a:ln>
            </p:spPr>
            <p:txBody>
              <a:bodyPr/>
              <a:lstStyle/>
              <a:p>
                <a:endParaRPr lang="en-US"/>
              </a:p>
            </p:txBody>
          </p:sp>
          <p:sp>
            <p:nvSpPr>
              <p:cNvPr id="48610" name="Line 132"/>
              <p:cNvSpPr>
                <a:spLocks noChangeShapeType="1"/>
              </p:cNvSpPr>
              <p:nvPr/>
            </p:nvSpPr>
            <p:spPr bwMode="auto">
              <a:xfrm flipV="1">
                <a:off x="4502" y="1692"/>
                <a:ext cx="8" cy="14"/>
              </a:xfrm>
              <a:prstGeom prst="line">
                <a:avLst/>
              </a:prstGeom>
              <a:noFill/>
              <a:ln w="4763">
                <a:solidFill>
                  <a:srgbClr val="004281"/>
                </a:solidFill>
                <a:round/>
                <a:headEnd/>
                <a:tailEnd/>
              </a:ln>
            </p:spPr>
            <p:txBody>
              <a:bodyPr/>
              <a:lstStyle/>
              <a:p>
                <a:endParaRPr lang="en-US"/>
              </a:p>
            </p:txBody>
          </p:sp>
          <p:sp>
            <p:nvSpPr>
              <p:cNvPr id="48611" name="Line 133"/>
              <p:cNvSpPr>
                <a:spLocks noChangeShapeType="1"/>
              </p:cNvSpPr>
              <p:nvPr/>
            </p:nvSpPr>
            <p:spPr bwMode="auto">
              <a:xfrm>
                <a:off x="4508" y="1671"/>
                <a:ext cx="4" cy="39"/>
              </a:xfrm>
              <a:prstGeom prst="line">
                <a:avLst/>
              </a:prstGeom>
              <a:noFill/>
              <a:ln w="4763">
                <a:solidFill>
                  <a:srgbClr val="004281"/>
                </a:solidFill>
                <a:round/>
                <a:headEnd/>
                <a:tailEnd/>
              </a:ln>
            </p:spPr>
            <p:txBody>
              <a:bodyPr/>
              <a:lstStyle/>
              <a:p>
                <a:endParaRPr lang="en-US"/>
              </a:p>
            </p:txBody>
          </p:sp>
          <p:sp>
            <p:nvSpPr>
              <p:cNvPr id="48612" name="Line 134"/>
              <p:cNvSpPr>
                <a:spLocks noChangeShapeType="1"/>
              </p:cNvSpPr>
              <p:nvPr/>
            </p:nvSpPr>
            <p:spPr bwMode="auto">
              <a:xfrm flipH="1" flipV="1">
                <a:off x="4602" y="1652"/>
                <a:ext cx="1" cy="46"/>
              </a:xfrm>
              <a:prstGeom prst="line">
                <a:avLst/>
              </a:prstGeom>
              <a:noFill/>
              <a:ln w="4763">
                <a:solidFill>
                  <a:srgbClr val="004A8F"/>
                </a:solidFill>
                <a:round/>
                <a:headEnd/>
                <a:tailEnd/>
              </a:ln>
            </p:spPr>
            <p:txBody>
              <a:bodyPr/>
              <a:lstStyle/>
              <a:p>
                <a:endParaRPr lang="en-US"/>
              </a:p>
            </p:txBody>
          </p:sp>
          <p:sp>
            <p:nvSpPr>
              <p:cNvPr id="48613" name="Line 135"/>
              <p:cNvSpPr>
                <a:spLocks noChangeShapeType="1"/>
              </p:cNvSpPr>
              <p:nvPr/>
            </p:nvSpPr>
            <p:spPr bwMode="auto">
              <a:xfrm flipV="1">
                <a:off x="4596" y="1622"/>
                <a:ext cx="11" cy="43"/>
              </a:xfrm>
              <a:prstGeom prst="line">
                <a:avLst/>
              </a:prstGeom>
              <a:noFill/>
              <a:ln w="4763">
                <a:solidFill>
                  <a:srgbClr val="004281"/>
                </a:solidFill>
                <a:round/>
                <a:headEnd/>
                <a:tailEnd/>
              </a:ln>
            </p:spPr>
            <p:txBody>
              <a:bodyPr/>
              <a:lstStyle/>
              <a:p>
                <a:endParaRPr lang="en-US"/>
              </a:p>
            </p:txBody>
          </p:sp>
          <p:sp>
            <p:nvSpPr>
              <p:cNvPr id="48614" name="Line 136"/>
              <p:cNvSpPr>
                <a:spLocks noChangeShapeType="1"/>
              </p:cNvSpPr>
              <p:nvPr/>
            </p:nvSpPr>
            <p:spPr bwMode="auto">
              <a:xfrm flipH="1" flipV="1">
                <a:off x="4528" y="1623"/>
                <a:ext cx="57" cy="1"/>
              </a:xfrm>
              <a:prstGeom prst="line">
                <a:avLst/>
              </a:prstGeom>
              <a:noFill/>
              <a:ln w="4763">
                <a:solidFill>
                  <a:srgbClr val="004281"/>
                </a:solidFill>
                <a:round/>
                <a:headEnd/>
                <a:tailEnd/>
              </a:ln>
            </p:spPr>
            <p:txBody>
              <a:bodyPr/>
              <a:lstStyle/>
              <a:p>
                <a:endParaRPr lang="en-US"/>
              </a:p>
            </p:txBody>
          </p:sp>
          <p:sp>
            <p:nvSpPr>
              <p:cNvPr id="48615" name="Line 137"/>
              <p:cNvSpPr>
                <a:spLocks noChangeShapeType="1"/>
              </p:cNvSpPr>
              <p:nvPr/>
            </p:nvSpPr>
            <p:spPr bwMode="auto">
              <a:xfrm flipV="1">
                <a:off x="4531" y="1589"/>
                <a:ext cx="25" cy="31"/>
              </a:xfrm>
              <a:prstGeom prst="line">
                <a:avLst/>
              </a:prstGeom>
              <a:noFill/>
              <a:ln w="4763">
                <a:solidFill>
                  <a:srgbClr val="004281"/>
                </a:solidFill>
                <a:round/>
                <a:headEnd/>
                <a:tailEnd/>
              </a:ln>
            </p:spPr>
            <p:txBody>
              <a:bodyPr/>
              <a:lstStyle/>
              <a:p>
                <a:endParaRPr lang="en-US"/>
              </a:p>
            </p:txBody>
          </p:sp>
          <p:sp>
            <p:nvSpPr>
              <p:cNvPr id="48616" name="Line 138"/>
              <p:cNvSpPr>
                <a:spLocks noChangeShapeType="1"/>
              </p:cNvSpPr>
              <p:nvPr/>
            </p:nvSpPr>
            <p:spPr bwMode="auto">
              <a:xfrm>
                <a:off x="4558" y="1589"/>
                <a:ext cx="26" cy="31"/>
              </a:xfrm>
              <a:prstGeom prst="line">
                <a:avLst/>
              </a:prstGeom>
              <a:noFill/>
              <a:ln w="4763">
                <a:solidFill>
                  <a:srgbClr val="004281"/>
                </a:solidFill>
                <a:round/>
                <a:headEnd/>
                <a:tailEnd/>
              </a:ln>
            </p:spPr>
            <p:txBody>
              <a:bodyPr/>
              <a:lstStyle/>
              <a:p>
                <a:endParaRPr lang="en-US"/>
              </a:p>
            </p:txBody>
          </p:sp>
          <p:sp>
            <p:nvSpPr>
              <p:cNvPr id="48617" name="Line 139"/>
              <p:cNvSpPr>
                <a:spLocks noChangeShapeType="1"/>
              </p:cNvSpPr>
              <p:nvPr/>
            </p:nvSpPr>
            <p:spPr bwMode="auto">
              <a:xfrm flipV="1">
                <a:off x="4590" y="1585"/>
                <a:ext cx="5" cy="34"/>
              </a:xfrm>
              <a:prstGeom prst="line">
                <a:avLst/>
              </a:prstGeom>
              <a:noFill/>
              <a:ln w="4763">
                <a:solidFill>
                  <a:srgbClr val="004281"/>
                </a:solidFill>
                <a:round/>
                <a:headEnd/>
                <a:tailEnd/>
              </a:ln>
            </p:spPr>
            <p:txBody>
              <a:bodyPr/>
              <a:lstStyle/>
              <a:p>
                <a:endParaRPr lang="en-US"/>
              </a:p>
            </p:txBody>
          </p:sp>
          <p:sp>
            <p:nvSpPr>
              <p:cNvPr id="48618" name="Line 140"/>
              <p:cNvSpPr>
                <a:spLocks noChangeShapeType="1"/>
              </p:cNvSpPr>
              <p:nvPr/>
            </p:nvSpPr>
            <p:spPr bwMode="auto">
              <a:xfrm>
                <a:off x="4592" y="1609"/>
                <a:ext cx="2" cy="40"/>
              </a:xfrm>
              <a:prstGeom prst="line">
                <a:avLst/>
              </a:prstGeom>
              <a:noFill/>
              <a:ln w="4763">
                <a:solidFill>
                  <a:srgbClr val="004281"/>
                </a:solidFill>
                <a:round/>
                <a:headEnd/>
                <a:tailEnd/>
              </a:ln>
            </p:spPr>
            <p:txBody>
              <a:bodyPr/>
              <a:lstStyle/>
              <a:p>
                <a:endParaRPr lang="en-US"/>
              </a:p>
            </p:txBody>
          </p:sp>
          <p:sp>
            <p:nvSpPr>
              <p:cNvPr id="48619" name="Line 141"/>
              <p:cNvSpPr>
                <a:spLocks noChangeShapeType="1"/>
              </p:cNvSpPr>
              <p:nvPr/>
            </p:nvSpPr>
            <p:spPr bwMode="auto">
              <a:xfrm flipH="1" flipV="1">
                <a:off x="4564" y="1585"/>
                <a:ext cx="40" cy="33"/>
              </a:xfrm>
              <a:prstGeom prst="line">
                <a:avLst/>
              </a:prstGeom>
              <a:noFill/>
              <a:ln w="4763">
                <a:solidFill>
                  <a:srgbClr val="004281"/>
                </a:solidFill>
                <a:round/>
                <a:headEnd/>
                <a:tailEnd/>
              </a:ln>
            </p:spPr>
            <p:txBody>
              <a:bodyPr/>
              <a:lstStyle/>
              <a:p>
                <a:endParaRPr lang="en-US"/>
              </a:p>
            </p:txBody>
          </p:sp>
          <p:sp>
            <p:nvSpPr>
              <p:cNvPr id="48620" name="Line 142"/>
              <p:cNvSpPr>
                <a:spLocks noChangeShapeType="1"/>
              </p:cNvSpPr>
              <p:nvPr/>
            </p:nvSpPr>
            <p:spPr bwMode="auto">
              <a:xfrm flipH="1">
                <a:off x="4520" y="1585"/>
                <a:ext cx="35" cy="33"/>
              </a:xfrm>
              <a:prstGeom prst="line">
                <a:avLst/>
              </a:prstGeom>
              <a:noFill/>
              <a:ln w="4763">
                <a:solidFill>
                  <a:srgbClr val="004281"/>
                </a:solidFill>
                <a:round/>
                <a:headEnd/>
                <a:tailEnd/>
              </a:ln>
            </p:spPr>
            <p:txBody>
              <a:bodyPr/>
              <a:lstStyle/>
              <a:p>
                <a:endParaRPr lang="en-US"/>
              </a:p>
            </p:txBody>
          </p:sp>
          <p:sp>
            <p:nvSpPr>
              <p:cNvPr id="48621" name="Line 143"/>
              <p:cNvSpPr>
                <a:spLocks noChangeShapeType="1"/>
              </p:cNvSpPr>
              <p:nvPr/>
            </p:nvSpPr>
            <p:spPr bwMode="auto">
              <a:xfrm flipV="1">
                <a:off x="4520" y="1606"/>
                <a:ext cx="8" cy="6"/>
              </a:xfrm>
              <a:prstGeom prst="line">
                <a:avLst/>
              </a:prstGeom>
              <a:noFill/>
              <a:ln w="4763">
                <a:solidFill>
                  <a:srgbClr val="004281"/>
                </a:solidFill>
                <a:round/>
                <a:headEnd/>
                <a:tailEnd/>
              </a:ln>
            </p:spPr>
            <p:txBody>
              <a:bodyPr/>
              <a:lstStyle/>
              <a:p>
                <a:endParaRPr lang="en-US"/>
              </a:p>
            </p:txBody>
          </p:sp>
          <p:sp>
            <p:nvSpPr>
              <p:cNvPr id="48622" name="Line 144"/>
              <p:cNvSpPr>
                <a:spLocks noChangeShapeType="1"/>
              </p:cNvSpPr>
              <p:nvPr/>
            </p:nvSpPr>
            <p:spPr bwMode="auto">
              <a:xfrm>
                <a:off x="4519" y="1619"/>
                <a:ext cx="86" cy="1"/>
              </a:xfrm>
              <a:prstGeom prst="line">
                <a:avLst/>
              </a:prstGeom>
              <a:noFill/>
              <a:ln w="4763">
                <a:solidFill>
                  <a:srgbClr val="004281"/>
                </a:solidFill>
                <a:round/>
                <a:headEnd/>
                <a:tailEnd/>
              </a:ln>
            </p:spPr>
            <p:txBody>
              <a:bodyPr/>
              <a:lstStyle/>
              <a:p>
                <a:endParaRPr lang="en-US"/>
              </a:p>
            </p:txBody>
          </p:sp>
          <p:sp>
            <p:nvSpPr>
              <p:cNvPr id="48623" name="Line 145"/>
              <p:cNvSpPr>
                <a:spLocks noChangeShapeType="1"/>
              </p:cNvSpPr>
              <p:nvPr/>
            </p:nvSpPr>
            <p:spPr bwMode="auto">
              <a:xfrm>
                <a:off x="4533" y="1587"/>
                <a:ext cx="48" cy="1"/>
              </a:xfrm>
              <a:prstGeom prst="line">
                <a:avLst/>
              </a:prstGeom>
              <a:noFill/>
              <a:ln w="4763">
                <a:solidFill>
                  <a:srgbClr val="004281"/>
                </a:solidFill>
                <a:round/>
                <a:headEnd/>
                <a:tailEnd/>
              </a:ln>
            </p:spPr>
            <p:txBody>
              <a:bodyPr/>
              <a:lstStyle/>
              <a:p>
                <a:endParaRPr lang="en-US"/>
              </a:p>
            </p:txBody>
          </p:sp>
          <p:sp>
            <p:nvSpPr>
              <p:cNvPr id="48624" name="Line 146"/>
              <p:cNvSpPr>
                <a:spLocks noChangeShapeType="1"/>
              </p:cNvSpPr>
              <p:nvPr/>
            </p:nvSpPr>
            <p:spPr bwMode="auto">
              <a:xfrm>
                <a:off x="4585" y="1573"/>
                <a:ext cx="2" cy="32"/>
              </a:xfrm>
              <a:prstGeom prst="line">
                <a:avLst/>
              </a:prstGeom>
              <a:noFill/>
              <a:ln w="4763">
                <a:solidFill>
                  <a:srgbClr val="004281"/>
                </a:solidFill>
                <a:round/>
                <a:headEnd/>
                <a:tailEnd/>
              </a:ln>
            </p:spPr>
            <p:txBody>
              <a:bodyPr/>
              <a:lstStyle/>
              <a:p>
                <a:endParaRPr lang="en-US"/>
              </a:p>
            </p:txBody>
          </p:sp>
          <p:sp>
            <p:nvSpPr>
              <p:cNvPr id="48625" name="Line 147"/>
              <p:cNvSpPr>
                <a:spLocks noChangeShapeType="1"/>
              </p:cNvSpPr>
              <p:nvPr/>
            </p:nvSpPr>
            <p:spPr bwMode="auto">
              <a:xfrm flipH="1" flipV="1">
                <a:off x="4580" y="1568"/>
                <a:ext cx="15" cy="13"/>
              </a:xfrm>
              <a:prstGeom prst="line">
                <a:avLst/>
              </a:prstGeom>
              <a:noFill/>
              <a:ln w="4763">
                <a:solidFill>
                  <a:srgbClr val="004281"/>
                </a:solidFill>
                <a:round/>
                <a:headEnd/>
                <a:tailEnd/>
              </a:ln>
            </p:spPr>
            <p:txBody>
              <a:bodyPr/>
              <a:lstStyle/>
              <a:p>
                <a:endParaRPr lang="en-US"/>
              </a:p>
            </p:txBody>
          </p:sp>
          <p:sp>
            <p:nvSpPr>
              <p:cNvPr id="48626" name="Line 148"/>
              <p:cNvSpPr>
                <a:spLocks noChangeShapeType="1"/>
              </p:cNvSpPr>
              <p:nvPr/>
            </p:nvSpPr>
            <p:spPr bwMode="auto">
              <a:xfrm flipH="1">
                <a:off x="4582" y="1560"/>
                <a:ext cx="3" cy="23"/>
              </a:xfrm>
              <a:prstGeom prst="line">
                <a:avLst/>
              </a:prstGeom>
              <a:noFill/>
              <a:ln w="4763">
                <a:solidFill>
                  <a:srgbClr val="004A8F"/>
                </a:solidFill>
                <a:round/>
                <a:headEnd/>
                <a:tailEnd/>
              </a:ln>
            </p:spPr>
            <p:txBody>
              <a:bodyPr/>
              <a:lstStyle/>
              <a:p>
                <a:endParaRPr lang="en-US"/>
              </a:p>
            </p:txBody>
          </p:sp>
          <p:sp>
            <p:nvSpPr>
              <p:cNvPr id="48627" name="Line 149"/>
              <p:cNvSpPr>
                <a:spLocks noChangeShapeType="1"/>
              </p:cNvSpPr>
              <p:nvPr/>
            </p:nvSpPr>
            <p:spPr bwMode="auto">
              <a:xfrm flipH="1" flipV="1">
                <a:off x="4562" y="1561"/>
                <a:ext cx="19" cy="26"/>
              </a:xfrm>
              <a:prstGeom prst="line">
                <a:avLst/>
              </a:prstGeom>
              <a:noFill/>
              <a:ln w="4763">
                <a:solidFill>
                  <a:srgbClr val="004A8F"/>
                </a:solidFill>
                <a:round/>
                <a:headEnd/>
                <a:tailEnd/>
              </a:ln>
            </p:spPr>
            <p:txBody>
              <a:bodyPr/>
              <a:lstStyle/>
              <a:p>
                <a:endParaRPr lang="en-US"/>
              </a:p>
            </p:txBody>
          </p:sp>
          <p:sp>
            <p:nvSpPr>
              <p:cNvPr id="48628" name="Line 150"/>
              <p:cNvSpPr>
                <a:spLocks noChangeShapeType="1"/>
              </p:cNvSpPr>
              <p:nvPr/>
            </p:nvSpPr>
            <p:spPr bwMode="auto">
              <a:xfrm flipH="1">
                <a:off x="4535" y="1561"/>
                <a:ext cx="16" cy="21"/>
              </a:xfrm>
              <a:prstGeom prst="line">
                <a:avLst/>
              </a:prstGeom>
              <a:noFill/>
              <a:ln w="4763">
                <a:solidFill>
                  <a:srgbClr val="004A8F"/>
                </a:solidFill>
                <a:round/>
                <a:headEnd/>
                <a:tailEnd/>
              </a:ln>
            </p:spPr>
            <p:txBody>
              <a:bodyPr/>
              <a:lstStyle/>
              <a:p>
                <a:endParaRPr lang="en-US"/>
              </a:p>
            </p:txBody>
          </p:sp>
          <p:sp>
            <p:nvSpPr>
              <p:cNvPr id="48629" name="Line 151"/>
              <p:cNvSpPr>
                <a:spLocks noChangeShapeType="1"/>
              </p:cNvSpPr>
              <p:nvPr/>
            </p:nvSpPr>
            <p:spPr bwMode="auto">
              <a:xfrm flipH="1">
                <a:off x="4528" y="1560"/>
                <a:ext cx="20" cy="18"/>
              </a:xfrm>
              <a:prstGeom prst="line">
                <a:avLst/>
              </a:prstGeom>
              <a:noFill/>
              <a:ln w="4763">
                <a:solidFill>
                  <a:srgbClr val="004A8F"/>
                </a:solidFill>
                <a:round/>
                <a:headEnd/>
                <a:tailEnd/>
              </a:ln>
            </p:spPr>
            <p:txBody>
              <a:bodyPr/>
              <a:lstStyle/>
              <a:p>
                <a:endParaRPr lang="en-US"/>
              </a:p>
            </p:txBody>
          </p:sp>
          <p:sp>
            <p:nvSpPr>
              <p:cNvPr id="48630" name="Line 152"/>
              <p:cNvSpPr>
                <a:spLocks noChangeShapeType="1"/>
              </p:cNvSpPr>
              <p:nvPr/>
            </p:nvSpPr>
            <p:spPr bwMode="auto">
              <a:xfrm>
                <a:off x="4526" y="1581"/>
                <a:ext cx="69" cy="1"/>
              </a:xfrm>
              <a:prstGeom prst="line">
                <a:avLst/>
              </a:prstGeom>
              <a:noFill/>
              <a:ln w="4763">
                <a:solidFill>
                  <a:srgbClr val="004281"/>
                </a:solidFill>
                <a:round/>
                <a:headEnd/>
                <a:tailEnd/>
              </a:ln>
            </p:spPr>
            <p:txBody>
              <a:bodyPr/>
              <a:lstStyle/>
              <a:p>
                <a:endParaRPr lang="en-US"/>
              </a:p>
            </p:txBody>
          </p:sp>
          <p:sp>
            <p:nvSpPr>
              <p:cNvPr id="48631" name="Line 153"/>
              <p:cNvSpPr>
                <a:spLocks noChangeShapeType="1"/>
              </p:cNvSpPr>
              <p:nvPr/>
            </p:nvSpPr>
            <p:spPr bwMode="auto">
              <a:xfrm>
                <a:off x="4524" y="1591"/>
                <a:ext cx="3" cy="18"/>
              </a:xfrm>
              <a:prstGeom prst="line">
                <a:avLst/>
              </a:prstGeom>
              <a:noFill/>
              <a:ln w="4763">
                <a:solidFill>
                  <a:srgbClr val="004281"/>
                </a:solidFill>
                <a:round/>
                <a:headEnd/>
                <a:tailEnd/>
              </a:ln>
            </p:spPr>
            <p:txBody>
              <a:bodyPr/>
              <a:lstStyle/>
              <a:p>
                <a:endParaRPr lang="en-US"/>
              </a:p>
            </p:txBody>
          </p:sp>
          <p:sp>
            <p:nvSpPr>
              <p:cNvPr id="48632" name="Freeform 154"/>
              <p:cNvSpPr>
                <a:spLocks/>
              </p:cNvSpPr>
              <p:nvPr/>
            </p:nvSpPr>
            <p:spPr bwMode="auto">
              <a:xfrm>
                <a:off x="4502" y="1581"/>
                <a:ext cx="36" cy="187"/>
              </a:xfrm>
              <a:custGeom>
                <a:avLst/>
                <a:gdLst>
                  <a:gd name="T0" fmla="*/ 5 w 144"/>
                  <a:gd name="T1" fmla="*/ 745 h 747"/>
                  <a:gd name="T2" fmla="*/ 1 w 144"/>
                  <a:gd name="T3" fmla="*/ 737 h 747"/>
                  <a:gd name="T4" fmla="*/ 1 w 144"/>
                  <a:gd name="T5" fmla="*/ 727 h 747"/>
                  <a:gd name="T6" fmla="*/ 3 w 144"/>
                  <a:gd name="T7" fmla="*/ 719 h 747"/>
                  <a:gd name="T8" fmla="*/ 37 w 144"/>
                  <a:gd name="T9" fmla="*/ 539 h 747"/>
                  <a:gd name="T10" fmla="*/ 93 w 144"/>
                  <a:gd name="T11" fmla="*/ 156 h 747"/>
                  <a:gd name="T12" fmla="*/ 141 w 144"/>
                  <a:gd name="T13" fmla="*/ 1 h 747"/>
                  <a:gd name="T14" fmla="*/ 144 w 144"/>
                  <a:gd name="T15" fmla="*/ 9 h 747"/>
                  <a:gd name="T16" fmla="*/ 142 w 144"/>
                  <a:gd name="T17" fmla="*/ 18 h 747"/>
                  <a:gd name="T18" fmla="*/ 136 w 144"/>
                  <a:gd name="T19" fmla="*/ 26 h 747"/>
                  <a:gd name="T20" fmla="*/ 127 w 144"/>
                  <a:gd name="T21" fmla="*/ 28 h 747"/>
                  <a:gd name="T22" fmla="*/ 111 w 144"/>
                  <a:gd name="T23" fmla="*/ 145 h 747"/>
                  <a:gd name="T24" fmla="*/ 118 w 144"/>
                  <a:gd name="T25" fmla="*/ 150 h 747"/>
                  <a:gd name="T26" fmla="*/ 122 w 144"/>
                  <a:gd name="T27" fmla="*/ 159 h 747"/>
                  <a:gd name="T28" fmla="*/ 123 w 144"/>
                  <a:gd name="T29" fmla="*/ 170 h 747"/>
                  <a:gd name="T30" fmla="*/ 119 w 144"/>
                  <a:gd name="T31" fmla="*/ 179 h 747"/>
                  <a:gd name="T32" fmla="*/ 111 w 144"/>
                  <a:gd name="T33" fmla="*/ 184 h 747"/>
                  <a:gd name="T34" fmla="*/ 106 w 144"/>
                  <a:gd name="T35" fmla="*/ 185 h 747"/>
                  <a:gd name="T36" fmla="*/ 84 w 144"/>
                  <a:gd name="T37" fmla="*/ 320 h 747"/>
                  <a:gd name="T38" fmla="*/ 91 w 144"/>
                  <a:gd name="T39" fmla="*/ 324 h 747"/>
                  <a:gd name="T40" fmla="*/ 95 w 144"/>
                  <a:gd name="T41" fmla="*/ 329 h 747"/>
                  <a:gd name="T42" fmla="*/ 95 w 144"/>
                  <a:gd name="T43" fmla="*/ 342 h 747"/>
                  <a:gd name="T44" fmla="*/ 88 w 144"/>
                  <a:gd name="T45" fmla="*/ 351 h 747"/>
                  <a:gd name="T46" fmla="*/ 84 w 144"/>
                  <a:gd name="T47" fmla="*/ 354 h 747"/>
                  <a:gd name="T48" fmla="*/ 79 w 144"/>
                  <a:gd name="T49" fmla="*/ 354 h 747"/>
                  <a:gd name="T50" fmla="*/ 64 w 144"/>
                  <a:gd name="T51" fmla="*/ 509 h 747"/>
                  <a:gd name="T52" fmla="*/ 69 w 144"/>
                  <a:gd name="T53" fmla="*/ 520 h 747"/>
                  <a:gd name="T54" fmla="*/ 66 w 144"/>
                  <a:gd name="T55" fmla="*/ 531 h 747"/>
                  <a:gd name="T56" fmla="*/ 60 w 144"/>
                  <a:gd name="T57" fmla="*/ 539 h 747"/>
                  <a:gd name="T58" fmla="*/ 41 w 144"/>
                  <a:gd name="T59" fmla="*/ 614 h 747"/>
                  <a:gd name="T60" fmla="*/ 47 w 144"/>
                  <a:gd name="T61" fmla="*/ 623 h 747"/>
                  <a:gd name="T62" fmla="*/ 48 w 144"/>
                  <a:gd name="T63" fmla="*/ 632 h 747"/>
                  <a:gd name="T64" fmla="*/ 45 w 144"/>
                  <a:gd name="T65" fmla="*/ 642 h 747"/>
                  <a:gd name="T66" fmla="*/ 37 w 144"/>
                  <a:gd name="T67" fmla="*/ 648 h 747"/>
                  <a:gd name="T68" fmla="*/ 30 w 144"/>
                  <a:gd name="T69" fmla="*/ 682 h 747"/>
                  <a:gd name="T70" fmla="*/ 28 w 144"/>
                  <a:gd name="T71" fmla="*/ 708 h 747"/>
                  <a:gd name="T72" fmla="*/ 37 w 144"/>
                  <a:gd name="T73" fmla="*/ 718 h 747"/>
                  <a:gd name="T74" fmla="*/ 41 w 144"/>
                  <a:gd name="T75" fmla="*/ 726 h 747"/>
                  <a:gd name="T76" fmla="*/ 39 w 144"/>
                  <a:gd name="T77" fmla="*/ 738 h 747"/>
                  <a:gd name="T78" fmla="*/ 32 w 144"/>
                  <a:gd name="T79" fmla="*/ 745 h 747"/>
                  <a:gd name="T80" fmla="*/ 24 w 144"/>
                  <a:gd name="T81" fmla="*/ 747 h 7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4"/>
                  <a:gd name="T124" fmla="*/ 0 h 747"/>
                  <a:gd name="T125" fmla="*/ 144 w 144"/>
                  <a:gd name="T126" fmla="*/ 747 h 7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4" h="747">
                    <a:moveTo>
                      <a:pt x="9" y="746"/>
                    </a:moveTo>
                    <a:lnTo>
                      <a:pt x="5" y="745"/>
                    </a:lnTo>
                    <a:lnTo>
                      <a:pt x="2" y="742"/>
                    </a:lnTo>
                    <a:lnTo>
                      <a:pt x="1" y="737"/>
                    </a:lnTo>
                    <a:lnTo>
                      <a:pt x="0" y="732"/>
                    </a:lnTo>
                    <a:lnTo>
                      <a:pt x="1" y="727"/>
                    </a:lnTo>
                    <a:lnTo>
                      <a:pt x="2" y="723"/>
                    </a:lnTo>
                    <a:lnTo>
                      <a:pt x="3" y="719"/>
                    </a:lnTo>
                    <a:lnTo>
                      <a:pt x="7" y="715"/>
                    </a:lnTo>
                    <a:lnTo>
                      <a:pt x="37" y="539"/>
                    </a:lnTo>
                    <a:lnTo>
                      <a:pt x="66" y="332"/>
                    </a:lnTo>
                    <a:lnTo>
                      <a:pt x="93" y="156"/>
                    </a:lnTo>
                    <a:lnTo>
                      <a:pt x="115" y="0"/>
                    </a:lnTo>
                    <a:lnTo>
                      <a:pt x="141" y="1"/>
                    </a:lnTo>
                    <a:lnTo>
                      <a:pt x="144" y="5"/>
                    </a:lnTo>
                    <a:lnTo>
                      <a:pt x="144" y="9"/>
                    </a:lnTo>
                    <a:lnTo>
                      <a:pt x="144" y="14"/>
                    </a:lnTo>
                    <a:lnTo>
                      <a:pt x="142" y="18"/>
                    </a:lnTo>
                    <a:lnTo>
                      <a:pt x="140" y="23"/>
                    </a:lnTo>
                    <a:lnTo>
                      <a:pt x="136" y="26"/>
                    </a:lnTo>
                    <a:lnTo>
                      <a:pt x="132" y="28"/>
                    </a:lnTo>
                    <a:lnTo>
                      <a:pt x="127" y="28"/>
                    </a:lnTo>
                    <a:lnTo>
                      <a:pt x="108" y="145"/>
                    </a:lnTo>
                    <a:lnTo>
                      <a:pt x="111" y="145"/>
                    </a:lnTo>
                    <a:lnTo>
                      <a:pt x="114" y="148"/>
                    </a:lnTo>
                    <a:lnTo>
                      <a:pt x="118" y="150"/>
                    </a:lnTo>
                    <a:lnTo>
                      <a:pt x="120" y="156"/>
                    </a:lnTo>
                    <a:lnTo>
                      <a:pt x="122" y="159"/>
                    </a:lnTo>
                    <a:lnTo>
                      <a:pt x="123" y="165"/>
                    </a:lnTo>
                    <a:lnTo>
                      <a:pt x="123" y="170"/>
                    </a:lnTo>
                    <a:lnTo>
                      <a:pt x="120" y="175"/>
                    </a:lnTo>
                    <a:lnTo>
                      <a:pt x="119" y="179"/>
                    </a:lnTo>
                    <a:lnTo>
                      <a:pt x="114" y="183"/>
                    </a:lnTo>
                    <a:lnTo>
                      <a:pt x="111" y="184"/>
                    </a:lnTo>
                    <a:lnTo>
                      <a:pt x="109" y="185"/>
                    </a:lnTo>
                    <a:lnTo>
                      <a:pt x="106" y="185"/>
                    </a:lnTo>
                    <a:lnTo>
                      <a:pt x="105" y="184"/>
                    </a:lnTo>
                    <a:lnTo>
                      <a:pt x="84" y="320"/>
                    </a:lnTo>
                    <a:lnTo>
                      <a:pt x="88" y="323"/>
                    </a:lnTo>
                    <a:lnTo>
                      <a:pt x="91" y="324"/>
                    </a:lnTo>
                    <a:lnTo>
                      <a:pt x="93" y="327"/>
                    </a:lnTo>
                    <a:lnTo>
                      <a:pt x="95" y="329"/>
                    </a:lnTo>
                    <a:lnTo>
                      <a:pt x="96" y="336"/>
                    </a:lnTo>
                    <a:lnTo>
                      <a:pt x="95" y="342"/>
                    </a:lnTo>
                    <a:lnTo>
                      <a:pt x="92" y="347"/>
                    </a:lnTo>
                    <a:lnTo>
                      <a:pt x="88" y="351"/>
                    </a:lnTo>
                    <a:lnTo>
                      <a:pt x="86" y="352"/>
                    </a:lnTo>
                    <a:lnTo>
                      <a:pt x="84" y="354"/>
                    </a:lnTo>
                    <a:lnTo>
                      <a:pt x="82" y="354"/>
                    </a:lnTo>
                    <a:lnTo>
                      <a:pt x="79" y="354"/>
                    </a:lnTo>
                    <a:lnTo>
                      <a:pt x="57" y="506"/>
                    </a:lnTo>
                    <a:lnTo>
                      <a:pt x="64" y="509"/>
                    </a:lnTo>
                    <a:lnTo>
                      <a:pt x="66" y="513"/>
                    </a:lnTo>
                    <a:lnTo>
                      <a:pt x="69" y="520"/>
                    </a:lnTo>
                    <a:lnTo>
                      <a:pt x="69" y="525"/>
                    </a:lnTo>
                    <a:lnTo>
                      <a:pt x="66" y="531"/>
                    </a:lnTo>
                    <a:lnTo>
                      <a:pt x="64" y="536"/>
                    </a:lnTo>
                    <a:lnTo>
                      <a:pt x="60" y="539"/>
                    </a:lnTo>
                    <a:lnTo>
                      <a:pt x="54" y="542"/>
                    </a:lnTo>
                    <a:lnTo>
                      <a:pt x="41" y="614"/>
                    </a:lnTo>
                    <a:lnTo>
                      <a:pt x="45" y="618"/>
                    </a:lnTo>
                    <a:lnTo>
                      <a:pt x="47" y="623"/>
                    </a:lnTo>
                    <a:lnTo>
                      <a:pt x="48" y="627"/>
                    </a:lnTo>
                    <a:lnTo>
                      <a:pt x="48" y="632"/>
                    </a:lnTo>
                    <a:lnTo>
                      <a:pt x="47" y="637"/>
                    </a:lnTo>
                    <a:lnTo>
                      <a:pt x="45" y="642"/>
                    </a:lnTo>
                    <a:lnTo>
                      <a:pt x="42" y="646"/>
                    </a:lnTo>
                    <a:lnTo>
                      <a:pt x="37" y="648"/>
                    </a:lnTo>
                    <a:lnTo>
                      <a:pt x="34" y="665"/>
                    </a:lnTo>
                    <a:lnTo>
                      <a:pt x="30" y="682"/>
                    </a:lnTo>
                    <a:lnTo>
                      <a:pt x="29" y="696"/>
                    </a:lnTo>
                    <a:lnTo>
                      <a:pt x="28" y="708"/>
                    </a:lnTo>
                    <a:lnTo>
                      <a:pt x="33" y="713"/>
                    </a:lnTo>
                    <a:lnTo>
                      <a:pt x="37" y="718"/>
                    </a:lnTo>
                    <a:lnTo>
                      <a:pt x="38" y="722"/>
                    </a:lnTo>
                    <a:lnTo>
                      <a:pt x="41" y="726"/>
                    </a:lnTo>
                    <a:lnTo>
                      <a:pt x="41" y="732"/>
                    </a:lnTo>
                    <a:lnTo>
                      <a:pt x="39" y="738"/>
                    </a:lnTo>
                    <a:lnTo>
                      <a:pt x="36" y="742"/>
                    </a:lnTo>
                    <a:lnTo>
                      <a:pt x="32" y="745"/>
                    </a:lnTo>
                    <a:lnTo>
                      <a:pt x="28" y="747"/>
                    </a:lnTo>
                    <a:lnTo>
                      <a:pt x="24" y="747"/>
                    </a:lnTo>
                    <a:lnTo>
                      <a:pt x="9" y="746"/>
                    </a:lnTo>
                    <a:close/>
                  </a:path>
                </a:pathLst>
              </a:custGeom>
              <a:solidFill>
                <a:srgbClr val="004281"/>
              </a:solidFill>
              <a:ln w="9525">
                <a:noFill/>
                <a:round/>
                <a:headEnd/>
                <a:tailEnd/>
              </a:ln>
            </p:spPr>
            <p:txBody>
              <a:bodyPr/>
              <a:lstStyle/>
              <a:p>
                <a:pPr fontAlgn="t"/>
                <a:endParaRPr lang="en-US"/>
              </a:p>
            </p:txBody>
          </p:sp>
          <p:sp>
            <p:nvSpPr>
              <p:cNvPr id="48633" name="Freeform 155"/>
              <p:cNvSpPr>
                <a:spLocks/>
              </p:cNvSpPr>
              <p:nvPr/>
            </p:nvSpPr>
            <p:spPr bwMode="auto">
              <a:xfrm>
                <a:off x="4502" y="1581"/>
                <a:ext cx="36" cy="187"/>
              </a:xfrm>
              <a:custGeom>
                <a:avLst/>
                <a:gdLst>
                  <a:gd name="T0" fmla="*/ 5 w 144"/>
                  <a:gd name="T1" fmla="*/ 745 h 747"/>
                  <a:gd name="T2" fmla="*/ 1 w 144"/>
                  <a:gd name="T3" fmla="*/ 737 h 747"/>
                  <a:gd name="T4" fmla="*/ 1 w 144"/>
                  <a:gd name="T5" fmla="*/ 727 h 747"/>
                  <a:gd name="T6" fmla="*/ 3 w 144"/>
                  <a:gd name="T7" fmla="*/ 719 h 747"/>
                  <a:gd name="T8" fmla="*/ 37 w 144"/>
                  <a:gd name="T9" fmla="*/ 539 h 747"/>
                  <a:gd name="T10" fmla="*/ 93 w 144"/>
                  <a:gd name="T11" fmla="*/ 156 h 747"/>
                  <a:gd name="T12" fmla="*/ 141 w 144"/>
                  <a:gd name="T13" fmla="*/ 1 h 747"/>
                  <a:gd name="T14" fmla="*/ 144 w 144"/>
                  <a:gd name="T15" fmla="*/ 9 h 747"/>
                  <a:gd name="T16" fmla="*/ 142 w 144"/>
                  <a:gd name="T17" fmla="*/ 18 h 747"/>
                  <a:gd name="T18" fmla="*/ 136 w 144"/>
                  <a:gd name="T19" fmla="*/ 26 h 747"/>
                  <a:gd name="T20" fmla="*/ 127 w 144"/>
                  <a:gd name="T21" fmla="*/ 28 h 747"/>
                  <a:gd name="T22" fmla="*/ 111 w 144"/>
                  <a:gd name="T23" fmla="*/ 145 h 747"/>
                  <a:gd name="T24" fmla="*/ 118 w 144"/>
                  <a:gd name="T25" fmla="*/ 150 h 747"/>
                  <a:gd name="T26" fmla="*/ 122 w 144"/>
                  <a:gd name="T27" fmla="*/ 159 h 747"/>
                  <a:gd name="T28" fmla="*/ 123 w 144"/>
                  <a:gd name="T29" fmla="*/ 170 h 747"/>
                  <a:gd name="T30" fmla="*/ 119 w 144"/>
                  <a:gd name="T31" fmla="*/ 179 h 747"/>
                  <a:gd name="T32" fmla="*/ 111 w 144"/>
                  <a:gd name="T33" fmla="*/ 184 h 747"/>
                  <a:gd name="T34" fmla="*/ 106 w 144"/>
                  <a:gd name="T35" fmla="*/ 185 h 747"/>
                  <a:gd name="T36" fmla="*/ 84 w 144"/>
                  <a:gd name="T37" fmla="*/ 320 h 747"/>
                  <a:gd name="T38" fmla="*/ 91 w 144"/>
                  <a:gd name="T39" fmla="*/ 324 h 747"/>
                  <a:gd name="T40" fmla="*/ 95 w 144"/>
                  <a:gd name="T41" fmla="*/ 329 h 747"/>
                  <a:gd name="T42" fmla="*/ 95 w 144"/>
                  <a:gd name="T43" fmla="*/ 342 h 747"/>
                  <a:gd name="T44" fmla="*/ 88 w 144"/>
                  <a:gd name="T45" fmla="*/ 351 h 747"/>
                  <a:gd name="T46" fmla="*/ 84 w 144"/>
                  <a:gd name="T47" fmla="*/ 354 h 747"/>
                  <a:gd name="T48" fmla="*/ 79 w 144"/>
                  <a:gd name="T49" fmla="*/ 354 h 747"/>
                  <a:gd name="T50" fmla="*/ 64 w 144"/>
                  <a:gd name="T51" fmla="*/ 509 h 747"/>
                  <a:gd name="T52" fmla="*/ 69 w 144"/>
                  <a:gd name="T53" fmla="*/ 520 h 747"/>
                  <a:gd name="T54" fmla="*/ 66 w 144"/>
                  <a:gd name="T55" fmla="*/ 531 h 747"/>
                  <a:gd name="T56" fmla="*/ 60 w 144"/>
                  <a:gd name="T57" fmla="*/ 539 h 747"/>
                  <a:gd name="T58" fmla="*/ 41 w 144"/>
                  <a:gd name="T59" fmla="*/ 614 h 747"/>
                  <a:gd name="T60" fmla="*/ 47 w 144"/>
                  <a:gd name="T61" fmla="*/ 623 h 747"/>
                  <a:gd name="T62" fmla="*/ 48 w 144"/>
                  <a:gd name="T63" fmla="*/ 632 h 747"/>
                  <a:gd name="T64" fmla="*/ 45 w 144"/>
                  <a:gd name="T65" fmla="*/ 642 h 747"/>
                  <a:gd name="T66" fmla="*/ 37 w 144"/>
                  <a:gd name="T67" fmla="*/ 648 h 747"/>
                  <a:gd name="T68" fmla="*/ 30 w 144"/>
                  <a:gd name="T69" fmla="*/ 682 h 747"/>
                  <a:gd name="T70" fmla="*/ 28 w 144"/>
                  <a:gd name="T71" fmla="*/ 708 h 747"/>
                  <a:gd name="T72" fmla="*/ 37 w 144"/>
                  <a:gd name="T73" fmla="*/ 718 h 747"/>
                  <a:gd name="T74" fmla="*/ 41 w 144"/>
                  <a:gd name="T75" fmla="*/ 726 h 747"/>
                  <a:gd name="T76" fmla="*/ 39 w 144"/>
                  <a:gd name="T77" fmla="*/ 738 h 747"/>
                  <a:gd name="T78" fmla="*/ 32 w 144"/>
                  <a:gd name="T79" fmla="*/ 745 h 747"/>
                  <a:gd name="T80" fmla="*/ 24 w 144"/>
                  <a:gd name="T81" fmla="*/ 747 h 7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4"/>
                  <a:gd name="T124" fmla="*/ 0 h 747"/>
                  <a:gd name="T125" fmla="*/ 144 w 144"/>
                  <a:gd name="T126" fmla="*/ 747 h 7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4" h="747">
                    <a:moveTo>
                      <a:pt x="9" y="746"/>
                    </a:moveTo>
                    <a:lnTo>
                      <a:pt x="5" y="745"/>
                    </a:lnTo>
                    <a:lnTo>
                      <a:pt x="2" y="742"/>
                    </a:lnTo>
                    <a:lnTo>
                      <a:pt x="1" y="737"/>
                    </a:lnTo>
                    <a:lnTo>
                      <a:pt x="0" y="732"/>
                    </a:lnTo>
                    <a:lnTo>
                      <a:pt x="1" y="727"/>
                    </a:lnTo>
                    <a:lnTo>
                      <a:pt x="2" y="723"/>
                    </a:lnTo>
                    <a:lnTo>
                      <a:pt x="3" y="719"/>
                    </a:lnTo>
                    <a:lnTo>
                      <a:pt x="7" y="715"/>
                    </a:lnTo>
                    <a:lnTo>
                      <a:pt x="37" y="539"/>
                    </a:lnTo>
                    <a:lnTo>
                      <a:pt x="66" y="332"/>
                    </a:lnTo>
                    <a:lnTo>
                      <a:pt x="93" y="156"/>
                    </a:lnTo>
                    <a:lnTo>
                      <a:pt x="115" y="0"/>
                    </a:lnTo>
                    <a:lnTo>
                      <a:pt x="141" y="1"/>
                    </a:lnTo>
                    <a:lnTo>
                      <a:pt x="144" y="5"/>
                    </a:lnTo>
                    <a:lnTo>
                      <a:pt x="144" y="9"/>
                    </a:lnTo>
                    <a:lnTo>
                      <a:pt x="144" y="14"/>
                    </a:lnTo>
                    <a:lnTo>
                      <a:pt x="142" y="18"/>
                    </a:lnTo>
                    <a:lnTo>
                      <a:pt x="140" y="23"/>
                    </a:lnTo>
                    <a:lnTo>
                      <a:pt x="136" y="26"/>
                    </a:lnTo>
                    <a:lnTo>
                      <a:pt x="132" y="28"/>
                    </a:lnTo>
                    <a:lnTo>
                      <a:pt x="127" y="28"/>
                    </a:lnTo>
                    <a:lnTo>
                      <a:pt x="108" y="145"/>
                    </a:lnTo>
                    <a:lnTo>
                      <a:pt x="111" y="145"/>
                    </a:lnTo>
                    <a:lnTo>
                      <a:pt x="114" y="148"/>
                    </a:lnTo>
                    <a:lnTo>
                      <a:pt x="118" y="150"/>
                    </a:lnTo>
                    <a:lnTo>
                      <a:pt x="120" y="156"/>
                    </a:lnTo>
                    <a:lnTo>
                      <a:pt x="122" y="159"/>
                    </a:lnTo>
                    <a:lnTo>
                      <a:pt x="123" y="165"/>
                    </a:lnTo>
                    <a:lnTo>
                      <a:pt x="123" y="170"/>
                    </a:lnTo>
                    <a:lnTo>
                      <a:pt x="120" y="175"/>
                    </a:lnTo>
                    <a:lnTo>
                      <a:pt x="119" y="179"/>
                    </a:lnTo>
                    <a:lnTo>
                      <a:pt x="114" y="183"/>
                    </a:lnTo>
                    <a:lnTo>
                      <a:pt x="111" y="184"/>
                    </a:lnTo>
                    <a:lnTo>
                      <a:pt x="109" y="185"/>
                    </a:lnTo>
                    <a:lnTo>
                      <a:pt x="106" y="185"/>
                    </a:lnTo>
                    <a:lnTo>
                      <a:pt x="105" y="184"/>
                    </a:lnTo>
                    <a:lnTo>
                      <a:pt x="84" y="320"/>
                    </a:lnTo>
                    <a:lnTo>
                      <a:pt x="88" y="323"/>
                    </a:lnTo>
                    <a:lnTo>
                      <a:pt x="91" y="324"/>
                    </a:lnTo>
                    <a:lnTo>
                      <a:pt x="93" y="327"/>
                    </a:lnTo>
                    <a:lnTo>
                      <a:pt x="95" y="329"/>
                    </a:lnTo>
                    <a:lnTo>
                      <a:pt x="96" y="336"/>
                    </a:lnTo>
                    <a:lnTo>
                      <a:pt x="95" y="342"/>
                    </a:lnTo>
                    <a:lnTo>
                      <a:pt x="92" y="347"/>
                    </a:lnTo>
                    <a:lnTo>
                      <a:pt x="88" y="351"/>
                    </a:lnTo>
                    <a:lnTo>
                      <a:pt x="86" y="352"/>
                    </a:lnTo>
                    <a:lnTo>
                      <a:pt x="84" y="354"/>
                    </a:lnTo>
                    <a:lnTo>
                      <a:pt x="82" y="354"/>
                    </a:lnTo>
                    <a:lnTo>
                      <a:pt x="79" y="354"/>
                    </a:lnTo>
                    <a:lnTo>
                      <a:pt x="57" y="506"/>
                    </a:lnTo>
                    <a:lnTo>
                      <a:pt x="64" y="509"/>
                    </a:lnTo>
                    <a:lnTo>
                      <a:pt x="66" y="513"/>
                    </a:lnTo>
                    <a:lnTo>
                      <a:pt x="69" y="520"/>
                    </a:lnTo>
                    <a:lnTo>
                      <a:pt x="69" y="525"/>
                    </a:lnTo>
                    <a:lnTo>
                      <a:pt x="66" y="531"/>
                    </a:lnTo>
                    <a:lnTo>
                      <a:pt x="64" y="536"/>
                    </a:lnTo>
                    <a:lnTo>
                      <a:pt x="60" y="539"/>
                    </a:lnTo>
                    <a:lnTo>
                      <a:pt x="54" y="542"/>
                    </a:lnTo>
                    <a:lnTo>
                      <a:pt x="41" y="614"/>
                    </a:lnTo>
                    <a:lnTo>
                      <a:pt x="45" y="618"/>
                    </a:lnTo>
                    <a:lnTo>
                      <a:pt x="47" y="623"/>
                    </a:lnTo>
                    <a:lnTo>
                      <a:pt x="48" y="627"/>
                    </a:lnTo>
                    <a:lnTo>
                      <a:pt x="48" y="632"/>
                    </a:lnTo>
                    <a:lnTo>
                      <a:pt x="47" y="637"/>
                    </a:lnTo>
                    <a:lnTo>
                      <a:pt x="45" y="642"/>
                    </a:lnTo>
                    <a:lnTo>
                      <a:pt x="42" y="646"/>
                    </a:lnTo>
                    <a:lnTo>
                      <a:pt x="37" y="648"/>
                    </a:lnTo>
                    <a:lnTo>
                      <a:pt x="34" y="665"/>
                    </a:lnTo>
                    <a:lnTo>
                      <a:pt x="30" y="682"/>
                    </a:lnTo>
                    <a:lnTo>
                      <a:pt x="29" y="696"/>
                    </a:lnTo>
                    <a:lnTo>
                      <a:pt x="28" y="708"/>
                    </a:lnTo>
                    <a:lnTo>
                      <a:pt x="33" y="713"/>
                    </a:lnTo>
                    <a:lnTo>
                      <a:pt x="37" y="718"/>
                    </a:lnTo>
                    <a:lnTo>
                      <a:pt x="38" y="722"/>
                    </a:lnTo>
                    <a:lnTo>
                      <a:pt x="41" y="726"/>
                    </a:lnTo>
                    <a:lnTo>
                      <a:pt x="41" y="732"/>
                    </a:lnTo>
                    <a:lnTo>
                      <a:pt x="39" y="738"/>
                    </a:lnTo>
                    <a:lnTo>
                      <a:pt x="36" y="742"/>
                    </a:lnTo>
                    <a:lnTo>
                      <a:pt x="32" y="745"/>
                    </a:lnTo>
                    <a:lnTo>
                      <a:pt x="28" y="747"/>
                    </a:lnTo>
                    <a:lnTo>
                      <a:pt x="24" y="747"/>
                    </a:lnTo>
                    <a:lnTo>
                      <a:pt x="9" y="746"/>
                    </a:lnTo>
                  </a:path>
                </a:pathLst>
              </a:custGeom>
              <a:noFill/>
              <a:ln w="4763">
                <a:solidFill>
                  <a:srgbClr val="004281"/>
                </a:solidFill>
                <a:round/>
                <a:headEnd/>
                <a:tailEnd/>
              </a:ln>
            </p:spPr>
            <p:txBody>
              <a:bodyPr/>
              <a:lstStyle/>
              <a:p>
                <a:pPr fontAlgn="t"/>
                <a:endParaRPr lang="en-US"/>
              </a:p>
            </p:txBody>
          </p:sp>
          <p:sp>
            <p:nvSpPr>
              <p:cNvPr id="48634" name="Freeform 156"/>
              <p:cNvSpPr>
                <a:spLocks/>
              </p:cNvSpPr>
              <p:nvPr/>
            </p:nvSpPr>
            <p:spPr bwMode="auto">
              <a:xfrm>
                <a:off x="4577" y="1581"/>
                <a:ext cx="39" cy="186"/>
              </a:xfrm>
              <a:custGeom>
                <a:avLst/>
                <a:gdLst>
                  <a:gd name="T0" fmla="*/ 156 w 157"/>
                  <a:gd name="T1" fmla="*/ 738 h 743"/>
                  <a:gd name="T2" fmla="*/ 157 w 157"/>
                  <a:gd name="T3" fmla="*/ 732 h 743"/>
                  <a:gd name="T4" fmla="*/ 156 w 157"/>
                  <a:gd name="T5" fmla="*/ 723 h 743"/>
                  <a:gd name="T6" fmla="*/ 150 w 157"/>
                  <a:gd name="T7" fmla="*/ 714 h 743"/>
                  <a:gd name="T8" fmla="*/ 117 w 157"/>
                  <a:gd name="T9" fmla="*/ 535 h 743"/>
                  <a:gd name="T10" fmla="*/ 54 w 157"/>
                  <a:gd name="T11" fmla="*/ 154 h 743"/>
                  <a:gd name="T12" fmla="*/ 5 w 157"/>
                  <a:gd name="T13" fmla="*/ 2 h 743"/>
                  <a:gd name="T14" fmla="*/ 1 w 157"/>
                  <a:gd name="T15" fmla="*/ 9 h 743"/>
                  <a:gd name="T16" fmla="*/ 0 w 157"/>
                  <a:gd name="T17" fmla="*/ 18 h 743"/>
                  <a:gd name="T18" fmla="*/ 4 w 157"/>
                  <a:gd name="T19" fmla="*/ 24 h 743"/>
                  <a:gd name="T20" fmla="*/ 12 w 157"/>
                  <a:gd name="T21" fmla="*/ 27 h 743"/>
                  <a:gd name="T22" fmla="*/ 32 w 157"/>
                  <a:gd name="T23" fmla="*/ 148 h 743"/>
                  <a:gd name="T24" fmla="*/ 27 w 157"/>
                  <a:gd name="T25" fmla="*/ 151 h 743"/>
                  <a:gd name="T26" fmla="*/ 24 w 157"/>
                  <a:gd name="T27" fmla="*/ 158 h 743"/>
                  <a:gd name="T28" fmla="*/ 26 w 157"/>
                  <a:gd name="T29" fmla="*/ 166 h 743"/>
                  <a:gd name="T30" fmla="*/ 30 w 157"/>
                  <a:gd name="T31" fmla="*/ 175 h 743"/>
                  <a:gd name="T32" fmla="*/ 33 w 157"/>
                  <a:gd name="T33" fmla="*/ 182 h 743"/>
                  <a:gd name="T34" fmla="*/ 36 w 157"/>
                  <a:gd name="T35" fmla="*/ 185 h 743"/>
                  <a:gd name="T36" fmla="*/ 62 w 157"/>
                  <a:gd name="T37" fmla="*/ 321 h 743"/>
                  <a:gd name="T38" fmla="*/ 55 w 157"/>
                  <a:gd name="T39" fmla="*/ 325 h 743"/>
                  <a:gd name="T40" fmla="*/ 51 w 157"/>
                  <a:gd name="T41" fmla="*/ 330 h 743"/>
                  <a:gd name="T42" fmla="*/ 53 w 157"/>
                  <a:gd name="T43" fmla="*/ 342 h 743"/>
                  <a:gd name="T44" fmla="*/ 60 w 157"/>
                  <a:gd name="T45" fmla="*/ 351 h 743"/>
                  <a:gd name="T46" fmla="*/ 69 w 157"/>
                  <a:gd name="T47" fmla="*/ 352 h 743"/>
                  <a:gd name="T48" fmla="*/ 91 w 157"/>
                  <a:gd name="T49" fmla="*/ 504 h 743"/>
                  <a:gd name="T50" fmla="*/ 86 w 157"/>
                  <a:gd name="T51" fmla="*/ 514 h 743"/>
                  <a:gd name="T52" fmla="*/ 87 w 157"/>
                  <a:gd name="T53" fmla="*/ 526 h 743"/>
                  <a:gd name="T54" fmla="*/ 94 w 157"/>
                  <a:gd name="T55" fmla="*/ 535 h 743"/>
                  <a:gd name="T56" fmla="*/ 113 w 157"/>
                  <a:gd name="T57" fmla="*/ 610 h 743"/>
                  <a:gd name="T58" fmla="*/ 107 w 157"/>
                  <a:gd name="T59" fmla="*/ 619 h 743"/>
                  <a:gd name="T60" fmla="*/ 107 w 157"/>
                  <a:gd name="T61" fmla="*/ 628 h 743"/>
                  <a:gd name="T62" fmla="*/ 109 w 157"/>
                  <a:gd name="T63" fmla="*/ 637 h 743"/>
                  <a:gd name="T64" fmla="*/ 117 w 157"/>
                  <a:gd name="T65" fmla="*/ 644 h 743"/>
                  <a:gd name="T66" fmla="*/ 123 w 157"/>
                  <a:gd name="T67" fmla="*/ 676 h 743"/>
                  <a:gd name="T68" fmla="*/ 126 w 157"/>
                  <a:gd name="T69" fmla="*/ 703 h 743"/>
                  <a:gd name="T70" fmla="*/ 118 w 157"/>
                  <a:gd name="T71" fmla="*/ 712 h 743"/>
                  <a:gd name="T72" fmla="*/ 114 w 157"/>
                  <a:gd name="T73" fmla="*/ 721 h 743"/>
                  <a:gd name="T74" fmla="*/ 114 w 157"/>
                  <a:gd name="T75" fmla="*/ 733 h 743"/>
                  <a:gd name="T76" fmla="*/ 122 w 157"/>
                  <a:gd name="T77" fmla="*/ 741 h 743"/>
                  <a:gd name="T78" fmla="*/ 130 w 157"/>
                  <a:gd name="T79" fmla="*/ 743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7"/>
                  <a:gd name="T121" fmla="*/ 0 h 743"/>
                  <a:gd name="T122" fmla="*/ 157 w 157"/>
                  <a:gd name="T123" fmla="*/ 743 h 7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7" h="743">
                    <a:moveTo>
                      <a:pt x="152" y="739"/>
                    </a:moveTo>
                    <a:lnTo>
                      <a:pt x="156" y="738"/>
                    </a:lnTo>
                    <a:lnTo>
                      <a:pt x="157" y="736"/>
                    </a:lnTo>
                    <a:lnTo>
                      <a:pt x="157" y="732"/>
                    </a:lnTo>
                    <a:lnTo>
                      <a:pt x="157" y="727"/>
                    </a:lnTo>
                    <a:lnTo>
                      <a:pt x="156" y="723"/>
                    </a:lnTo>
                    <a:lnTo>
                      <a:pt x="153" y="718"/>
                    </a:lnTo>
                    <a:lnTo>
                      <a:pt x="150" y="714"/>
                    </a:lnTo>
                    <a:lnTo>
                      <a:pt x="148" y="711"/>
                    </a:lnTo>
                    <a:lnTo>
                      <a:pt x="117" y="535"/>
                    </a:lnTo>
                    <a:lnTo>
                      <a:pt x="86" y="329"/>
                    </a:lnTo>
                    <a:lnTo>
                      <a:pt x="54" y="154"/>
                    </a:lnTo>
                    <a:lnTo>
                      <a:pt x="22" y="0"/>
                    </a:lnTo>
                    <a:lnTo>
                      <a:pt x="5" y="2"/>
                    </a:lnTo>
                    <a:lnTo>
                      <a:pt x="2" y="5"/>
                    </a:lnTo>
                    <a:lnTo>
                      <a:pt x="1" y="9"/>
                    </a:lnTo>
                    <a:lnTo>
                      <a:pt x="0" y="14"/>
                    </a:lnTo>
                    <a:lnTo>
                      <a:pt x="0" y="18"/>
                    </a:lnTo>
                    <a:lnTo>
                      <a:pt x="1" y="21"/>
                    </a:lnTo>
                    <a:lnTo>
                      <a:pt x="4" y="24"/>
                    </a:lnTo>
                    <a:lnTo>
                      <a:pt x="8" y="27"/>
                    </a:lnTo>
                    <a:lnTo>
                      <a:pt x="12" y="27"/>
                    </a:lnTo>
                    <a:lnTo>
                      <a:pt x="36" y="148"/>
                    </a:lnTo>
                    <a:lnTo>
                      <a:pt x="32" y="148"/>
                    </a:lnTo>
                    <a:lnTo>
                      <a:pt x="30" y="149"/>
                    </a:lnTo>
                    <a:lnTo>
                      <a:pt x="27" y="151"/>
                    </a:lnTo>
                    <a:lnTo>
                      <a:pt x="26" y="154"/>
                    </a:lnTo>
                    <a:lnTo>
                      <a:pt x="24" y="158"/>
                    </a:lnTo>
                    <a:lnTo>
                      <a:pt x="24" y="162"/>
                    </a:lnTo>
                    <a:lnTo>
                      <a:pt x="26" y="166"/>
                    </a:lnTo>
                    <a:lnTo>
                      <a:pt x="28" y="171"/>
                    </a:lnTo>
                    <a:lnTo>
                      <a:pt x="30" y="175"/>
                    </a:lnTo>
                    <a:lnTo>
                      <a:pt x="32" y="180"/>
                    </a:lnTo>
                    <a:lnTo>
                      <a:pt x="33" y="182"/>
                    </a:lnTo>
                    <a:lnTo>
                      <a:pt x="35" y="184"/>
                    </a:lnTo>
                    <a:lnTo>
                      <a:pt x="36" y="185"/>
                    </a:lnTo>
                    <a:lnTo>
                      <a:pt x="39" y="184"/>
                    </a:lnTo>
                    <a:lnTo>
                      <a:pt x="62" y="321"/>
                    </a:lnTo>
                    <a:lnTo>
                      <a:pt x="58" y="324"/>
                    </a:lnTo>
                    <a:lnTo>
                      <a:pt x="55" y="325"/>
                    </a:lnTo>
                    <a:lnTo>
                      <a:pt x="53" y="328"/>
                    </a:lnTo>
                    <a:lnTo>
                      <a:pt x="51" y="330"/>
                    </a:lnTo>
                    <a:lnTo>
                      <a:pt x="51" y="335"/>
                    </a:lnTo>
                    <a:lnTo>
                      <a:pt x="53" y="342"/>
                    </a:lnTo>
                    <a:lnTo>
                      <a:pt x="55" y="347"/>
                    </a:lnTo>
                    <a:lnTo>
                      <a:pt x="60" y="351"/>
                    </a:lnTo>
                    <a:lnTo>
                      <a:pt x="64" y="352"/>
                    </a:lnTo>
                    <a:lnTo>
                      <a:pt x="69" y="352"/>
                    </a:lnTo>
                    <a:lnTo>
                      <a:pt x="96" y="501"/>
                    </a:lnTo>
                    <a:lnTo>
                      <a:pt x="91" y="504"/>
                    </a:lnTo>
                    <a:lnTo>
                      <a:pt x="87" y="509"/>
                    </a:lnTo>
                    <a:lnTo>
                      <a:pt x="86" y="514"/>
                    </a:lnTo>
                    <a:lnTo>
                      <a:pt x="86" y="521"/>
                    </a:lnTo>
                    <a:lnTo>
                      <a:pt x="87" y="526"/>
                    </a:lnTo>
                    <a:lnTo>
                      <a:pt x="90" y="531"/>
                    </a:lnTo>
                    <a:lnTo>
                      <a:pt x="94" y="535"/>
                    </a:lnTo>
                    <a:lnTo>
                      <a:pt x="100" y="537"/>
                    </a:lnTo>
                    <a:lnTo>
                      <a:pt x="113" y="610"/>
                    </a:lnTo>
                    <a:lnTo>
                      <a:pt x="109" y="613"/>
                    </a:lnTo>
                    <a:lnTo>
                      <a:pt x="107" y="619"/>
                    </a:lnTo>
                    <a:lnTo>
                      <a:pt x="107" y="622"/>
                    </a:lnTo>
                    <a:lnTo>
                      <a:pt x="107" y="628"/>
                    </a:lnTo>
                    <a:lnTo>
                      <a:pt x="107" y="633"/>
                    </a:lnTo>
                    <a:lnTo>
                      <a:pt x="109" y="637"/>
                    </a:lnTo>
                    <a:lnTo>
                      <a:pt x="113" y="640"/>
                    </a:lnTo>
                    <a:lnTo>
                      <a:pt x="117" y="644"/>
                    </a:lnTo>
                    <a:lnTo>
                      <a:pt x="121" y="661"/>
                    </a:lnTo>
                    <a:lnTo>
                      <a:pt x="123" y="676"/>
                    </a:lnTo>
                    <a:lnTo>
                      <a:pt x="125" y="691"/>
                    </a:lnTo>
                    <a:lnTo>
                      <a:pt x="126" y="703"/>
                    </a:lnTo>
                    <a:lnTo>
                      <a:pt x="121" y="709"/>
                    </a:lnTo>
                    <a:lnTo>
                      <a:pt x="118" y="712"/>
                    </a:lnTo>
                    <a:lnTo>
                      <a:pt x="116" y="718"/>
                    </a:lnTo>
                    <a:lnTo>
                      <a:pt x="114" y="721"/>
                    </a:lnTo>
                    <a:lnTo>
                      <a:pt x="113" y="728"/>
                    </a:lnTo>
                    <a:lnTo>
                      <a:pt x="114" y="733"/>
                    </a:lnTo>
                    <a:lnTo>
                      <a:pt x="118" y="738"/>
                    </a:lnTo>
                    <a:lnTo>
                      <a:pt x="122" y="741"/>
                    </a:lnTo>
                    <a:lnTo>
                      <a:pt x="126" y="742"/>
                    </a:lnTo>
                    <a:lnTo>
                      <a:pt x="130" y="743"/>
                    </a:lnTo>
                    <a:lnTo>
                      <a:pt x="152" y="739"/>
                    </a:lnTo>
                    <a:close/>
                  </a:path>
                </a:pathLst>
              </a:custGeom>
              <a:solidFill>
                <a:srgbClr val="004A8F"/>
              </a:solidFill>
              <a:ln w="9525">
                <a:noFill/>
                <a:round/>
                <a:headEnd/>
                <a:tailEnd/>
              </a:ln>
            </p:spPr>
            <p:txBody>
              <a:bodyPr/>
              <a:lstStyle/>
              <a:p>
                <a:pPr fontAlgn="t"/>
                <a:endParaRPr lang="en-US"/>
              </a:p>
            </p:txBody>
          </p:sp>
          <p:sp>
            <p:nvSpPr>
              <p:cNvPr id="48635" name="Freeform 157"/>
              <p:cNvSpPr>
                <a:spLocks/>
              </p:cNvSpPr>
              <p:nvPr/>
            </p:nvSpPr>
            <p:spPr bwMode="auto">
              <a:xfrm>
                <a:off x="4577" y="1581"/>
                <a:ext cx="39" cy="186"/>
              </a:xfrm>
              <a:custGeom>
                <a:avLst/>
                <a:gdLst>
                  <a:gd name="T0" fmla="*/ 156 w 157"/>
                  <a:gd name="T1" fmla="*/ 738 h 743"/>
                  <a:gd name="T2" fmla="*/ 157 w 157"/>
                  <a:gd name="T3" fmla="*/ 732 h 743"/>
                  <a:gd name="T4" fmla="*/ 156 w 157"/>
                  <a:gd name="T5" fmla="*/ 723 h 743"/>
                  <a:gd name="T6" fmla="*/ 150 w 157"/>
                  <a:gd name="T7" fmla="*/ 714 h 743"/>
                  <a:gd name="T8" fmla="*/ 117 w 157"/>
                  <a:gd name="T9" fmla="*/ 535 h 743"/>
                  <a:gd name="T10" fmla="*/ 54 w 157"/>
                  <a:gd name="T11" fmla="*/ 154 h 743"/>
                  <a:gd name="T12" fmla="*/ 5 w 157"/>
                  <a:gd name="T13" fmla="*/ 2 h 743"/>
                  <a:gd name="T14" fmla="*/ 1 w 157"/>
                  <a:gd name="T15" fmla="*/ 9 h 743"/>
                  <a:gd name="T16" fmla="*/ 0 w 157"/>
                  <a:gd name="T17" fmla="*/ 18 h 743"/>
                  <a:gd name="T18" fmla="*/ 4 w 157"/>
                  <a:gd name="T19" fmla="*/ 24 h 743"/>
                  <a:gd name="T20" fmla="*/ 12 w 157"/>
                  <a:gd name="T21" fmla="*/ 27 h 743"/>
                  <a:gd name="T22" fmla="*/ 32 w 157"/>
                  <a:gd name="T23" fmla="*/ 148 h 743"/>
                  <a:gd name="T24" fmla="*/ 27 w 157"/>
                  <a:gd name="T25" fmla="*/ 151 h 743"/>
                  <a:gd name="T26" fmla="*/ 24 w 157"/>
                  <a:gd name="T27" fmla="*/ 158 h 743"/>
                  <a:gd name="T28" fmla="*/ 26 w 157"/>
                  <a:gd name="T29" fmla="*/ 166 h 743"/>
                  <a:gd name="T30" fmla="*/ 30 w 157"/>
                  <a:gd name="T31" fmla="*/ 175 h 743"/>
                  <a:gd name="T32" fmla="*/ 33 w 157"/>
                  <a:gd name="T33" fmla="*/ 182 h 743"/>
                  <a:gd name="T34" fmla="*/ 36 w 157"/>
                  <a:gd name="T35" fmla="*/ 185 h 743"/>
                  <a:gd name="T36" fmla="*/ 62 w 157"/>
                  <a:gd name="T37" fmla="*/ 321 h 743"/>
                  <a:gd name="T38" fmla="*/ 55 w 157"/>
                  <a:gd name="T39" fmla="*/ 325 h 743"/>
                  <a:gd name="T40" fmla="*/ 51 w 157"/>
                  <a:gd name="T41" fmla="*/ 330 h 743"/>
                  <a:gd name="T42" fmla="*/ 53 w 157"/>
                  <a:gd name="T43" fmla="*/ 342 h 743"/>
                  <a:gd name="T44" fmla="*/ 60 w 157"/>
                  <a:gd name="T45" fmla="*/ 351 h 743"/>
                  <a:gd name="T46" fmla="*/ 69 w 157"/>
                  <a:gd name="T47" fmla="*/ 352 h 743"/>
                  <a:gd name="T48" fmla="*/ 91 w 157"/>
                  <a:gd name="T49" fmla="*/ 504 h 743"/>
                  <a:gd name="T50" fmla="*/ 86 w 157"/>
                  <a:gd name="T51" fmla="*/ 514 h 743"/>
                  <a:gd name="T52" fmla="*/ 87 w 157"/>
                  <a:gd name="T53" fmla="*/ 526 h 743"/>
                  <a:gd name="T54" fmla="*/ 94 w 157"/>
                  <a:gd name="T55" fmla="*/ 535 h 743"/>
                  <a:gd name="T56" fmla="*/ 113 w 157"/>
                  <a:gd name="T57" fmla="*/ 610 h 743"/>
                  <a:gd name="T58" fmla="*/ 107 w 157"/>
                  <a:gd name="T59" fmla="*/ 619 h 743"/>
                  <a:gd name="T60" fmla="*/ 107 w 157"/>
                  <a:gd name="T61" fmla="*/ 628 h 743"/>
                  <a:gd name="T62" fmla="*/ 109 w 157"/>
                  <a:gd name="T63" fmla="*/ 637 h 743"/>
                  <a:gd name="T64" fmla="*/ 117 w 157"/>
                  <a:gd name="T65" fmla="*/ 644 h 743"/>
                  <a:gd name="T66" fmla="*/ 123 w 157"/>
                  <a:gd name="T67" fmla="*/ 676 h 743"/>
                  <a:gd name="T68" fmla="*/ 126 w 157"/>
                  <a:gd name="T69" fmla="*/ 703 h 743"/>
                  <a:gd name="T70" fmla="*/ 118 w 157"/>
                  <a:gd name="T71" fmla="*/ 712 h 743"/>
                  <a:gd name="T72" fmla="*/ 114 w 157"/>
                  <a:gd name="T73" fmla="*/ 721 h 743"/>
                  <a:gd name="T74" fmla="*/ 114 w 157"/>
                  <a:gd name="T75" fmla="*/ 733 h 743"/>
                  <a:gd name="T76" fmla="*/ 122 w 157"/>
                  <a:gd name="T77" fmla="*/ 741 h 743"/>
                  <a:gd name="T78" fmla="*/ 130 w 157"/>
                  <a:gd name="T79" fmla="*/ 743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7"/>
                  <a:gd name="T121" fmla="*/ 0 h 743"/>
                  <a:gd name="T122" fmla="*/ 157 w 157"/>
                  <a:gd name="T123" fmla="*/ 743 h 7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7" h="743">
                    <a:moveTo>
                      <a:pt x="152" y="739"/>
                    </a:moveTo>
                    <a:lnTo>
                      <a:pt x="156" y="738"/>
                    </a:lnTo>
                    <a:lnTo>
                      <a:pt x="157" y="736"/>
                    </a:lnTo>
                    <a:lnTo>
                      <a:pt x="157" y="732"/>
                    </a:lnTo>
                    <a:lnTo>
                      <a:pt x="157" y="727"/>
                    </a:lnTo>
                    <a:lnTo>
                      <a:pt x="156" y="723"/>
                    </a:lnTo>
                    <a:lnTo>
                      <a:pt x="153" y="718"/>
                    </a:lnTo>
                    <a:lnTo>
                      <a:pt x="150" y="714"/>
                    </a:lnTo>
                    <a:lnTo>
                      <a:pt x="148" y="711"/>
                    </a:lnTo>
                    <a:lnTo>
                      <a:pt x="117" y="535"/>
                    </a:lnTo>
                    <a:lnTo>
                      <a:pt x="86" y="329"/>
                    </a:lnTo>
                    <a:lnTo>
                      <a:pt x="54" y="154"/>
                    </a:lnTo>
                    <a:lnTo>
                      <a:pt x="22" y="0"/>
                    </a:lnTo>
                    <a:lnTo>
                      <a:pt x="5" y="2"/>
                    </a:lnTo>
                    <a:lnTo>
                      <a:pt x="2" y="5"/>
                    </a:lnTo>
                    <a:lnTo>
                      <a:pt x="1" y="9"/>
                    </a:lnTo>
                    <a:lnTo>
                      <a:pt x="0" y="14"/>
                    </a:lnTo>
                    <a:lnTo>
                      <a:pt x="0" y="18"/>
                    </a:lnTo>
                    <a:lnTo>
                      <a:pt x="1" y="21"/>
                    </a:lnTo>
                    <a:lnTo>
                      <a:pt x="4" y="24"/>
                    </a:lnTo>
                    <a:lnTo>
                      <a:pt x="8" y="27"/>
                    </a:lnTo>
                    <a:lnTo>
                      <a:pt x="12" y="27"/>
                    </a:lnTo>
                    <a:lnTo>
                      <a:pt x="36" y="148"/>
                    </a:lnTo>
                    <a:lnTo>
                      <a:pt x="32" y="148"/>
                    </a:lnTo>
                    <a:lnTo>
                      <a:pt x="30" y="149"/>
                    </a:lnTo>
                    <a:lnTo>
                      <a:pt x="27" y="151"/>
                    </a:lnTo>
                    <a:lnTo>
                      <a:pt x="26" y="154"/>
                    </a:lnTo>
                    <a:lnTo>
                      <a:pt x="24" y="158"/>
                    </a:lnTo>
                    <a:lnTo>
                      <a:pt x="24" y="162"/>
                    </a:lnTo>
                    <a:lnTo>
                      <a:pt x="26" y="166"/>
                    </a:lnTo>
                    <a:lnTo>
                      <a:pt x="28" y="171"/>
                    </a:lnTo>
                    <a:lnTo>
                      <a:pt x="30" y="175"/>
                    </a:lnTo>
                    <a:lnTo>
                      <a:pt x="32" y="180"/>
                    </a:lnTo>
                    <a:lnTo>
                      <a:pt x="33" y="182"/>
                    </a:lnTo>
                    <a:lnTo>
                      <a:pt x="35" y="184"/>
                    </a:lnTo>
                    <a:lnTo>
                      <a:pt x="36" y="185"/>
                    </a:lnTo>
                    <a:lnTo>
                      <a:pt x="39" y="184"/>
                    </a:lnTo>
                    <a:lnTo>
                      <a:pt x="62" y="321"/>
                    </a:lnTo>
                    <a:lnTo>
                      <a:pt x="58" y="324"/>
                    </a:lnTo>
                    <a:lnTo>
                      <a:pt x="55" y="325"/>
                    </a:lnTo>
                    <a:lnTo>
                      <a:pt x="53" y="328"/>
                    </a:lnTo>
                    <a:lnTo>
                      <a:pt x="51" y="330"/>
                    </a:lnTo>
                    <a:lnTo>
                      <a:pt x="51" y="335"/>
                    </a:lnTo>
                    <a:lnTo>
                      <a:pt x="53" y="342"/>
                    </a:lnTo>
                    <a:lnTo>
                      <a:pt x="55" y="347"/>
                    </a:lnTo>
                    <a:lnTo>
                      <a:pt x="60" y="351"/>
                    </a:lnTo>
                    <a:lnTo>
                      <a:pt x="64" y="352"/>
                    </a:lnTo>
                    <a:lnTo>
                      <a:pt x="69" y="352"/>
                    </a:lnTo>
                    <a:lnTo>
                      <a:pt x="96" y="501"/>
                    </a:lnTo>
                    <a:lnTo>
                      <a:pt x="91" y="504"/>
                    </a:lnTo>
                    <a:lnTo>
                      <a:pt x="87" y="509"/>
                    </a:lnTo>
                    <a:lnTo>
                      <a:pt x="86" y="514"/>
                    </a:lnTo>
                    <a:lnTo>
                      <a:pt x="86" y="521"/>
                    </a:lnTo>
                    <a:lnTo>
                      <a:pt x="87" y="526"/>
                    </a:lnTo>
                    <a:lnTo>
                      <a:pt x="90" y="531"/>
                    </a:lnTo>
                    <a:lnTo>
                      <a:pt x="94" y="535"/>
                    </a:lnTo>
                    <a:lnTo>
                      <a:pt x="100" y="537"/>
                    </a:lnTo>
                    <a:lnTo>
                      <a:pt x="113" y="610"/>
                    </a:lnTo>
                    <a:lnTo>
                      <a:pt x="109" y="613"/>
                    </a:lnTo>
                    <a:lnTo>
                      <a:pt x="107" y="619"/>
                    </a:lnTo>
                    <a:lnTo>
                      <a:pt x="107" y="622"/>
                    </a:lnTo>
                    <a:lnTo>
                      <a:pt x="107" y="628"/>
                    </a:lnTo>
                    <a:lnTo>
                      <a:pt x="107" y="633"/>
                    </a:lnTo>
                    <a:lnTo>
                      <a:pt x="109" y="637"/>
                    </a:lnTo>
                    <a:lnTo>
                      <a:pt x="113" y="640"/>
                    </a:lnTo>
                    <a:lnTo>
                      <a:pt x="117" y="644"/>
                    </a:lnTo>
                    <a:lnTo>
                      <a:pt x="121" y="661"/>
                    </a:lnTo>
                    <a:lnTo>
                      <a:pt x="123" y="676"/>
                    </a:lnTo>
                    <a:lnTo>
                      <a:pt x="125" y="691"/>
                    </a:lnTo>
                    <a:lnTo>
                      <a:pt x="126" y="703"/>
                    </a:lnTo>
                    <a:lnTo>
                      <a:pt x="121" y="709"/>
                    </a:lnTo>
                    <a:lnTo>
                      <a:pt x="118" y="712"/>
                    </a:lnTo>
                    <a:lnTo>
                      <a:pt x="116" y="718"/>
                    </a:lnTo>
                    <a:lnTo>
                      <a:pt x="114" y="721"/>
                    </a:lnTo>
                    <a:lnTo>
                      <a:pt x="113" y="728"/>
                    </a:lnTo>
                    <a:lnTo>
                      <a:pt x="114" y="733"/>
                    </a:lnTo>
                    <a:lnTo>
                      <a:pt x="118" y="738"/>
                    </a:lnTo>
                    <a:lnTo>
                      <a:pt x="122" y="741"/>
                    </a:lnTo>
                    <a:lnTo>
                      <a:pt x="126" y="742"/>
                    </a:lnTo>
                    <a:lnTo>
                      <a:pt x="130" y="743"/>
                    </a:lnTo>
                    <a:lnTo>
                      <a:pt x="152" y="739"/>
                    </a:lnTo>
                  </a:path>
                </a:pathLst>
              </a:custGeom>
              <a:noFill/>
              <a:ln w="4763">
                <a:solidFill>
                  <a:srgbClr val="004A8F"/>
                </a:solidFill>
                <a:round/>
                <a:headEnd/>
                <a:tailEnd/>
              </a:ln>
            </p:spPr>
            <p:txBody>
              <a:bodyPr/>
              <a:lstStyle/>
              <a:p>
                <a:pPr fontAlgn="t"/>
                <a:endParaRPr lang="en-US"/>
              </a:p>
            </p:txBody>
          </p:sp>
          <p:sp>
            <p:nvSpPr>
              <p:cNvPr id="48636" name="Freeform 158"/>
              <p:cNvSpPr>
                <a:spLocks/>
              </p:cNvSpPr>
              <p:nvPr/>
            </p:nvSpPr>
            <p:spPr bwMode="auto">
              <a:xfrm>
                <a:off x="4551" y="1711"/>
                <a:ext cx="17" cy="7"/>
              </a:xfrm>
              <a:custGeom>
                <a:avLst/>
                <a:gdLst>
                  <a:gd name="T0" fmla="*/ 33 w 66"/>
                  <a:gd name="T1" fmla="*/ 0 h 28"/>
                  <a:gd name="T2" fmla="*/ 46 w 66"/>
                  <a:gd name="T3" fmla="*/ 1 h 28"/>
                  <a:gd name="T4" fmla="*/ 57 w 66"/>
                  <a:gd name="T5" fmla="*/ 4 h 28"/>
                  <a:gd name="T6" fmla="*/ 60 w 66"/>
                  <a:gd name="T7" fmla="*/ 6 h 28"/>
                  <a:gd name="T8" fmla="*/ 63 w 66"/>
                  <a:gd name="T9" fmla="*/ 7 h 28"/>
                  <a:gd name="T10" fmla="*/ 66 w 66"/>
                  <a:gd name="T11" fmla="*/ 10 h 28"/>
                  <a:gd name="T12" fmla="*/ 66 w 66"/>
                  <a:gd name="T13" fmla="*/ 14 h 28"/>
                  <a:gd name="T14" fmla="*/ 66 w 66"/>
                  <a:gd name="T15" fmla="*/ 16 h 28"/>
                  <a:gd name="T16" fmla="*/ 63 w 66"/>
                  <a:gd name="T17" fmla="*/ 19 h 28"/>
                  <a:gd name="T18" fmla="*/ 60 w 66"/>
                  <a:gd name="T19" fmla="*/ 22 h 28"/>
                  <a:gd name="T20" fmla="*/ 57 w 66"/>
                  <a:gd name="T21" fmla="*/ 23 h 28"/>
                  <a:gd name="T22" fmla="*/ 46 w 66"/>
                  <a:gd name="T23" fmla="*/ 27 h 28"/>
                  <a:gd name="T24" fmla="*/ 33 w 66"/>
                  <a:gd name="T25" fmla="*/ 28 h 28"/>
                  <a:gd name="T26" fmla="*/ 21 w 66"/>
                  <a:gd name="T27" fmla="*/ 27 h 28"/>
                  <a:gd name="T28" fmla="*/ 9 w 66"/>
                  <a:gd name="T29" fmla="*/ 23 h 28"/>
                  <a:gd name="T30" fmla="*/ 5 w 66"/>
                  <a:gd name="T31" fmla="*/ 22 h 28"/>
                  <a:gd name="T32" fmla="*/ 3 w 66"/>
                  <a:gd name="T33" fmla="*/ 19 h 28"/>
                  <a:gd name="T34" fmla="*/ 0 w 66"/>
                  <a:gd name="T35" fmla="*/ 16 h 28"/>
                  <a:gd name="T36" fmla="*/ 0 w 66"/>
                  <a:gd name="T37" fmla="*/ 14 h 28"/>
                  <a:gd name="T38" fmla="*/ 0 w 66"/>
                  <a:gd name="T39" fmla="*/ 10 h 28"/>
                  <a:gd name="T40" fmla="*/ 3 w 66"/>
                  <a:gd name="T41" fmla="*/ 7 h 28"/>
                  <a:gd name="T42" fmla="*/ 5 w 66"/>
                  <a:gd name="T43" fmla="*/ 6 h 28"/>
                  <a:gd name="T44" fmla="*/ 9 w 66"/>
                  <a:gd name="T45" fmla="*/ 4 h 28"/>
                  <a:gd name="T46" fmla="*/ 21 w 66"/>
                  <a:gd name="T47" fmla="*/ 1 h 28"/>
                  <a:gd name="T48" fmla="*/ 33 w 6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28"/>
                  <a:gd name="T77" fmla="*/ 66 w 6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28">
                    <a:moveTo>
                      <a:pt x="33" y="0"/>
                    </a:moveTo>
                    <a:lnTo>
                      <a:pt x="46" y="1"/>
                    </a:lnTo>
                    <a:lnTo>
                      <a:pt x="57" y="4"/>
                    </a:lnTo>
                    <a:lnTo>
                      <a:pt x="60" y="6"/>
                    </a:lnTo>
                    <a:lnTo>
                      <a:pt x="63" y="7"/>
                    </a:lnTo>
                    <a:lnTo>
                      <a:pt x="66" y="10"/>
                    </a:lnTo>
                    <a:lnTo>
                      <a:pt x="66" y="14"/>
                    </a:lnTo>
                    <a:lnTo>
                      <a:pt x="66" y="16"/>
                    </a:lnTo>
                    <a:lnTo>
                      <a:pt x="63" y="19"/>
                    </a:lnTo>
                    <a:lnTo>
                      <a:pt x="60" y="22"/>
                    </a:lnTo>
                    <a:lnTo>
                      <a:pt x="57" y="23"/>
                    </a:lnTo>
                    <a:lnTo>
                      <a:pt x="46" y="27"/>
                    </a:lnTo>
                    <a:lnTo>
                      <a:pt x="33" y="28"/>
                    </a:lnTo>
                    <a:lnTo>
                      <a:pt x="21" y="27"/>
                    </a:lnTo>
                    <a:lnTo>
                      <a:pt x="9" y="23"/>
                    </a:lnTo>
                    <a:lnTo>
                      <a:pt x="5" y="22"/>
                    </a:lnTo>
                    <a:lnTo>
                      <a:pt x="3" y="19"/>
                    </a:lnTo>
                    <a:lnTo>
                      <a:pt x="0" y="16"/>
                    </a:lnTo>
                    <a:lnTo>
                      <a:pt x="0" y="14"/>
                    </a:lnTo>
                    <a:lnTo>
                      <a:pt x="0" y="10"/>
                    </a:lnTo>
                    <a:lnTo>
                      <a:pt x="3" y="7"/>
                    </a:lnTo>
                    <a:lnTo>
                      <a:pt x="5" y="6"/>
                    </a:lnTo>
                    <a:lnTo>
                      <a:pt x="9" y="4"/>
                    </a:lnTo>
                    <a:lnTo>
                      <a:pt x="21" y="1"/>
                    </a:lnTo>
                    <a:lnTo>
                      <a:pt x="33" y="0"/>
                    </a:lnTo>
                    <a:close/>
                  </a:path>
                </a:pathLst>
              </a:custGeom>
              <a:solidFill>
                <a:srgbClr val="004281"/>
              </a:solidFill>
              <a:ln w="9525">
                <a:noFill/>
                <a:round/>
                <a:headEnd/>
                <a:tailEnd/>
              </a:ln>
            </p:spPr>
            <p:txBody>
              <a:bodyPr/>
              <a:lstStyle/>
              <a:p>
                <a:pPr fontAlgn="t"/>
                <a:endParaRPr lang="en-US"/>
              </a:p>
            </p:txBody>
          </p:sp>
          <p:sp>
            <p:nvSpPr>
              <p:cNvPr id="48637" name="Freeform 159"/>
              <p:cNvSpPr>
                <a:spLocks/>
              </p:cNvSpPr>
              <p:nvPr/>
            </p:nvSpPr>
            <p:spPr bwMode="auto">
              <a:xfrm>
                <a:off x="4551" y="1711"/>
                <a:ext cx="17" cy="7"/>
              </a:xfrm>
              <a:custGeom>
                <a:avLst/>
                <a:gdLst>
                  <a:gd name="T0" fmla="*/ 33 w 66"/>
                  <a:gd name="T1" fmla="*/ 0 h 28"/>
                  <a:gd name="T2" fmla="*/ 46 w 66"/>
                  <a:gd name="T3" fmla="*/ 1 h 28"/>
                  <a:gd name="T4" fmla="*/ 57 w 66"/>
                  <a:gd name="T5" fmla="*/ 4 h 28"/>
                  <a:gd name="T6" fmla="*/ 60 w 66"/>
                  <a:gd name="T7" fmla="*/ 6 h 28"/>
                  <a:gd name="T8" fmla="*/ 63 w 66"/>
                  <a:gd name="T9" fmla="*/ 7 h 28"/>
                  <a:gd name="T10" fmla="*/ 66 w 66"/>
                  <a:gd name="T11" fmla="*/ 10 h 28"/>
                  <a:gd name="T12" fmla="*/ 66 w 66"/>
                  <a:gd name="T13" fmla="*/ 14 h 28"/>
                  <a:gd name="T14" fmla="*/ 66 w 66"/>
                  <a:gd name="T15" fmla="*/ 16 h 28"/>
                  <a:gd name="T16" fmla="*/ 63 w 66"/>
                  <a:gd name="T17" fmla="*/ 19 h 28"/>
                  <a:gd name="T18" fmla="*/ 60 w 66"/>
                  <a:gd name="T19" fmla="*/ 22 h 28"/>
                  <a:gd name="T20" fmla="*/ 57 w 66"/>
                  <a:gd name="T21" fmla="*/ 23 h 28"/>
                  <a:gd name="T22" fmla="*/ 46 w 66"/>
                  <a:gd name="T23" fmla="*/ 27 h 28"/>
                  <a:gd name="T24" fmla="*/ 33 w 66"/>
                  <a:gd name="T25" fmla="*/ 28 h 28"/>
                  <a:gd name="T26" fmla="*/ 21 w 66"/>
                  <a:gd name="T27" fmla="*/ 27 h 28"/>
                  <a:gd name="T28" fmla="*/ 9 w 66"/>
                  <a:gd name="T29" fmla="*/ 23 h 28"/>
                  <a:gd name="T30" fmla="*/ 5 w 66"/>
                  <a:gd name="T31" fmla="*/ 22 h 28"/>
                  <a:gd name="T32" fmla="*/ 3 w 66"/>
                  <a:gd name="T33" fmla="*/ 19 h 28"/>
                  <a:gd name="T34" fmla="*/ 0 w 66"/>
                  <a:gd name="T35" fmla="*/ 16 h 28"/>
                  <a:gd name="T36" fmla="*/ 0 w 66"/>
                  <a:gd name="T37" fmla="*/ 14 h 28"/>
                  <a:gd name="T38" fmla="*/ 0 w 66"/>
                  <a:gd name="T39" fmla="*/ 10 h 28"/>
                  <a:gd name="T40" fmla="*/ 3 w 66"/>
                  <a:gd name="T41" fmla="*/ 7 h 28"/>
                  <a:gd name="T42" fmla="*/ 5 w 66"/>
                  <a:gd name="T43" fmla="*/ 6 h 28"/>
                  <a:gd name="T44" fmla="*/ 9 w 66"/>
                  <a:gd name="T45" fmla="*/ 4 h 28"/>
                  <a:gd name="T46" fmla="*/ 21 w 66"/>
                  <a:gd name="T47" fmla="*/ 1 h 28"/>
                  <a:gd name="T48" fmla="*/ 33 w 6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28"/>
                  <a:gd name="T77" fmla="*/ 66 w 6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28">
                    <a:moveTo>
                      <a:pt x="33" y="0"/>
                    </a:moveTo>
                    <a:lnTo>
                      <a:pt x="46" y="1"/>
                    </a:lnTo>
                    <a:lnTo>
                      <a:pt x="57" y="4"/>
                    </a:lnTo>
                    <a:lnTo>
                      <a:pt x="60" y="6"/>
                    </a:lnTo>
                    <a:lnTo>
                      <a:pt x="63" y="7"/>
                    </a:lnTo>
                    <a:lnTo>
                      <a:pt x="66" y="10"/>
                    </a:lnTo>
                    <a:lnTo>
                      <a:pt x="66" y="14"/>
                    </a:lnTo>
                    <a:lnTo>
                      <a:pt x="66" y="16"/>
                    </a:lnTo>
                    <a:lnTo>
                      <a:pt x="63" y="19"/>
                    </a:lnTo>
                    <a:lnTo>
                      <a:pt x="60" y="22"/>
                    </a:lnTo>
                    <a:lnTo>
                      <a:pt x="57" y="23"/>
                    </a:lnTo>
                    <a:lnTo>
                      <a:pt x="46" y="27"/>
                    </a:lnTo>
                    <a:lnTo>
                      <a:pt x="33" y="28"/>
                    </a:lnTo>
                    <a:lnTo>
                      <a:pt x="21" y="27"/>
                    </a:lnTo>
                    <a:lnTo>
                      <a:pt x="9" y="23"/>
                    </a:lnTo>
                    <a:lnTo>
                      <a:pt x="5" y="22"/>
                    </a:lnTo>
                    <a:lnTo>
                      <a:pt x="3" y="19"/>
                    </a:lnTo>
                    <a:lnTo>
                      <a:pt x="0" y="16"/>
                    </a:lnTo>
                    <a:lnTo>
                      <a:pt x="0" y="14"/>
                    </a:lnTo>
                    <a:lnTo>
                      <a:pt x="0" y="10"/>
                    </a:lnTo>
                    <a:lnTo>
                      <a:pt x="3" y="7"/>
                    </a:lnTo>
                    <a:lnTo>
                      <a:pt x="5" y="6"/>
                    </a:lnTo>
                    <a:lnTo>
                      <a:pt x="9" y="4"/>
                    </a:lnTo>
                    <a:lnTo>
                      <a:pt x="21" y="1"/>
                    </a:lnTo>
                    <a:lnTo>
                      <a:pt x="33" y="0"/>
                    </a:lnTo>
                    <a:close/>
                  </a:path>
                </a:pathLst>
              </a:custGeom>
              <a:noFill/>
              <a:ln w="4763">
                <a:solidFill>
                  <a:srgbClr val="004281"/>
                </a:solidFill>
                <a:round/>
                <a:headEnd/>
                <a:tailEnd/>
              </a:ln>
            </p:spPr>
            <p:txBody>
              <a:bodyPr/>
              <a:lstStyle/>
              <a:p>
                <a:pPr fontAlgn="t"/>
                <a:endParaRPr lang="en-US"/>
              </a:p>
            </p:txBody>
          </p:sp>
          <p:sp>
            <p:nvSpPr>
              <p:cNvPr id="48638" name="Freeform 160"/>
              <p:cNvSpPr>
                <a:spLocks/>
              </p:cNvSpPr>
              <p:nvPr/>
            </p:nvSpPr>
            <p:spPr bwMode="auto">
              <a:xfrm>
                <a:off x="4620" y="1740"/>
                <a:ext cx="5" cy="3"/>
              </a:xfrm>
              <a:custGeom>
                <a:avLst/>
                <a:gdLst>
                  <a:gd name="T0" fmla="*/ 10 w 22"/>
                  <a:gd name="T1" fmla="*/ 0 h 16"/>
                  <a:gd name="T2" fmla="*/ 16 w 22"/>
                  <a:gd name="T3" fmla="*/ 2 h 16"/>
                  <a:gd name="T4" fmla="*/ 18 w 22"/>
                  <a:gd name="T5" fmla="*/ 3 h 16"/>
                  <a:gd name="T6" fmla="*/ 21 w 22"/>
                  <a:gd name="T7" fmla="*/ 5 h 16"/>
                  <a:gd name="T8" fmla="*/ 22 w 22"/>
                  <a:gd name="T9" fmla="*/ 8 h 16"/>
                  <a:gd name="T10" fmla="*/ 21 w 22"/>
                  <a:gd name="T11" fmla="*/ 12 h 16"/>
                  <a:gd name="T12" fmla="*/ 18 w 22"/>
                  <a:gd name="T13" fmla="*/ 14 h 16"/>
                  <a:gd name="T14" fmla="*/ 16 w 22"/>
                  <a:gd name="T15" fmla="*/ 16 h 16"/>
                  <a:gd name="T16" fmla="*/ 10 w 22"/>
                  <a:gd name="T17" fmla="*/ 16 h 16"/>
                  <a:gd name="T18" fmla="*/ 7 w 22"/>
                  <a:gd name="T19" fmla="*/ 16 h 16"/>
                  <a:gd name="T20" fmla="*/ 3 w 22"/>
                  <a:gd name="T21" fmla="*/ 14 h 16"/>
                  <a:gd name="T22" fmla="*/ 0 w 22"/>
                  <a:gd name="T23" fmla="*/ 12 h 16"/>
                  <a:gd name="T24" fmla="*/ 0 w 22"/>
                  <a:gd name="T25" fmla="*/ 8 h 16"/>
                  <a:gd name="T26" fmla="*/ 0 w 22"/>
                  <a:gd name="T27" fmla="*/ 5 h 16"/>
                  <a:gd name="T28" fmla="*/ 3 w 22"/>
                  <a:gd name="T29" fmla="*/ 3 h 16"/>
                  <a:gd name="T30" fmla="*/ 7 w 22"/>
                  <a:gd name="T31" fmla="*/ 2 h 16"/>
                  <a:gd name="T32" fmla="*/ 10 w 22"/>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16"/>
                  <a:gd name="T53" fmla="*/ 22 w 22"/>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16">
                    <a:moveTo>
                      <a:pt x="10" y="0"/>
                    </a:moveTo>
                    <a:lnTo>
                      <a:pt x="16" y="2"/>
                    </a:lnTo>
                    <a:lnTo>
                      <a:pt x="18" y="3"/>
                    </a:lnTo>
                    <a:lnTo>
                      <a:pt x="21" y="5"/>
                    </a:lnTo>
                    <a:lnTo>
                      <a:pt x="22" y="8"/>
                    </a:lnTo>
                    <a:lnTo>
                      <a:pt x="21" y="12"/>
                    </a:lnTo>
                    <a:lnTo>
                      <a:pt x="18" y="14"/>
                    </a:lnTo>
                    <a:lnTo>
                      <a:pt x="16" y="16"/>
                    </a:lnTo>
                    <a:lnTo>
                      <a:pt x="10" y="16"/>
                    </a:lnTo>
                    <a:lnTo>
                      <a:pt x="7" y="16"/>
                    </a:lnTo>
                    <a:lnTo>
                      <a:pt x="3" y="14"/>
                    </a:lnTo>
                    <a:lnTo>
                      <a:pt x="0" y="12"/>
                    </a:lnTo>
                    <a:lnTo>
                      <a:pt x="0" y="8"/>
                    </a:lnTo>
                    <a:lnTo>
                      <a:pt x="0" y="5"/>
                    </a:lnTo>
                    <a:lnTo>
                      <a:pt x="3" y="3"/>
                    </a:lnTo>
                    <a:lnTo>
                      <a:pt x="7" y="2"/>
                    </a:lnTo>
                    <a:lnTo>
                      <a:pt x="10" y="0"/>
                    </a:lnTo>
                    <a:close/>
                  </a:path>
                </a:pathLst>
              </a:custGeom>
              <a:solidFill>
                <a:srgbClr val="004A8F"/>
              </a:solidFill>
              <a:ln w="9525">
                <a:noFill/>
                <a:round/>
                <a:headEnd/>
                <a:tailEnd/>
              </a:ln>
            </p:spPr>
            <p:txBody>
              <a:bodyPr/>
              <a:lstStyle/>
              <a:p>
                <a:pPr fontAlgn="t"/>
                <a:endParaRPr lang="en-US"/>
              </a:p>
            </p:txBody>
          </p:sp>
          <p:sp>
            <p:nvSpPr>
              <p:cNvPr id="48639" name="Freeform 161"/>
              <p:cNvSpPr>
                <a:spLocks/>
              </p:cNvSpPr>
              <p:nvPr/>
            </p:nvSpPr>
            <p:spPr bwMode="auto">
              <a:xfrm>
                <a:off x="4620" y="1740"/>
                <a:ext cx="5" cy="3"/>
              </a:xfrm>
              <a:custGeom>
                <a:avLst/>
                <a:gdLst>
                  <a:gd name="T0" fmla="*/ 10 w 22"/>
                  <a:gd name="T1" fmla="*/ 0 h 16"/>
                  <a:gd name="T2" fmla="*/ 16 w 22"/>
                  <a:gd name="T3" fmla="*/ 2 h 16"/>
                  <a:gd name="T4" fmla="*/ 18 w 22"/>
                  <a:gd name="T5" fmla="*/ 3 h 16"/>
                  <a:gd name="T6" fmla="*/ 21 w 22"/>
                  <a:gd name="T7" fmla="*/ 5 h 16"/>
                  <a:gd name="T8" fmla="*/ 22 w 22"/>
                  <a:gd name="T9" fmla="*/ 8 h 16"/>
                  <a:gd name="T10" fmla="*/ 21 w 22"/>
                  <a:gd name="T11" fmla="*/ 12 h 16"/>
                  <a:gd name="T12" fmla="*/ 18 w 22"/>
                  <a:gd name="T13" fmla="*/ 14 h 16"/>
                  <a:gd name="T14" fmla="*/ 16 w 22"/>
                  <a:gd name="T15" fmla="*/ 16 h 16"/>
                  <a:gd name="T16" fmla="*/ 10 w 22"/>
                  <a:gd name="T17" fmla="*/ 16 h 16"/>
                  <a:gd name="T18" fmla="*/ 7 w 22"/>
                  <a:gd name="T19" fmla="*/ 16 h 16"/>
                  <a:gd name="T20" fmla="*/ 3 w 22"/>
                  <a:gd name="T21" fmla="*/ 14 h 16"/>
                  <a:gd name="T22" fmla="*/ 0 w 22"/>
                  <a:gd name="T23" fmla="*/ 12 h 16"/>
                  <a:gd name="T24" fmla="*/ 0 w 22"/>
                  <a:gd name="T25" fmla="*/ 8 h 16"/>
                  <a:gd name="T26" fmla="*/ 0 w 22"/>
                  <a:gd name="T27" fmla="*/ 5 h 16"/>
                  <a:gd name="T28" fmla="*/ 3 w 22"/>
                  <a:gd name="T29" fmla="*/ 3 h 16"/>
                  <a:gd name="T30" fmla="*/ 7 w 22"/>
                  <a:gd name="T31" fmla="*/ 2 h 16"/>
                  <a:gd name="T32" fmla="*/ 10 w 22"/>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16"/>
                  <a:gd name="T53" fmla="*/ 22 w 22"/>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16">
                    <a:moveTo>
                      <a:pt x="10" y="0"/>
                    </a:moveTo>
                    <a:lnTo>
                      <a:pt x="16" y="2"/>
                    </a:lnTo>
                    <a:lnTo>
                      <a:pt x="18" y="3"/>
                    </a:lnTo>
                    <a:lnTo>
                      <a:pt x="21" y="5"/>
                    </a:lnTo>
                    <a:lnTo>
                      <a:pt x="22" y="8"/>
                    </a:lnTo>
                    <a:lnTo>
                      <a:pt x="21" y="12"/>
                    </a:lnTo>
                    <a:lnTo>
                      <a:pt x="18" y="14"/>
                    </a:lnTo>
                    <a:lnTo>
                      <a:pt x="16" y="16"/>
                    </a:lnTo>
                    <a:lnTo>
                      <a:pt x="10" y="16"/>
                    </a:lnTo>
                    <a:lnTo>
                      <a:pt x="7" y="16"/>
                    </a:lnTo>
                    <a:lnTo>
                      <a:pt x="3" y="14"/>
                    </a:lnTo>
                    <a:lnTo>
                      <a:pt x="0" y="12"/>
                    </a:lnTo>
                    <a:lnTo>
                      <a:pt x="0" y="8"/>
                    </a:lnTo>
                    <a:lnTo>
                      <a:pt x="0" y="5"/>
                    </a:lnTo>
                    <a:lnTo>
                      <a:pt x="3" y="3"/>
                    </a:lnTo>
                    <a:lnTo>
                      <a:pt x="7" y="2"/>
                    </a:lnTo>
                    <a:lnTo>
                      <a:pt x="10" y="0"/>
                    </a:lnTo>
                    <a:close/>
                  </a:path>
                </a:pathLst>
              </a:custGeom>
              <a:noFill/>
              <a:ln w="4763">
                <a:solidFill>
                  <a:srgbClr val="004A8F"/>
                </a:solidFill>
                <a:round/>
                <a:headEnd/>
                <a:tailEnd/>
              </a:ln>
            </p:spPr>
            <p:txBody>
              <a:bodyPr/>
              <a:lstStyle/>
              <a:p>
                <a:pPr fontAlgn="t"/>
                <a:endParaRPr lang="en-US"/>
              </a:p>
            </p:txBody>
          </p:sp>
          <p:sp>
            <p:nvSpPr>
              <p:cNvPr id="48640" name="Freeform 162"/>
              <p:cNvSpPr>
                <a:spLocks/>
              </p:cNvSpPr>
              <p:nvPr/>
            </p:nvSpPr>
            <p:spPr bwMode="auto">
              <a:xfrm>
                <a:off x="4498" y="1737"/>
                <a:ext cx="6" cy="4"/>
              </a:xfrm>
              <a:custGeom>
                <a:avLst/>
                <a:gdLst>
                  <a:gd name="T0" fmla="*/ 12 w 24"/>
                  <a:gd name="T1" fmla="*/ 0 h 16"/>
                  <a:gd name="T2" fmla="*/ 17 w 24"/>
                  <a:gd name="T3" fmla="*/ 0 h 16"/>
                  <a:gd name="T4" fmla="*/ 20 w 24"/>
                  <a:gd name="T5" fmla="*/ 2 h 16"/>
                  <a:gd name="T6" fmla="*/ 22 w 24"/>
                  <a:gd name="T7" fmla="*/ 4 h 16"/>
                  <a:gd name="T8" fmla="*/ 24 w 24"/>
                  <a:gd name="T9" fmla="*/ 8 h 16"/>
                  <a:gd name="T10" fmla="*/ 22 w 24"/>
                  <a:gd name="T11" fmla="*/ 11 h 16"/>
                  <a:gd name="T12" fmla="*/ 20 w 24"/>
                  <a:gd name="T13" fmla="*/ 13 h 16"/>
                  <a:gd name="T14" fmla="*/ 17 w 24"/>
                  <a:gd name="T15" fmla="*/ 14 h 16"/>
                  <a:gd name="T16" fmla="*/ 12 w 24"/>
                  <a:gd name="T17" fmla="*/ 16 h 16"/>
                  <a:gd name="T18" fmla="*/ 8 w 24"/>
                  <a:gd name="T19" fmla="*/ 14 h 16"/>
                  <a:gd name="T20" fmla="*/ 4 w 24"/>
                  <a:gd name="T21" fmla="*/ 13 h 16"/>
                  <a:gd name="T22" fmla="*/ 2 w 24"/>
                  <a:gd name="T23" fmla="*/ 11 h 16"/>
                  <a:gd name="T24" fmla="*/ 0 w 24"/>
                  <a:gd name="T25" fmla="*/ 8 h 16"/>
                  <a:gd name="T26" fmla="*/ 2 w 24"/>
                  <a:gd name="T27" fmla="*/ 4 h 16"/>
                  <a:gd name="T28" fmla="*/ 4 w 24"/>
                  <a:gd name="T29" fmla="*/ 2 h 16"/>
                  <a:gd name="T30" fmla="*/ 8 w 24"/>
                  <a:gd name="T31" fmla="*/ 0 h 16"/>
                  <a:gd name="T32" fmla="*/ 12 w 24"/>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16"/>
                  <a:gd name="T53" fmla="*/ 24 w 24"/>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16">
                    <a:moveTo>
                      <a:pt x="12" y="0"/>
                    </a:moveTo>
                    <a:lnTo>
                      <a:pt x="17" y="0"/>
                    </a:lnTo>
                    <a:lnTo>
                      <a:pt x="20" y="2"/>
                    </a:lnTo>
                    <a:lnTo>
                      <a:pt x="22" y="4"/>
                    </a:lnTo>
                    <a:lnTo>
                      <a:pt x="24" y="8"/>
                    </a:lnTo>
                    <a:lnTo>
                      <a:pt x="22" y="11"/>
                    </a:lnTo>
                    <a:lnTo>
                      <a:pt x="20" y="13"/>
                    </a:lnTo>
                    <a:lnTo>
                      <a:pt x="17" y="14"/>
                    </a:lnTo>
                    <a:lnTo>
                      <a:pt x="12" y="16"/>
                    </a:lnTo>
                    <a:lnTo>
                      <a:pt x="8" y="14"/>
                    </a:lnTo>
                    <a:lnTo>
                      <a:pt x="4" y="13"/>
                    </a:lnTo>
                    <a:lnTo>
                      <a:pt x="2" y="11"/>
                    </a:lnTo>
                    <a:lnTo>
                      <a:pt x="0" y="8"/>
                    </a:lnTo>
                    <a:lnTo>
                      <a:pt x="2" y="4"/>
                    </a:lnTo>
                    <a:lnTo>
                      <a:pt x="4" y="2"/>
                    </a:lnTo>
                    <a:lnTo>
                      <a:pt x="8" y="0"/>
                    </a:lnTo>
                    <a:lnTo>
                      <a:pt x="12" y="0"/>
                    </a:lnTo>
                    <a:close/>
                  </a:path>
                </a:pathLst>
              </a:custGeom>
              <a:solidFill>
                <a:srgbClr val="004281"/>
              </a:solidFill>
              <a:ln w="9525">
                <a:noFill/>
                <a:round/>
                <a:headEnd/>
                <a:tailEnd/>
              </a:ln>
            </p:spPr>
            <p:txBody>
              <a:bodyPr/>
              <a:lstStyle/>
              <a:p>
                <a:pPr fontAlgn="t"/>
                <a:endParaRPr lang="en-US"/>
              </a:p>
            </p:txBody>
          </p:sp>
          <p:sp>
            <p:nvSpPr>
              <p:cNvPr id="48641" name="Freeform 163"/>
              <p:cNvSpPr>
                <a:spLocks/>
              </p:cNvSpPr>
              <p:nvPr/>
            </p:nvSpPr>
            <p:spPr bwMode="auto">
              <a:xfrm>
                <a:off x="4498" y="1737"/>
                <a:ext cx="6" cy="4"/>
              </a:xfrm>
              <a:custGeom>
                <a:avLst/>
                <a:gdLst>
                  <a:gd name="T0" fmla="*/ 12 w 24"/>
                  <a:gd name="T1" fmla="*/ 0 h 16"/>
                  <a:gd name="T2" fmla="*/ 17 w 24"/>
                  <a:gd name="T3" fmla="*/ 0 h 16"/>
                  <a:gd name="T4" fmla="*/ 20 w 24"/>
                  <a:gd name="T5" fmla="*/ 2 h 16"/>
                  <a:gd name="T6" fmla="*/ 22 w 24"/>
                  <a:gd name="T7" fmla="*/ 4 h 16"/>
                  <a:gd name="T8" fmla="*/ 24 w 24"/>
                  <a:gd name="T9" fmla="*/ 8 h 16"/>
                  <a:gd name="T10" fmla="*/ 22 w 24"/>
                  <a:gd name="T11" fmla="*/ 11 h 16"/>
                  <a:gd name="T12" fmla="*/ 20 w 24"/>
                  <a:gd name="T13" fmla="*/ 13 h 16"/>
                  <a:gd name="T14" fmla="*/ 17 w 24"/>
                  <a:gd name="T15" fmla="*/ 14 h 16"/>
                  <a:gd name="T16" fmla="*/ 12 w 24"/>
                  <a:gd name="T17" fmla="*/ 16 h 16"/>
                  <a:gd name="T18" fmla="*/ 8 w 24"/>
                  <a:gd name="T19" fmla="*/ 14 h 16"/>
                  <a:gd name="T20" fmla="*/ 4 w 24"/>
                  <a:gd name="T21" fmla="*/ 13 h 16"/>
                  <a:gd name="T22" fmla="*/ 2 w 24"/>
                  <a:gd name="T23" fmla="*/ 11 h 16"/>
                  <a:gd name="T24" fmla="*/ 0 w 24"/>
                  <a:gd name="T25" fmla="*/ 8 h 16"/>
                  <a:gd name="T26" fmla="*/ 2 w 24"/>
                  <a:gd name="T27" fmla="*/ 4 h 16"/>
                  <a:gd name="T28" fmla="*/ 4 w 24"/>
                  <a:gd name="T29" fmla="*/ 2 h 16"/>
                  <a:gd name="T30" fmla="*/ 8 w 24"/>
                  <a:gd name="T31" fmla="*/ 0 h 16"/>
                  <a:gd name="T32" fmla="*/ 12 w 24"/>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16"/>
                  <a:gd name="T53" fmla="*/ 24 w 24"/>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16">
                    <a:moveTo>
                      <a:pt x="12" y="0"/>
                    </a:moveTo>
                    <a:lnTo>
                      <a:pt x="17" y="0"/>
                    </a:lnTo>
                    <a:lnTo>
                      <a:pt x="20" y="2"/>
                    </a:lnTo>
                    <a:lnTo>
                      <a:pt x="22" y="4"/>
                    </a:lnTo>
                    <a:lnTo>
                      <a:pt x="24" y="8"/>
                    </a:lnTo>
                    <a:lnTo>
                      <a:pt x="22" y="11"/>
                    </a:lnTo>
                    <a:lnTo>
                      <a:pt x="20" y="13"/>
                    </a:lnTo>
                    <a:lnTo>
                      <a:pt x="17" y="14"/>
                    </a:lnTo>
                    <a:lnTo>
                      <a:pt x="12" y="16"/>
                    </a:lnTo>
                    <a:lnTo>
                      <a:pt x="8" y="14"/>
                    </a:lnTo>
                    <a:lnTo>
                      <a:pt x="4" y="13"/>
                    </a:lnTo>
                    <a:lnTo>
                      <a:pt x="2" y="11"/>
                    </a:lnTo>
                    <a:lnTo>
                      <a:pt x="0" y="8"/>
                    </a:lnTo>
                    <a:lnTo>
                      <a:pt x="2" y="4"/>
                    </a:lnTo>
                    <a:lnTo>
                      <a:pt x="4" y="2"/>
                    </a:lnTo>
                    <a:lnTo>
                      <a:pt x="8" y="0"/>
                    </a:lnTo>
                    <a:lnTo>
                      <a:pt x="12" y="0"/>
                    </a:lnTo>
                    <a:close/>
                  </a:path>
                </a:pathLst>
              </a:custGeom>
              <a:noFill/>
              <a:ln w="4763">
                <a:solidFill>
                  <a:srgbClr val="004281"/>
                </a:solidFill>
                <a:round/>
                <a:headEnd/>
                <a:tailEnd/>
              </a:ln>
            </p:spPr>
            <p:txBody>
              <a:bodyPr/>
              <a:lstStyle/>
              <a:p>
                <a:pPr fontAlgn="t"/>
                <a:endParaRPr lang="en-US"/>
              </a:p>
            </p:txBody>
          </p:sp>
          <p:sp>
            <p:nvSpPr>
              <p:cNvPr id="48642" name="Freeform 164"/>
              <p:cNvSpPr>
                <a:spLocks/>
              </p:cNvSpPr>
              <p:nvPr/>
            </p:nvSpPr>
            <p:spPr bwMode="auto">
              <a:xfrm>
                <a:off x="4553" y="1662"/>
                <a:ext cx="13" cy="8"/>
              </a:xfrm>
              <a:custGeom>
                <a:avLst/>
                <a:gdLst>
                  <a:gd name="T0" fmla="*/ 24 w 49"/>
                  <a:gd name="T1" fmla="*/ 0 h 32"/>
                  <a:gd name="T2" fmla="*/ 33 w 49"/>
                  <a:gd name="T3" fmla="*/ 1 h 32"/>
                  <a:gd name="T4" fmla="*/ 41 w 49"/>
                  <a:gd name="T5" fmla="*/ 5 h 32"/>
                  <a:gd name="T6" fmla="*/ 45 w 49"/>
                  <a:gd name="T7" fmla="*/ 8 h 32"/>
                  <a:gd name="T8" fmla="*/ 47 w 49"/>
                  <a:gd name="T9" fmla="*/ 10 h 32"/>
                  <a:gd name="T10" fmla="*/ 49 w 49"/>
                  <a:gd name="T11" fmla="*/ 13 h 32"/>
                  <a:gd name="T12" fmla="*/ 49 w 49"/>
                  <a:gd name="T13" fmla="*/ 17 h 32"/>
                  <a:gd name="T14" fmla="*/ 49 w 49"/>
                  <a:gd name="T15" fmla="*/ 19 h 32"/>
                  <a:gd name="T16" fmla="*/ 47 w 49"/>
                  <a:gd name="T17" fmla="*/ 23 h 32"/>
                  <a:gd name="T18" fmla="*/ 45 w 49"/>
                  <a:gd name="T19" fmla="*/ 26 h 32"/>
                  <a:gd name="T20" fmla="*/ 41 w 49"/>
                  <a:gd name="T21" fmla="*/ 28 h 32"/>
                  <a:gd name="T22" fmla="*/ 33 w 49"/>
                  <a:gd name="T23" fmla="*/ 31 h 32"/>
                  <a:gd name="T24" fmla="*/ 24 w 49"/>
                  <a:gd name="T25" fmla="*/ 32 h 32"/>
                  <a:gd name="T26" fmla="*/ 14 w 49"/>
                  <a:gd name="T27" fmla="*/ 31 h 32"/>
                  <a:gd name="T28" fmla="*/ 6 w 49"/>
                  <a:gd name="T29" fmla="*/ 28 h 32"/>
                  <a:gd name="T30" fmla="*/ 4 w 49"/>
                  <a:gd name="T31" fmla="*/ 26 h 32"/>
                  <a:gd name="T32" fmla="*/ 1 w 49"/>
                  <a:gd name="T33" fmla="*/ 23 h 32"/>
                  <a:gd name="T34" fmla="*/ 0 w 49"/>
                  <a:gd name="T35" fmla="*/ 19 h 32"/>
                  <a:gd name="T36" fmla="*/ 0 w 49"/>
                  <a:gd name="T37" fmla="*/ 17 h 32"/>
                  <a:gd name="T38" fmla="*/ 0 w 49"/>
                  <a:gd name="T39" fmla="*/ 13 h 32"/>
                  <a:gd name="T40" fmla="*/ 1 w 49"/>
                  <a:gd name="T41" fmla="*/ 10 h 32"/>
                  <a:gd name="T42" fmla="*/ 4 w 49"/>
                  <a:gd name="T43" fmla="*/ 8 h 32"/>
                  <a:gd name="T44" fmla="*/ 6 w 49"/>
                  <a:gd name="T45" fmla="*/ 5 h 32"/>
                  <a:gd name="T46" fmla="*/ 14 w 49"/>
                  <a:gd name="T47" fmla="*/ 1 h 32"/>
                  <a:gd name="T48" fmla="*/ 24 w 4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32"/>
                  <a:gd name="T77" fmla="*/ 49 w 4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32">
                    <a:moveTo>
                      <a:pt x="24" y="0"/>
                    </a:moveTo>
                    <a:lnTo>
                      <a:pt x="33" y="1"/>
                    </a:lnTo>
                    <a:lnTo>
                      <a:pt x="41" y="5"/>
                    </a:lnTo>
                    <a:lnTo>
                      <a:pt x="45" y="8"/>
                    </a:lnTo>
                    <a:lnTo>
                      <a:pt x="47" y="10"/>
                    </a:lnTo>
                    <a:lnTo>
                      <a:pt x="49" y="13"/>
                    </a:lnTo>
                    <a:lnTo>
                      <a:pt x="49" y="17"/>
                    </a:lnTo>
                    <a:lnTo>
                      <a:pt x="49" y="19"/>
                    </a:lnTo>
                    <a:lnTo>
                      <a:pt x="47" y="23"/>
                    </a:lnTo>
                    <a:lnTo>
                      <a:pt x="45" y="26"/>
                    </a:lnTo>
                    <a:lnTo>
                      <a:pt x="41" y="28"/>
                    </a:lnTo>
                    <a:lnTo>
                      <a:pt x="33" y="31"/>
                    </a:lnTo>
                    <a:lnTo>
                      <a:pt x="24" y="32"/>
                    </a:lnTo>
                    <a:lnTo>
                      <a:pt x="14" y="31"/>
                    </a:lnTo>
                    <a:lnTo>
                      <a:pt x="6" y="28"/>
                    </a:lnTo>
                    <a:lnTo>
                      <a:pt x="4" y="26"/>
                    </a:lnTo>
                    <a:lnTo>
                      <a:pt x="1" y="23"/>
                    </a:lnTo>
                    <a:lnTo>
                      <a:pt x="0" y="19"/>
                    </a:lnTo>
                    <a:lnTo>
                      <a:pt x="0" y="17"/>
                    </a:lnTo>
                    <a:lnTo>
                      <a:pt x="0" y="13"/>
                    </a:lnTo>
                    <a:lnTo>
                      <a:pt x="1" y="10"/>
                    </a:lnTo>
                    <a:lnTo>
                      <a:pt x="4" y="8"/>
                    </a:lnTo>
                    <a:lnTo>
                      <a:pt x="6" y="5"/>
                    </a:lnTo>
                    <a:lnTo>
                      <a:pt x="14" y="1"/>
                    </a:lnTo>
                    <a:lnTo>
                      <a:pt x="24" y="0"/>
                    </a:lnTo>
                    <a:close/>
                  </a:path>
                </a:pathLst>
              </a:custGeom>
              <a:solidFill>
                <a:srgbClr val="004281"/>
              </a:solidFill>
              <a:ln w="9525">
                <a:noFill/>
                <a:round/>
                <a:headEnd/>
                <a:tailEnd/>
              </a:ln>
            </p:spPr>
            <p:txBody>
              <a:bodyPr/>
              <a:lstStyle/>
              <a:p>
                <a:pPr fontAlgn="t"/>
                <a:endParaRPr lang="en-US"/>
              </a:p>
            </p:txBody>
          </p:sp>
          <p:sp>
            <p:nvSpPr>
              <p:cNvPr id="48643" name="Freeform 165"/>
              <p:cNvSpPr>
                <a:spLocks/>
              </p:cNvSpPr>
              <p:nvPr/>
            </p:nvSpPr>
            <p:spPr bwMode="auto">
              <a:xfrm>
                <a:off x="4553" y="1662"/>
                <a:ext cx="13" cy="8"/>
              </a:xfrm>
              <a:custGeom>
                <a:avLst/>
                <a:gdLst>
                  <a:gd name="T0" fmla="*/ 24 w 49"/>
                  <a:gd name="T1" fmla="*/ 0 h 32"/>
                  <a:gd name="T2" fmla="*/ 33 w 49"/>
                  <a:gd name="T3" fmla="*/ 1 h 32"/>
                  <a:gd name="T4" fmla="*/ 41 w 49"/>
                  <a:gd name="T5" fmla="*/ 5 h 32"/>
                  <a:gd name="T6" fmla="*/ 45 w 49"/>
                  <a:gd name="T7" fmla="*/ 8 h 32"/>
                  <a:gd name="T8" fmla="*/ 47 w 49"/>
                  <a:gd name="T9" fmla="*/ 10 h 32"/>
                  <a:gd name="T10" fmla="*/ 49 w 49"/>
                  <a:gd name="T11" fmla="*/ 13 h 32"/>
                  <a:gd name="T12" fmla="*/ 49 w 49"/>
                  <a:gd name="T13" fmla="*/ 17 h 32"/>
                  <a:gd name="T14" fmla="*/ 49 w 49"/>
                  <a:gd name="T15" fmla="*/ 19 h 32"/>
                  <a:gd name="T16" fmla="*/ 47 w 49"/>
                  <a:gd name="T17" fmla="*/ 23 h 32"/>
                  <a:gd name="T18" fmla="*/ 45 w 49"/>
                  <a:gd name="T19" fmla="*/ 26 h 32"/>
                  <a:gd name="T20" fmla="*/ 41 w 49"/>
                  <a:gd name="T21" fmla="*/ 28 h 32"/>
                  <a:gd name="T22" fmla="*/ 33 w 49"/>
                  <a:gd name="T23" fmla="*/ 31 h 32"/>
                  <a:gd name="T24" fmla="*/ 24 w 49"/>
                  <a:gd name="T25" fmla="*/ 32 h 32"/>
                  <a:gd name="T26" fmla="*/ 14 w 49"/>
                  <a:gd name="T27" fmla="*/ 31 h 32"/>
                  <a:gd name="T28" fmla="*/ 6 w 49"/>
                  <a:gd name="T29" fmla="*/ 28 h 32"/>
                  <a:gd name="T30" fmla="*/ 4 w 49"/>
                  <a:gd name="T31" fmla="*/ 26 h 32"/>
                  <a:gd name="T32" fmla="*/ 1 w 49"/>
                  <a:gd name="T33" fmla="*/ 23 h 32"/>
                  <a:gd name="T34" fmla="*/ 0 w 49"/>
                  <a:gd name="T35" fmla="*/ 19 h 32"/>
                  <a:gd name="T36" fmla="*/ 0 w 49"/>
                  <a:gd name="T37" fmla="*/ 17 h 32"/>
                  <a:gd name="T38" fmla="*/ 0 w 49"/>
                  <a:gd name="T39" fmla="*/ 13 h 32"/>
                  <a:gd name="T40" fmla="*/ 1 w 49"/>
                  <a:gd name="T41" fmla="*/ 10 h 32"/>
                  <a:gd name="T42" fmla="*/ 4 w 49"/>
                  <a:gd name="T43" fmla="*/ 8 h 32"/>
                  <a:gd name="T44" fmla="*/ 6 w 49"/>
                  <a:gd name="T45" fmla="*/ 5 h 32"/>
                  <a:gd name="T46" fmla="*/ 14 w 49"/>
                  <a:gd name="T47" fmla="*/ 1 h 32"/>
                  <a:gd name="T48" fmla="*/ 24 w 4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32"/>
                  <a:gd name="T77" fmla="*/ 49 w 4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32">
                    <a:moveTo>
                      <a:pt x="24" y="0"/>
                    </a:moveTo>
                    <a:lnTo>
                      <a:pt x="33" y="1"/>
                    </a:lnTo>
                    <a:lnTo>
                      <a:pt x="41" y="5"/>
                    </a:lnTo>
                    <a:lnTo>
                      <a:pt x="45" y="8"/>
                    </a:lnTo>
                    <a:lnTo>
                      <a:pt x="47" y="10"/>
                    </a:lnTo>
                    <a:lnTo>
                      <a:pt x="49" y="13"/>
                    </a:lnTo>
                    <a:lnTo>
                      <a:pt x="49" y="17"/>
                    </a:lnTo>
                    <a:lnTo>
                      <a:pt x="49" y="19"/>
                    </a:lnTo>
                    <a:lnTo>
                      <a:pt x="47" y="23"/>
                    </a:lnTo>
                    <a:lnTo>
                      <a:pt x="45" y="26"/>
                    </a:lnTo>
                    <a:lnTo>
                      <a:pt x="41" y="28"/>
                    </a:lnTo>
                    <a:lnTo>
                      <a:pt x="33" y="31"/>
                    </a:lnTo>
                    <a:lnTo>
                      <a:pt x="24" y="32"/>
                    </a:lnTo>
                    <a:lnTo>
                      <a:pt x="14" y="31"/>
                    </a:lnTo>
                    <a:lnTo>
                      <a:pt x="6" y="28"/>
                    </a:lnTo>
                    <a:lnTo>
                      <a:pt x="4" y="26"/>
                    </a:lnTo>
                    <a:lnTo>
                      <a:pt x="1" y="23"/>
                    </a:lnTo>
                    <a:lnTo>
                      <a:pt x="0" y="19"/>
                    </a:lnTo>
                    <a:lnTo>
                      <a:pt x="0" y="17"/>
                    </a:lnTo>
                    <a:lnTo>
                      <a:pt x="0" y="13"/>
                    </a:lnTo>
                    <a:lnTo>
                      <a:pt x="1" y="10"/>
                    </a:lnTo>
                    <a:lnTo>
                      <a:pt x="4" y="8"/>
                    </a:lnTo>
                    <a:lnTo>
                      <a:pt x="6" y="5"/>
                    </a:lnTo>
                    <a:lnTo>
                      <a:pt x="14" y="1"/>
                    </a:lnTo>
                    <a:lnTo>
                      <a:pt x="24" y="0"/>
                    </a:lnTo>
                    <a:close/>
                  </a:path>
                </a:pathLst>
              </a:custGeom>
              <a:noFill/>
              <a:ln w="4763">
                <a:solidFill>
                  <a:srgbClr val="004281"/>
                </a:solidFill>
                <a:round/>
                <a:headEnd/>
                <a:tailEnd/>
              </a:ln>
            </p:spPr>
            <p:txBody>
              <a:bodyPr/>
              <a:lstStyle/>
              <a:p>
                <a:pPr fontAlgn="t"/>
                <a:endParaRPr lang="en-US"/>
              </a:p>
            </p:txBody>
          </p:sp>
          <p:sp>
            <p:nvSpPr>
              <p:cNvPr id="48644" name="Freeform 166"/>
              <p:cNvSpPr>
                <a:spLocks/>
              </p:cNvSpPr>
              <p:nvPr/>
            </p:nvSpPr>
            <p:spPr bwMode="auto">
              <a:xfrm>
                <a:off x="4551" y="1617"/>
                <a:ext cx="14" cy="8"/>
              </a:xfrm>
              <a:custGeom>
                <a:avLst/>
                <a:gdLst>
                  <a:gd name="T0" fmla="*/ 27 w 54"/>
                  <a:gd name="T1" fmla="*/ 0 h 31"/>
                  <a:gd name="T2" fmla="*/ 37 w 54"/>
                  <a:gd name="T3" fmla="*/ 2 h 31"/>
                  <a:gd name="T4" fmla="*/ 46 w 54"/>
                  <a:gd name="T5" fmla="*/ 5 h 31"/>
                  <a:gd name="T6" fmla="*/ 49 w 54"/>
                  <a:gd name="T7" fmla="*/ 8 h 31"/>
                  <a:gd name="T8" fmla="*/ 51 w 54"/>
                  <a:gd name="T9" fmla="*/ 11 h 31"/>
                  <a:gd name="T10" fmla="*/ 53 w 54"/>
                  <a:gd name="T11" fmla="*/ 13 h 31"/>
                  <a:gd name="T12" fmla="*/ 54 w 54"/>
                  <a:gd name="T13" fmla="*/ 16 h 31"/>
                  <a:gd name="T14" fmla="*/ 53 w 54"/>
                  <a:gd name="T15" fmla="*/ 18 h 31"/>
                  <a:gd name="T16" fmla="*/ 51 w 54"/>
                  <a:gd name="T17" fmla="*/ 22 h 31"/>
                  <a:gd name="T18" fmla="*/ 49 w 54"/>
                  <a:gd name="T19" fmla="*/ 25 h 31"/>
                  <a:gd name="T20" fmla="*/ 46 w 54"/>
                  <a:gd name="T21" fmla="*/ 26 h 31"/>
                  <a:gd name="T22" fmla="*/ 37 w 54"/>
                  <a:gd name="T23" fmla="*/ 30 h 31"/>
                  <a:gd name="T24" fmla="*/ 27 w 54"/>
                  <a:gd name="T25" fmla="*/ 31 h 31"/>
                  <a:gd name="T26" fmla="*/ 17 w 54"/>
                  <a:gd name="T27" fmla="*/ 30 h 31"/>
                  <a:gd name="T28" fmla="*/ 8 w 54"/>
                  <a:gd name="T29" fmla="*/ 26 h 31"/>
                  <a:gd name="T30" fmla="*/ 5 w 54"/>
                  <a:gd name="T31" fmla="*/ 25 h 31"/>
                  <a:gd name="T32" fmla="*/ 3 w 54"/>
                  <a:gd name="T33" fmla="*/ 22 h 31"/>
                  <a:gd name="T34" fmla="*/ 0 w 54"/>
                  <a:gd name="T35" fmla="*/ 18 h 31"/>
                  <a:gd name="T36" fmla="*/ 0 w 54"/>
                  <a:gd name="T37" fmla="*/ 16 h 31"/>
                  <a:gd name="T38" fmla="*/ 0 w 54"/>
                  <a:gd name="T39" fmla="*/ 13 h 31"/>
                  <a:gd name="T40" fmla="*/ 3 w 54"/>
                  <a:gd name="T41" fmla="*/ 11 h 31"/>
                  <a:gd name="T42" fmla="*/ 5 w 54"/>
                  <a:gd name="T43" fmla="*/ 8 h 31"/>
                  <a:gd name="T44" fmla="*/ 8 w 54"/>
                  <a:gd name="T45" fmla="*/ 5 h 31"/>
                  <a:gd name="T46" fmla="*/ 17 w 54"/>
                  <a:gd name="T47" fmla="*/ 2 h 31"/>
                  <a:gd name="T48" fmla="*/ 27 w 54"/>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31"/>
                  <a:gd name="T77" fmla="*/ 54 w 54"/>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31">
                    <a:moveTo>
                      <a:pt x="27" y="0"/>
                    </a:moveTo>
                    <a:lnTo>
                      <a:pt x="37" y="2"/>
                    </a:lnTo>
                    <a:lnTo>
                      <a:pt x="46" y="5"/>
                    </a:lnTo>
                    <a:lnTo>
                      <a:pt x="49" y="8"/>
                    </a:lnTo>
                    <a:lnTo>
                      <a:pt x="51" y="11"/>
                    </a:lnTo>
                    <a:lnTo>
                      <a:pt x="53" y="13"/>
                    </a:lnTo>
                    <a:lnTo>
                      <a:pt x="54" y="16"/>
                    </a:lnTo>
                    <a:lnTo>
                      <a:pt x="53" y="18"/>
                    </a:lnTo>
                    <a:lnTo>
                      <a:pt x="51" y="22"/>
                    </a:lnTo>
                    <a:lnTo>
                      <a:pt x="49" y="25"/>
                    </a:lnTo>
                    <a:lnTo>
                      <a:pt x="46" y="26"/>
                    </a:lnTo>
                    <a:lnTo>
                      <a:pt x="37" y="30"/>
                    </a:lnTo>
                    <a:lnTo>
                      <a:pt x="27" y="31"/>
                    </a:lnTo>
                    <a:lnTo>
                      <a:pt x="17" y="30"/>
                    </a:lnTo>
                    <a:lnTo>
                      <a:pt x="8" y="26"/>
                    </a:lnTo>
                    <a:lnTo>
                      <a:pt x="5" y="25"/>
                    </a:lnTo>
                    <a:lnTo>
                      <a:pt x="3" y="22"/>
                    </a:lnTo>
                    <a:lnTo>
                      <a:pt x="0" y="18"/>
                    </a:lnTo>
                    <a:lnTo>
                      <a:pt x="0" y="16"/>
                    </a:lnTo>
                    <a:lnTo>
                      <a:pt x="0" y="13"/>
                    </a:lnTo>
                    <a:lnTo>
                      <a:pt x="3" y="11"/>
                    </a:lnTo>
                    <a:lnTo>
                      <a:pt x="5" y="8"/>
                    </a:lnTo>
                    <a:lnTo>
                      <a:pt x="8" y="5"/>
                    </a:lnTo>
                    <a:lnTo>
                      <a:pt x="17" y="2"/>
                    </a:lnTo>
                    <a:lnTo>
                      <a:pt x="27" y="0"/>
                    </a:lnTo>
                    <a:close/>
                  </a:path>
                </a:pathLst>
              </a:custGeom>
              <a:solidFill>
                <a:srgbClr val="004281"/>
              </a:solidFill>
              <a:ln w="9525">
                <a:noFill/>
                <a:round/>
                <a:headEnd/>
                <a:tailEnd/>
              </a:ln>
            </p:spPr>
            <p:txBody>
              <a:bodyPr/>
              <a:lstStyle/>
              <a:p>
                <a:pPr fontAlgn="t"/>
                <a:endParaRPr lang="en-US"/>
              </a:p>
            </p:txBody>
          </p:sp>
          <p:sp>
            <p:nvSpPr>
              <p:cNvPr id="48645" name="Freeform 167"/>
              <p:cNvSpPr>
                <a:spLocks/>
              </p:cNvSpPr>
              <p:nvPr/>
            </p:nvSpPr>
            <p:spPr bwMode="auto">
              <a:xfrm>
                <a:off x="4551" y="1617"/>
                <a:ext cx="14" cy="8"/>
              </a:xfrm>
              <a:custGeom>
                <a:avLst/>
                <a:gdLst>
                  <a:gd name="T0" fmla="*/ 27 w 54"/>
                  <a:gd name="T1" fmla="*/ 0 h 31"/>
                  <a:gd name="T2" fmla="*/ 37 w 54"/>
                  <a:gd name="T3" fmla="*/ 2 h 31"/>
                  <a:gd name="T4" fmla="*/ 46 w 54"/>
                  <a:gd name="T5" fmla="*/ 5 h 31"/>
                  <a:gd name="T6" fmla="*/ 49 w 54"/>
                  <a:gd name="T7" fmla="*/ 8 h 31"/>
                  <a:gd name="T8" fmla="*/ 51 w 54"/>
                  <a:gd name="T9" fmla="*/ 11 h 31"/>
                  <a:gd name="T10" fmla="*/ 53 w 54"/>
                  <a:gd name="T11" fmla="*/ 13 h 31"/>
                  <a:gd name="T12" fmla="*/ 54 w 54"/>
                  <a:gd name="T13" fmla="*/ 16 h 31"/>
                  <a:gd name="T14" fmla="*/ 53 w 54"/>
                  <a:gd name="T15" fmla="*/ 18 h 31"/>
                  <a:gd name="T16" fmla="*/ 51 w 54"/>
                  <a:gd name="T17" fmla="*/ 22 h 31"/>
                  <a:gd name="T18" fmla="*/ 49 w 54"/>
                  <a:gd name="T19" fmla="*/ 25 h 31"/>
                  <a:gd name="T20" fmla="*/ 46 w 54"/>
                  <a:gd name="T21" fmla="*/ 26 h 31"/>
                  <a:gd name="T22" fmla="*/ 37 w 54"/>
                  <a:gd name="T23" fmla="*/ 30 h 31"/>
                  <a:gd name="T24" fmla="*/ 27 w 54"/>
                  <a:gd name="T25" fmla="*/ 31 h 31"/>
                  <a:gd name="T26" fmla="*/ 17 w 54"/>
                  <a:gd name="T27" fmla="*/ 30 h 31"/>
                  <a:gd name="T28" fmla="*/ 8 w 54"/>
                  <a:gd name="T29" fmla="*/ 26 h 31"/>
                  <a:gd name="T30" fmla="*/ 5 w 54"/>
                  <a:gd name="T31" fmla="*/ 25 h 31"/>
                  <a:gd name="T32" fmla="*/ 3 w 54"/>
                  <a:gd name="T33" fmla="*/ 22 h 31"/>
                  <a:gd name="T34" fmla="*/ 0 w 54"/>
                  <a:gd name="T35" fmla="*/ 18 h 31"/>
                  <a:gd name="T36" fmla="*/ 0 w 54"/>
                  <a:gd name="T37" fmla="*/ 16 h 31"/>
                  <a:gd name="T38" fmla="*/ 0 w 54"/>
                  <a:gd name="T39" fmla="*/ 13 h 31"/>
                  <a:gd name="T40" fmla="*/ 3 w 54"/>
                  <a:gd name="T41" fmla="*/ 11 h 31"/>
                  <a:gd name="T42" fmla="*/ 5 w 54"/>
                  <a:gd name="T43" fmla="*/ 8 h 31"/>
                  <a:gd name="T44" fmla="*/ 8 w 54"/>
                  <a:gd name="T45" fmla="*/ 5 h 31"/>
                  <a:gd name="T46" fmla="*/ 17 w 54"/>
                  <a:gd name="T47" fmla="*/ 2 h 31"/>
                  <a:gd name="T48" fmla="*/ 27 w 54"/>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31"/>
                  <a:gd name="T77" fmla="*/ 54 w 54"/>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31">
                    <a:moveTo>
                      <a:pt x="27" y="0"/>
                    </a:moveTo>
                    <a:lnTo>
                      <a:pt x="37" y="2"/>
                    </a:lnTo>
                    <a:lnTo>
                      <a:pt x="46" y="5"/>
                    </a:lnTo>
                    <a:lnTo>
                      <a:pt x="49" y="8"/>
                    </a:lnTo>
                    <a:lnTo>
                      <a:pt x="51" y="11"/>
                    </a:lnTo>
                    <a:lnTo>
                      <a:pt x="53" y="13"/>
                    </a:lnTo>
                    <a:lnTo>
                      <a:pt x="54" y="16"/>
                    </a:lnTo>
                    <a:lnTo>
                      <a:pt x="53" y="18"/>
                    </a:lnTo>
                    <a:lnTo>
                      <a:pt x="51" y="22"/>
                    </a:lnTo>
                    <a:lnTo>
                      <a:pt x="49" y="25"/>
                    </a:lnTo>
                    <a:lnTo>
                      <a:pt x="46" y="26"/>
                    </a:lnTo>
                    <a:lnTo>
                      <a:pt x="37" y="30"/>
                    </a:lnTo>
                    <a:lnTo>
                      <a:pt x="27" y="31"/>
                    </a:lnTo>
                    <a:lnTo>
                      <a:pt x="17" y="30"/>
                    </a:lnTo>
                    <a:lnTo>
                      <a:pt x="8" y="26"/>
                    </a:lnTo>
                    <a:lnTo>
                      <a:pt x="5" y="25"/>
                    </a:lnTo>
                    <a:lnTo>
                      <a:pt x="3" y="22"/>
                    </a:lnTo>
                    <a:lnTo>
                      <a:pt x="0" y="18"/>
                    </a:lnTo>
                    <a:lnTo>
                      <a:pt x="0" y="16"/>
                    </a:lnTo>
                    <a:lnTo>
                      <a:pt x="0" y="13"/>
                    </a:lnTo>
                    <a:lnTo>
                      <a:pt x="3" y="11"/>
                    </a:lnTo>
                    <a:lnTo>
                      <a:pt x="5" y="8"/>
                    </a:lnTo>
                    <a:lnTo>
                      <a:pt x="8" y="5"/>
                    </a:lnTo>
                    <a:lnTo>
                      <a:pt x="17" y="2"/>
                    </a:lnTo>
                    <a:lnTo>
                      <a:pt x="27" y="0"/>
                    </a:lnTo>
                    <a:close/>
                  </a:path>
                </a:pathLst>
              </a:custGeom>
              <a:noFill/>
              <a:ln w="4763">
                <a:solidFill>
                  <a:srgbClr val="004281"/>
                </a:solidFill>
                <a:round/>
                <a:headEnd/>
                <a:tailEnd/>
              </a:ln>
            </p:spPr>
            <p:txBody>
              <a:bodyPr/>
              <a:lstStyle/>
              <a:p>
                <a:pPr fontAlgn="t"/>
                <a:endParaRPr lang="en-US"/>
              </a:p>
            </p:txBody>
          </p:sp>
          <p:sp>
            <p:nvSpPr>
              <p:cNvPr id="48646" name="Freeform 168"/>
              <p:cNvSpPr>
                <a:spLocks/>
              </p:cNvSpPr>
              <p:nvPr/>
            </p:nvSpPr>
            <p:spPr bwMode="auto">
              <a:xfrm>
                <a:off x="4552" y="1581"/>
                <a:ext cx="13" cy="7"/>
              </a:xfrm>
              <a:custGeom>
                <a:avLst/>
                <a:gdLst>
                  <a:gd name="T0" fmla="*/ 26 w 50"/>
                  <a:gd name="T1" fmla="*/ 0 h 28"/>
                  <a:gd name="T2" fmla="*/ 35 w 50"/>
                  <a:gd name="T3" fmla="*/ 1 h 28"/>
                  <a:gd name="T4" fmla="*/ 44 w 50"/>
                  <a:gd name="T5" fmla="*/ 4 h 28"/>
                  <a:gd name="T6" fmla="*/ 46 w 50"/>
                  <a:gd name="T7" fmla="*/ 7 h 28"/>
                  <a:gd name="T8" fmla="*/ 49 w 50"/>
                  <a:gd name="T9" fmla="*/ 9 h 28"/>
                  <a:gd name="T10" fmla="*/ 50 w 50"/>
                  <a:gd name="T11" fmla="*/ 12 h 28"/>
                  <a:gd name="T12" fmla="*/ 50 w 50"/>
                  <a:gd name="T13" fmla="*/ 14 h 28"/>
                  <a:gd name="T14" fmla="*/ 50 w 50"/>
                  <a:gd name="T15" fmla="*/ 17 h 28"/>
                  <a:gd name="T16" fmla="*/ 49 w 50"/>
                  <a:gd name="T17" fmla="*/ 21 h 28"/>
                  <a:gd name="T18" fmla="*/ 46 w 50"/>
                  <a:gd name="T19" fmla="*/ 22 h 28"/>
                  <a:gd name="T20" fmla="*/ 44 w 50"/>
                  <a:gd name="T21" fmla="*/ 25 h 28"/>
                  <a:gd name="T22" fmla="*/ 35 w 50"/>
                  <a:gd name="T23" fmla="*/ 27 h 28"/>
                  <a:gd name="T24" fmla="*/ 26 w 50"/>
                  <a:gd name="T25" fmla="*/ 28 h 28"/>
                  <a:gd name="T26" fmla="*/ 15 w 50"/>
                  <a:gd name="T27" fmla="*/ 27 h 28"/>
                  <a:gd name="T28" fmla="*/ 8 w 50"/>
                  <a:gd name="T29" fmla="*/ 25 h 28"/>
                  <a:gd name="T30" fmla="*/ 5 w 50"/>
                  <a:gd name="T31" fmla="*/ 22 h 28"/>
                  <a:gd name="T32" fmla="*/ 2 w 50"/>
                  <a:gd name="T33" fmla="*/ 21 h 28"/>
                  <a:gd name="T34" fmla="*/ 1 w 50"/>
                  <a:gd name="T35" fmla="*/ 17 h 28"/>
                  <a:gd name="T36" fmla="*/ 0 w 50"/>
                  <a:gd name="T37" fmla="*/ 14 h 28"/>
                  <a:gd name="T38" fmla="*/ 1 w 50"/>
                  <a:gd name="T39" fmla="*/ 12 h 28"/>
                  <a:gd name="T40" fmla="*/ 2 w 50"/>
                  <a:gd name="T41" fmla="*/ 9 h 28"/>
                  <a:gd name="T42" fmla="*/ 5 w 50"/>
                  <a:gd name="T43" fmla="*/ 7 h 28"/>
                  <a:gd name="T44" fmla="*/ 8 w 50"/>
                  <a:gd name="T45" fmla="*/ 4 h 28"/>
                  <a:gd name="T46" fmla="*/ 15 w 50"/>
                  <a:gd name="T47" fmla="*/ 1 h 28"/>
                  <a:gd name="T48" fmla="*/ 26 w 50"/>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8"/>
                  <a:gd name="T77" fmla="*/ 50 w 50"/>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8">
                    <a:moveTo>
                      <a:pt x="26" y="0"/>
                    </a:moveTo>
                    <a:lnTo>
                      <a:pt x="35" y="1"/>
                    </a:lnTo>
                    <a:lnTo>
                      <a:pt x="44" y="4"/>
                    </a:lnTo>
                    <a:lnTo>
                      <a:pt x="46" y="7"/>
                    </a:lnTo>
                    <a:lnTo>
                      <a:pt x="49" y="9"/>
                    </a:lnTo>
                    <a:lnTo>
                      <a:pt x="50" y="12"/>
                    </a:lnTo>
                    <a:lnTo>
                      <a:pt x="50" y="14"/>
                    </a:lnTo>
                    <a:lnTo>
                      <a:pt x="50" y="17"/>
                    </a:lnTo>
                    <a:lnTo>
                      <a:pt x="49" y="21"/>
                    </a:lnTo>
                    <a:lnTo>
                      <a:pt x="46" y="22"/>
                    </a:lnTo>
                    <a:lnTo>
                      <a:pt x="44" y="25"/>
                    </a:lnTo>
                    <a:lnTo>
                      <a:pt x="35" y="27"/>
                    </a:lnTo>
                    <a:lnTo>
                      <a:pt x="26" y="28"/>
                    </a:lnTo>
                    <a:lnTo>
                      <a:pt x="15" y="27"/>
                    </a:lnTo>
                    <a:lnTo>
                      <a:pt x="8" y="25"/>
                    </a:lnTo>
                    <a:lnTo>
                      <a:pt x="5" y="22"/>
                    </a:lnTo>
                    <a:lnTo>
                      <a:pt x="2" y="21"/>
                    </a:lnTo>
                    <a:lnTo>
                      <a:pt x="1" y="17"/>
                    </a:lnTo>
                    <a:lnTo>
                      <a:pt x="0" y="14"/>
                    </a:lnTo>
                    <a:lnTo>
                      <a:pt x="1" y="12"/>
                    </a:lnTo>
                    <a:lnTo>
                      <a:pt x="2" y="9"/>
                    </a:lnTo>
                    <a:lnTo>
                      <a:pt x="5" y="7"/>
                    </a:lnTo>
                    <a:lnTo>
                      <a:pt x="8" y="4"/>
                    </a:lnTo>
                    <a:lnTo>
                      <a:pt x="15" y="1"/>
                    </a:lnTo>
                    <a:lnTo>
                      <a:pt x="26" y="0"/>
                    </a:lnTo>
                    <a:close/>
                  </a:path>
                </a:pathLst>
              </a:custGeom>
              <a:solidFill>
                <a:srgbClr val="004281"/>
              </a:solidFill>
              <a:ln w="9525">
                <a:noFill/>
                <a:round/>
                <a:headEnd/>
                <a:tailEnd/>
              </a:ln>
            </p:spPr>
            <p:txBody>
              <a:bodyPr/>
              <a:lstStyle/>
              <a:p>
                <a:pPr fontAlgn="t"/>
                <a:endParaRPr lang="en-US"/>
              </a:p>
            </p:txBody>
          </p:sp>
          <p:sp>
            <p:nvSpPr>
              <p:cNvPr id="48647" name="Freeform 169"/>
              <p:cNvSpPr>
                <a:spLocks/>
              </p:cNvSpPr>
              <p:nvPr/>
            </p:nvSpPr>
            <p:spPr bwMode="auto">
              <a:xfrm>
                <a:off x="4552" y="1581"/>
                <a:ext cx="13" cy="7"/>
              </a:xfrm>
              <a:custGeom>
                <a:avLst/>
                <a:gdLst>
                  <a:gd name="T0" fmla="*/ 26 w 50"/>
                  <a:gd name="T1" fmla="*/ 0 h 28"/>
                  <a:gd name="T2" fmla="*/ 35 w 50"/>
                  <a:gd name="T3" fmla="*/ 1 h 28"/>
                  <a:gd name="T4" fmla="*/ 44 w 50"/>
                  <a:gd name="T5" fmla="*/ 4 h 28"/>
                  <a:gd name="T6" fmla="*/ 46 w 50"/>
                  <a:gd name="T7" fmla="*/ 7 h 28"/>
                  <a:gd name="T8" fmla="*/ 49 w 50"/>
                  <a:gd name="T9" fmla="*/ 9 h 28"/>
                  <a:gd name="T10" fmla="*/ 50 w 50"/>
                  <a:gd name="T11" fmla="*/ 12 h 28"/>
                  <a:gd name="T12" fmla="*/ 50 w 50"/>
                  <a:gd name="T13" fmla="*/ 14 h 28"/>
                  <a:gd name="T14" fmla="*/ 50 w 50"/>
                  <a:gd name="T15" fmla="*/ 17 h 28"/>
                  <a:gd name="T16" fmla="*/ 49 w 50"/>
                  <a:gd name="T17" fmla="*/ 21 h 28"/>
                  <a:gd name="T18" fmla="*/ 46 w 50"/>
                  <a:gd name="T19" fmla="*/ 22 h 28"/>
                  <a:gd name="T20" fmla="*/ 44 w 50"/>
                  <a:gd name="T21" fmla="*/ 25 h 28"/>
                  <a:gd name="T22" fmla="*/ 35 w 50"/>
                  <a:gd name="T23" fmla="*/ 27 h 28"/>
                  <a:gd name="T24" fmla="*/ 26 w 50"/>
                  <a:gd name="T25" fmla="*/ 28 h 28"/>
                  <a:gd name="T26" fmla="*/ 15 w 50"/>
                  <a:gd name="T27" fmla="*/ 27 h 28"/>
                  <a:gd name="T28" fmla="*/ 8 w 50"/>
                  <a:gd name="T29" fmla="*/ 25 h 28"/>
                  <a:gd name="T30" fmla="*/ 5 w 50"/>
                  <a:gd name="T31" fmla="*/ 22 h 28"/>
                  <a:gd name="T32" fmla="*/ 2 w 50"/>
                  <a:gd name="T33" fmla="*/ 21 h 28"/>
                  <a:gd name="T34" fmla="*/ 1 w 50"/>
                  <a:gd name="T35" fmla="*/ 17 h 28"/>
                  <a:gd name="T36" fmla="*/ 0 w 50"/>
                  <a:gd name="T37" fmla="*/ 14 h 28"/>
                  <a:gd name="T38" fmla="*/ 1 w 50"/>
                  <a:gd name="T39" fmla="*/ 12 h 28"/>
                  <a:gd name="T40" fmla="*/ 2 w 50"/>
                  <a:gd name="T41" fmla="*/ 9 h 28"/>
                  <a:gd name="T42" fmla="*/ 5 w 50"/>
                  <a:gd name="T43" fmla="*/ 7 h 28"/>
                  <a:gd name="T44" fmla="*/ 8 w 50"/>
                  <a:gd name="T45" fmla="*/ 4 h 28"/>
                  <a:gd name="T46" fmla="*/ 15 w 50"/>
                  <a:gd name="T47" fmla="*/ 1 h 28"/>
                  <a:gd name="T48" fmla="*/ 26 w 50"/>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8"/>
                  <a:gd name="T77" fmla="*/ 50 w 50"/>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8">
                    <a:moveTo>
                      <a:pt x="26" y="0"/>
                    </a:moveTo>
                    <a:lnTo>
                      <a:pt x="35" y="1"/>
                    </a:lnTo>
                    <a:lnTo>
                      <a:pt x="44" y="4"/>
                    </a:lnTo>
                    <a:lnTo>
                      <a:pt x="46" y="7"/>
                    </a:lnTo>
                    <a:lnTo>
                      <a:pt x="49" y="9"/>
                    </a:lnTo>
                    <a:lnTo>
                      <a:pt x="50" y="12"/>
                    </a:lnTo>
                    <a:lnTo>
                      <a:pt x="50" y="14"/>
                    </a:lnTo>
                    <a:lnTo>
                      <a:pt x="50" y="17"/>
                    </a:lnTo>
                    <a:lnTo>
                      <a:pt x="49" y="21"/>
                    </a:lnTo>
                    <a:lnTo>
                      <a:pt x="46" y="22"/>
                    </a:lnTo>
                    <a:lnTo>
                      <a:pt x="44" y="25"/>
                    </a:lnTo>
                    <a:lnTo>
                      <a:pt x="35" y="27"/>
                    </a:lnTo>
                    <a:lnTo>
                      <a:pt x="26" y="28"/>
                    </a:lnTo>
                    <a:lnTo>
                      <a:pt x="15" y="27"/>
                    </a:lnTo>
                    <a:lnTo>
                      <a:pt x="8" y="25"/>
                    </a:lnTo>
                    <a:lnTo>
                      <a:pt x="5" y="22"/>
                    </a:lnTo>
                    <a:lnTo>
                      <a:pt x="2" y="21"/>
                    </a:lnTo>
                    <a:lnTo>
                      <a:pt x="1" y="17"/>
                    </a:lnTo>
                    <a:lnTo>
                      <a:pt x="0" y="14"/>
                    </a:lnTo>
                    <a:lnTo>
                      <a:pt x="1" y="12"/>
                    </a:lnTo>
                    <a:lnTo>
                      <a:pt x="2" y="9"/>
                    </a:lnTo>
                    <a:lnTo>
                      <a:pt x="5" y="7"/>
                    </a:lnTo>
                    <a:lnTo>
                      <a:pt x="8" y="4"/>
                    </a:lnTo>
                    <a:lnTo>
                      <a:pt x="15" y="1"/>
                    </a:lnTo>
                    <a:lnTo>
                      <a:pt x="26" y="0"/>
                    </a:lnTo>
                    <a:close/>
                  </a:path>
                </a:pathLst>
              </a:custGeom>
              <a:noFill/>
              <a:ln w="4763">
                <a:solidFill>
                  <a:srgbClr val="004281"/>
                </a:solidFill>
                <a:round/>
                <a:headEnd/>
                <a:tailEnd/>
              </a:ln>
            </p:spPr>
            <p:txBody>
              <a:bodyPr/>
              <a:lstStyle/>
              <a:p>
                <a:pPr fontAlgn="t"/>
                <a:endParaRPr lang="en-US"/>
              </a:p>
            </p:txBody>
          </p:sp>
          <p:sp>
            <p:nvSpPr>
              <p:cNvPr id="48648" name="Line 170"/>
              <p:cNvSpPr>
                <a:spLocks noChangeShapeType="1"/>
              </p:cNvSpPr>
              <p:nvPr/>
            </p:nvSpPr>
            <p:spPr bwMode="auto">
              <a:xfrm flipH="1" flipV="1">
                <a:off x="4577" y="1562"/>
                <a:ext cx="4" cy="21"/>
              </a:xfrm>
              <a:prstGeom prst="line">
                <a:avLst/>
              </a:prstGeom>
              <a:noFill/>
              <a:ln w="12700">
                <a:solidFill>
                  <a:srgbClr val="004A8F"/>
                </a:solidFill>
                <a:round/>
                <a:headEnd/>
                <a:tailEnd/>
              </a:ln>
            </p:spPr>
            <p:txBody>
              <a:bodyPr/>
              <a:lstStyle/>
              <a:p>
                <a:endParaRPr lang="en-US"/>
              </a:p>
            </p:txBody>
          </p:sp>
          <p:sp>
            <p:nvSpPr>
              <p:cNvPr id="48649" name="Line 171"/>
              <p:cNvSpPr>
                <a:spLocks noChangeShapeType="1"/>
              </p:cNvSpPr>
              <p:nvPr/>
            </p:nvSpPr>
            <p:spPr bwMode="auto">
              <a:xfrm flipV="1">
                <a:off x="4533" y="1562"/>
                <a:ext cx="3" cy="20"/>
              </a:xfrm>
              <a:prstGeom prst="line">
                <a:avLst/>
              </a:prstGeom>
              <a:noFill/>
              <a:ln w="12700">
                <a:solidFill>
                  <a:srgbClr val="004A8F"/>
                </a:solidFill>
                <a:round/>
                <a:headEnd/>
                <a:tailEnd/>
              </a:ln>
            </p:spPr>
            <p:txBody>
              <a:bodyPr/>
              <a:lstStyle/>
              <a:p>
                <a:endParaRPr lang="en-US"/>
              </a:p>
            </p:txBody>
          </p:sp>
          <p:sp>
            <p:nvSpPr>
              <p:cNvPr id="48650" name="Line 172"/>
              <p:cNvSpPr>
                <a:spLocks noChangeShapeType="1"/>
              </p:cNvSpPr>
              <p:nvPr/>
            </p:nvSpPr>
            <p:spPr bwMode="auto">
              <a:xfrm>
                <a:off x="4539" y="1522"/>
                <a:ext cx="38" cy="1"/>
              </a:xfrm>
              <a:prstGeom prst="line">
                <a:avLst/>
              </a:prstGeom>
              <a:noFill/>
              <a:ln w="4763">
                <a:solidFill>
                  <a:srgbClr val="004A8F"/>
                </a:solidFill>
                <a:round/>
                <a:headEnd/>
                <a:tailEnd/>
              </a:ln>
            </p:spPr>
            <p:txBody>
              <a:bodyPr/>
              <a:lstStyle/>
              <a:p>
                <a:endParaRPr lang="en-US"/>
              </a:p>
            </p:txBody>
          </p:sp>
          <p:sp>
            <p:nvSpPr>
              <p:cNvPr id="48651" name="Freeform 173"/>
              <p:cNvSpPr>
                <a:spLocks/>
              </p:cNvSpPr>
              <p:nvPr/>
            </p:nvSpPr>
            <p:spPr bwMode="auto">
              <a:xfrm>
                <a:off x="4571" y="1523"/>
                <a:ext cx="7" cy="25"/>
              </a:xfrm>
              <a:custGeom>
                <a:avLst/>
                <a:gdLst>
                  <a:gd name="T0" fmla="*/ 22 w 25"/>
                  <a:gd name="T1" fmla="*/ 0 h 99"/>
                  <a:gd name="T2" fmla="*/ 24 w 25"/>
                  <a:gd name="T3" fmla="*/ 6 h 99"/>
                  <a:gd name="T4" fmla="*/ 25 w 25"/>
                  <a:gd name="T5" fmla="*/ 14 h 99"/>
                  <a:gd name="T6" fmla="*/ 25 w 25"/>
                  <a:gd name="T7" fmla="*/ 21 h 99"/>
                  <a:gd name="T8" fmla="*/ 25 w 25"/>
                  <a:gd name="T9" fmla="*/ 30 h 99"/>
                  <a:gd name="T10" fmla="*/ 23 w 25"/>
                  <a:gd name="T11" fmla="*/ 47 h 99"/>
                  <a:gd name="T12" fmla="*/ 19 w 25"/>
                  <a:gd name="T13" fmla="*/ 63 h 99"/>
                  <a:gd name="T14" fmla="*/ 15 w 25"/>
                  <a:gd name="T15" fmla="*/ 77 h 99"/>
                  <a:gd name="T16" fmla="*/ 10 w 25"/>
                  <a:gd name="T17" fmla="*/ 88 h 99"/>
                  <a:gd name="T18" fmla="*/ 7 w 25"/>
                  <a:gd name="T19" fmla="*/ 93 h 99"/>
                  <a:gd name="T20" fmla="*/ 5 w 25"/>
                  <a:gd name="T21" fmla="*/ 96 h 99"/>
                  <a:gd name="T22" fmla="*/ 2 w 25"/>
                  <a:gd name="T23" fmla="*/ 99 h 99"/>
                  <a:gd name="T24" fmla="*/ 0 w 25"/>
                  <a:gd name="T25" fmla="*/ 99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99"/>
                  <a:gd name="T41" fmla="*/ 25 w 25"/>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99">
                    <a:moveTo>
                      <a:pt x="22" y="0"/>
                    </a:moveTo>
                    <a:lnTo>
                      <a:pt x="24" y="6"/>
                    </a:lnTo>
                    <a:lnTo>
                      <a:pt x="25" y="14"/>
                    </a:lnTo>
                    <a:lnTo>
                      <a:pt x="25" y="21"/>
                    </a:lnTo>
                    <a:lnTo>
                      <a:pt x="25" y="30"/>
                    </a:lnTo>
                    <a:lnTo>
                      <a:pt x="23" y="47"/>
                    </a:lnTo>
                    <a:lnTo>
                      <a:pt x="19" y="63"/>
                    </a:lnTo>
                    <a:lnTo>
                      <a:pt x="15" y="77"/>
                    </a:lnTo>
                    <a:lnTo>
                      <a:pt x="10" y="88"/>
                    </a:lnTo>
                    <a:lnTo>
                      <a:pt x="7" y="93"/>
                    </a:lnTo>
                    <a:lnTo>
                      <a:pt x="5" y="96"/>
                    </a:lnTo>
                    <a:lnTo>
                      <a:pt x="2" y="99"/>
                    </a:lnTo>
                    <a:lnTo>
                      <a:pt x="0" y="99"/>
                    </a:lnTo>
                  </a:path>
                </a:pathLst>
              </a:custGeom>
              <a:noFill/>
              <a:ln w="4763">
                <a:solidFill>
                  <a:srgbClr val="004A8F"/>
                </a:solidFill>
                <a:round/>
                <a:headEnd/>
                <a:tailEnd/>
              </a:ln>
            </p:spPr>
            <p:txBody>
              <a:bodyPr/>
              <a:lstStyle/>
              <a:p>
                <a:pPr fontAlgn="t"/>
                <a:endParaRPr lang="en-US"/>
              </a:p>
            </p:txBody>
          </p:sp>
          <p:sp>
            <p:nvSpPr>
              <p:cNvPr id="48652" name="Freeform 174"/>
              <p:cNvSpPr>
                <a:spLocks/>
              </p:cNvSpPr>
              <p:nvPr/>
            </p:nvSpPr>
            <p:spPr bwMode="auto">
              <a:xfrm>
                <a:off x="4537" y="1522"/>
                <a:ext cx="34" cy="27"/>
              </a:xfrm>
              <a:custGeom>
                <a:avLst/>
                <a:gdLst>
                  <a:gd name="T0" fmla="*/ 139 w 139"/>
                  <a:gd name="T1" fmla="*/ 103 h 105"/>
                  <a:gd name="T2" fmla="*/ 20 w 139"/>
                  <a:gd name="T3" fmla="*/ 105 h 105"/>
                  <a:gd name="T4" fmla="*/ 0 w 139"/>
                  <a:gd name="T5" fmla="*/ 65 h 105"/>
                  <a:gd name="T6" fmla="*/ 10 w 139"/>
                  <a:gd name="T7" fmla="*/ 0 h 105"/>
                  <a:gd name="T8" fmla="*/ 0 60000 65536"/>
                  <a:gd name="T9" fmla="*/ 0 60000 65536"/>
                  <a:gd name="T10" fmla="*/ 0 60000 65536"/>
                  <a:gd name="T11" fmla="*/ 0 60000 65536"/>
                  <a:gd name="T12" fmla="*/ 0 w 139"/>
                  <a:gd name="T13" fmla="*/ 0 h 105"/>
                  <a:gd name="T14" fmla="*/ 139 w 139"/>
                  <a:gd name="T15" fmla="*/ 105 h 105"/>
                </a:gdLst>
                <a:ahLst/>
                <a:cxnLst>
                  <a:cxn ang="T8">
                    <a:pos x="T0" y="T1"/>
                  </a:cxn>
                  <a:cxn ang="T9">
                    <a:pos x="T2" y="T3"/>
                  </a:cxn>
                  <a:cxn ang="T10">
                    <a:pos x="T4" y="T5"/>
                  </a:cxn>
                  <a:cxn ang="T11">
                    <a:pos x="T6" y="T7"/>
                  </a:cxn>
                </a:cxnLst>
                <a:rect l="T12" t="T13" r="T14" b="T15"/>
                <a:pathLst>
                  <a:path w="139" h="105">
                    <a:moveTo>
                      <a:pt x="139" y="103"/>
                    </a:moveTo>
                    <a:lnTo>
                      <a:pt x="20" y="105"/>
                    </a:lnTo>
                    <a:lnTo>
                      <a:pt x="0" y="65"/>
                    </a:lnTo>
                    <a:lnTo>
                      <a:pt x="10" y="0"/>
                    </a:lnTo>
                  </a:path>
                </a:pathLst>
              </a:custGeom>
              <a:noFill/>
              <a:ln w="4763">
                <a:solidFill>
                  <a:srgbClr val="004A8F"/>
                </a:solidFill>
                <a:round/>
                <a:headEnd/>
                <a:tailEnd/>
              </a:ln>
            </p:spPr>
            <p:txBody>
              <a:bodyPr/>
              <a:lstStyle/>
              <a:p>
                <a:pPr fontAlgn="t"/>
                <a:endParaRPr lang="en-US"/>
              </a:p>
            </p:txBody>
          </p:sp>
          <p:sp>
            <p:nvSpPr>
              <p:cNvPr id="48653" name="Freeform 175"/>
              <p:cNvSpPr>
                <a:spLocks/>
              </p:cNvSpPr>
              <p:nvPr/>
            </p:nvSpPr>
            <p:spPr bwMode="auto">
              <a:xfrm>
                <a:off x="4539" y="1522"/>
                <a:ext cx="39" cy="1"/>
              </a:xfrm>
              <a:custGeom>
                <a:avLst/>
                <a:gdLst>
                  <a:gd name="T0" fmla="*/ 0 w 156"/>
                  <a:gd name="T1" fmla="*/ 1 h 4"/>
                  <a:gd name="T2" fmla="*/ 1 w 156"/>
                  <a:gd name="T3" fmla="*/ 0 h 4"/>
                  <a:gd name="T4" fmla="*/ 10 w 156"/>
                  <a:gd name="T5" fmla="*/ 1 h 4"/>
                  <a:gd name="T6" fmla="*/ 156 w 156"/>
                  <a:gd name="T7" fmla="*/ 4 h 4"/>
                  <a:gd name="T8" fmla="*/ 0 60000 65536"/>
                  <a:gd name="T9" fmla="*/ 0 60000 65536"/>
                  <a:gd name="T10" fmla="*/ 0 60000 65536"/>
                  <a:gd name="T11" fmla="*/ 0 60000 65536"/>
                  <a:gd name="T12" fmla="*/ 0 w 156"/>
                  <a:gd name="T13" fmla="*/ 0 h 4"/>
                  <a:gd name="T14" fmla="*/ 156 w 156"/>
                  <a:gd name="T15" fmla="*/ 4 h 4"/>
                </a:gdLst>
                <a:ahLst/>
                <a:cxnLst>
                  <a:cxn ang="T8">
                    <a:pos x="T0" y="T1"/>
                  </a:cxn>
                  <a:cxn ang="T9">
                    <a:pos x="T2" y="T3"/>
                  </a:cxn>
                  <a:cxn ang="T10">
                    <a:pos x="T4" y="T5"/>
                  </a:cxn>
                  <a:cxn ang="T11">
                    <a:pos x="T6" y="T7"/>
                  </a:cxn>
                </a:cxnLst>
                <a:rect l="T12" t="T13" r="T14" b="T15"/>
                <a:pathLst>
                  <a:path w="156" h="4">
                    <a:moveTo>
                      <a:pt x="0" y="1"/>
                    </a:moveTo>
                    <a:lnTo>
                      <a:pt x="1" y="0"/>
                    </a:lnTo>
                    <a:lnTo>
                      <a:pt x="10" y="1"/>
                    </a:lnTo>
                    <a:lnTo>
                      <a:pt x="156" y="4"/>
                    </a:lnTo>
                  </a:path>
                </a:pathLst>
              </a:custGeom>
              <a:noFill/>
              <a:ln w="4763">
                <a:solidFill>
                  <a:srgbClr val="004A8F"/>
                </a:solidFill>
                <a:round/>
                <a:headEnd/>
                <a:tailEnd/>
              </a:ln>
            </p:spPr>
            <p:txBody>
              <a:bodyPr/>
              <a:lstStyle/>
              <a:p>
                <a:pPr fontAlgn="t"/>
                <a:endParaRPr lang="en-US"/>
              </a:p>
            </p:txBody>
          </p:sp>
          <p:sp>
            <p:nvSpPr>
              <p:cNvPr id="48654" name="Freeform 176"/>
              <p:cNvSpPr>
                <a:spLocks/>
              </p:cNvSpPr>
              <p:nvPr/>
            </p:nvSpPr>
            <p:spPr bwMode="auto">
              <a:xfrm>
                <a:off x="4572" y="1523"/>
                <a:ext cx="7" cy="26"/>
              </a:xfrm>
              <a:custGeom>
                <a:avLst/>
                <a:gdLst>
                  <a:gd name="T0" fmla="*/ 21 w 24"/>
                  <a:gd name="T1" fmla="*/ 0 h 104"/>
                  <a:gd name="T2" fmla="*/ 23 w 24"/>
                  <a:gd name="T3" fmla="*/ 8 h 104"/>
                  <a:gd name="T4" fmla="*/ 24 w 24"/>
                  <a:gd name="T5" fmla="*/ 14 h 104"/>
                  <a:gd name="T6" fmla="*/ 24 w 24"/>
                  <a:gd name="T7" fmla="*/ 23 h 104"/>
                  <a:gd name="T8" fmla="*/ 24 w 24"/>
                  <a:gd name="T9" fmla="*/ 31 h 104"/>
                  <a:gd name="T10" fmla="*/ 21 w 24"/>
                  <a:gd name="T11" fmla="*/ 49 h 104"/>
                  <a:gd name="T12" fmla="*/ 19 w 24"/>
                  <a:gd name="T13" fmla="*/ 66 h 104"/>
                  <a:gd name="T14" fmla="*/ 14 w 24"/>
                  <a:gd name="T15" fmla="*/ 81 h 104"/>
                  <a:gd name="T16" fmla="*/ 9 w 24"/>
                  <a:gd name="T17" fmla="*/ 93 h 104"/>
                  <a:gd name="T18" fmla="*/ 6 w 24"/>
                  <a:gd name="T19" fmla="*/ 98 h 104"/>
                  <a:gd name="T20" fmla="*/ 3 w 24"/>
                  <a:gd name="T21" fmla="*/ 100 h 104"/>
                  <a:gd name="T22" fmla="*/ 1 w 24"/>
                  <a:gd name="T23" fmla="*/ 103 h 104"/>
                  <a:gd name="T24" fmla="*/ 0 w 24"/>
                  <a:gd name="T25" fmla="*/ 104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104"/>
                  <a:gd name="T41" fmla="*/ 24 w 24"/>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104">
                    <a:moveTo>
                      <a:pt x="21" y="0"/>
                    </a:moveTo>
                    <a:lnTo>
                      <a:pt x="23" y="8"/>
                    </a:lnTo>
                    <a:lnTo>
                      <a:pt x="24" y="14"/>
                    </a:lnTo>
                    <a:lnTo>
                      <a:pt x="24" y="23"/>
                    </a:lnTo>
                    <a:lnTo>
                      <a:pt x="24" y="31"/>
                    </a:lnTo>
                    <a:lnTo>
                      <a:pt x="21" y="49"/>
                    </a:lnTo>
                    <a:lnTo>
                      <a:pt x="19" y="66"/>
                    </a:lnTo>
                    <a:lnTo>
                      <a:pt x="14" y="81"/>
                    </a:lnTo>
                    <a:lnTo>
                      <a:pt x="9" y="93"/>
                    </a:lnTo>
                    <a:lnTo>
                      <a:pt x="6" y="98"/>
                    </a:lnTo>
                    <a:lnTo>
                      <a:pt x="3" y="100"/>
                    </a:lnTo>
                    <a:lnTo>
                      <a:pt x="1" y="103"/>
                    </a:lnTo>
                    <a:lnTo>
                      <a:pt x="0" y="104"/>
                    </a:lnTo>
                  </a:path>
                </a:pathLst>
              </a:custGeom>
              <a:noFill/>
              <a:ln w="4763">
                <a:solidFill>
                  <a:srgbClr val="004A8F"/>
                </a:solidFill>
                <a:round/>
                <a:headEnd/>
                <a:tailEnd/>
              </a:ln>
            </p:spPr>
            <p:txBody>
              <a:bodyPr/>
              <a:lstStyle/>
              <a:p>
                <a:pPr fontAlgn="t"/>
                <a:endParaRPr lang="en-US"/>
              </a:p>
            </p:txBody>
          </p:sp>
          <p:sp>
            <p:nvSpPr>
              <p:cNvPr id="48655" name="Line 177"/>
              <p:cNvSpPr>
                <a:spLocks noChangeShapeType="1"/>
              </p:cNvSpPr>
              <p:nvPr/>
            </p:nvSpPr>
            <p:spPr bwMode="auto">
              <a:xfrm flipH="1">
                <a:off x="4572" y="1549"/>
                <a:ext cx="1" cy="1"/>
              </a:xfrm>
              <a:prstGeom prst="line">
                <a:avLst/>
              </a:prstGeom>
              <a:noFill/>
              <a:ln w="4763">
                <a:solidFill>
                  <a:srgbClr val="004A8F"/>
                </a:solidFill>
                <a:round/>
                <a:headEnd/>
                <a:tailEnd/>
              </a:ln>
            </p:spPr>
            <p:txBody>
              <a:bodyPr/>
              <a:lstStyle/>
              <a:p>
                <a:endParaRPr lang="en-US"/>
              </a:p>
            </p:txBody>
          </p:sp>
          <p:sp>
            <p:nvSpPr>
              <p:cNvPr id="48656" name="Freeform 178"/>
              <p:cNvSpPr>
                <a:spLocks/>
              </p:cNvSpPr>
              <p:nvPr/>
            </p:nvSpPr>
            <p:spPr bwMode="auto">
              <a:xfrm>
                <a:off x="4572" y="1549"/>
                <a:ext cx="1" cy="1"/>
              </a:xfrm>
              <a:custGeom>
                <a:avLst/>
                <a:gdLst>
                  <a:gd name="T0" fmla="*/ 1 w 1"/>
                  <a:gd name="T1" fmla="*/ 0 h 1"/>
                  <a:gd name="T2" fmla="*/ 1 w 1"/>
                  <a:gd name="T3" fmla="*/ 0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1" y="0"/>
                    </a:lnTo>
                    <a:lnTo>
                      <a:pt x="0" y="0"/>
                    </a:lnTo>
                  </a:path>
                </a:pathLst>
              </a:custGeom>
              <a:noFill/>
              <a:ln w="4763">
                <a:solidFill>
                  <a:srgbClr val="004A8F"/>
                </a:solidFill>
                <a:round/>
                <a:headEnd/>
                <a:tailEnd/>
              </a:ln>
            </p:spPr>
            <p:txBody>
              <a:bodyPr/>
              <a:lstStyle/>
              <a:p>
                <a:pPr fontAlgn="t"/>
                <a:endParaRPr lang="en-US"/>
              </a:p>
            </p:txBody>
          </p:sp>
          <p:sp>
            <p:nvSpPr>
              <p:cNvPr id="48657" name="Freeform 179"/>
              <p:cNvSpPr>
                <a:spLocks/>
              </p:cNvSpPr>
              <p:nvPr/>
            </p:nvSpPr>
            <p:spPr bwMode="auto">
              <a:xfrm>
                <a:off x="4536" y="1522"/>
                <a:ext cx="36" cy="27"/>
              </a:xfrm>
              <a:custGeom>
                <a:avLst/>
                <a:gdLst>
                  <a:gd name="T0" fmla="*/ 143 w 143"/>
                  <a:gd name="T1" fmla="*/ 107 h 110"/>
                  <a:gd name="T2" fmla="*/ 137 w 143"/>
                  <a:gd name="T3" fmla="*/ 107 h 110"/>
                  <a:gd name="T4" fmla="*/ 137 w 143"/>
                  <a:gd name="T5" fmla="*/ 107 h 110"/>
                  <a:gd name="T6" fmla="*/ 21 w 143"/>
                  <a:gd name="T7" fmla="*/ 110 h 110"/>
                  <a:gd name="T8" fmla="*/ 20 w 143"/>
                  <a:gd name="T9" fmla="*/ 108 h 110"/>
                  <a:gd name="T10" fmla="*/ 0 w 143"/>
                  <a:gd name="T11" fmla="*/ 70 h 110"/>
                  <a:gd name="T12" fmla="*/ 11 w 143"/>
                  <a:gd name="T13" fmla="*/ 0 h 110"/>
                  <a:gd name="T14" fmla="*/ 0 60000 65536"/>
                  <a:gd name="T15" fmla="*/ 0 60000 65536"/>
                  <a:gd name="T16" fmla="*/ 0 60000 65536"/>
                  <a:gd name="T17" fmla="*/ 0 60000 65536"/>
                  <a:gd name="T18" fmla="*/ 0 60000 65536"/>
                  <a:gd name="T19" fmla="*/ 0 60000 65536"/>
                  <a:gd name="T20" fmla="*/ 0 60000 65536"/>
                  <a:gd name="T21" fmla="*/ 0 w 143"/>
                  <a:gd name="T22" fmla="*/ 0 h 110"/>
                  <a:gd name="T23" fmla="*/ 143 w 143"/>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10">
                    <a:moveTo>
                      <a:pt x="143" y="107"/>
                    </a:moveTo>
                    <a:lnTo>
                      <a:pt x="137" y="107"/>
                    </a:lnTo>
                    <a:lnTo>
                      <a:pt x="21" y="110"/>
                    </a:lnTo>
                    <a:lnTo>
                      <a:pt x="20" y="108"/>
                    </a:lnTo>
                    <a:lnTo>
                      <a:pt x="0" y="70"/>
                    </a:lnTo>
                    <a:lnTo>
                      <a:pt x="11" y="0"/>
                    </a:lnTo>
                  </a:path>
                </a:pathLst>
              </a:custGeom>
              <a:noFill/>
              <a:ln w="4763">
                <a:solidFill>
                  <a:srgbClr val="004A8F"/>
                </a:solidFill>
                <a:round/>
                <a:headEnd/>
                <a:tailEnd/>
              </a:ln>
            </p:spPr>
            <p:txBody>
              <a:bodyPr/>
              <a:lstStyle/>
              <a:p>
                <a:pPr fontAlgn="t"/>
                <a:endParaRPr lang="en-US"/>
              </a:p>
            </p:txBody>
          </p:sp>
          <p:sp>
            <p:nvSpPr>
              <p:cNvPr id="48658" name="Freeform 180"/>
              <p:cNvSpPr>
                <a:spLocks/>
              </p:cNvSpPr>
              <p:nvPr/>
            </p:nvSpPr>
            <p:spPr bwMode="auto">
              <a:xfrm>
                <a:off x="4538" y="1521"/>
                <a:ext cx="41" cy="1"/>
              </a:xfrm>
              <a:custGeom>
                <a:avLst/>
                <a:gdLst>
                  <a:gd name="T0" fmla="*/ 0 w 163"/>
                  <a:gd name="T1" fmla="*/ 2 h 5"/>
                  <a:gd name="T2" fmla="*/ 2 w 163"/>
                  <a:gd name="T3" fmla="*/ 0 h 5"/>
                  <a:gd name="T4" fmla="*/ 22 w 163"/>
                  <a:gd name="T5" fmla="*/ 1 h 5"/>
                  <a:gd name="T6" fmla="*/ 163 w 163"/>
                  <a:gd name="T7" fmla="*/ 5 h 5"/>
                  <a:gd name="T8" fmla="*/ 0 60000 65536"/>
                  <a:gd name="T9" fmla="*/ 0 60000 65536"/>
                  <a:gd name="T10" fmla="*/ 0 60000 65536"/>
                  <a:gd name="T11" fmla="*/ 0 60000 65536"/>
                  <a:gd name="T12" fmla="*/ 0 w 163"/>
                  <a:gd name="T13" fmla="*/ 0 h 5"/>
                  <a:gd name="T14" fmla="*/ 163 w 163"/>
                  <a:gd name="T15" fmla="*/ 5 h 5"/>
                </a:gdLst>
                <a:ahLst/>
                <a:cxnLst>
                  <a:cxn ang="T8">
                    <a:pos x="T0" y="T1"/>
                  </a:cxn>
                  <a:cxn ang="T9">
                    <a:pos x="T2" y="T3"/>
                  </a:cxn>
                  <a:cxn ang="T10">
                    <a:pos x="T4" y="T5"/>
                  </a:cxn>
                  <a:cxn ang="T11">
                    <a:pos x="T6" y="T7"/>
                  </a:cxn>
                </a:cxnLst>
                <a:rect l="T12" t="T13" r="T14" b="T15"/>
                <a:pathLst>
                  <a:path w="163" h="5">
                    <a:moveTo>
                      <a:pt x="0" y="2"/>
                    </a:moveTo>
                    <a:lnTo>
                      <a:pt x="2" y="0"/>
                    </a:lnTo>
                    <a:lnTo>
                      <a:pt x="22" y="1"/>
                    </a:lnTo>
                    <a:lnTo>
                      <a:pt x="163" y="5"/>
                    </a:lnTo>
                  </a:path>
                </a:pathLst>
              </a:custGeom>
              <a:noFill/>
              <a:ln w="4763">
                <a:solidFill>
                  <a:srgbClr val="004A8F"/>
                </a:solidFill>
                <a:round/>
                <a:headEnd/>
                <a:tailEnd/>
              </a:ln>
            </p:spPr>
            <p:txBody>
              <a:bodyPr/>
              <a:lstStyle/>
              <a:p>
                <a:pPr fontAlgn="t"/>
                <a:endParaRPr lang="en-US"/>
              </a:p>
            </p:txBody>
          </p:sp>
          <p:sp>
            <p:nvSpPr>
              <p:cNvPr id="48659" name="Freeform 181"/>
              <p:cNvSpPr>
                <a:spLocks/>
              </p:cNvSpPr>
              <p:nvPr/>
            </p:nvSpPr>
            <p:spPr bwMode="auto">
              <a:xfrm>
                <a:off x="4573" y="1522"/>
                <a:ext cx="6" cy="27"/>
              </a:xfrm>
              <a:custGeom>
                <a:avLst/>
                <a:gdLst>
                  <a:gd name="T0" fmla="*/ 22 w 25"/>
                  <a:gd name="T1" fmla="*/ 0 h 106"/>
                  <a:gd name="T2" fmla="*/ 23 w 25"/>
                  <a:gd name="T3" fmla="*/ 6 h 106"/>
                  <a:gd name="T4" fmla="*/ 25 w 25"/>
                  <a:gd name="T5" fmla="*/ 14 h 106"/>
                  <a:gd name="T6" fmla="*/ 25 w 25"/>
                  <a:gd name="T7" fmla="*/ 22 h 106"/>
                  <a:gd name="T8" fmla="*/ 25 w 25"/>
                  <a:gd name="T9" fmla="*/ 31 h 106"/>
                  <a:gd name="T10" fmla="*/ 22 w 25"/>
                  <a:gd name="T11" fmla="*/ 49 h 106"/>
                  <a:gd name="T12" fmla="*/ 19 w 25"/>
                  <a:gd name="T13" fmla="*/ 65 h 106"/>
                  <a:gd name="T14" fmla="*/ 14 w 25"/>
                  <a:gd name="T15" fmla="*/ 82 h 106"/>
                  <a:gd name="T16" fmla="*/ 9 w 25"/>
                  <a:gd name="T17" fmla="*/ 95 h 106"/>
                  <a:gd name="T18" fmla="*/ 7 w 25"/>
                  <a:gd name="T19" fmla="*/ 100 h 106"/>
                  <a:gd name="T20" fmla="*/ 4 w 25"/>
                  <a:gd name="T21" fmla="*/ 104 h 106"/>
                  <a:gd name="T22" fmla="*/ 3 w 25"/>
                  <a:gd name="T23" fmla="*/ 106 h 106"/>
                  <a:gd name="T24" fmla="*/ 0 w 25"/>
                  <a:gd name="T25" fmla="*/ 106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106"/>
                  <a:gd name="T41" fmla="*/ 25 w 25"/>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106">
                    <a:moveTo>
                      <a:pt x="22" y="0"/>
                    </a:moveTo>
                    <a:lnTo>
                      <a:pt x="23" y="6"/>
                    </a:lnTo>
                    <a:lnTo>
                      <a:pt x="25" y="14"/>
                    </a:lnTo>
                    <a:lnTo>
                      <a:pt x="25" y="22"/>
                    </a:lnTo>
                    <a:lnTo>
                      <a:pt x="25" y="31"/>
                    </a:lnTo>
                    <a:lnTo>
                      <a:pt x="22" y="49"/>
                    </a:lnTo>
                    <a:lnTo>
                      <a:pt x="19" y="65"/>
                    </a:lnTo>
                    <a:lnTo>
                      <a:pt x="14" y="82"/>
                    </a:lnTo>
                    <a:lnTo>
                      <a:pt x="9" y="95"/>
                    </a:lnTo>
                    <a:lnTo>
                      <a:pt x="7" y="100"/>
                    </a:lnTo>
                    <a:lnTo>
                      <a:pt x="4" y="104"/>
                    </a:lnTo>
                    <a:lnTo>
                      <a:pt x="3" y="106"/>
                    </a:lnTo>
                    <a:lnTo>
                      <a:pt x="0" y="106"/>
                    </a:lnTo>
                  </a:path>
                </a:pathLst>
              </a:custGeom>
              <a:noFill/>
              <a:ln w="4763">
                <a:solidFill>
                  <a:srgbClr val="004A8F"/>
                </a:solidFill>
                <a:round/>
                <a:headEnd/>
                <a:tailEnd/>
              </a:ln>
            </p:spPr>
            <p:txBody>
              <a:bodyPr/>
              <a:lstStyle/>
              <a:p>
                <a:pPr fontAlgn="t"/>
                <a:endParaRPr lang="en-US"/>
              </a:p>
            </p:txBody>
          </p:sp>
          <p:sp>
            <p:nvSpPr>
              <p:cNvPr id="48660" name="Line 182"/>
              <p:cNvSpPr>
                <a:spLocks noChangeShapeType="1"/>
              </p:cNvSpPr>
              <p:nvPr/>
            </p:nvSpPr>
            <p:spPr bwMode="auto">
              <a:xfrm flipH="1">
                <a:off x="4572" y="1549"/>
                <a:ext cx="1" cy="1"/>
              </a:xfrm>
              <a:prstGeom prst="line">
                <a:avLst/>
              </a:prstGeom>
              <a:noFill/>
              <a:ln w="4763">
                <a:solidFill>
                  <a:srgbClr val="004A8F"/>
                </a:solidFill>
                <a:round/>
                <a:headEnd/>
                <a:tailEnd/>
              </a:ln>
            </p:spPr>
            <p:txBody>
              <a:bodyPr/>
              <a:lstStyle/>
              <a:p>
                <a:endParaRPr lang="en-US"/>
              </a:p>
            </p:txBody>
          </p:sp>
          <p:sp>
            <p:nvSpPr>
              <p:cNvPr id="48661" name="Freeform 183"/>
              <p:cNvSpPr>
                <a:spLocks/>
              </p:cNvSpPr>
              <p:nvPr/>
            </p:nvSpPr>
            <p:spPr bwMode="auto">
              <a:xfrm>
                <a:off x="4572" y="1549"/>
                <a:ext cx="1" cy="1"/>
              </a:xfrm>
              <a:custGeom>
                <a:avLst/>
                <a:gdLst>
                  <a:gd name="T0" fmla="*/ 3 w 3"/>
                  <a:gd name="T1" fmla="*/ 0 h 1"/>
                  <a:gd name="T2" fmla="*/ 3 w 3"/>
                  <a:gd name="T3" fmla="*/ 0 h 1"/>
                  <a:gd name="T4" fmla="*/ 3 w 3"/>
                  <a:gd name="T5" fmla="*/ 0 h 1"/>
                  <a:gd name="T6" fmla="*/ 1 w 3"/>
                  <a:gd name="T7" fmla="*/ 0 h 1"/>
                  <a:gd name="T8" fmla="*/ 0 w 3"/>
                  <a:gd name="T9" fmla="*/ 0 h 1"/>
                  <a:gd name="T10" fmla="*/ 0 60000 65536"/>
                  <a:gd name="T11" fmla="*/ 0 60000 65536"/>
                  <a:gd name="T12" fmla="*/ 0 60000 65536"/>
                  <a:gd name="T13" fmla="*/ 0 60000 65536"/>
                  <a:gd name="T14" fmla="*/ 0 60000 65536"/>
                  <a:gd name="T15" fmla="*/ 0 w 3"/>
                  <a:gd name="T16" fmla="*/ 0 h 1"/>
                  <a:gd name="T17" fmla="*/ 3 w 3"/>
                  <a:gd name="T18" fmla="*/ 1 h 1"/>
                </a:gdLst>
                <a:ahLst/>
                <a:cxnLst>
                  <a:cxn ang="T10">
                    <a:pos x="T0" y="T1"/>
                  </a:cxn>
                  <a:cxn ang="T11">
                    <a:pos x="T2" y="T3"/>
                  </a:cxn>
                  <a:cxn ang="T12">
                    <a:pos x="T4" y="T5"/>
                  </a:cxn>
                  <a:cxn ang="T13">
                    <a:pos x="T6" y="T7"/>
                  </a:cxn>
                  <a:cxn ang="T14">
                    <a:pos x="T8" y="T9"/>
                  </a:cxn>
                </a:cxnLst>
                <a:rect l="T15" t="T16" r="T17" b="T18"/>
                <a:pathLst>
                  <a:path w="3" h="1">
                    <a:moveTo>
                      <a:pt x="3" y="0"/>
                    </a:moveTo>
                    <a:lnTo>
                      <a:pt x="3" y="0"/>
                    </a:lnTo>
                    <a:lnTo>
                      <a:pt x="1" y="0"/>
                    </a:lnTo>
                    <a:lnTo>
                      <a:pt x="0" y="0"/>
                    </a:lnTo>
                  </a:path>
                </a:pathLst>
              </a:custGeom>
              <a:noFill/>
              <a:ln w="4763">
                <a:solidFill>
                  <a:srgbClr val="004A8F"/>
                </a:solidFill>
                <a:round/>
                <a:headEnd/>
                <a:tailEnd/>
              </a:ln>
            </p:spPr>
            <p:txBody>
              <a:bodyPr/>
              <a:lstStyle/>
              <a:p>
                <a:pPr fontAlgn="t"/>
                <a:endParaRPr lang="en-US"/>
              </a:p>
            </p:txBody>
          </p:sp>
          <p:sp>
            <p:nvSpPr>
              <p:cNvPr id="48662" name="Freeform 184"/>
              <p:cNvSpPr>
                <a:spLocks/>
              </p:cNvSpPr>
              <p:nvPr/>
            </p:nvSpPr>
            <p:spPr bwMode="auto">
              <a:xfrm>
                <a:off x="4535" y="1522"/>
                <a:ext cx="37" cy="28"/>
              </a:xfrm>
              <a:custGeom>
                <a:avLst/>
                <a:gdLst>
                  <a:gd name="T0" fmla="*/ 145 w 145"/>
                  <a:gd name="T1" fmla="*/ 111 h 113"/>
                  <a:gd name="T2" fmla="*/ 133 w 145"/>
                  <a:gd name="T3" fmla="*/ 111 h 113"/>
                  <a:gd name="T4" fmla="*/ 133 w 145"/>
                  <a:gd name="T5" fmla="*/ 111 h 113"/>
                  <a:gd name="T6" fmla="*/ 20 w 145"/>
                  <a:gd name="T7" fmla="*/ 113 h 113"/>
                  <a:gd name="T8" fmla="*/ 19 w 145"/>
                  <a:gd name="T9" fmla="*/ 111 h 113"/>
                  <a:gd name="T10" fmla="*/ 0 w 145"/>
                  <a:gd name="T11" fmla="*/ 73 h 113"/>
                  <a:gd name="T12" fmla="*/ 9 w 145"/>
                  <a:gd name="T13" fmla="*/ 0 h 113"/>
                  <a:gd name="T14" fmla="*/ 0 60000 65536"/>
                  <a:gd name="T15" fmla="*/ 0 60000 65536"/>
                  <a:gd name="T16" fmla="*/ 0 60000 65536"/>
                  <a:gd name="T17" fmla="*/ 0 60000 65536"/>
                  <a:gd name="T18" fmla="*/ 0 60000 65536"/>
                  <a:gd name="T19" fmla="*/ 0 60000 65536"/>
                  <a:gd name="T20" fmla="*/ 0 60000 65536"/>
                  <a:gd name="T21" fmla="*/ 0 w 145"/>
                  <a:gd name="T22" fmla="*/ 0 h 113"/>
                  <a:gd name="T23" fmla="*/ 145 w 145"/>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13">
                    <a:moveTo>
                      <a:pt x="145" y="111"/>
                    </a:moveTo>
                    <a:lnTo>
                      <a:pt x="133" y="111"/>
                    </a:lnTo>
                    <a:lnTo>
                      <a:pt x="20" y="113"/>
                    </a:lnTo>
                    <a:lnTo>
                      <a:pt x="19" y="111"/>
                    </a:lnTo>
                    <a:lnTo>
                      <a:pt x="0" y="73"/>
                    </a:lnTo>
                    <a:lnTo>
                      <a:pt x="9" y="0"/>
                    </a:lnTo>
                  </a:path>
                </a:pathLst>
              </a:custGeom>
              <a:noFill/>
              <a:ln w="4763">
                <a:solidFill>
                  <a:srgbClr val="004A8F"/>
                </a:solidFill>
                <a:round/>
                <a:headEnd/>
                <a:tailEnd/>
              </a:ln>
            </p:spPr>
            <p:txBody>
              <a:bodyPr/>
              <a:lstStyle/>
              <a:p>
                <a:pPr fontAlgn="t"/>
                <a:endParaRPr lang="en-US"/>
              </a:p>
            </p:txBody>
          </p:sp>
          <p:sp>
            <p:nvSpPr>
              <p:cNvPr id="48663" name="Freeform 185"/>
              <p:cNvSpPr>
                <a:spLocks/>
              </p:cNvSpPr>
              <p:nvPr/>
            </p:nvSpPr>
            <p:spPr bwMode="auto">
              <a:xfrm>
                <a:off x="4537" y="1520"/>
                <a:ext cx="42" cy="2"/>
              </a:xfrm>
              <a:custGeom>
                <a:avLst/>
                <a:gdLst>
                  <a:gd name="T0" fmla="*/ 0 w 169"/>
                  <a:gd name="T1" fmla="*/ 4 h 5"/>
                  <a:gd name="T2" fmla="*/ 4 w 169"/>
                  <a:gd name="T3" fmla="*/ 0 h 5"/>
                  <a:gd name="T4" fmla="*/ 32 w 169"/>
                  <a:gd name="T5" fmla="*/ 1 h 5"/>
                  <a:gd name="T6" fmla="*/ 169 w 169"/>
                  <a:gd name="T7" fmla="*/ 5 h 5"/>
                  <a:gd name="T8" fmla="*/ 0 60000 65536"/>
                  <a:gd name="T9" fmla="*/ 0 60000 65536"/>
                  <a:gd name="T10" fmla="*/ 0 60000 65536"/>
                  <a:gd name="T11" fmla="*/ 0 60000 65536"/>
                  <a:gd name="T12" fmla="*/ 0 w 169"/>
                  <a:gd name="T13" fmla="*/ 0 h 5"/>
                  <a:gd name="T14" fmla="*/ 169 w 169"/>
                  <a:gd name="T15" fmla="*/ 5 h 5"/>
                </a:gdLst>
                <a:ahLst/>
                <a:cxnLst>
                  <a:cxn ang="T8">
                    <a:pos x="T0" y="T1"/>
                  </a:cxn>
                  <a:cxn ang="T9">
                    <a:pos x="T2" y="T3"/>
                  </a:cxn>
                  <a:cxn ang="T10">
                    <a:pos x="T4" y="T5"/>
                  </a:cxn>
                  <a:cxn ang="T11">
                    <a:pos x="T6" y="T7"/>
                  </a:cxn>
                </a:cxnLst>
                <a:rect l="T12" t="T13" r="T14" b="T15"/>
                <a:pathLst>
                  <a:path w="169" h="5">
                    <a:moveTo>
                      <a:pt x="0" y="4"/>
                    </a:moveTo>
                    <a:lnTo>
                      <a:pt x="4" y="0"/>
                    </a:lnTo>
                    <a:lnTo>
                      <a:pt x="32" y="1"/>
                    </a:lnTo>
                    <a:lnTo>
                      <a:pt x="169" y="5"/>
                    </a:lnTo>
                  </a:path>
                </a:pathLst>
              </a:custGeom>
              <a:noFill/>
              <a:ln w="4763">
                <a:solidFill>
                  <a:srgbClr val="004A8F"/>
                </a:solidFill>
                <a:round/>
                <a:headEnd/>
                <a:tailEnd/>
              </a:ln>
            </p:spPr>
            <p:txBody>
              <a:bodyPr/>
              <a:lstStyle/>
              <a:p>
                <a:pPr fontAlgn="t"/>
                <a:endParaRPr lang="en-US"/>
              </a:p>
            </p:txBody>
          </p:sp>
          <p:sp>
            <p:nvSpPr>
              <p:cNvPr id="48664" name="Freeform 186"/>
              <p:cNvSpPr>
                <a:spLocks/>
              </p:cNvSpPr>
              <p:nvPr/>
            </p:nvSpPr>
            <p:spPr bwMode="auto">
              <a:xfrm>
                <a:off x="4574" y="1522"/>
                <a:ext cx="6" cy="28"/>
              </a:xfrm>
              <a:custGeom>
                <a:avLst/>
                <a:gdLst>
                  <a:gd name="T0" fmla="*/ 21 w 23"/>
                  <a:gd name="T1" fmla="*/ 0 h 112"/>
                  <a:gd name="T2" fmla="*/ 22 w 23"/>
                  <a:gd name="T3" fmla="*/ 7 h 112"/>
                  <a:gd name="T4" fmla="*/ 23 w 23"/>
                  <a:gd name="T5" fmla="*/ 14 h 112"/>
                  <a:gd name="T6" fmla="*/ 23 w 23"/>
                  <a:gd name="T7" fmla="*/ 23 h 112"/>
                  <a:gd name="T8" fmla="*/ 23 w 23"/>
                  <a:gd name="T9" fmla="*/ 31 h 112"/>
                  <a:gd name="T10" fmla="*/ 21 w 23"/>
                  <a:gd name="T11" fmla="*/ 50 h 112"/>
                  <a:gd name="T12" fmla="*/ 18 w 23"/>
                  <a:gd name="T13" fmla="*/ 68 h 112"/>
                  <a:gd name="T14" fmla="*/ 13 w 23"/>
                  <a:gd name="T15" fmla="*/ 85 h 112"/>
                  <a:gd name="T16" fmla="*/ 8 w 23"/>
                  <a:gd name="T17" fmla="*/ 99 h 112"/>
                  <a:gd name="T18" fmla="*/ 5 w 23"/>
                  <a:gd name="T19" fmla="*/ 104 h 112"/>
                  <a:gd name="T20" fmla="*/ 4 w 23"/>
                  <a:gd name="T21" fmla="*/ 108 h 112"/>
                  <a:gd name="T22" fmla="*/ 1 w 23"/>
                  <a:gd name="T23" fmla="*/ 111 h 112"/>
                  <a:gd name="T24" fmla="*/ 0 w 23"/>
                  <a:gd name="T25" fmla="*/ 112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12"/>
                  <a:gd name="T41" fmla="*/ 23 w 23"/>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12">
                    <a:moveTo>
                      <a:pt x="21" y="0"/>
                    </a:moveTo>
                    <a:lnTo>
                      <a:pt x="22" y="7"/>
                    </a:lnTo>
                    <a:lnTo>
                      <a:pt x="23" y="14"/>
                    </a:lnTo>
                    <a:lnTo>
                      <a:pt x="23" y="23"/>
                    </a:lnTo>
                    <a:lnTo>
                      <a:pt x="23" y="31"/>
                    </a:lnTo>
                    <a:lnTo>
                      <a:pt x="21" y="50"/>
                    </a:lnTo>
                    <a:lnTo>
                      <a:pt x="18" y="68"/>
                    </a:lnTo>
                    <a:lnTo>
                      <a:pt x="13" y="85"/>
                    </a:lnTo>
                    <a:lnTo>
                      <a:pt x="8" y="99"/>
                    </a:lnTo>
                    <a:lnTo>
                      <a:pt x="5" y="104"/>
                    </a:lnTo>
                    <a:lnTo>
                      <a:pt x="4" y="108"/>
                    </a:lnTo>
                    <a:lnTo>
                      <a:pt x="1" y="111"/>
                    </a:lnTo>
                    <a:lnTo>
                      <a:pt x="0" y="112"/>
                    </a:lnTo>
                  </a:path>
                </a:pathLst>
              </a:custGeom>
              <a:noFill/>
              <a:ln w="4763">
                <a:solidFill>
                  <a:srgbClr val="004A8F"/>
                </a:solidFill>
                <a:round/>
                <a:headEnd/>
                <a:tailEnd/>
              </a:ln>
            </p:spPr>
            <p:txBody>
              <a:bodyPr/>
              <a:lstStyle/>
              <a:p>
                <a:pPr fontAlgn="t"/>
                <a:endParaRPr lang="en-US"/>
              </a:p>
            </p:txBody>
          </p:sp>
          <p:sp>
            <p:nvSpPr>
              <p:cNvPr id="48665" name="Line 187"/>
              <p:cNvSpPr>
                <a:spLocks noChangeShapeType="1"/>
              </p:cNvSpPr>
              <p:nvPr/>
            </p:nvSpPr>
            <p:spPr bwMode="auto">
              <a:xfrm flipH="1">
                <a:off x="4573" y="1550"/>
                <a:ext cx="1" cy="1"/>
              </a:xfrm>
              <a:prstGeom prst="line">
                <a:avLst/>
              </a:prstGeom>
              <a:noFill/>
              <a:ln w="4763">
                <a:solidFill>
                  <a:srgbClr val="004A8F"/>
                </a:solidFill>
                <a:round/>
                <a:headEnd/>
                <a:tailEnd/>
              </a:ln>
            </p:spPr>
            <p:txBody>
              <a:bodyPr/>
              <a:lstStyle/>
              <a:p>
                <a:endParaRPr lang="en-US"/>
              </a:p>
            </p:txBody>
          </p:sp>
          <p:sp>
            <p:nvSpPr>
              <p:cNvPr id="48666" name="Freeform 188"/>
              <p:cNvSpPr>
                <a:spLocks/>
              </p:cNvSpPr>
              <p:nvPr/>
            </p:nvSpPr>
            <p:spPr bwMode="auto">
              <a:xfrm>
                <a:off x="4572" y="1550"/>
                <a:ext cx="1" cy="1"/>
              </a:xfrm>
              <a:custGeom>
                <a:avLst/>
                <a:gdLst>
                  <a:gd name="T0" fmla="*/ 5 w 5"/>
                  <a:gd name="T1" fmla="*/ 0 h 1"/>
                  <a:gd name="T2" fmla="*/ 4 w 5"/>
                  <a:gd name="T3" fmla="*/ 1 h 1"/>
                  <a:gd name="T4" fmla="*/ 4 w 5"/>
                  <a:gd name="T5" fmla="*/ 1 h 1"/>
                  <a:gd name="T6" fmla="*/ 1 w 5"/>
                  <a:gd name="T7" fmla="*/ 1 h 1"/>
                  <a:gd name="T8" fmla="*/ 0 w 5"/>
                  <a:gd name="T9" fmla="*/ 1 h 1"/>
                  <a:gd name="T10" fmla="*/ 0 60000 65536"/>
                  <a:gd name="T11" fmla="*/ 0 60000 65536"/>
                  <a:gd name="T12" fmla="*/ 0 60000 65536"/>
                  <a:gd name="T13" fmla="*/ 0 60000 65536"/>
                  <a:gd name="T14" fmla="*/ 0 60000 65536"/>
                  <a:gd name="T15" fmla="*/ 0 w 5"/>
                  <a:gd name="T16" fmla="*/ 0 h 1"/>
                  <a:gd name="T17" fmla="*/ 5 w 5"/>
                  <a:gd name="T18" fmla="*/ 1 h 1"/>
                </a:gdLst>
                <a:ahLst/>
                <a:cxnLst>
                  <a:cxn ang="T10">
                    <a:pos x="T0" y="T1"/>
                  </a:cxn>
                  <a:cxn ang="T11">
                    <a:pos x="T2" y="T3"/>
                  </a:cxn>
                  <a:cxn ang="T12">
                    <a:pos x="T4" y="T5"/>
                  </a:cxn>
                  <a:cxn ang="T13">
                    <a:pos x="T6" y="T7"/>
                  </a:cxn>
                  <a:cxn ang="T14">
                    <a:pos x="T8" y="T9"/>
                  </a:cxn>
                </a:cxnLst>
                <a:rect l="T15" t="T16" r="T17" b="T18"/>
                <a:pathLst>
                  <a:path w="5" h="1">
                    <a:moveTo>
                      <a:pt x="5" y="0"/>
                    </a:moveTo>
                    <a:lnTo>
                      <a:pt x="4" y="1"/>
                    </a:lnTo>
                    <a:lnTo>
                      <a:pt x="1" y="1"/>
                    </a:lnTo>
                    <a:lnTo>
                      <a:pt x="0" y="1"/>
                    </a:lnTo>
                  </a:path>
                </a:pathLst>
              </a:custGeom>
              <a:noFill/>
              <a:ln w="4763">
                <a:solidFill>
                  <a:srgbClr val="004A8F"/>
                </a:solidFill>
                <a:round/>
                <a:headEnd/>
                <a:tailEnd/>
              </a:ln>
            </p:spPr>
            <p:txBody>
              <a:bodyPr/>
              <a:lstStyle/>
              <a:p>
                <a:pPr fontAlgn="t"/>
                <a:endParaRPr lang="en-US"/>
              </a:p>
            </p:txBody>
          </p:sp>
          <p:sp>
            <p:nvSpPr>
              <p:cNvPr id="48667" name="Freeform 189"/>
              <p:cNvSpPr>
                <a:spLocks/>
              </p:cNvSpPr>
              <p:nvPr/>
            </p:nvSpPr>
            <p:spPr bwMode="auto">
              <a:xfrm>
                <a:off x="4535" y="1521"/>
                <a:ext cx="37" cy="29"/>
              </a:xfrm>
              <a:custGeom>
                <a:avLst/>
                <a:gdLst>
                  <a:gd name="T0" fmla="*/ 148 w 148"/>
                  <a:gd name="T1" fmla="*/ 114 h 116"/>
                  <a:gd name="T2" fmla="*/ 131 w 148"/>
                  <a:gd name="T3" fmla="*/ 114 h 116"/>
                  <a:gd name="T4" fmla="*/ 131 w 148"/>
                  <a:gd name="T5" fmla="*/ 114 h 116"/>
                  <a:gd name="T6" fmla="*/ 22 w 148"/>
                  <a:gd name="T7" fmla="*/ 116 h 116"/>
                  <a:gd name="T8" fmla="*/ 18 w 148"/>
                  <a:gd name="T9" fmla="*/ 113 h 116"/>
                  <a:gd name="T10" fmla="*/ 0 w 148"/>
                  <a:gd name="T11" fmla="*/ 77 h 116"/>
                  <a:gd name="T12" fmla="*/ 9 w 148"/>
                  <a:gd name="T13" fmla="*/ 0 h 116"/>
                  <a:gd name="T14" fmla="*/ 0 60000 65536"/>
                  <a:gd name="T15" fmla="*/ 0 60000 65536"/>
                  <a:gd name="T16" fmla="*/ 0 60000 65536"/>
                  <a:gd name="T17" fmla="*/ 0 60000 65536"/>
                  <a:gd name="T18" fmla="*/ 0 60000 65536"/>
                  <a:gd name="T19" fmla="*/ 0 60000 65536"/>
                  <a:gd name="T20" fmla="*/ 0 60000 65536"/>
                  <a:gd name="T21" fmla="*/ 0 w 148"/>
                  <a:gd name="T22" fmla="*/ 0 h 116"/>
                  <a:gd name="T23" fmla="*/ 148 w 148"/>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16">
                    <a:moveTo>
                      <a:pt x="148" y="114"/>
                    </a:moveTo>
                    <a:lnTo>
                      <a:pt x="131" y="114"/>
                    </a:lnTo>
                    <a:lnTo>
                      <a:pt x="22" y="116"/>
                    </a:lnTo>
                    <a:lnTo>
                      <a:pt x="18" y="113"/>
                    </a:lnTo>
                    <a:lnTo>
                      <a:pt x="0" y="77"/>
                    </a:lnTo>
                    <a:lnTo>
                      <a:pt x="9" y="0"/>
                    </a:lnTo>
                  </a:path>
                </a:pathLst>
              </a:custGeom>
              <a:noFill/>
              <a:ln w="4763">
                <a:solidFill>
                  <a:srgbClr val="004A8F"/>
                </a:solidFill>
                <a:round/>
                <a:headEnd/>
                <a:tailEnd/>
              </a:ln>
            </p:spPr>
            <p:txBody>
              <a:bodyPr/>
              <a:lstStyle/>
              <a:p>
                <a:pPr fontAlgn="t"/>
                <a:endParaRPr lang="en-US"/>
              </a:p>
            </p:txBody>
          </p:sp>
          <p:sp>
            <p:nvSpPr>
              <p:cNvPr id="48668" name="Freeform 190"/>
              <p:cNvSpPr>
                <a:spLocks/>
              </p:cNvSpPr>
              <p:nvPr/>
            </p:nvSpPr>
            <p:spPr bwMode="auto">
              <a:xfrm>
                <a:off x="4536" y="1520"/>
                <a:ext cx="44" cy="1"/>
              </a:xfrm>
              <a:custGeom>
                <a:avLst/>
                <a:gdLst>
                  <a:gd name="T0" fmla="*/ 0 w 174"/>
                  <a:gd name="T1" fmla="*/ 4 h 7"/>
                  <a:gd name="T2" fmla="*/ 6 w 174"/>
                  <a:gd name="T3" fmla="*/ 0 h 7"/>
                  <a:gd name="T4" fmla="*/ 43 w 174"/>
                  <a:gd name="T5" fmla="*/ 2 h 7"/>
                  <a:gd name="T6" fmla="*/ 174 w 174"/>
                  <a:gd name="T7" fmla="*/ 7 h 7"/>
                  <a:gd name="T8" fmla="*/ 0 60000 65536"/>
                  <a:gd name="T9" fmla="*/ 0 60000 65536"/>
                  <a:gd name="T10" fmla="*/ 0 60000 65536"/>
                  <a:gd name="T11" fmla="*/ 0 60000 65536"/>
                  <a:gd name="T12" fmla="*/ 0 w 174"/>
                  <a:gd name="T13" fmla="*/ 0 h 7"/>
                  <a:gd name="T14" fmla="*/ 174 w 174"/>
                  <a:gd name="T15" fmla="*/ 7 h 7"/>
                </a:gdLst>
                <a:ahLst/>
                <a:cxnLst>
                  <a:cxn ang="T8">
                    <a:pos x="T0" y="T1"/>
                  </a:cxn>
                  <a:cxn ang="T9">
                    <a:pos x="T2" y="T3"/>
                  </a:cxn>
                  <a:cxn ang="T10">
                    <a:pos x="T4" y="T5"/>
                  </a:cxn>
                  <a:cxn ang="T11">
                    <a:pos x="T6" y="T7"/>
                  </a:cxn>
                </a:cxnLst>
                <a:rect l="T12" t="T13" r="T14" b="T15"/>
                <a:pathLst>
                  <a:path w="174" h="7">
                    <a:moveTo>
                      <a:pt x="0" y="4"/>
                    </a:moveTo>
                    <a:lnTo>
                      <a:pt x="6" y="0"/>
                    </a:lnTo>
                    <a:lnTo>
                      <a:pt x="43" y="2"/>
                    </a:lnTo>
                    <a:lnTo>
                      <a:pt x="174" y="7"/>
                    </a:lnTo>
                  </a:path>
                </a:pathLst>
              </a:custGeom>
              <a:noFill/>
              <a:ln w="4763">
                <a:solidFill>
                  <a:srgbClr val="004A8F"/>
                </a:solidFill>
                <a:round/>
                <a:headEnd/>
                <a:tailEnd/>
              </a:ln>
            </p:spPr>
            <p:txBody>
              <a:bodyPr/>
              <a:lstStyle/>
              <a:p>
                <a:pPr fontAlgn="t"/>
                <a:endParaRPr lang="en-US"/>
              </a:p>
            </p:txBody>
          </p:sp>
          <p:sp>
            <p:nvSpPr>
              <p:cNvPr id="48669" name="Freeform 191"/>
              <p:cNvSpPr>
                <a:spLocks/>
              </p:cNvSpPr>
              <p:nvPr/>
            </p:nvSpPr>
            <p:spPr bwMode="auto">
              <a:xfrm>
                <a:off x="4575" y="1521"/>
                <a:ext cx="5" cy="29"/>
              </a:xfrm>
              <a:custGeom>
                <a:avLst/>
                <a:gdLst>
                  <a:gd name="T0" fmla="*/ 20 w 23"/>
                  <a:gd name="T1" fmla="*/ 0 h 114"/>
                  <a:gd name="T2" fmla="*/ 23 w 23"/>
                  <a:gd name="T3" fmla="*/ 6 h 114"/>
                  <a:gd name="T4" fmla="*/ 23 w 23"/>
                  <a:gd name="T5" fmla="*/ 14 h 114"/>
                  <a:gd name="T6" fmla="*/ 23 w 23"/>
                  <a:gd name="T7" fmla="*/ 22 h 114"/>
                  <a:gd name="T8" fmla="*/ 23 w 23"/>
                  <a:gd name="T9" fmla="*/ 31 h 114"/>
                  <a:gd name="T10" fmla="*/ 22 w 23"/>
                  <a:gd name="T11" fmla="*/ 50 h 114"/>
                  <a:gd name="T12" fmla="*/ 18 w 23"/>
                  <a:gd name="T13" fmla="*/ 69 h 114"/>
                  <a:gd name="T14" fmla="*/ 12 w 23"/>
                  <a:gd name="T15" fmla="*/ 86 h 114"/>
                  <a:gd name="T16" fmla="*/ 7 w 23"/>
                  <a:gd name="T17" fmla="*/ 101 h 114"/>
                  <a:gd name="T18" fmla="*/ 6 w 23"/>
                  <a:gd name="T19" fmla="*/ 107 h 114"/>
                  <a:gd name="T20" fmla="*/ 3 w 23"/>
                  <a:gd name="T21" fmla="*/ 110 h 114"/>
                  <a:gd name="T22" fmla="*/ 1 w 23"/>
                  <a:gd name="T23" fmla="*/ 113 h 114"/>
                  <a:gd name="T24" fmla="*/ 0 w 23"/>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14"/>
                  <a:gd name="T41" fmla="*/ 23 w 23"/>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14">
                    <a:moveTo>
                      <a:pt x="20" y="0"/>
                    </a:moveTo>
                    <a:lnTo>
                      <a:pt x="23" y="6"/>
                    </a:lnTo>
                    <a:lnTo>
                      <a:pt x="23" y="14"/>
                    </a:lnTo>
                    <a:lnTo>
                      <a:pt x="23" y="22"/>
                    </a:lnTo>
                    <a:lnTo>
                      <a:pt x="23" y="31"/>
                    </a:lnTo>
                    <a:lnTo>
                      <a:pt x="22" y="50"/>
                    </a:lnTo>
                    <a:lnTo>
                      <a:pt x="18" y="69"/>
                    </a:lnTo>
                    <a:lnTo>
                      <a:pt x="12" y="86"/>
                    </a:lnTo>
                    <a:lnTo>
                      <a:pt x="7" y="101"/>
                    </a:lnTo>
                    <a:lnTo>
                      <a:pt x="6" y="107"/>
                    </a:lnTo>
                    <a:lnTo>
                      <a:pt x="3" y="110"/>
                    </a:lnTo>
                    <a:lnTo>
                      <a:pt x="1" y="113"/>
                    </a:lnTo>
                    <a:lnTo>
                      <a:pt x="0" y="114"/>
                    </a:lnTo>
                  </a:path>
                </a:pathLst>
              </a:custGeom>
              <a:noFill/>
              <a:ln w="4763">
                <a:solidFill>
                  <a:srgbClr val="004A8F"/>
                </a:solidFill>
                <a:round/>
                <a:headEnd/>
                <a:tailEnd/>
              </a:ln>
            </p:spPr>
            <p:txBody>
              <a:bodyPr/>
              <a:lstStyle/>
              <a:p>
                <a:pPr fontAlgn="t"/>
                <a:endParaRPr lang="en-US"/>
              </a:p>
            </p:txBody>
          </p:sp>
          <p:sp>
            <p:nvSpPr>
              <p:cNvPr id="48670" name="Line 192"/>
              <p:cNvSpPr>
                <a:spLocks noChangeShapeType="1"/>
              </p:cNvSpPr>
              <p:nvPr/>
            </p:nvSpPr>
            <p:spPr bwMode="auto">
              <a:xfrm flipH="1">
                <a:off x="4573" y="1550"/>
                <a:ext cx="2" cy="1"/>
              </a:xfrm>
              <a:prstGeom prst="line">
                <a:avLst/>
              </a:prstGeom>
              <a:noFill/>
              <a:ln w="4763">
                <a:solidFill>
                  <a:srgbClr val="004A8F"/>
                </a:solidFill>
                <a:round/>
                <a:headEnd/>
                <a:tailEnd/>
              </a:ln>
            </p:spPr>
            <p:txBody>
              <a:bodyPr/>
              <a:lstStyle/>
              <a:p>
                <a:endParaRPr lang="en-US"/>
              </a:p>
            </p:txBody>
          </p:sp>
          <p:sp>
            <p:nvSpPr>
              <p:cNvPr id="48671" name="Freeform 193"/>
              <p:cNvSpPr>
                <a:spLocks/>
              </p:cNvSpPr>
              <p:nvPr/>
            </p:nvSpPr>
            <p:spPr bwMode="auto">
              <a:xfrm>
                <a:off x="4572" y="1550"/>
                <a:ext cx="1" cy="1"/>
              </a:xfrm>
              <a:custGeom>
                <a:avLst/>
                <a:gdLst>
                  <a:gd name="T0" fmla="*/ 6 w 6"/>
                  <a:gd name="T1" fmla="*/ 0 h 1"/>
                  <a:gd name="T2" fmla="*/ 6 w 6"/>
                  <a:gd name="T3" fmla="*/ 1 h 1"/>
                  <a:gd name="T4" fmla="*/ 5 w 6"/>
                  <a:gd name="T5" fmla="*/ 1 h 1"/>
                  <a:gd name="T6" fmla="*/ 3 w 6"/>
                  <a:gd name="T7" fmla="*/ 1 h 1"/>
                  <a:gd name="T8" fmla="*/ 0 w 6"/>
                  <a:gd name="T9" fmla="*/ 0 h 1"/>
                  <a:gd name="T10" fmla="*/ 0 60000 65536"/>
                  <a:gd name="T11" fmla="*/ 0 60000 65536"/>
                  <a:gd name="T12" fmla="*/ 0 60000 65536"/>
                  <a:gd name="T13" fmla="*/ 0 60000 65536"/>
                  <a:gd name="T14" fmla="*/ 0 60000 65536"/>
                  <a:gd name="T15" fmla="*/ 0 w 6"/>
                  <a:gd name="T16" fmla="*/ 0 h 1"/>
                  <a:gd name="T17" fmla="*/ 6 w 6"/>
                  <a:gd name="T18" fmla="*/ 1 h 1"/>
                </a:gdLst>
                <a:ahLst/>
                <a:cxnLst>
                  <a:cxn ang="T10">
                    <a:pos x="T0" y="T1"/>
                  </a:cxn>
                  <a:cxn ang="T11">
                    <a:pos x="T2" y="T3"/>
                  </a:cxn>
                  <a:cxn ang="T12">
                    <a:pos x="T4" y="T5"/>
                  </a:cxn>
                  <a:cxn ang="T13">
                    <a:pos x="T6" y="T7"/>
                  </a:cxn>
                  <a:cxn ang="T14">
                    <a:pos x="T8" y="T9"/>
                  </a:cxn>
                </a:cxnLst>
                <a:rect l="T15" t="T16" r="T17" b="T18"/>
                <a:pathLst>
                  <a:path w="6" h="1">
                    <a:moveTo>
                      <a:pt x="6" y="0"/>
                    </a:moveTo>
                    <a:lnTo>
                      <a:pt x="6" y="1"/>
                    </a:lnTo>
                    <a:lnTo>
                      <a:pt x="5" y="1"/>
                    </a:lnTo>
                    <a:lnTo>
                      <a:pt x="3" y="1"/>
                    </a:lnTo>
                    <a:lnTo>
                      <a:pt x="0" y="0"/>
                    </a:lnTo>
                  </a:path>
                </a:pathLst>
              </a:custGeom>
              <a:noFill/>
              <a:ln w="4763">
                <a:solidFill>
                  <a:srgbClr val="004A8F"/>
                </a:solidFill>
                <a:round/>
                <a:headEnd/>
                <a:tailEnd/>
              </a:ln>
            </p:spPr>
            <p:txBody>
              <a:bodyPr/>
              <a:lstStyle/>
              <a:p>
                <a:pPr fontAlgn="t"/>
                <a:endParaRPr lang="en-US"/>
              </a:p>
            </p:txBody>
          </p:sp>
          <p:sp>
            <p:nvSpPr>
              <p:cNvPr id="48672" name="Freeform 194"/>
              <p:cNvSpPr>
                <a:spLocks/>
              </p:cNvSpPr>
              <p:nvPr/>
            </p:nvSpPr>
            <p:spPr bwMode="auto">
              <a:xfrm>
                <a:off x="4534" y="1521"/>
                <a:ext cx="38" cy="30"/>
              </a:xfrm>
              <a:custGeom>
                <a:avLst/>
                <a:gdLst>
                  <a:gd name="T0" fmla="*/ 149 w 149"/>
                  <a:gd name="T1" fmla="*/ 119 h 121"/>
                  <a:gd name="T2" fmla="*/ 127 w 149"/>
                  <a:gd name="T3" fmla="*/ 119 h 121"/>
                  <a:gd name="T4" fmla="*/ 127 w 149"/>
                  <a:gd name="T5" fmla="*/ 120 h 121"/>
                  <a:gd name="T6" fmla="*/ 20 w 149"/>
                  <a:gd name="T7" fmla="*/ 121 h 121"/>
                  <a:gd name="T8" fmla="*/ 17 w 149"/>
                  <a:gd name="T9" fmla="*/ 117 h 121"/>
                  <a:gd name="T10" fmla="*/ 0 w 149"/>
                  <a:gd name="T11" fmla="*/ 83 h 121"/>
                  <a:gd name="T12" fmla="*/ 7 w 149"/>
                  <a:gd name="T13" fmla="*/ 0 h 121"/>
                  <a:gd name="T14" fmla="*/ 0 60000 65536"/>
                  <a:gd name="T15" fmla="*/ 0 60000 65536"/>
                  <a:gd name="T16" fmla="*/ 0 60000 65536"/>
                  <a:gd name="T17" fmla="*/ 0 60000 65536"/>
                  <a:gd name="T18" fmla="*/ 0 60000 65536"/>
                  <a:gd name="T19" fmla="*/ 0 60000 65536"/>
                  <a:gd name="T20" fmla="*/ 0 60000 65536"/>
                  <a:gd name="T21" fmla="*/ 0 w 149"/>
                  <a:gd name="T22" fmla="*/ 0 h 121"/>
                  <a:gd name="T23" fmla="*/ 149 w 149"/>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21">
                    <a:moveTo>
                      <a:pt x="149" y="119"/>
                    </a:moveTo>
                    <a:lnTo>
                      <a:pt x="127" y="119"/>
                    </a:lnTo>
                    <a:lnTo>
                      <a:pt x="127" y="120"/>
                    </a:lnTo>
                    <a:lnTo>
                      <a:pt x="20" y="121"/>
                    </a:lnTo>
                    <a:lnTo>
                      <a:pt x="17" y="117"/>
                    </a:lnTo>
                    <a:lnTo>
                      <a:pt x="0" y="83"/>
                    </a:lnTo>
                    <a:lnTo>
                      <a:pt x="7" y="0"/>
                    </a:lnTo>
                  </a:path>
                </a:pathLst>
              </a:custGeom>
              <a:noFill/>
              <a:ln w="4763">
                <a:solidFill>
                  <a:srgbClr val="004A8F"/>
                </a:solidFill>
                <a:round/>
                <a:headEnd/>
                <a:tailEnd/>
              </a:ln>
            </p:spPr>
            <p:txBody>
              <a:bodyPr/>
              <a:lstStyle/>
              <a:p>
                <a:pPr fontAlgn="t"/>
                <a:endParaRPr lang="en-US"/>
              </a:p>
            </p:txBody>
          </p:sp>
          <p:sp>
            <p:nvSpPr>
              <p:cNvPr id="48673" name="Freeform 195"/>
              <p:cNvSpPr>
                <a:spLocks/>
              </p:cNvSpPr>
              <p:nvPr/>
            </p:nvSpPr>
            <p:spPr bwMode="auto">
              <a:xfrm>
                <a:off x="4536" y="1519"/>
                <a:ext cx="45" cy="2"/>
              </a:xfrm>
              <a:custGeom>
                <a:avLst/>
                <a:gdLst>
                  <a:gd name="T0" fmla="*/ 0 w 180"/>
                  <a:gd name="T1" fmla="*/ 5 h 6"/>
                  <a:gd name="T2" fmla="*/ 6 w 180"/>
                  <a:gd name="T3" fmla="*/ 0 h 6"/>
                  <a:gd name="T4" fmla="*/ 53 w 180"/>
                  <a:gd name="T5" fmla="*/ 1 h 6"/>
                  <a:gd name="T6" fmla="*/ 180 w 180"/>
                  <a:gd name="T7" fmla="*/ 6 h 6"/>
                  <a:gd name="T8" fmla="*/ 0 60000 65536"/>
                  <a:gd name="T9" fmla="*/ 0 60000 65536"/>
                  <a:gd name="T10" fmla="*/ 0 60000 65536"/>
                  <a:gd name="T11" fmla="*/ 0 60000 65536"/>
                  <a:gd name="T12" fmla="*/ 0 w 180"/>
                  <a:gd name="T13" fmla="*/ 0 h 6"/>
                  <a:gd name="T14" fmla="*/ 180 w 180"/>
                  <a:gd name="T15" fmla="*/ 6 h 6"/>
                </a:gdLst>
                <a:ahLst/>
                <a:cxnLst>
                  <a:cxn ang="T8">
                    <a:pos x="T0" y="T1"/>
                  </a:cxn>
                  <a:cxn ang="T9">
                    <a:pos x="T2" y="T3"/>
                  </a:cxn>
                  <a:cxn ang="T10">
                    <a:pos x="T4" y="T5"/>
                  </a:cxn>
                  <a:cxn ang="T11">
                    <a:pos x="T6" y="T7"/>
                  </a:cxn>
                </a:cxnLst>
                <a:rect l="T12" t="T13" r="T14" b="T15"/>
                <a:pathLst>
                  <a:path w="180" h="6">
                    <a:moveTo>
                      <a:pt x="0" y="5"/>
                    </a:moveTo>
                    <a:lnTo>
                      <a:pt x="6" y="0"/>
                    </a:lnTo>
                    <a:lnTo>
                      <a:pt x="53" y="1"/>
                    </a:lnTo>
                    <a:lnTo>
                      <a:pt x="180" y="6"/>
                    </a:lnTo>
                  </a:path>
                </a:pathLst>
              </a:custGeom>
              <a:noFill/>
              <a:ln w="4763">
                <a:solidFill>
                  <a:srgbClr val="004A8F"/>
                </a:solidFill>
                <a:round/>
                <a:headEnd/>
                <a:tailEnd/>
              </a:ln>
            </p:spPr>
            <p:txBody>
              <a:bodyPr/>
              <a:lstStyle/>
              <a:p>
                <a:pPr fontAlgn="t"/>
                <a:endParaRPr lang="en-US"/>
              </a:p>
            </p:txBody>
          </p:sp>
          <p:sp>
            <p:nvSpPr>
              <p:cNvPr id="48674" name="Freeform 196"/>
              <p:cNvSpPr>
                <a:spLocks/>
              </p:cNvSpPr>
              <p:nvPr/>
            </p:nvSpPr>
            <p:spPr bwMode="auto">
              <a:xfrm>
                <a:off x="4575" y="1521"/>
                <a:ext cx="6" cy="30"/>
              </a:xfrm>
              <a:custGeom>
                <a:avLst/>
                <a:gdLst>
                  <a:gd name="T0" fmla="*/ 22 w 25"/>
                  <a:gd name="T1" fmla="*/ 0 h 120"/>
                  <a:gd name="T2" fmla="*/ 23 w 25"/>
                  <a:gd name="T3" fmla="*/ 7 h 120"/>
                  <a:gd name="T4" fmla="*/ 23 w 25"/>
                  <a:gd name="T5" fmla="*/ 14 h 120"/>
                  <a:gd name="T6" fmla="*/ 25 w 25"/>
                  <a:gd name="T7" fmla="*/ 22 h 120"/>
                  <a:gd name="T8" fmla="*/ 23 w 25"/>
                  <a:gd name="T9" fmla="*/ 31 h 120"/>
                  <a:gd name="T10" fmla="*/ 22 w 25"/>
                  <a:gd name="T11" fmla="*/ 52 h 120"/>
                  <a:gd name="T12" fmla="*/ 18 w 25"/>
                  <a:gd name="T13" fmla="*/ 71 h 120"/>
                  <a:gd name="T14" fmla="*/ 13 w 25"/>
                  <a:gd name="T15" fmla="*/ 90 h 120"/>
                  <a:gd name="T16" fmla="*/ 9 w 25"/>
                  <a:gd name="T17" fmla="*/ 106 h 120"/>
                  <a:gd name="T18" fmla="*/ 7 w 25"/>
                  <a:gd name="T19" fmla="*/ 111 h 120"/>
                  <a:gd name="T20" fmla="*/ 4 w 25"/>
                  <a:gd name="T21" fmla="*/ 116 h 120"/>
                  <a:gd name="T22" fmla="*/ 3 w 25"/>
                  <a:gd name="T23" fmla="*/ 119 h 120"/>
                  <a:gd name="T24" fmla="*/ 0 w 25"/>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120"/>
                  <a:gd name="T41" fmla="*/ 25 w 25"/>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120">
                    <a:moveTo>
                      <a:pt x="22" y="0"/>
                    </a:moveTo>
                    <a:lnTo>
                      <a:pt x="23" y="7"/>
                    </a:lnTo>
                    <a:lnTo>
                      <a:pt x="23" y="14"/>
                    </a:lnTo>
                    <a:lnTo>
                      <a:pt x="25" y="22"/>
                    </a:lnTo>
                    <a:lnTo>
                      <a:pt x="23" y="31"/>
                    </a:lnTo>
                    <a:lnTo>
                      <a:pt x="22" y="52"/>
                    </a:lnTo>
                    <a:lnTo>
                      <a:pt x="18" y="71"/>
                    </a:lnTo>
                    <a:lnTo>
                      <a:pt x="13" y="90"/>
                    </a:lnTo>
                    <a:lnTo>
                      <a:pt x="9" y="106"/>
                    </a:lnTo>
                    <a:lnTo>
                      <a:pt x="7" y="111"/>
                    </a:lnTo>
                    <a:lnTo>
                      <a:pt x="4" y="116"/>
                    </a:lnTo>
                    <a:lnTo>
                      <a:pt x="3" y="119"/>
                    </a:lnTo>
                    <a:lnTo>
                      <a:pt x="0" y="120"/>
                    </a:lnTo>
                  </a:path>
                </a:pathLst>
              </a:custGeom>
              <a:noFill/>
              <a:ln w="4763">
                <a:solidFill>
                  <a:srgbClr val="004A8F"/>
                </a:solidFill>
                <a:round/>
                <a:headEnd/>
                <a:tailEnd/>
              </a:ln>
            </p:spPr>
            <p:txBody>
              <a:bodyPr/>
              <a:lstStyle/>
              <a:p>
                <a:pPr fontAlgn="t"/>
                <a:endParaRPr lang="en-US"/>
              </a:p>
            </p:txBody>
          </p:sp>
          <p:sp>
            <p:nvSpPr>
              <p:cNvPr id="48675" name="Line 197"/>
              <p:cNvSpPr>
                <a:spLocks noChangeShapeType="1"/>
              </p:cNvSpPr>
              <p:nvPr/>
            </p:nvSpPr>
            <p:spPr bwMode="auto">
              <a:xfrm flipH="1">
                <a:off x="4574" y="1551"/>
                <a:ext cx="1" cy="1"/>
              </a:xfrm>
              <a:prstGeom prst="line">
                <a:avLst/>
              </a:prstGeom>
              <a:noFill/>
              <a:ln w="4763">
                <a:solidFill>
                  <a:srgbClr val="004A8F"/>
                </a:solidFill>
                <a:round/>
                <a:headEnd/>
                <a:tailEnd/>
              </a:ln>
            </p:spPr>
            <p:txBody>
              <a:bodyPr/>
              <a:lstStyle/>
              <a:p>
                <a:endParaRPr lang="en-US"/>
              </a:p>
            </p:txBody>
          </p:sp>
          <p:sp>
            <p:nvSpPr>
              <p:cNvPr id="48676" name="Freeform 198"/>
              <p:cNvSpPr>
                <a:spLocks/>
              </p:cNvSpPr>
              <p:nvPr/>
            </p:nvSpPr>
            <p:spPr bwMode="auto">
              <a:xfrm>
                <a:off x="4572" y="1551"/>
                <a:ext cx="2" cy="1"/>
              </a:xfrm>
              <a:custGeom>
                <a:avLst/>
                <a:gdLst>
                  <a:gd name="T0" fmla="*/ 7 w 7"/>
                  <a:gd name="T1" fmla="*/ 0 h 3"/>
                  <a:gd name="T2" fmla="*/ 7 w 7"/>
                  <a:gd name="T3" fmla="*/ 2 h 3"/>
                  <a:gd name="T4" fmla="*/ 5 w 7"/>
                  <a:gd name="T5" fmla="*/ 3 h 3"/>
                  <a:gd name="T6" fmla="*/ 2 w 7"/>
                  <a:gd name="T7" fmla="*/ 2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7" y="2"/>
                    </a:lnTo>
                    <a:lnTo>
                      <a:pt x="5" y="3"/>
                    </a:lnTo>
                    <a:lnTo>
                      <a:pt x="2" y="2"/>
                    </a:lnTo>
                    <a:lnTo>
                      <a:pt x="0" y="0"/>
                    </a:lnTo>
                  </a:path>
                </a:pathLst>
              </a:custGeom>
              <a:noFill/>
              <a:ln w="4763">
                <a:solidFill>
                  <a:srgbClr val="004A8F"/>
                </a:solidFill>
                <a:round/>
                <a:headEnd/>
                <a:tailEnd/>
              </a:ln>
            </p:spPr>
            <p:txBody>
              <a:bodyPr/>
              <a:lstStyle/>
              <a:p>
                <a:pPr fontAlgn="t"/>
                <a:endParaRPr lang="en-US"/>
              </a:p>
            </p:txBody>
          </p:sp>
          <p:sp>
            <p:nvSpPr>
              <p:cNvPr id="48677" name="Freeform 199"/>
              <p:cNvSpPr>
                <a:spLocks/>
              </p:cNvSpPr>
              <p:nvPr/>
            </p:nvSpPr>
            <p:spPr bwMode="auto">
              <a:xfrm>
                <a:off x="4534" y="1520"/>
                <a:ext cx="38" cy="31"/>
              </a:xfrm>
              <a:custGeom>
                <a:avLst/>
                <a:gdLst>
                  <a:gd name="T0" fmla="*/ 153 w 153"/>
                  <a:gd name="T1" fmla="*/ 122 h 124"/>
                  <a:gd name="T2" fmla="*/ 125 w 153"/>
                  <a:gd name="T3" fmla="*/ 122 h 124"/>
                  <a:gd name="T4" fmla="*/ 125 w 153"/>
                  <a:gd name="T5" fmla="*/ 124 h 124"/>
                  <a:gd name="T6" fmla="*/ 21 w 153"/>
                  <a:gd name="T7" fmla="*/ 124 h 124"/>
                  <a:gd name="T8" fmla="*/ 16 w 153"/>
                  <a:gd name="T9" fmla="*/ 120 h 124"/>
                  <a:gd name="T10" fmla="*/ 0 w 153"/>
                  <a:gd name="T11" fmla="*/ 86 h 124"/>
                  <a:gd name="T12" fmla="*/ 8 w 153"/>
                  <a:gd name="T13" fmla="*/ 0 h 124"/>
                  <a:gd name="T14" fmla="*/ 0 60000 65536"/>
                  <a:gd name="T15" fmla="*/ 0 60000 65536"/>
                  <a:gd name="T16" fmla="*/ 0 60000 65536"/>
                  <a:gd name="T17" fmla="*/ 0 60000 65536"/>
                  <a:gd name="T18" fmla="*/ 0 60000 65536"/>
                  <a:gd name="T19" fmla="*/ 0 60000 65536"/>
                  <a:gd name="T20" fmla="*/ 0 60000 65536"/>
                  <a:gd name="T21" fmla="*/ 0 w 153"/>
                  <a:gd name="T22" fmla="*/ 0 h 124"/>
                  <a:gd name="T23" fmla="*/ 153 w 153"/>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24">
                    <a:moveTo>
                      <a:pt x="153" y="122"/>
                    </a:moveTo>
                    <a:lnTo>
                      <a:pt x="125" y="122"/>
                    </a:lnTo>
                    <a:lnTo>
                      <a:pt x="125" y="124"/>
                    </a:lnTo>
                    <a:lnTo>
                      <a:pt x="21" y="124"/>
                    </a:lnTo>
                    <a:lnTo>
                      <a:pt x="16" y="120"/>
                    </a:lnTo>
                    <a:lnTo>
                      <a:pt x="0" y="86"/>
                    </a:lnTo>
                    <a:lnTo>
                      <a:pt x="8" y="0"/>
                    </a:lnTo>
                  </a:path>
                </a:pathLst>
              </a:custGeom>
              <a:noFill/>
              <a:ln w="4763">
                <a:solidFill>
                  <a:srgbClr val="004A8F"/>
                </a:solidFill>
                <a:round/>
                <a:headEnd/>
                <a:tailEnd/>
              </a:ln>
            </p:spPr>
            <p:txBody>
              <a:bodyPr/>
              <a:lstStyle/>
              <a:p>
                <a:pPr fontAlgn="t"/>
                <a:endParaRPr lang="en-US"/>
              </a:p>
            </p:txBody>
          </p:sp>
          <p:sp>
            <p:nvSpPr>
              <p:cNvPr id="48678" name="Freeform 200"/>
              <p:cNvSpPr>
                <a:spLocks/>
              </p:cNvSpPr>
              <p:nvPr/>
            </p:nvSpPr>
            <p:spPr bwMode="auto">
              <a:xfrm>
                <a:off x="4535" y="1519"/>
                <a:ext cx="46" cy="1"/>
              </a:xfrm>
              <a:custGeom>
                <a:avLst/>
                <a:gdLst>
                  <a:gd name="T0" fmla="*/ 0 w 186"/>
                  <a:gd name="T1" fmla="*/ 7 h 8"/>
                  <a:gd name="T2" fmla="*/ 8 w 186"/>
                  <a:gd name="T3" fmla="*/ 0 h 8"/>
                  <a:gd name="T4" fmla="*/ 62 w 186"/>
                  <a:gd name="T5" fmla="*/ 2 h 8"/>
                  <a:gd name="T6" fmla="*/ 186 w 186"/>
                  <a:gd name="T7" fmla="*/ 8 h 8"/>
                  <a:gd name="T8" fmla="*/ 0 60000 65536"/>
                  <a:gd name="T9" fmla="*/ 0 60000 65536"/>
                  <a:gd name="T10" fmla="*/ 0 60000 65536"/>
                  <a:gd name="T11" fmla="*/ 0 60000 65536"/>
                  <a:gd name="T12" fmla="*/ 0 w 186"/>
                  <a:gd name="T13" fmla="*/ 0 h 8"/>
                  <a:gd name="T14" fmla="*/ 186 w 186"/>
                  <a:gd name="T15" fmla="*/ 8 h 8"/>
                </a:gdLst>
                <a:ahLst/>
                <a:cxnLst>
                  <a:cxn ang="T8">
                    <a:pos x="T0" y="T1"/>
                  </a:cxn>
                  <a:cxn ang="T9">
                    <a:pos x="T2" y="T3"/>
                  </a:cxn>
                  <a:cxn ang="T10">
                    <a:pos x="T4" y="T5"/>
                  </a:cxn>
                  <a:cxn ang="T11">
                    <a:pos x="T6" y="T7"/>
                  </a:cxn>
                </a:cxnLst>
                <a:rect l="T12" t="T13" r="T14" b="T15"/>
                <a:pathLst>
                  <a:path w="186" h="8">
                    <a:moveTo>
                      <a:pt x="0" y="7"/>
                    </a:moveTo>
                    <a:lnTo>
                      <a:pt x="8" y="0"/>
                    </a:lnTo>
                    <a:lnTo>
                      <a:pt x="62" y="2"/>
                    </a:lnTo>
                    <a:lnTo>
                      <a:pt x="186" y="8"/>
                    </a:lnTo>
                  </a:path>
                </a:pathLst>
              </a:custGeom>
              <a:noFill/>
              <a:ln w="4763">
                <a:solidFill>
                  <a:srgbClr val="004A8F"/>
                </a:solidFill>
                <a:round/>
                <a:headEnd/>
                <a:tailEnd/>
              </a:ln>
            </p:spPr>
            <p:txBody>
              <a:bodyPr/>
              <a:lstStyle/>
              <a:p>
                <a:pPr fontAlgn="t"/>
                <a:endParaRPr lang="en-US"/>
              </a:p>
            </p:txBody>
          </p:sp>
          <p:sp>
            <p:nvSpPr>
              <p:cNvPr id="48679" name="Freeform 201"/>
              <p:cNvSpPr>
                <a:spLocks/>
              </p:cNvSpPr>
              <p:nvPr/>
            </p:nvSpPr>
            <p:spPr bwMode="auto">
              <a:xfrm>
                <a:off x="4576" y="1520"/>
                <a:ext cx="6" cy="31"/>
              </a:xfrm>
              <a:custGeom>
                <a:avLst/>
                <a:gdLst>
                  <a:gd name="T0" fmla="*/ 21 w 23"/>
                  <a:gd name="T1" fmla="*/ 0 h 122"/>
                  <a:gd name="T2" fmla="*/ 22 w 23"/>
                  <a:gd name="T3" fmla="*/ 6 h 122"/>
                  <a:gd name="T4" fmla="*/ 23 w 23"/>
                  <a:gd name="T5" fmla="*/ 13 h 122"/>
                  <a:gd name="T6" fmla="*/ 23 w 23"/>
                  <a:gd name="T7" fmla="*/ 22 h 122"/>
                  <a:gd name="T8" fmla="*/ 22 w 23"/>
                  <a:gd name="T9" fmla="*/ 31 h 122"/>
                  <a:gd name="T10" fmla="*/ 21 w 23"/>
                  <a:gd name="T11" fmla="*/ 51 h 122"/>
                  <a:gd name="T12" fmla="*/ 17 w 23"/>
                  <a:gd name="T13" fmla="*/ 72 h 122"/>
                  <a:gd name="T14" fmla="*/ 12 w 23"/>
                  <a:gd name="T15" fmla="*/ 91 h 122"/>
                  <a:gd name="T16" fmla="*/ 8 w 23"/>
                  <a:gd name="T17" fmla="*/ 107 h 122"/>
                  <a:gd name="T18" fmla="*/ 3 w 23"/>
                  <a:gd name="T19" fmla="*/ 118 h 122"/>
                  <a:gd name="T20" fmla="*/ 0 w 23"/>
                  <a:gd name="T21" fmla="*/ 122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22"/>
                  <a:gd name="T35" fmla="*/ 23 w 23"/>
                  <a:gd name="T36" fmla="*/ 122 h 1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22">
                    <a:moveTo>
                      <a:pt x="21" y="0"/>
                    </a:moveTo>
                    <a:lnTo>
                      <a:pt x="22" y="6"/>
                    </a:lnTo>
                    <a:lnTo>
                      <a:pt x="23" y="13"/>
                    </a:lnTo>
                    <a:lnTo>
                      <a:pt x="23" y="22"/>
                    </a:lnTo>
                    <a:lnTo>
                      <a:pt x="22" y="31"/>
                    </a:lnTo>
                    <a:lnTo>
                      <a:pt x="21" y="51"/>
                    </a:lnTo>
                    <a:lnTo>
                      <a:pt x="17" y="72"/>
                    </a:lnTo>
                    <a:lnTo>
                      <a:pt x="12" y="91"/>
                    </a:lnTo>
                    <a:lnTo>
                      <a:pt x="8" y="107"/>
                    </a:lnTo>
                    <a:lnTo>
                      <a:pt x="3" y="118"/>
                    </a:lnTo>
                    <a:lnTo>
                      <a:pt x="0" y="122"/>
                    </a:lnTo>
                  </a:path>
                </a:pathLst>
              </a:custGeom>
              <a:noFill/>
              <a:ln w="4763">
                <a:solidFill>
                  <a:srgbClr val="004A8F"/>
                </a:solidFill>
                <a:round/>
                <a:headEnd/>
                <a:tailEnd/>
              </a:ln>
            </p:spPr>
            <p:txBody>
              <a:bodyPr/>
              <a:lstStyle/>
              <a:p>
                <a:pPr fontAlgn="t"/>
                <a:endParaRPr lang="en-US"/>
              </a:p>
            </p:txBody>
          </p:sp>
          <p:sp>
            <p:nvSpPr>
              <p:cNvPr id="48680" name="Line 202"/>
              <p:cNvSpPr>
                <a:spLocks noChangeShapeType="1"/>
              </p:cNvSpPr>
              <p:nvPr/>
            </p:nvSpPr>
            <p:spPr bwMode="auto">
              <a:xfrm flipH="1">
                <a:off x="4574" y="1551"/>
                <a:ext cx="2" cy="1"/>
              </a:xfrm>
              <a:prstGeom prst="line">
                <a:avLst/>
              </a:prstGeom>
              <a:noFill/>
              <a:ln w="4763">
                <a:solidFill>
                  <a:srgbClr val="004A8F"/>
                </a:solidFill>
                <a:round/>
                <a:headEnd/>
                <a:tailEnd/>
              </a:ln>
            </p:spPr>
            <p:txBody>
              <a:bodyPr/>
              <a:lstStyle/>
              <a:p>
                <a:endParaRPr lang="en-US"/>
              </a:p>
            </p:txBody>
          </p:sp>
          <p:sp>
            <p:nvSpPr>
              <p:cNvPr id="48681" name="Freeform 203"/>
              <p:cNvSpPr>
                <a:spLocks/>
              </p:cNvSpPr>
              <p:nvPr/>
            </p:nvSpPr>
            <p:spPr bwMode="auto">
              <a:xfrm>
                <a:off x="4572" y="1551"/>
                <a:ext cx="2" cy="1"/>
              </a:xfrm>
              <a:custGeom>
                <a:avLst/>
                <a:gdLst>
                  <a:gd name="T0" fmla="*/ 9 w 9"/>
                  <a:gd name="T1" fmla="*/ 0 h 3"/>
                  <a:gd name="T2" fmla="*/ 8 w 9"/>
                  <a:gd name="T3" fmla="*/ 2 h 3"/>
                  <a:gd name="T4" fmla="*/ 7 w 9"/>
                  <a:gd name="T5" fmla="*/ 3 h 3"/>
                  <a:gd name="T6" fmla="*/ 3 w 9"/>
                  <a:gd name="T7" fmla="*/ 2 h 3"/>
                  <a:gd name="T8" fmla="*/ 0 w 9"/>
                  <a:gd name="T9" fmla="*/ 1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lnTo>
                      <a:pt x="8" y="2"/>
                    </a:lnTo>
                    <a:lnTo>
                      <a:pt x="7" y="3"/>
                    </a:lnTo>
                    <a:lnTo>
                      <a:pt x="3" y="2"/>
                    </a:lnTo>
                    <a:lnTo>
                      <a:pt x="0" y="1"/>
                    </a:lnTo>
                  </a:path>
                </a:pathLst>
              </a:custGeom>
              <a:noFill/>
              <a:ln w="4763">
                <a:solidFill>
                  <a:srgbClr val="004A8F"/>
                </a:solidFill>
                <a:round/>
                <a:headEnd/>
                <a:tailEnd/>
              </a:ln>
            </p:spPr>
            <p:txBody>
              <a:bodyPr/>
              <a:lstStyle/>
              <a:p>
                <a:pPr fontAlgn="t"/>
                <a:endParaRPr lang="en-US"/>
              </a:p>
            </p:txBody>
          </p:sp>
          <p:sp>
            <p:nvSpPr>
              <p:cNvPr id="48682" name="Freeform 204"/>
              <p:cNvSpPr>
                <a:spLocks/>
              </p:cNvSpPr>
              <p:nvPr/>
            </p:nvSpPr>
            <p:spPr bwMode="auto">
              <a:xfrm>
                <a:off x="4533" y="1520"/>
                <a:ext cx="39" cy="32"/>
              </a:xfrm>
              <a:custGeom>
                <a:avLst/>
                <a:gdLst>
                  <a:gd name="T0" fmla="*/ 155 w 155"/>
                  <a:gd name="T1" fmla="*/ 126 h 127"/>
                  <a:gd name="T2" fmla="*/ 122 w 155"/>
                  <a:gd name="T3" fmla="*/ 126 h 127"/>
                  <a:gd name="T4" fmla="*/ 122 w 155"/>
                  <a:gd name="T5" fmla="*/ 127 h 127"/>
                  <a:gd name="T6" fmla="*/ 22 w 155"/>
                  <a:gd name="T7" fmla="*/ 127 h 127"/>
                  <a:gd name="T8" fmla="*/ 15 w 155"/>
                  <a:gd name="T9" fmla="*/ 122 h 127"/>
                  <a:gd name="T10" fmla="*/ 0 w 155"/>
                  <a:gd name="T11" fmla="*/ 91 h 127"/>
                  <a:gd name="T12" fmla="*/ 7 w 155"/>
                  <a:gd name="T13" fmla="*/ 0 h 127"/>
                  <a:gd name="T14" fmla="*/ 0 60000 65536"/>
                  <a:gd name="T15" fmla="*/ 0 60000 65536"/>
                  <a:gd name="T16" fmla="*/ 0 60000 65536"/>
                  <a:gd name="T17" fmla="*/ 0 60000 65536"/>
                  <a:gd name="T18" fmla="*/ 0 60000 65536"/>
                  <a:gd name="T19" fmla="*/ 0 60000 65536"/>
                  <a:gd name="T20" fmla="*/ 0 60000 65536"/>
                  <a:gd name="T21" fmla="*/ 0 w 155"/>
                  <a:gd name="T22" fmla="*/ 0 h 127"/>
                  <a:gd name="T23" fmla="*/ 155 w 155"/>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127">
                    <a:moveTo>
                      <a:pt x="155" y="126"/>
                    </a:moveTo>
                    <a:lnTo>
                      <a:pt x="122" y="126"/>
                    </a:lnTo>
                    <a:lnTo>
                      <a:pt x="122" y="127"/>
                    </a:lnTo>
                    <a:lnTo>
                      <a:pt x="22" y="127"/>
                    </a:lnTo>
                    <a:lnTo>
                      <a:pt x="15" y="122"/>
                    </a:lnTo>
                    <a:lnTo>
                      <a:pt x="0" y="91"/>
                    </a:lnTo>
                    <a:lnTo>
                      <a:pt x="7" y="0"/>
                    </a:lnTo>
                  </a:path>
                </a:pathLst>
              </a:custGeom>
              <a:noFill/>
              <a:ln w="4763">
                <a:solidFill>
                  <a:srgbClr val="004A8F"/>
                </a:solidFill>
                <a:round/>
                <a:headEnd/>
                <a:tailEnd/>
              </a:ln>
            </p:spPr>
            <p:txBody>
              <a:bodyPr/>
              <a:lstStyle/>
              <a:p>
                <a:pPr fontAlgn="t"/>
                <a:endParaRPr lang="en-US"/>
              </a:p>
            </p:txBody>
          </p:sp>
          <p:sp>
            <p:nvSpPr>
              <p:cNvPr id="48683" name="Freeform 205"/>
              <p:cNvSpPr>
                <a:spLocks/>
              </p:cNvSpPr>
              <p:nvPr/>
            </p:nvSpPr>
            <p:spPr bwMode="auto">
              <a:xfrm>
                <a:off x="4534" y="1518"/>
                <a:ext cx="48" cy="2"/>
              </a:xfrm>
              <a:custGeom>
                <a:avLst/>
                <a:gdLst>
                  <a:gd name="T0" fmla="*/ 0 w 192"/>
                  <a:gd name="T1" fmla="*/ 6 h 9"/>
                  <a:gd name="T2" fmla="*/ 9 w 192"/>
                  <a:gd name="T3" fmla="*/ 0 h 9"/>
                  <a:gd name="T4" fmla="*/ 74 w 192"/>
                  <a:gd name="T5" fmla="*/ 1 h 9"/>
                  <a:gd name="T6" fmla="*/ 192 w 192"/>
                  <a:gd name="T7" fmla="*/ 9 h 9"/>
                  <a:gd name="T8" fmla="*/ 0 60000 65536"/>
                  <a:gd name="T9" fmla="*/ 0 60000 65536"/>
                  <a:gd name="T10" fmla="*/ 0 60000 65536"/>
                  <a:gd name="T11" fmla="*/ 0 60000 65536"/>
                  <a:gd name="T12" fmla="*/ 0 w 192"/>
                  <a:gd name="T13" fmla="*/ 0 h 9"/>
                  <a:gd name="T14" fmla="*/ 192 w 192"/>
                  <a:gd name="T15" fmla="*/ 9 h 9"/>
                </a:gdLst>
                <a:ahLst/>
                <a:cxnLst>
                  <a:cxn ang="T8">
                    <a:pos x="T0" y="T1"/>
                  </a:cxn>
                  <a:cxn ang="T9">
                    <a:pos x="T2" y="T3"/>
                  </a:cxn>
                  <a:cxn ang="T10">
                    <a:pos x="T4" y="T5"/>
                  </a:cxn>
                  <a:cxn ang="T11">
                    <a:pos x="T6" y="T7"/>
                  </a:cxn>
                </a:cxnLst>
                <a:rect l="T12" t="T13" r="T14" b="T15"/>
                <a:pathLst>
                  <a:path w="192" h="9">
                    <a:moveTo>
                      <a:pt x="0" y="6"/>
                    </a:moveTo>
                    <a:lnTo>
                      <a:pt x="9" y="0"/>
                    </a:lnTo>
                    <a:lnTo>
                      <a:pt x="74" y="1"/>
                    </a:lnTo>
                    <a:lnTo>
                      <a:pt x="192" y="9"/>
                    </a:lnTo>
                  </a:path>
                </a:pathLst>
              </a:custGeom>
              <a:noFill/>
              <a:ln w="4763">
                <a:solidFill>
                  <a:srgbClr val="004A8F"/>
                </a:solidFill>
                <a:round/>
                <a:headEnd/>
                <a:tailEnd/>
              </a:ln>
            </p:spPr>
            <p:txBody>
              <a:bodyPr/>
              <a:lstStyle/>
              <a:p>
                <a:pPr fontAlgn="t"/>
                <a:endParaRPr lang="en-US"/>
              </a:p>
            </p:txBody>
          </p:sp>
          <p:sp>
            <p:nvSpPr>
              <p:cNvPr id="48684" name="Freeform 206"/>
              <p:cNvSpPr>
                <a:spLocks/>
              </p:cNvSpPr>
              <p:nvPr/>
            </p:nvSpPr>
            <p:spPr bwMode="auto">
              <a:xfrm>
                <a:off x="4577" y="1520"/>
                <a:ext cx="6" cy="32"/>
              </a:xfrm>
              <a:custGeom>
                <a:avLst/>
                <a:gdLst>
                  <a:gd name="T0" fmla="*/ 20 w 23"/>
                  <a:gd name="T1" fmla="*/ 0 h 126"/>
                  <a:gd name="T2" fmla="*/ 22 w 23"/>
                  <a:gd name="T3" fmla="*/ 5 h 126"/>
                  <a:gd name="T4" fmla="*/ 23 w 23"/>
                  <a:gd name="T5" fmla="*/ 13 h 126"/>
                  <a:gd name="T6" fmla="*/ 23 w 23"/>
                  <a:gd name="T7" fmla="*/ 20 h 126"/>
                  <a:gd name="T8" fmla="*/ 22 w 23"/>
                  <a:gd name="T9" fmla="*/ 31 h 126"/>
                  <a:gd name="T10" fmla="*/ 20 w 23"/>
                  <a:gd name="T11" fmla="*/ 51 h 126"/>
                  <a:gd name="T12" fmla="*/ 16 w 23"/>
                  <a:gd name="T13" fmla="*/ 72 h 126"/>
                  <a:gd name="T14" fmla="*/ 13 w 23"/>
                  <a:gd name="T15" fmla="*/ 92 h 126"/>
                  <a:gd name="T16" fmla="*/ 7 w 23"/>
                  <a:gd name="T17" fmla="*/ 109 h 126"/>
                  <a:gd name="T18" fmla="*/ 3 w 23"/>
                  <a:gd name="T19" fmla="*/ 121 h 126"/>
                  <a:gd name="T20" fmla="*/ 0 w 23"/>
                  <a:gd name="T21" fmla="*/ 126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26"/>
                  <a:gd name="T35" fmla="*/ 23 w 23"/>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26">
                    <a:moveTo>
                      <a:pt x="20" y="0"/>
                    </a:moveTo>
                    <a:lnTo>
                      <a:pt x="22" y="5"/>
                    </a:lnTo>
                    <a:lnTo>
                      <a:pt x="23" y="13"/>
                    </a:lnTo>
                    <a:lnTo>
                      <a:pt x="23" y="20"/>
                    </a:lnTo>
                    <a:lnTo>
                      <a:pt x="22" y="31"/>
                    </a:lnTo>
                    <a:lnTo>
                      <a:pt x="20" y="51"/>
                    </a:lnTo>
                    <a:lnTo>
                      <a:pt x="16" y="72"/>
                    </a:lnTo>
                    <a:lnTo>
                      <a:pt x="13" y="92"/>
                    </a:lnTo>
                    <a:lnTo>
                      <a:pt x="7" y="109"/>
                    </a:lnTo>
                    <a:lnTo>
                      <a:pt x="3" y="121"/>
                    </a:lnTo>
                    <a:lnTo>
                      <a:pt x="0" y="126"/>
                    </a:lnTo>
                  </a:path>
                </a:pathLst>
              </a:custGeom>
              <a:noFill/>
              <a:ln w="4763">
                <a:solidFill>
                  <a:srgbClr val="004A8F"/>
                </a:solidFill>
                <a:round/>
                <a:headEnd/>
                <a:tailEnd/>
              </a:ln>
            </p:spPr>
            <p:txBody>
              <a:bodyPr/>
              <a:lstStyle/>
              <a:p>
                <a:pPr fontAlgn="t"/>
                <a:endParaRPr lang="en-US"/>
              </a:p>
            </p:txBody>
          </p:sp>
          <p:sp>
            <p:nvSpPr>
              <p:cNvPr id="48685" name="Line 207"/>
              <p:cNvSpPr>
                <a:spLocks noChangeShapeType="1"/>
              </p:cNvSpPr>
              <p:nvPr/>
            </p:nvSpPr>
            <p:spPr bwMode="auto">
              <a:xfrm flipH="1">
                <a:off x="4575" y="1552"/>
                <a:ext cx="2" cy="1"/>
              </a:xfrm>
              <a:prstGeom prst="line">
                <a:avLst/>
              </a:prstGeom>
              <a:noFill/>
              <a:ln w="4763">
                <a:solidFill>
                  <a:srgbClr val="004A8F"/>
                </a:solidFill>
                <a:round/>
                <a:headEnd/>
                <a:tailEnd/>
              </a:ln>
            </p:spPr>
            <p:txBody>
              <a:bodyPr/>
              <a:lstStyle/>
              <a:p>
                <a:endParaRPr lang="en-US"/>
              </a:p>
            </p:txBody>
          </p:sp>
          <p:sp>
            <p:nvSpPr>
              <p:cNvPr id="48686" name="Freeform 208"/>
              <p:cNvSpPr>
                <a:spLocks/>
              </p:cNvSpPr>
              <p:nvPr/>
            </p:nvSpPr>
            <p:spPr bwMode="auto">
              <a:xfrm>
                <a:off x="4572" y="1552"/>
                <a:ext cx="3" cy="1"/>
              </a:xfrm>
              <a:custGeom>
                <a:avLst/>
                <a:gdLst>
                  <a:gd name="T0" fmla="*/ 11 w 11"/>
                  <a:gd name="T1" fmla="*/ 0 h 4"/>
                  <a:gd name="T2" fmla="*/ 9 w 11"/>
                  <a:gd name="T3" fmla="*/ 1 h 4"/>
                  <a:gd name="T4" fmla="*/ 8 w 11"/>
                  <a:gd name="T5" fmla="*/ 4 h 4"/>
                  <a:gd name="T6" fmla="*/ 4 w 11"/>
                  <a:gd name="T7" fmla="*/ 3 h 4"/>
                  <a:gd name="T8" fmla="*/ 0 w 11"/>
                  <a:gd name="T9" fmla="*/ 1 h 4"/>
                  <a:gd name="T10" fmla="*/ 0 60000 65536"/>
                  <a:gd name="T11" fmla="*/ 0 60000 65536"/>
                  <a:gd name="T12" fmla="*/ 0 60000 65536"/>
                  <a:gd name="T13" fmla="*/ 0 60000 65536"/>
                  <a:gd name="T14" fmla="*/ 0 60000 65536"/>
                  <a:gd name="T15" fmla="*/ 0 w 11"/>
                  <a:gd name="T16" fmla="*/ 0 h 4"/>
                  <a:gd name="T17" fmla="*/ 11 w 11"/>
                  <a:gd name="T18" fmla="*/ 4 h 4"/>
                </a:gdLst>
                <a:ahLst/>
                <a:cxnLst>
                  <a:cxn ang="T10">
                    <a:pos x="T0" y="T1"/>
                  </a:cxn>
                  <a:cxn ang="T11">
                    <a:pos x="T2" y="T3"/>
                  </a:cxn>
                  <a:cxn ang="T12">
                    <a:pos x="T4" y="T5"/>
                  </a:cxn>
                  <a:cxn ang="T13">
                    <a:pos x="T6" y="T7"/>
                  </a:cxn>
                  <a:cxn ang="T14">
                    <a:pos x="T8" y="T9"/>
                  </a:cxn>
                </a:cxnLst>
                <a:rect l="T15" t="T16" r="T17" b="T18"/>
                <a:pathLst>
                  <a:path w="11" h="4">
                    <a:moveTo>
                      <a:pt x="11" y="0"/>
                    </a:moveTo>
                    <a:lnTo>
                      <a:pt x="9" y="1"/>
                    </a:lnTo>
                    <a:lnTo>
                      <a:pt x="8" y="4"/>
                    </a:lnTo>
                    <a:lnTo>
                      <a:pt x="4" y="3"/>
                    </a:lnTo>
                    <a:lnTo>
                      <a:pt x="0" y="1"/>
                    </a:lnTo>
                  </a:path>
                </a:pathLst>
              </a:custGeom>
              <a:noFill/>
              <a:ln w="4763">
                <a:solidFill>
                  <a:srgbClr val="004A8F"/>
                </a:solidFill>
                <a:round/>
                <a:headEnd/>
                <a:tailEnd/>
              </a:ln>
            </p:spPr>
            <p:txBody>
              <a:bodyPr/>
              <a:lstStyle/>
              <a:p>
                <a:pPr fontAlgn="t"/>
                <a:endParaRPr lang="en-US"/>
              </a:p>
            </p:txBody>
          </p:sp>
          <p:sp>
            <p:nvSpPr>
              <p:cNvPr id="48687" name="Freeform 209"/>
              <p:cNvSpPr>
                <a:spLocks/>
              </p:cNvSpPr>
              <p:nvPr/>
            </p:nvSpPr>
            <p:spPr bwMode="auto">
              <a:xfrm>
                <a:off x="4533" y="1520"/>
                <a:ext cx="39" cy="33"/>
              </a:xfrm>
              <a:custGeom>
                <a:avLst/>
                <a:gdLst>
                  <a:gd name="T0" fmla="*/ 158 w 158"/>
                  <a:gd name="T1" fmla="*/ 131 h 133"/>
                  <a:gd name="T2" fmla="*/ 120 w 158"/>
                  <a:gd name="T3" fmla="*/ 131 h 133"/>
                  <a:gd name="T4" fmla="*/ 120 w 158"/>
                  <a:gd name="T5" fmla="*/ 133 h 133"/>
                  <a:gd name="T6" fmla="*/ 22 w 158"/>
                  <a:gd name="T7" fmla="*/ 131 h 133"/>
                  <a:gd name="T8" fmla="*/ 14 w 158"/>
                  <a:gd name="T9" fmla="*/ 125 h 133"/>
                  <a:gd name="T10" fmla="*/ 0 w 158"/>
                  <a:gd name="T11" fmla="*/ 97 h 133"/>
                  <a:gd name="T12" fmla="*/ 6 w 158"/>
                  <a:gd name="T13" fmla="*/ 0 h 133"/>
                  <a:gd name="T14" fmla="*/ 0 60000 65536"/>
                  <a:gd name="T15" fmla="*/ 0 60000 65536"/>
                  <a:gd name="T16" fmla="*/ 0 60000 65536"/>
                  <a:gd name="T17" fmla="*/ 0 60000 65536"/>
                  <a:gd name="T18" fmla="*/ 0 60000 65536"/>
                  <a:gd name="T19" fmla="*/ 0 60000 65536"/>
                  <a:gd name="T20" fmla="*/ 0 60000 65536"/>
                  <a:gd name="T21" fmla="*/ 0 w 158"/>
                  <a:gd name="T22" fmla="*/ 0 h 133"/>
                  <a:gd name="T23" fmla="*/ 158 w 158"/>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33">
                    <a:moveTo>
                      <a:pt x="158" y="131"/>
                    </a:moveTo>
                    <a:lnTo>
                      <a:pt x="120" y="131"/>
                    </a:lnTo>
                    <a:lnTo>
                      <a:pt x="120" y="133"/>
                    </a:lnTo>
                    <a:lnTo>
                      <a:pt x="22" y="131"/>
                    </a:lnTo>
                    <a:lnTo>
                      <a:pt x="14" y="125"/>
                    </a:lnTo>
                    <a:lnTo>
                      <a:pt x="0" y="97"/>
                    </a:lnTo>
                    <a:lnTo>
                      <a:pt x="6" y="0"/>
                    </a:lnTo>
                  </a:path>
                </a:pathLst>
              </a:custGeom>
              <a:noFill/>
              <a:ln w="4763">
                <a:solidFill>
                  <a:srgbClr val="004A8F"/>
                </a:solidFill>
                <a:round/>
                <a:headEnd/>
                <a:tailEnd/>
              </a:ln>
            </p:spPr>
            <p:txBody>
              <a:bodyPr/>
              <a:lstStyle/>
              <a:p>
                <a:pPr fontAlgn="t"/>
                <a:endParaRPr lang="en-US"/>
              </a:p>
            </p:txBody>
          </p:sp>
          <p:sp>
            <p:nvSpPr>
              <p:cNvPr id="48688" name="Freeform 210"/>
              <p:cNvSpPr>
                <a:spLocks/>
              </p:cNvSpPr>
              <p:nvPr/>
            </p:nvSpPr>
            <p:spPr bwMode="auto">
              <a:xfrm>
                <a:off x="4533" y="1517"/>
                <a:ext cx="50" cy="3"/>
              </a:xfrm>
              <a:custGeom>
                <a:avLst/>
                <a:gdLst>
                  <a:gd name="T0" fmla="*/ 0 w 197"/>
                  <a:gd name="T1" fmla="*/ 8 h 9"/>
                  <a:gd name="T2" fmla="*/ 10 w 197"/>
                  <a:gd name="T3" fmla="*/ 0 h 9"/>
                  <a:gd name="T4" fmla="*/ 84 w 197"/>
                  <a:gd name="T5" fmla="*/ 1 h 9"/>
                  <a:gd name="T6" fmla="*/ 197 w 197"/>
                  <a:gd name="T7" fmla="*/ 9 h 9"/>
                  <a:gd name="T8" fmla="*/ 0 60000 65536"/>
                  <a:gd name="T9" fmla="*/ 0 60000 65536"/>
                  <a:gd name="T10" fmla="*/ 0 60000 65536"/>
                  <a:gd name="T11" fmla="*/ 0 60000 65536"/>
                  <a:gd name="T12" fmla="*/ 0 w 197"/>
                  <a:gd name="T13" fmla="*/ 0 h 9"/>
                  <a:gd name="T14" fmla="*/ 197 w 197"/>
                  <a:gd name="T15" fmla="*/ 9 h 9"/>
                </a:gdLst>
                <a:ahLst/>
                <a:cxnLst>
                  <a:cxn ang="T8">
                    <a:pos x="T0" y="T1"/>
                  </a:cxn>
                  <a:cxn ang="T9">
                    <a:pos x="T2" y="T3"/>
                  </a:cxn>
                  <a:cxn ang="T10">
                    <a:pos x="T4" y="T5"/>
                  </a:cxn>
                  <a:cxn ang="T11">
                    <a:pos x="T6" y="T7"/>
                  </a:cxn>
                </a:cxnLst>
                <a:rect l="T12" t="T13" r="T14" b="T15"/>
                <a:pathLst>
                  <a:path w="197" h="9">
                    <a:moveTo>
                      <a:pt x="0" y="8"/>
                    </a:moveTo>
                    <a:lnTo>
                      <a:pt x="10" y="0"/>
                    </a:lnTo>
                    <a:lnTo>
                      <a:pt x="84" y="1"/>
                    </a:lnTo>
                    <a:lnTo>
                      <a:pt x="197" y="9"/>
                    </a:lnTo>
                  </a:path>
                </a:pathLst>
              </a:custGeom>
              <a:noFill/>
              <a:ln w="4763">
                <a:solidFill>
                  <a:srgbClr val="004A8F"/>
                </a:solidFill>
                <a:round/>
                <a:headEnd/>
                <a:tailEnd/>
              </a:ln>
            </p:spPr>
            <p:txBody>
              <a:bodyPr/>
              <a:lstStyle/>
              <a:p>
                <a:pPr fontAlgn="t"/>
                <a:endParaRPr lang="en-US"/>
              </a:p>
            </p:txBody>
          </p:sp>
          <p:sp>
            <p:nvSpPr>
              <p:cNvPr id="48689" name="Freeform 211"/>
              <p:cNvSpPr>
                <a:spLocks/>
              </p:cNvSpPr>
              <p:nvPr/>
            </p:nvSpPr>
            <p:spPr bwMode="auto">
              <a:xfrm>
                <a:off x="4578" y="1520"/>
                <a:ext cx="5" cy="32"/>
              </a:xfrm>
              <a:custGeom>
                <a:avLst/>
                <a:gdLst>
                  <a:gd name="T0" fmla="*/ 20 w 22"/>
                  <a:gd name="T1" fmla="*/ 0 h 130"/>
                  <a:gd name="T2" fmla="*/ 21 w 22"/>
                  <a:gd name="T3" fmla="*/ 5 h 130"/>
                  <a:gd name="T4" fmla="*/ 22 w 22"/>
                  <a:gd name="T5" fmla="*/ 13 h 130"/>
                  <a:gd name="T6" fmla="*/ 22 w 22"/>
                  <a:gd name="T7" fmla="*/ 22 h 130"/>
                  <a:gd name="T8" fmla="*/ 22 w 22"/>
                  <a:gd name="T9" fmla="*/ 31 h 130"/>
                  <a:gd name="T10" fmla="*/ 20 w 22"/>
                  <a:gd name="T11" fmla="*/ 53 h 130"/>
                  <a:gd name="T12" fmla="*/ 16 w 22"/>
                  <a:gd name="T13" fmla="*/ 75 h 130"/>
                  <a:gd name="T14" fmla="*/ 12 w 22"/>
                  <a:gd name="T15" fmla="*/ 95 h 130"/>
                  <a:gd name="T16" fmla="*/ 7 w 22"/>
                  <a:gd name="T17" fmla="*/ 113 h 130"/>
                  <a:gd name="T18" fmla="*/ 3 w 22"/>
                  <a:gd name="T19" fmla="*/ 126 h 130"/>
                  <a:gd name="T20" fmla="*/ 0 w 22"/>
                  <a:gd name="T21" fmla="*/ 13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30"/>
                  <a:gd name="T35" fmla="*/ 22 w 22"/>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30">
                    <a:moveTo>
                      <a:pt x="20" y="0"/>
                    </a:moveTo>
                    <a:lnTo>
                      <a:pt x="21" y="5"/>
                    </a:lnTo>
                    <a:lnTo>
                      <a:pt x="22" y="13"/>
                    </a:lnTo>
                    <a:lnTo>
                      <a:pt x="22" y="22"/>
                    </a:lnTo>
                    <a:lnTo>
                      <a:pt x="22" y="31"/>
                    </a:lnTo>
                    <a:lnTo>
                      <a:pt x="20" y="53"/>
                    </a:lnTo>
                    <a:lnTo>
                      <a:pt x="16" y="75"/>
                    </a:lnTo>
                    <a:lnTo>
                      <a:pt x="12" y="95"/>
                    </a:lnTo>
                    <a:lnTo>
                      <a:pt x="7" y="113"/>
                    </a:lnTo>
                    <a:lnTo>
                      <a:pt x="3" y="126"/>
                    </a:lnTo>
                    <a:lnTo>
                      <a:pt x="0" y="130"/>
                    </a:lnTo>
                  </a:path>
                </a:pathLst>
              </a:custGeom>
              <a:noFill/>
              <a:ln w="4763">
                <a:solidFill>
                  <a:srgbClr val="004A8F"/>
                </a:solidFill>
                <a:round/>
                <a:headEnd/>
                <a:tailEnd/>
              </a:ln>
            </p:spPr>
            <p:txBody>
              <a:bodyPr/>
              <a:lstStyle/>
              <a:p>
                <a:pPr fontAlgn="t"/>
                <a:endParaRPr lang="en-US"/>
              </a:p>
            </p:txBody>
          </p:sp>
          <p:sp>
            <p:nvSpPr>
              <p:cNvPr id="48690" name="Line 212"/>
              <p:cNvSpPr>
                <a:spLocks noChangeShapeType="1"/>
              </p:cNvSpPr>
              <p:nvPr/>
            </p:nvSpPr>
            <p:spPr bwMode="auto">
              <a:xfrm flipH="1">
                <a:off x="4575" y="1552"/>
                <a:ext cx="3" cy="1"/>
              </a:xfrm>
              <a:prstGeom prst="line">
                <a:avLst/>
              </a:prstGeom>
              <a:noFill/>
              <a:ln w="4763">
                <a:solidFill>
                  <a:srgbClr val="004A8F"/>
                </a:solidFill>
                <a:round/>
                <a:headEnd/>
                <a:tailEnd/>
              </a:ln>
            </p:spPr>
            <p:txBody>
              <a:bodyPr/>
              <a:lstStyle/>
              <a:p>
                <a:endParaRPr lang="en-US"/>
              </a:p>
            </p:txBody>
          </p:sp>
          <p:sp>
            <p:nvSpPr>
              <p:cNvPr id="48691" name="Freeform 213"/>
              <p:cNvSpPr>
                <a:spLocks/>
              </p:cNvSpPr>
              <p:nvPr/>
            </p:nvSpPr>
            <p:spPr bwMode="auto">
              <a:xfrm>
                <a:off x="4572" y="1553"/>
                <a:ext cx="3" cy="1"/>
              </a:xfrm>
              <a:custGeom>
                <a:avLst/>
                <a:gdLst>
                  <a:gd name="T0" fmla="*/ 13 w 13"/>
                  <a:gd name="T1" fmla="*/ 0 h 4"/>
                  <a:gd name="T2" fmla="*/ 12 w 13"/>
                  <a:gd name="T3" fmla="*/ 1 h 4"/>
                  <a:gd name="T4" fmla="*/ 9 w 13"/>
                  <a:gd name="T5" fmla="*/ 4 h 4"/>
                  <a:gd name="T6" fmla="*/ 4 w 13"/>
                  <a:gd name="T7" fmla="*/ 2 h 4"/>
                  <a:gd name="T8" fmla="*/ 0 w 13"/>
                  <a:gd name="T9" fmla="*/ 0 h 4"/>
                  <a:gd name="T10" fmla="*/ 0 60000 65536"/>
                  <a:gd name="T11" fmla="*/ 0 60000 65536"/>
                  <a:gd name="T12" fmla="*/ 0 60000 65536"/>
                  <a:gd name="T13" fmla="*/ 0 60000 65536"/>
                  <a:gd name="T14" fmla="*/ 0 60000 65536"/>
                  <a:gd name="T15" fmla="*/ 0 w 13"/>
                  <a:gd name="T16" fmla="*/ 0 h 4"/>
                  <a:gd name="T17" fmla="*/ 13 w 13"/>
                  <a:gd name="T18" fmla="*/ 4 h 4"/>
                </a:gdLst>
                <a:ahLst/>
                <a:cxnLst>
                  <a:cxn ang="T10">
                    <a:pos x="T0" y="T1"/>
                  </a:cxn>
                  <a:cxn ang="T11">
                    <a:pos x="T2" y="T3"/>
                  </a:cxn>
                  <a:cxn ang="T12">
                    <a:pos x="T4" y="T5"/>
                  </a:cxn>
                  <a:cxn ang="T13">
                    <a:pos x="T6" y="T7"/>
                  </a:cxn>
                  <a:cxn ang="T14">
                    <a:pos x="T8" y="T9"/>
                  </a:cxn>
                </a:cxnLst>
                <a:rect l="T15" t="T16" r="T17" b="T18"/>
                <a:pathLst>
                  <a:path w="13" h="4">
                    <a:moveTo>
                      <a:pt x="13" y="0"/>
                    </a:moveTo>
                    <a:lnTo>
                      <a:pt x="12" y="1"/>
                    </a:lnTo>
                    <a:lnTo>
                      <a:pt x="9" y="4"/>
                    </a:lnTo>
                    <a:lnTo>
                      <a:pt x="4" y="2"/>
                    </a:lnTo>
                    <a:lnTo>
                      <a:pt x="0" y="0"/>
                    </a:lnTo>
                  </a:path>
                </a:pathLst>
              </a:custGeom>
              <a:noFill/>
              <a:ln w="4763">
                <a:solidFill>
                  <a:srgbClr val="004A8F"/>
                </a:solidFill>
                <a:round/>
                <a:headEnd/>
                <a:tailEnd/>
              </a:ln>
            </p:spPr>
            <p:txBody>
              <a:bodyPr/>
              <a:lstStyle/>
              <a:p>
                <a:pPr fontAlgn="t"/>
                <a:endParaRPr lang="en-US"/>
              </a:p>
            </p:txBody>
          </p:sp>
          <p:sp>
            <p:nvSpPr>
              <p:cNvPr id="48692" name="Freeform 214"/>
              <p:cNvSpPr>
                <a:spLocks/>
              </p:cNvSpPr>
              <p:nvPr/>
            </p:nvSpPr>
            <p:spPr bwMode="auto">
              <a:xfrm>
                <a:off x="4532" y="1519"/>
                <a:ext cx="40" cy="34"/>
              </a:xfrm>
              <a:custGeom>
                <a:avLst/>
                <a:gdLst>
                  <a:gd name="T0" fmla="*/ 161 w 161"/>
                  <a:gd name="T1" fmla="*/ 134 h 136"/>
                  <a:gd name="T2" fmla="*/ 118 w 161"/>
                  <a:gd name="T3" fmla="*/ 135 h 136"/>
                  <a:gd name="T4" fmla="*/ 118 w 161"/>
                  <a:gd name="T5" fmla="*/ 136 h 136"/>
                  <a:gd name="T6" fmla="*/ 22 w 161"/>
                  <a:gd name="T7" fmla="*/ 135 h 136"/>
                  <a:gd name="T8" fmla="*/ 15 w 161"/>
                  <a:gd name="T9" fmla="*/ 127 h 136"/>
                  <a:gd name="T10" fmla="*/ 0 w 161"/>
                  <a:gd name="T11" fmla="*/ 100 h 136"/>
                  <a:gd name="T12" fmla="*/ 7 w 161"/>
                  <a:gd name="T13" fmla="*/ 0 h 136"/>
                  <a:gd name="T14" fmla="*/ 0 60000 65536"/>
                  <a:gd name="T15" fmla="*/ 0 60000 65536"/>
                  <a:gd name="T16" fmla="*/ 0 60000 65536"/>
                  <a:gd name="T17" fmla="*/ 0 60000 65536"/>
                  <a:gd name="T18" fmla="*/ 0 60000 65536"/>
                  <a:gd name="T19" fmla="*/ 0 60000 65536"/>
                  <a:gd name="T20" fmla="*/ 0 60000 65536"/>
                  <a:gd name="T21" fmla="*/ 0 w 161"/>
                  <a:gd name="T22" fmla="*/ 0 h 136"/>
                  <a:gd name="T23" fmla="*/ 161 w 16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36">
                    <a:moveTo>
                      <a:pt x="161" y="134"/>
                    </a:moveTo>
                    <a:lnTo>
                      <a:pt x="118" y="135"/>
                    </a:lnTo>
                    <a:lnTo>
                      <a:pt x="118" y="136"/>
                    </a:lnTo>
                    <a:lnTo>
                      <a:pt x="22" y="135"/>
                    </a:lnTo>
                    <a:lnTo>
                      <a:pt x="15" y="127"/>
                    </a:lnTo>
                    <a:lnTo>
                      <a:pt x="0" y="100"/>
                    </a:lnTo>
                    <a:lnTo>
                      <a:pt x="7" y="0"/>
                    </a:lnTo>
                  </a:path>
                </a:pathLst>
              </a:custGeom>
              <a:noFill/>
              <a:ln w="4763">
                <a:solidFill>
                  <a:srgbClr val="004A8F"/>
                </a:solidFill>
                <a:round/>
                <a:headEnd/>
                <a:tailEnd/>
              </a:ln>
            </p:spPr>
            <p:txBody>
              <a:bodyPr/>
              <a:lstStyle/>
              <a:p>
                <a:pPr fontAlgn="t"/>
                <a:endParaRPr lang="en-US"/>
              </a:p>
            </p:txBody>
          </p:sp>
          <p:sp>
            <p:nvSpPr>
              <p:cNvPr id="48693" name="Freeform 215"/>
              <p:cNvSpPr>
                <a:spLocks/>
              </p:cNvSpPr>
              <p:nvPr/>
            </p:nvSpPr>
            <p:spPr bwMode="auto">
              <a:xfrm>
                <a:off x="4533" y="1517"/>
                <a:ext cx="51" cy="2"/>
              </a:xfrm>
              <a:custGeom>
                <a:avLst/>
                <a:gdLst>
                  <a:gd name="T0" fmla="*/ 0 w 204"/>
                  <a:gd name="T1" fmla="*/ 9 h 10"/>
                  <a:gd name="T2" fmla="*/ 12 w 204"/>
                  <a:gd name="T3" fmla="*/ 0 h 10"/>
                  <a:gd name="T4" fmla="*/ 94 w 204"/>
                  <a:gd name="T5" fmla="*/ 2 h 10"/>
                  <a:gd name="T6" fmla="*/ 204 w 204"/>
                  <a:gd name="T7" fmla="*/ 10 h 10"/>
                  <a:gd name="T8" fmla="*/ 0 60000 65536"/>
                  <a:gd name="T9" fmla="*/ 0 60000 65536"/>
                  <a:gd name="T10" fmla="*/ 0 60000 65536"/>
                  <a:gd name="T11" fmla="*/ 0 60000 65536"/>
                  <a:gd name="T12" fmla="*/ 0 w 204"/>
                  <a:gd name="T13" fmla="*/ 0 h 10"/>
                  <a:gd name="T14" fmla="*/ 204 w 204"/>
                  <a:gd name="T15" fmla="*/ 10 h 10"/>
                </a:gdLst>
                <a:ahLst/>
                <a:cxnLst>
                  <a:cxn ang="T8">
                    <a:pos x="T0" y="T1"/>
                  </a:cxn>
                  <a:cxn ang="T9">
                    <a:pos x="T2" y="T3"/>
                  </a:cxn>
                  <a:cxn ang="T10">
                    <a:pos x="T4" y="T5"/>
                  </a:cxn>
                  <a:cxn ang="T11">
                    <a:pos x="T6" y="T7"/>
                  </a:cxn>
                </a:cxnLst>
                <a:rect l="T12" t="T13" r="T14" b="T15"/>
                <a:pathLst>
                  <a:path w="204" h="10">
                    <a:moveTo>
                      <a:pt x="0" y="9"/>
                    </a:moveTo>
                    <a:lnTo>
                      <a:pt x="12" y="0"/>
                    </a:lnTo>
                    <a:lnTo>
                      <a:pt x="94" y="2"/>
                    </a:lnTo>
                    <a:lnTo>
                      <a:pt x="204" y="10"/>
                    </a:lnTo>
                  </a:path>
                </a:pathLst>
              </a:custGeom>
              <a:noFill/>
              <a:ln w="4763">
                <a:solidFill>
                  <a:srgbClr val="004A8F"/>
                </a:solidFill>
                <a:round/>
                <a:headEnd/>
                <a:tailEnd/>
              </a:ln>
            </p:spPr>
            <p:txBody>
              <a:bodyPr/>
              <a:lstStyle/>
              <a:p>
                <a:pPr fontAlgn="t"/>
                <a:endParaRPr lang="en-US"/>
              </a:p>
            </p:txBody>
          </p:sp>
          <p:sp>
            <p:nvSpPr>
              <p:cNvPr id="48694" name="Freeform 216"/>
              <p:cNvSpPr>
                <a:spLocks/>
              </p:cNvSpPr>
              <p:nvPr/>
            </p:nvSpPr>
            <p:spPr bwMode="auto">
              <a:xfrm>
                <a:off x="4579" y="1519"/>
                <a:ext cx="5" cy="34"/>
              </a:xfrm>
              <a:custGeom>
                <a:avLst/>
                <a:gdLst>
                  <a:gd name="T0" fmla="*/ 21 w 22"/>
                  <a:gd name="T1" fmla="*/ 0 h 134"/>
                  <a:gd name="T2" fmla="*/ 22 w 22"/>
                  <a:gd name="T3" fmla="*/ 11 h 134"/>
                  <a:gd name="T4" fmla="*/ 22 w 22"/>
                  <a:gd name="T5" fmla="*/ 31 h 134"/>
                  <a:gd name="T6" fmla="*/ 19 w 22"/>
                  <a:gd name="T7" fmla="*/ 53 h 134"/>
                  <a:gd name="T8" fmla="*/ 16 w 22"/>
                  <a:gd name="T9" fmla="*/ 76 h 134"/>
                  <a:gd name="T10" fmla="*/ 12 w 22"/>
                  <a:gd name="T11" fmla="*/ 98 h 134"/>
                  <a:gd name="T12" fmla="*/ 7 w 22"/>
                  <a:gd name="T13" fmla="*/ 116 h 134"/>
                  <a:gd name="T14" fmla="*/ 3 w 22"/>
                  <a:gd name="T15" fmla="*/ 129 h 134"/>
                  <a:gd name="T16" fmla="*/ 0 w 22"/>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34"/>
                  <a:gd name="T29" fmla="*/ 22 w 22"/>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34">
                    <a:moveTo>
                      <a:pt x="21" y="0"/>
                    </a:moveTo>
                    <a:lnTo>
                      <a:pt x="22" y="11"/>
                    </a:lnTo>
                    <a:lnTo>
                      <a:pt x="22" y="31"/>
                    </a:lnTo>
                    <a:lnTo>
                      <a:pt x="19" y="53"/>
                    </a:lnTo>
                    <a:lnTo>
                      <a:pt x="16" y="76"/>
                    </a:lnTo>
                    <a:lnTo>
                      <a:pt x="12" y="98"/>
                    </a:lnTo>
                    <a:lnTo>
                      <a:pt x="7" y="116"/>
                    </a:lnTo>
                    <a:lnTo>
                      <a:pt x="3" y="129"/>
                    </a:lnTo>
                    <a:lnTo>
                      <a:pt x="0" y="134"/>
                    </a:lnTo>
                  </a:path>
                </a:pathLst>
              </a:custGeom>
              <a:noFill/>
              <a:ln w="4763">
                <a:solidFill>
                  <a:srgbClr val="004A8F"/>
                </a:solidFill>
                <a:round/>
                <a:headEnd/>
                <a:tailEnd/>
              </a:ln>
            </p:spPr>
            <p:txBody>
              <a:bodyPr/>
              <a:lstStyle/>
              <a:p>
                <a:pPr fontAlgn="t"/>
                <a:endParaRPr lang="en-US"/>
              </a:p>
            </p:txBody>
          </p:sp>
          <p:sp>
            <p:nvSpPr>
              <p:cNvPr id="48695" name="Line 217"/>
              <p:cNvSpPr>
                <a:spLocks noChangeShapeType="1"/>
              </p:cNvSpPr>
              <p:nvPr/>
            </p:nvSpPr>
            <p:spPr bwMode="auto">
              <a:xfrm flipH="1">
                <a:off x="4576" y="1553"/>
                <a:ext cx="3" cy="1"/>
              </a:xfrm>
              <a:prstGeom prst="line">
                <a:avLst/>
              </a:prstGeom>
              <a:noFill/>
              <a:ln w="4763">
                <a:solidFill>
                  <a:srgbClr val="004A8F"/>
                </a:solidFill>
                <a:round/>
                <a:headEnd/>
                <a:tailEnd/>
              </a:ln>
            </p:spPr>
            <p:txBody>
              <a:bodyPr/>
              <a:lstStyle/>
              <a:p>
                <a:endParaRPr lang="en-US"/>
              </a:p>
            </p:txBody>
          </p:sp>
          <p:sp>
            <p:nvSpPr>
              <p:cNvPr id="48696" name="Freeform 218"/>
              <p:cNvSpPr>
                <a:spLocks/>
              </p:cNvSpPr>
              <p:nvPr/>
            </p:nvSpPr>
            <p:spPr bwMode="auto">
              <a:xfrm>
                <a:off x="4572" y="1553"/>
                <a:ext cx="4" cy="1"/>
              </a:xfrm>
              <a:custGeom>
                <a:avLst/>
                <a:gdLst>
                  <a:gd name="T0" fmla="*/ 14 w 14"/>
                  <a:gd name="T1" fmla="*/ 0 h 5"/>
                  <a:gd name="T2" fmla="*/ 13 w 14"/>
                  <a:gd name="T3" fmla="*/ 3 h 5"/>
                  <a:gd name="T4" fmla="*/ 11 w 14"/>
                  <a:gd name="T5" fmla="*/ 5 h 5"/>
                  <a:gd name="T6" fmla="*/ 5 w 14"/>
                  <a:gd name="T7" fmla="*/ 3 h 5"/>
                  <a:gd name="T8" fmla="*/ 0 w 14"/>
                  <a:gd name="T9" fmla="*/ 1 h 5"/>
                  <a:gd name="T10" fmla="*/ 0 60000 65536"/>
                  <a:gd name="T11" fmla="*/ 0 60000 65536"/>
                  <a:gd name="T12" fmla="*/ 0 60000 65536"/>
                  <a:gd name="T13" fmla="*/ 0 60000 65536"/>
                  <a:gd name="T14" fmla="*/ 0 60000 65536"/>
                  <a:gd name="T15" fmla="*/ 0 w 14"/>
                  <a:gd name="T16" fmla="*/ 0 h 5"/>
                  <a:gd name="T17" fmla="*/ 14 w 14"/>
                  <a:gd name="T18" fmla="*/ 5 h 5"/>
                </a:gdLst>
                <a:ahLst/>
                <a:cxnLst>
                  <a:cxn ang="T10">
                    <a:pos x="T0" y="T1"/>
                  </a:cxn>
                  <a:cxn ang="T11">
                    <a:pos x="T2" y="T3"/>
                  </a:cxn>
                  <a:cxn ang="T12">
                    <a:pos x="T4" y="T5"/>
                  </a:cxn>
                  <a:cxn ang="T13">
                    <a:pos x="T6" y="T7"/>
                  </a:cxn>
                  <a:cxn ang="T14">
                    <a:pos x="T8" y="T9"/>
                  </a:cxn>
                </a:cxnLst>
                <a:rect l="T15" t="T16" r="T17" b="T18"/>
                <a:pathLst>
                  <a:path w="14" h="5">
                    <a:moveTo>
                      <a:pt x="14" y="0"/>
                    </a:moveTo>
                    <a:lnTo>
                      <a:pt x="13" y="3"/>
                    </a:lnTo>
                    <a:lnTo>
                      <a:pt x="11" y="5"/>
                    </a:lnTo>
                    <a:lnTo>
                      <a:pt x="5" y="3"/>
                    </a:lnTo>
                    <a:lnTo>
                      <a:pt x="0" y="1"/>
                    </a:lnTo>
                  </a:path>
                </a:pathLst>
              </a:custGeom>
              <a:noFill/>
              <a:ln w="4763">
                <a:solidFill>
                  <a:srgbClr val="004A8F"/>
                </a:solidFill>
                <a:round/>
                <a:headEnd/>
                <a:tailEnd/>
              </a:ln>
            </p:spPr>
            <p:txBody>
              <a:bodyPr/>
              <a:lstStyle/>
              <a:p>
                <a:pPr fontAlgn="t"/>
                <a:endParaRPr lang="en-US"/>
              </a:p>
            </p:txBody>
          </p:sp>
          <p:sp>
            <p:nvSpPr>
              <p:cNvPr id="48697" name="Freeform 219"/>
              <p:cNvSpPr>
                <a:spLocks/>
              </p:cNvSpPr>
              <p:nvPr/>
            </p:nvSpPr>
            <p:spPr bwMode="auto">
              <a:xfrm>
                <a:off x="4531" y="1519"/>
                <a:ext cx="41" cy="35"/>
              </a:xfrm>
              <a:custGeom>
                <a:avLst/>
                <a:gdLst>
                  <a:gd name="T0" fmla="*/ 163 w 163"/>
                  <a:gd name="T1" fmla="*/ 137 h 140"/>
                  <a:gd name="T2" fmla="*/ 114 w 163"/>
                  <a:gd name="T3" fmla="*/ 137 h 140"/>
                  <a:gd name="T4" fmla="*/ 113 w 163"/>
                  <a:gd name="T5" fmla="*/ 140 h 140"/>
                  <a:gd name="T6" fmla="*/ 23 w 163"/>
                  <a:gd name="T7" fmla="*/ 139 h 140"/>
                  <a:gd name="T8" fmla="*/ 14 w 163"/>
                  <a:gd name="T9" fmla="*/ 130 h 140"/>
                  <a:gd name="T10" fmla="*/ 0 w 163"/>
                  <a:gd name="T11" fmla="*/ 104 h 140"/>
                  <a:gd name="T12" fmla="*/ 6 w 163"/>
                  <a:gd name="T13" fmla="*/ 0 h 140"/>
                  <a:gd name="T14" fmla="*/ 0 60000 65536"/>
                  <a:gd name="T15" fmla="*/ 0 60000 65536"/>
                  <a:gd name="T16" fmla="*/ 0 60000 65536"/>
                  <a:gd name="T17" fmla="*/ 0 60000 65536"/>
                  <a:gd name="T18" fmla="*/ 0 60000 65536"/>
                  <a:gd name="T19" fmla="*/ 0 60000 65536"/>
                  <a:gd name="T20" fmla="*/ 0 60000 65536"/>
                  <a:gd name="T21" fmla="*/ 0 w 163"/>
                  <a:gd name="T22" fmla="*/ 0 h 140"/>
                  <a:gd name="T23" fmla="*/ 163 w 163"/>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40">
                    <a:moveTo>
                      <a:pt x="163" y="137"/>
                    </a:moveTo>
                    <a:lnTo>
                      <a:pt x="114" y="137"/>
                    </a:lnTo>
                    <a:lnTo>
                      <a:pt x="113" y="140"/>
                    </a:lnTo>
                    <a:lnTo>
                      <a:pt x="23" y="139"/>
                    </a:lnTo>
                    <a:lnTo>
                      <a:pt x="14" y="130"/>
                    </a:lnTo>
                    <a:lnTo>
                      <a:pt x="0" y="104"/>
                    </a:lnTo>
                    <a:lnTo>
                      <a:pt x="6" y="0"/>
                    </a:lnTo>
                  </a:path>
                </a:pathLst>
              </a:custGeom>
              <a:noFill/>
              <a:ln w="4763">
                <a:solidFill>
                  <a:srgbClr val="004A8F"/>
                </a:solidFill>
                <a:round/>
                <a:headEnd/>
                <a:tailEnd/>
              </a:ln>
            </p:spPr>
            <p:txBody>
              <a:bodyPr/>
              <a:lstStyle/>
              <a:p>
                <a:pPr fontAlgn="t"/>
                <a:endParaRPr lang="en-US"/>
              </a:p>
            </p:txBody>
          </p:sp>
          <p:sp>
            <p:nvSpPr>
              <p:cNvPr id="48698" name="Freeform 220"/>
              <p:cNvSpPr>
                <a:spLocks/>
              </p:cNvSpPr>
              <p:nvPr/>
            </p:nvSpPr>
            <p:spPr bwMode="auto">
              <a:xfrm>
                <a:off x="4532" y="1516"/>
                <a:ext cx="52" cy="3"/>
              </a:xfrm>
              <a:custGeom>
                <a:avLst/>
                <a:gdLst>
                  <a:gd name="T0" fmla="*/ 0 w 208"/>
                  <a:gd name="T1" fmla="*/ 9 h 10"/>
                  <a:gd name="T2" fmla="*/ 13 w 208"/>
                  <a:gd name="T3" fmla="*/ 0 h 10"/>
                  <a:gd name="T4" fmla="*/ 104 w 208"/>
                  <a:gd name="T5" fmla="*/ 3 h 10"/>
                  <a:gd name="T6" fmla="*/ 208 w 208"/>
                  <a:gd name="T7" fmla="*/ 10 h 10"/>
                  <a:gd name="T8" fmla="*/ 0 60000 65536"/>
                  <a:gd name="T9" fmla="*/ 0 60000 65536"/>
                  <a:gd name="T10" fmla="*/ 0 60000 65536"/>
                  <a:gd name="T11" fmla="*/ 0 60000 65536"/>
                  <a:gd name="T12" fmla="*/ 0 w 208"/>
                  <a:gd name="T13" fmla="*/ 0 h 10"/>
                  <a:gd name="T14" fmla="*/ 208 w 208"/>
                  <a:gd name="T15" fmla="*/ 10 h 10"/>
                </a:gdLst>
                <a:ahLst/>
                <a:cxnLst>
                  <a:cxn ang="T8">
                    <a:pos x="T0" y="T1"/>
                  </a:cxn>
                  <a:cxn ang="T9">
                    <a:pos x="T2" y="T3"/>
                  </a:cxn>
                  <a:cxn ang="T10">
                    <a:pos x="T4" y="T5"/>
                  </a:cxn>
                  <a:cxn ang="T11">
                    <a:pos x="T6" y="T7"/>
                  </a:cxn>
                </a:cxnLst>
                <a:rect l="T12" t="T13" r="T14" b="T15"/>
                <a:pathLst>
                  <a:path w="208" h="10">
                    <a:moveTo>
                      <a:pt x="0" y="9"/>
                    </a:moveTo>
                    <a:lnTo>
                      <a:pt x="13" y="0"/>
                    </a:lnTo>
                    <a:lnTo>
                      <a:pt x="104" y="3"/>
                    </a:lnTo>
                    <a:lnTo>
                      <a:pt x="208" y="10"/>
                    </a:lnTo>
                  </a:path>
                </a:pathLst>
              </a:custGeom>
              <a:noFill/>
              <a:ln w="4763">
                <a:solidFill>
                  <a:srgbClr val="004A8F"/>
                </a:solidFill>
                <a:round/>
                <a:headEnd/>
                <a:tailEnd/>
              </a:ln>
            </p:spPr>
            <p:txBody>
              <a:bodyPr/>
              <a:lstStyle/>
              <a:p>
                <a:pPr fontAlgn="t"/>
                <a:endParaRPr lang="en-US"/>
              </a:p>
            </p:txBody>
          </p:sp>
          <p:sp>
            <p:nvSpPr>
              <p:cNvPr id="48699" name="Freeform 221"/>
              <p:cNvSpPr>
                <a:spLocks/>
              </p:cNvSpPr>
              <p:nvPr/>
            </p:nvSpPr>
            <p:spPr bwMode="auto">
              <a:xfrm>
                <a:off x="4579" y="1519"/>
                <a:ext cx="6" cy="34"/>
              </a:xfrm>
              <a:custGeom>
                <a:avLst/>
                <a:gdLst>
                  <a:gd name="T0" fmla="*/ 20 w 22"/>
                  <a:gd name="T1" fmla="*/ 0 h 138"/>
                  <a:gd name="T2" fmla="*/ 22 w 22"/>
                  <a:gd name="T3" fmla="*/ 13 h 138"/>
                  <a:gd name="T4" fmla="*/ 22 w 22"/>
                  <a:gd name="T5" fmla="*/ 31 h 138"/>
                  <a:gd name="T6" fmla="*/ 19 w 22"/>
                  <a:gd name="T7" fmla="*/ 54 h 138"/>
                  <a:gd name="T8" fmla="*/ 15 w 22"/>
                  <a:gd name="T9" fmla="*/ 77 h 138"/>
                  <a:gd name="T10" fmla="*/ 11 w 22"/>
                  <a:gd name="T11" fmla="*/ 101 h 138"/>
                  <a:gd name="T12" fmla="*/ 7 w 22"/>
                  <a:gd name="T13" fmla="*/ 120 h 138"/>
                  <a:gd name="T14" fmla="*/ 4 w 22"/>
                  <a:gd name="T15" fmla="*/ 133 h 138"/>
                  <a:gd name="T16" fmla="*/ 0 w 22"/>
                  <a:gd name="T17" fmla="*/ 138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38"/>
                  <a:gd name="T29" fmla="*/ 22 w 22"/>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38">
                    <a:moveTo>
                      <a:pt x="20" y="0"/>
                    </a:moveTo>
                    <a:lnTo>
                      <a:pt x="22" y="13"/>
                    </a:lnTo>
                    <a:lnTo>
                      <a:pt x="22" y="31"/>
                    </a:lnTo>
                    <a:lnTo>
                      <a:pt x="19" y="54"/>
                    </a:lnTo>
                    <a:lnTo>
                      <a:pt x="15" y="77"/>
                    </a:lnTo>
                    <a:lnTo>
                      <a:pt x="11" y="101"/>
                    </a:lnTo>
                    <a:lnTo>
                      <a:pt x="7" y="120"/>
                    </a:lnTo>
                    <a:lnTo>
                      <a:pt x="4" y="133"/>
                    </a:lnTo>
                    <a:lnTo>
                      <a:pt x="0" y="138"/>
                    </a:lnTo>
                  </a:path>
                </a:pathLst>
              </a:custGeom>
              <a:noFill/>
              <a:ln w="4763">
                <a:solidFill>
                  <a:srgbClr val="004A8F"/>
                </a:solidFill>
                <a:round/>
                <a:headEnd/>
                <a:tailEnd/>
              </a:ln>
            </p:spPr>
            <p:txBody>
              <a:bodyPr/>
              <a:lstStyle/>
              <a:p>
                <a:pPr fontAlgn="t"/>
                <a:endParaRPr lang="en-US"/>
              </a:p>
            </p:txBody>
          </p:sp>
          <p:sp>
            <p:nvSpPr>
              <p:cNvPr id="48700" name="Line 222"/>
              <p:cNvSpPr>
                <a:spLocks noChangeShapeType="1"/>
              </p:cNvSpPr>
              <p:nvPr/>
            </p:nvSpPr>
            <p:spPr bwMode="auto">
              <a:xfrm flipH="1">
                <a:off x="4576" y="1553"/>
                <a:ext cx="3" cy="1"/>
              </a:xfrm>
              <a:prstGeom prst="line">
                <a:avLst/>
              </a:prstGeom>
              <a:noFill/>
              <a:ln w="4763">
                <a:solidFill>
                  <a:srgbClr val="004A8F"/>
                </a:solidFill>
                <a:round/>
                <a:headEnd/>
                <a:tailEnd/>
              </a:ln>
            </p:spPr>
            <p:txBody>
              <a:bodyPr/>
              <a:lstStyle/>
              <a:p>
                <a:endParaRPr lang="en-US"/>
              </a:p>
            </p:txBody>
          </p:sp>
          <p:sp>
            <p:nvSpPr>
              <p:cNvPr id="48701" name="Freeform 223"/>
              <p:cNvSpPr>
                <a:spLocks/>
              </p:cNvSpPr>
              <p:nvPr/>
            </p:nvSpPr>
            <p:spPr bwMode="auto">
              <a:xfrm>
                <a:off x="4572" y="1554"/>
                <a:ext cx="4" cy="1"/>
              </a:xfrm>
              <a:custGeom>
                <a:avLst/>
                <a:gdLst>
                  <a:gd name="T0" fmla="*/ 15 w 15"/>
                  <a:gd name="T1" fmla="*/ 0 h 5"/>
                  <a:gd name="T2" fmla="*/ 12 w 15"/>
                  <a:gd name="T3" fmla="*/ 2 h 5"/>
                  <a:gd name="T4" fmla="*/ 10 w 15"/>
                  <a:gd name="T5" fmla="*/ 5 h 5"/>
                  <a:gd name="T6" fmla="*/ 3 w 15"/>
                  <a:gd name="T7" fmla="*/ 2 h 5"/>
                  <a:gd name="T8" fmla="*/ 0 w 15"/>
                  <a:gd name="T9" fmla="*/ 1 h 5"/>
                  <a:gd name="T10" fmla="*/ 0 60000 65536"/>
                  <a:gd name="T11" fmla="*/ 0 60000 65536"/>
                  <a:gd name="T12" fmla="*/ 0 60000 65536"/>
                  <a:gd name="T13" fmla="*/ 0 60000 65536"/>
                  <a:gd name="T14" fmla="*/ 0 60000 65536"/>
                  <a:gd name="T15" fmla="*/ 0 w 15"/>
                  <a:gd name="T16" fmla="*/ 0 h 5"/>
                  <a:gd name="T17" fmla="*/ 15 w 15"/>
                  <a:gd name="T18" fmla="*/ 5 h 5"/>
                </a:gdLst>
                <a:ahLst/>
                <a:cxnLst>
                  <a:cxn ang="T10">
                    <a:pos x="T0" y="T1"/>
                  </a:cxn>
                  <a:cxn ang="T11">
                    <a:pos x="T2" y="T3"/>
                  </a:cxn>
                  <a:cxn ang="T12">
                    <a:pos x="T4" y="T5"/>
                  </a:cxn>
                  <a:cxn ang="T13">
                    <a:pos x="T6" y="T7"/>
                  </a:cxn>
                  <a:cxn ang="T14">
                    <a:pos x="T8" y="T9"/>
                  </a:cxn>
                </a:cxnLst>
                <a:rect l="T15" t="T16" r="T17" b="T18"/>
                <a:pathLst>
                  <a:path w="15" h="5">
                    <a:moveTo>
                      <a:pt x="15" y="0"/>
                    </a:moveTo>
                    <a:lnTo>
                      <a:pt x="12" y="2"/>
                    </a:lnTo>
                    <a:lnTo>
                      <a:pt x="10" y="5"/>
                    </a:lnTo>
                    <a:lnTo>
                      <a:pt x="3" y="2"/>
                    </a:lnTo>
                    <a:lnTo>
                      <a:pt x="0" y="1"/>
                    </a:lnTo>
                  </a:path>
                </a:pathLst>
              </a:custGeom>
              <a:noFill/>
              <a:ln w="4763">
                <a:solidFill>
                  <a:srgbClr val="004A8F"/>
                </a:solidFill>
                <a:round/>
                <a:headEnd/>
                <a:tailEnd/>
              </a:ln>
            </p:spPr>
            <p:txBody>
              <a:bodyPr/>
              <a:lstStyle/>
              <a:p>
                <a:pPr fontAlgn="t"/>
                <a:endParaRPr lang="en-US"/>
              </a:p>
            </p:txBody>
          </p:sp>
          <p:sp>
            <p:nvSpPr>
              <p:cNvPr id="48702" name="Freeform 224"/>
              <p:cNvSpPr>
                <a:spLocks/>
              </p:cNvSpPr>
              <p:nvPr/>
            </p:nvSpPr>
            <p:spPr bwMode="auto">
              <a:xfrm>
                <a:off x="4531" y="1518"/>
                <a:ext cx="41" cy="37"/>
              </a:xfrm>
              <a:custGeom>
                <a:avLst/>
                <a:gdLst>
                  <a:gd name="T0" fmla="*/ 168 w 168"/>
                  <a:gd name="T1" fmla="*/ 143 h 145"/>
                  <a:gd name="T2" fmla="*/ 112 w 168"/>
                  <a:gd name="T3" fmla="*/ 143 h 145"/>
                  <a:gd name="T4" fmla="*/ 111 w 168"/>
                  <a:gd name="T5" fmla="*/ 145 h 145"/>
                  <a:gd name="T6" fmla="*/ 23 w 168"/>
                  <a:gd name="T7" fmla="*/ 143 h 145"/>
                  <a:gd name="T8" fmla="*/ 13 w 168"/>
                  <a:gd name="T9" fmla="*/ 134 h 145"/>
                  <a:gd name="T10" fmla="*/ 0 w 168"/>
                  <a:gd name="T11" fmla="*/ 109 h 145"/>
                  <a:gd name="T12" fmla="*/ 7 w 168"/>
                  <a:gd name="T13" fmla="*/ 0 h 145"/>
                  <a:gd name="T14" fmla="*/ 0 60000 65536"/>
                  <a:gd name="T15" fmla="*/ 0 60000 65536"/>
                  <a:gd name="T16" fmla="*/ 0 60000 65536"/>
                  <a:gd name="T17" fmla="*/ 0 60000 65536"/>
                  <a:gd name="T18" fmla="*/ 0 60000 65536"/>
                  <a:gd name="T19" fmla="*/ 0 60000 65536"/>
                  <a:gd name="T20" fmla="*/ 0 60000 65536"/>
                  <a:gd name="T21" fmla="*/ 0 w 168"/>
                  <a:gd name="T22" fmla="*/ 0 h 145"/>
                  <a:gd name="T23" fmla="*/ 168 w 168"/>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145">
                    <a:moveTo>
                      <a:pt x="168" y="143"/>
                    </a:moveTo>
                    <a:lnTo>
                      <a:pt x="112" y="143"/>
                    </a:lnTo>
                    <a:lnTo>
                      <a:pt x="111" y="145"/>
                    </a:lnTo>
                    <a:lnTo>
                      <a:pt x="23" y="143"/>
                    </a:lnTo>
                    <a:lnTo>
                      <a:pt x="13" y="134"/>
                    </a:lnTo>
                    <a:lnTo>
                      <a:pt x="0" y="109"/>
                    </a:lnTo>
                    <a:lnTo>
                      <a:pt x="7" y="0"/>
                    </a:lnTo>
                  </a:path>
                </a:pathLst>
              </a:custGeom>
              <a:noFill/>
              <a:ln w="4763">
                <a:solidFill>
                  <a:srgbClr val="004A8F"/>
                </a:solidFill>
                <a:round/>
                <a:headEnd/>
                <a:tailEnd/>
              </a:ln>
            </p:spPr>
            <p:txBody>
              <a:bodyPr/>
              <a:lstStyle/>
              <a:p>
                <a:pPr fontAlgn="t"/>
                <a:endParaRPr lang="en-US"/>
              </a:p>
            </p:txBody>
          </p:sp>
          <p:sp>
            <p:nvSpPr>
              <p:cNvPr id="48703" name="Freeform 225"/>
              <p:cNvSpPr>
                <a:spLocks/>
              </p:cNvSpPr>
              <p:nvPr/>
            </p:nvSpPr>
            <p:spPr bwMode="auto">
              <a:xfrm>
                <a:off x="4531" y="1515"/>
                <a:ext cx="54" cy="3"/>
              </a:xfrm>
              <a:custGeom>
                <a:avLst/>
                <a:gdLst>
                  <a:gd name="T0" fmla="*/ 0 w 215"/>
                  <a:gd name="T1" fmla="*/ 11 h 12"/>
                  <a:gd name="T2" fmla="*/ 14 w 215"/>
                  <a:gd name="T3" fmla="*/ 0 h 12"/>
                  <a:gd name="T4" fmla="*/ 116 w 215"/>
                  <a:gd name="T5" fmla="*/ 3 h 12"/>
                  <a:gd name="T6" fmla="*/ 215 w 215"/>
                  <a:gd name="T7" fmla="*/ 12 h 12"/>
                  <a:gd name="T8" fmla="*/ 0 60000 65536"/>
                  <a:gd name="T9" fmla="*/ 0 60000 65536"/>
                  <a:gd name="T10" fmla="*/ 0 60000 65536"/>
                  <a:gd name="T11" fmla="*/ 0 60000 65536"/>
                  <a:gd name="T12" fmla="*/ 0 w 215"/>
                  <a:gd name="T13" fmla="*/ 0 h 12"/>
                  <a:gd name="T14" fmla="*/ 215 w 215"/>
                  <a:gd name="T15" fmla="*/ 12 h 12"/>
                </a:gdLst>
                <a:ahLst/>
                <a:cxnLst>
                  <a:cxn ang="T8">
                    <a:pos x="T0" y="T1"/>
                  </a:cxn>
                  <a:cxn ang="T9">
                    <a:pos x="T2" y="T3"/>
                  </a:cxn>
                  <a:cxn ang="T10">
                    <a:pos x="T4" y="T5"/>
                  </a:cxn>
                  <a:cxn ang="T11">
                    <a:pos x="T6" y="T7"/>
                  </a:cxn>
                </a:cxnLst>
                <a:rect l="T12" t="T13" r="T14" b="T15"/>
                <a:pathLst>
                  <a:path w="215" h="12">
                    <a:moveTo>
                      <a:pt x="0" y="11"/>
                    </a:moveTo>
                    <a:lnTo>
                      <a:pt x="14" y="0"/>
                    </a:lnTo>
                    <a:lnTo>
                      <a:pt x="116" y="3"/>
                    </a:lnTo>
                    <a:lnTo>
                      <a:pt x="215" y="12"/>
                    </a:lnTo>
                  </a:path>
                </a:pathLst>
              </a:custGeom>
              <a:noFill/>
              <a:ln w="4763">
                <a:solidFill>
                  <a:srgbClr val="004A8F"/>
                </a:solidFill>
                <a:round/>
                <a:headEnd/>
                <a:tailEnd/>
              </a:ln>
            </p:spPr>
            <p:txBody>
              <a:bodyPr/>
              <a:lstStyle/>
              <a:p>
                <a:pPr fontAlgn="t"/>
                <a:endParaRPr lang="en-US"/>
              </a:p>
            </p:txBody>
          </p:sp>
          <p:sp>
            <p:nvSpPr>
              <p:cNvPr id="48704" name="Freeform 226"/>
              <p:cNvSpPr>
                <a:spLocks/>
              </p:cNvSpPr>
              <p:nvPr/>
            </p:nvSpPr>
            <p:spPr bwMode="auto">
              <a:xfrm>
                <a:off x="4580" y="1518"/>
                <a:ext cx="5" cy="35"/>
              </a:xfrm>
              <a:custGeom>
                <a:avLst/>
                <a:gdLst>
                  <a:gd name="T0" fmla="*/ 19 w 20"/>
                  <a:gd name="T1" fmla="*/ 0 h 140"/>
                  <a:gd name="T2" fmla="*/ 20 w 20"/>
                  <a:gd name="T3" fmla="*/ 12 h 140"/>
                  <a:gd name="T4" fmla="*/ 20 w 20"/>
                  <a:gd name="T5" fmla="*/ 31 h 140"/>
                  <a:gd name="T6" fmla="*/ 18 w 20"/>
                  <a:gd name="T7" fmla="*/ 54 h 140"/>
                  <a:gd name="T8" fmla="*/ 14 w 20"/>
                  <a:gd name="T9" fmla="*/ 78 h 140"/>
                  <a:gd name="T10" fmla="*/ 10 w 20"/>
                  <a:gd name="T11" fmla="*/ 102 h 140"/>
                  <a:gd name="T12" fmla="*/ 6 w 20"/>
                  <a:gd name="T13" fmla="*/ 122 h 140"/>
                  <a:gd name="T14" fmla="*/ 2 w 20"/>
                  <a:gd name="T15" fmla="*/ 136 h 140"/>
                  <a:gd name="T16" fmla="*/ 0 w 20"/>
                  <a:gd name="T17" fmla="*/ 140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40"/>
                  <a:gd name="T29" fmla="*/ 20 w 20"/>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40">
                    <a:moveTo>
                      <a:pt x="19" y="0"/>
                    </a:moveTo>
                    <a:lnTo>
                      <a:pt x="20" y="12"/>
                    </a:lnTo>
                    <a:lnTo>
                      <a:pt x="20" y="31"/>
                    </a:lnTo>
                    <a:lnTo>
                      <a:pt x="18" y="54"/>
                    </a:lnTo>
                    <a:lnTo>
                      <a:pt x="14" y="78"/>
                    </a:lnTo>
                    <a:lnTo>
                      <a:pt x="10" y="102"/>
                    </a:lnTo>
                    <a:lnTo>
                      <a:pt x="6" y="122"/>
                    </a:lnTo>
                    <a:lnTo>
                      <a:pt x="2" y="136"/>
                    </a:lnTo>
                    <a:lnTo>
                      <a:pt x="0" y="140"/>
                    </a:lnTo>
                  </a:path>
                </a:pathLst>
              </a:custGeom>
              <a:noFill/>
              <a:ln w="4763">
                <a:solidFill>
                  <a:srgbClr val="004A8F"/>
                </a:solidFill>
                <a:round/>
                <a:headEnd/>
                <a:tailEnd/>
              </a:ln>
            </p:spPr>
            <p:txBody>
              <a:bodyPr/>
              <a:lstStyle/>
              <a:p>
                <a:pPr fontAlgn="t"/>
                <a:endParaRPr lang="en-US"/>
              </a:p>
            </p:txBody>
          </p:sp>
          <p:sp>
            <p:nvSpPr>
              <p:cNvPr id="48705" name="Line 227"/>
              <p:cNvSpPr>
                <a:spLocks noChangeShapeType="1"/>
              </p:cNvSpPr>
              <p:nvPr/>
            </p:nvSpPr>
            <p:spPr bwMode="auto">
              <a:xfrm flipH="1">
                <a:off x="4577" y="1553"/>
                <a:ext cx="3" cy="1"/>
              </a:xfrm>
              <a:prstGeom prst="line">
                <a:avLst/>
              </a:prstGeom>
              <a:noFill/>
              <a:ln w="4763">
                <a:solidFill>
                  <a:srgbClr val="004A8F"/>
                </a:solidFill>
                <a:round/>
                <a:headEnd/>
                <a:tailEnd/>
              </a:ln>
            </p:spPr>
            <p:txBody>
              <a:bodyPr/>
              <a:lstStyle/>
              <a:p>
                <a:endParaRPr lang="en-US"/>
              </a:p>
            </p:txBody>
          </p:sp>
          <p:sp>
            <p:nvSpPr>
              <p:cNvPr id="48706" name="Freeform 228"/>
              <p:cNvSpPr>
                <a:spLocks/>
              </p:cNvSpPr>
              <p:nvPr/>
            </p:nvSpPr>
            <p:spPr bwMode="auto">
              <a:xfrm>
                <a:off x="4572" y="1554"/>
                <a:ext cx="5" cy="2"/>
              </a:xfrm>
              <a:custGeom>
                <a:avLst/>
                <a:gdLst>
                  <a:gd name="T0" fmla="*/ 16 w 16"/>
                  <a:gd name="T1" fmla="*/ 0 h 5"/>
                  <a:gd name="T2" fmla="*/ 14 w 16"/>
                  <a:gd name="T3" fmla="*/ 3 h 5"/>
                  <a:gd name="T4" fmla="*/ 11 w 16"/>
                  <a:gd name="T5" fmla="*/ 5 h 5"/>
                  <a:gd name="T6" fmla="*/ 5 w 16"/>
                  <a:gd name="T7" fmla="*/ 3 h 5"/>
                  <a:gd name="T8" fmla="*/ 0 w 16"/>
                  <a:gd name="T9" fmla="*/ 1 h 5"/>
                  <a:gd name="T10" fmla="*/ 0 60000 65536"/>
                  <a:gd name="T11" fmla="*/ 0 60000 65536"/>
                  <a:gd name="T12" fmla="*/ 0 60000 65536"/>
                  <a:gd name="T13" fmla="*/ 0 60000 65536"/>
                  <a:gd name="T14" fmla="*/ 0 60000 65536"/>
                  <a:gd name="T15" fmla="*/ 0 w 16"/>
                  <a:gd name="T16" fmla="*/ 0 h 5"/>
                  <a:gd name="T17" fmla="*/ 16 w 16"/>
                  <a:gd name="T18" fmla="*/ 5 h 5"/>
                </a:gdLst>
                <a:ahLst/>
                <a:cxnLst>
                  <a:cxn ang="T10">
                    <a:pos x="T0" y="T1"/>
                  </a:cxn>
                  <a:cxn ang="T11">
                    <a:pos x="T2" y="T3"/>
                  </a:cxn>
                  <a:cxn ang="T12">
                    <a:pos x="T4" y="T5"/>
                  </a:cxn>
                  <a:cxn ang="T13">
                    <a:pos x="T6" y="T7"/>
                  </a:cxn>
                  <a:cxn ang="T14">
                    <a:pos x="T8" y="T9"/>
                  </a:cxn>
                </a:cxnLst>
                <a:rect l="T15" t="T16" r="T17" b="T18"/>
                <a:pathLst>
                  <a:path w="16" h="5">
                    <a:moveTo>
                      <a:pt x="16" y="0"/>
                    </a:moveTo>
                    <a:lnTo>
                      <a:pt x="14" y="3"/>
                    </a:lnTo>
                    <a:lnTo>
                      <a:pt x="11" y="5"/>
                    </a:lnTo>
                    <a:lnTo>
                      <a:pt x="5" y="3"/>
                    </a:lnTo>
                    <a:lnTo>
                      <a:pt x="0" y="1"/>
                    </a:lnTo>
                  </a:path>
                </a:pathLst>
              </a:custGeom>
              <a:noFill/>
              <a:ln w="4763">
                <a:solidFill>
                  <a:srgbClr val="004A8F"/>
                </a:solidFill>
                <a:round/>
                <a:headEnd/>
                <a:tailEnd/>
              </a:ln>
            </p:spPr>
            <p:txBody>
              <a:bodyPr/>
              <a:lstStyle/>
              <a:p>
                <a:pPr fontAlgn="t"/>
                <a:endParaRPr lang="en-US"/>
              </a:p>
            </p:txBody>
          </p:sp>
          <p:sp>
            <p:nvSpPr>
              <p:cNvPr id="48707" name="Freeform 229"/>
              <p:cNvSpPr>
                <a:spLocks/>
              </p:cNvSpPr>
              <p:nvPr/>
            </p:nvSpPr>
            <p:spPr bwMode="auto">
              <a:xfrm>
                <a:off x="4530" y="1518"/>
                <a:ext cx="42" cy="37"/>
              </a:xfrm>
              <a:custGeom>
                <a:avLst/>
                <a:gdLst>
                  <a:gd name="T0" fmla="*/ 169 w 169"/>
                  <a:gd name="T1" fmla="*/ 146 h 149"/>
                  <a:gd name="T2" fmla="*/ 108 w 169"/>
                  <a:gd name="T3" fmla="*/ 146 h 149"/>
                  <a:gd name="T4" fmla="*/ 107 w 169"/>
                  <a:gd name="T5" fmla="*/ 149 h 149"/>
                  <a:gd name="T6" fmla="*/ 22 w 169"/>
                  <a:gd name="T7" fmla="*/ 146 h 149"/>
                  <a:gd name="T8" fmla="*/ 12 w 169"/>
                  <a:gd name="T9" fmla="*/ 136 h 149"/>
                  <a:gd name="T10" fmla="*/ 0 w 169"/>
                  <a:gd name="T11" fmla="*/ 113 h 149"/>
                  <a:gd name="T12" fmla="*/ 4 w 169"/>
                  <a:gd name="T13" fmla="*/ 0 h 149"/>
                  <a:gd name="T14" fmla="*/ 0 60000 65536"/>
                  <a:gd name="T15" fmla="*/ 0 60000 65536"/>
                  <a:gd name="T16" fmla="*/ 0 60000 65536"/>
                  <a:gd name="T17" fmla="*/ 0 60000 65536"/>
                  <a:gd name="T18" fmla="*/ 0 60000 65536"/>
                  <a:gd name="T19" fmla="*/ 0 60000 65536"/>
                  <a:gd name="T20" fmla="*/ 0 60000 65536"/>
                  <a:gd name="T21" fmla="*/ 0 w 169"/>
                  <a:gd name="T22" fmla="*/ 0 h 149"/>
                  <a:gd name="T23" fmla="*/ 169 w 169"/>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49">
                    <a:moveTo>
                      <a:pt x="169" y="146"/>
                    </a:moveTo>
                    <a:lnTo>
                      <a:pt x="108" y="146"/>
                    </a:lnTo>
                    <a:lnTo>
                      <a:pt x="107" y="149"/>
                    </a:lnTo>
                    <a:lnTo>
                      <a:pt x="22" y="146"/>
                    </a:lnTo>
                    <a:lnTo>
                      <a:pt x="12" y="136"/>
                    </a:lnTo>
                    <a:lnTo>
                      <a:pt x="0" y="113"/>
                    </a:lnTo>
                    <a:lnTo>
                      <a:pt x="4" y="0"/>
                    </a:lnTo>
                  </a:path>
                </a:pathLst>
              </a:custGeom>
              <a:noFill/>
              <a:ln w="4763">
                <a:solidFill>
                  <a:srgbClr val="004A8F"/>
                </a:solidFill>
                <a:round/>
                <a:headEnd/>
                <a:tailEnd/>
              </a:ln>
            </p:spPr>
            <p:txBody>
              <a:bodyPr/>
              <a:lstStyle/>
              <a:p>
                <a:pPr fontAlgn="t"/>
                <a:endParaRPr lang="en-US"/>
              </a:p>
            </p:txBody>
          </p:sp>
          <p:sp>
            <p:nvSpPr>
              <p:cNvPr id="48708" name="Freeform 230"/>
              <p:cNvSpPr>
                <a:spLocks/>
              </p:cNvSpPr>
              <p:nvPr/>
            </p:nvSpPr>
            <p:spPr bwMode="auto">
              <a:xfrm>
                <a:off x="4531" y="1515"/>
                <a:ext cx="55" cy="3"/>
              </a:xfrm>
              <a:custGeom>
                <a:avLst/>
                <a:gdLst>
                  <a:gd name="T0" fmla="*/ 0 w 222"/>
                  <a:gd name="T1" fmla="*/ 11 h 11"/>
                  <a:gd name="T2" fmla="*/ 16 w 222"/>
                  <a:gd name="T3" fmla="*/ 0 h 11"/>
                  <a:gd name="T4" fmla="*/ 126 w 222"/>
                  <a:gd name="T5" fmla="*/ 2 h 11"/>
                  <a:gd name="T6" fmla="*/ 222 w 222"/>
                  <a:gd name="T7" fmla="*/ 11 h 11"/>
                  <a:gd name="T8" fmla="*/ 0 60000 65536"/>
                  <a:gd name="T9" fmla="*/ 0 60000 65536"/>
                  <a:gd name="T10" fmla="*/ 0 60000 65536"/>
                  <a:gd name="T11" fmla="*/ 0 60000 65536"/>
                  <a:gd name="T12" fmla="*/ 0 w 222"/>
                  <a:gd name="T13" fmla="*/ 0 h 11"/>
                  <a:gd name="T14" fmla="*/ 222 w 222"/>
                  <a:gd name="T15" fmla="*/ 11 h 11"/>
                </a:gdLst>
                <a:ahLst/>
                <a:cxnLst>
                  <a:cxn ang="T8">
                    <a:pos x="T0" y="T1"/>
                  </a:cxn>
                  <a:cxn ang="T9">
                    <a:pos x="T2" y="T3"/>
                  </a:cxn>
                  <a:cxn ang="T10">
                    <a:pos x="T4" y="T5"/>
                  </a:cxn>
                  <a:cxn ang="T11">
                    <a:pos x="T6" y="T7"/>
                  </a:cxn>
                </a:cxnLst>
                <a:rect l="T12" t="T13" r="T14" b="T15"/>
                <a:pathLst>
                  <a:path w="222" h="11">
                    <a:moveTo>
                      <a:pt x="0" y="11"/>
                    </a:moveTo>
                    <a:lnTo>
                      <a:pt x="16" y="0"/>
                    </a:lnTo>
                    <a:lnTo>
                      <a:pt x="126" y="2"/>
                    </a:lnTo>
                    <a:lnTo>
                      <a:pt x="222" y="11"/>
                    </a:lnTo>
                  </a:path>
                </a:pathLst>
              </a:custGeom>
              <a:noFill/>
              <a:ln w="4763">
                <a:solidFill>
                  <a:srgbClr val="004A8F"/>
                </a:solidFill>
                <a:round/>
                <a:headEnd/>
                <a:tailEnd/>
              </a:ln>
            </p:spPr>
            <p:txBody>
              <a:bodyPr/>
              <a:lstStyle/>
              <a:p>
                <a:pPr fontAlgn="t"/>
                <a:endParaRPr lang="en-US"/>
              </a:p>
            </p:txBody>
          </p:sp>
          <p:sp>
            <p:nvSpPr>
              <p:cNvPr id="48709" name="Freeform 231"/>
              <p:cNvSpPr>
                <a:spLocks/>
              </p:cNvSpPr>
              <p:nvPr/>
            </p:nvSpPr>
            <p:spPr bwMode="auto">
              <a:xfrm>
                <a:off x="4581" y="1518"/>
                <a:ext cx="5" cy="36"/>
              </a:xfrm>
              <a:custGeom>
                <a:avLst/>
                <a:gdLst>
                  <a:gd name="T0" fmla="*/ 21 w 22"/>
                  <a:gd name="T1" fmla="*/ 0 h 146"/>
                  <a:gd name="T2" fmla="*/ 22 w 22"/>
                  <a:gd name="T3" fmla="*/ 13 h 146"/>
                  <a:gd name="T4" fmla="*/ 21 w 22"/>
                  <a:gd name="T5" fmla="*/ 31 h 146"/>
                  <a:gd name="T6" fmla="*/ 18 w 22"/>
                  <a:gd name="T7" fmla="*/ 56 h 146"/>
                  <a:gd name="T8" fmla="*/ 14 w 22"/>
                  <a:gd name="T9" fmla="*/ 80 h 146"/>
                  <a:gd name="T10" fmla="*/ 10 w 22"/>
                  <a:gd name="T11" fmla="*/ 105 h 146"/>
                  <a:gd name="T12" fmla="*/ 7 w 22"/>
                  <a:gd name="T13" fmla="*/ 126 h 146"/>
                  <a:gd name="T14" fmla="*/ 3 w 22"/>
                  <a:gd name="T15" fmla="*/ 141 h 146"/>
                  <a:gd name="T16" fmla="*/ 0 w 22"/>
                  <a:gd name="T17" fmla="*/ 146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46"/>
                  <a:gd name="T29" fmla="*/ 22 w 22"/>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46">
                    <a:moveTo>
                      <a:pt x="21" y="0"/>
                    </a:moveTo>
                    <a:lnTo>
                      <a:pt x="22" y="13"/>
                    </a:lnTo>
                    <a:lnTo>
                      <a:pt x="21" y="31"/>
                    </a:lnTo>
                    <a:lnTo>
                      <a:pt x="18" y="56"/>
                    </a:lnTo>
                    <a:lnTo>
                      <a:pt x="14" y="80"/>
                    </a:lnTo>
                    <a:lnTo>
                      <a:pt x="10" y="105"/>
                    </a:lnTo>
                    <a:lnTo>
                      <a:pt x="7" y="126"/>
                    </a:lnTo>
                    <a:lnTo>
                      <a:pt x="3" y="141"/>
                    </a:lnTo>
                    <a:lnTo>
                      <a:pt x="0" y="146"/>
                    </a:lnTo>
                  </a:path>
                </a:pathLst>
              </a:custGeom>
              <a:noFill/>
              <a:ln w="4763">
                <a:solidFill>
                  <a:srgbClr val="004A8F"/>
                </a:solidFill>
                <a:round/>
                <a:headEnd/>
                <a:tailEnd/>
              </a:ln>
            </p:spPr>
            <p:txBody>
              <a:bodyPr/>
              <a:lstStyle/>
              <a:p>
                <a:pPr fontAlgn="t"/>
                <a:endParaRPr lang="en-US"/>
              </a:p>
            </p:txBody>
          </p:sp>
          <p:sp>
            <p:nvSpPr>
              <p:cNvPr id="48710" name="Line 232"/>
              <p:cNvSpPr>
                <a:spLocks noChangeShapeType="1"/>
              </p:cNvSpPr>
              <p:nvPr/>
            </p:nvSpPr>
            <p:spPr bwMode="auto">
              <a:xfrm flipH="1">
                <a:off x="4577" y="1554"/>
                <a:ext cx="4" cy="1"/>
              </a:xfrm>
              <a:prstGeom prst="line">
                <a:avLst/>
              </a:prstGeom>
              <a:noFill/>
              <a:ln w="4763">
                <a:solidFill>
                  <a:srgbClr val="004A8F"/>
                </a:solidFill>
                <a:round/>
                <a:headEnd/>
                <a:tailEnd/>
              </a:ln>
            </p:spPr>
            <p:txBody>
              <a:bodyPr/>
              <a:lstStyle/>
              <a:p>
                <a:endParaRPr lang="en-US"/>
              </a:p>
            </p:txBody>
          </p:sp>
          <p:sp>
            <p:nvSpPr>
              <p:cNvPr id="48711" name="Freeform 233"/>
              <p:cNvSpPr>
                <a:spLocks/>
              </p:cNvSpPr>
              <p:nvPr/>
            </p:nvSpPr>
            <p:spPr bwMode="auto">
              <a:xfrm>
                <a:off x="4572" y="1555"/>
                <a:ext cx="5" cy="1"/>
              </a:xfrm>
              <a:custGeom>
                <a:avLst/>
                <a:gdLst>
                  <a:gd name="T0" fmla="*/ 18 w 18"/>
                  <a:gd name="T1" fmla="*/ 0 h 5"/>
                  <a:gd name="T2" fmla="*/ 16 w 18"/>
                  <a:gd name="T3" fmla="*/ 2 h 5"/>
                  <a:gd name="T4" fmla="*/ 12 w 18"/>
                  <a:gd name="T5" fmla="*/ 5 h 5"/>
                  <a:gd name="T6" fmla="*/ 6 w 18"/>
                  <a:gd name="T7" fmla="*/ 2 h 5"/>
                  <a:gd name="T8" fmla="*/ 0 w 18"/>
                  <a:gd name="T9" fmla="*/ 1 h 5"/>
                  <a:gd name="T10" fmla="*/ 0 60000 65536"/>
                  <a:gd name="T11" fmla="*/ 0 60000 65536"/>
                  <a:gd name="T12" fmla="*/ 0 60000 65536"/>
                  <a:gd name="T13" fmla="*/ 0 60000 65536"/>
                  <a:gd name="T14" fmla="*/ 0 60000 65536"/>
                  <a:gd name="T15" fmla="*/ 0 w 18"/>
                  <a:gd name="T16" fmla="*/ 0 h 5"/>
                  <a:gd name="T17" fmla="*/ 18 w 18"/>
                  <a:gd name="T18" fmla="*/ 5 h 5"/>
                </a:gdLst>
                <a:ahLst/>
                <a:cxnLst>
                  <a:cxn ang="T10">
                    <a:pos x="T0" y="T1"/>
                  </a:cxn>
                  <a:cxn ang="T11">
                    <a:pos x="T2" y="T3"/>
                  </a:cxn>
                  <a:cxn ang="T12">
                    <a:pos x="T4" y="T5"/>
                  </a:cxn>
                  <a:cxn ang="T13">
                    <a:pos x="T6" y="T7"/>
                  </a:cxn>
                  <a:cxn ang="T14">
                    <a:pos x="T8" y="T9"/>
                  </a:cxn>
                </a:cxnLst>
                <a:rect l="T15" t="T16" r="T17" b="T18"/>
                <a:pathLst>
                  <a:path w="18" h="5">
                    <a:moveTo>
                      <a:pt x="18" y="0"/>
                    </a:moveTo>
                    <a:lnTo>
                      <a:pt x="16" y="2"/>
                    </a:lnTo>
                    <a:lnTo>
                      <a:pt x="12" y="5"/>
                    </a:lnTo>
                    <a:lnTo>
                      <a:pt x="6" y="2"/>
                    </a:lnTo>
                    <a:lnTo>
                      <a:pt x="0" y="1"/>
                    </a:lnTo>
                  </a:path>
                </a:pathLst>
              </a:custGeom>
              <a:noFill/>
              <a:ln w="4763">
                <a:solidFill>
                  <a:srgbClr val="004A8F"/>
                </a:solidFill>
                <a:round/>
                <a:headEnd/>
                <a:tailEnd/>
              </a:ln>
            </p:spPr>
            <p:txBody>
              <a:bodyPr/>
              <a:lstStyle/>
              <a:p>
                <a:pPr fontAlgn="t"/>
                <a:endParaRPr lang="en-US"/>
              </a:p>
            </p:txBody>
          </p:sp>
          <p:sp>
            <p:nvSpPr>
              <p:cNvPr id="48712" name="Freeform 234"/>
              <p:cNvSpPr>
                <a:spLocks/>
              </p:cNvSpPr>
              <p:nvPr/>
            </p:nvSpPr>
            <p:spPr bwMode="auto">
              <a:xfrm>
                <a:off x="4530" y="1518"/>
                <a:ext cx="42" cy="38"/>
              </a:xfrm>
              <a:custGeom>
                <a:avLst/>
                <a:gdLst>
                  <a:gd name="T0" fmla="*/ 172 w 172"/>
                  <a:gd name="T1" fmla="*/ 151 h 154"/>
                  <a:gd name="T2" fmla="*/ 106 w 172"/>
                  <a:gd name="T3" fmla="*/ 151 h 154"/>
                  <a:gd name="T4" fmla="*/ 105 w 172"/>
                  <a:gd name="T5" fmla="*/ 154 h 154"/>
                  <a:gd name="T6" fmla="*/ 24 w 172"/>
                  <a:gd name="T7" fmla="*/ 150 h 154"/>
                  <a:gd name="T8" fmla="*/ 11 w 172"/>
                  <a:gd name="T9" fmla="*/ 139 h 154"/>
                  <a:gd name="T10" fmla="*/ 0 w 172"/>
                  <a:gd name="T11" fmla="*/ 117 h 154"/>
                  <a:gd name="T12" fmla="*/ 4 w 172"/>
                  <a:gd name="T13" fmla="*/ 0 h 154"/>
                  <a:gd name="T14" fmla="*/ 0 60000 65536"/>
                  <a:gd name="T15" fmla="*/ 0 60000 65536"/>
                  <a:gd name="T16" fmla="*/ 0 60000 65536"/>
                  <a:gd name="T17" fmla="*/ 0 60000 65536"/>
                  <a:gd name="T18" fmla="*/ 0 60000 65536"/>
                  <a:gd name="T19" fmla="*/ 0 60000 65536"/>
                  <a:gd name="T20" fmla="*/ 0 60000 65536"/>
                  <a:gd name="T21" fmla="*/ 0 w 172"/>
                  <a:gd name="T22" fmla="*/ 0 h 154"/>
                  <a:gd name="T23" fmla="*/ 172 w 172"/>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154">
                    <a:moveTo>
                      <a:pt x="172" y="151"/>
                    </a:moveTo>
                    <a:lnTo>
                      <a:pt x="106" y="151"/>
                    </a:lnTo>
                    <a:lnTo>
                      <a:pt x="105" y="154"/>
                    </a:lnTo>
                    <a:lnTo>
                      <a:pt x="24" y="150"/>
                    </a:lnTo>
                    <a:lnTo>
                      <a:pt x="11" y="139"/>
                    </a:lnTo>
                    <a:lnTo>
                      <a:pt x="0" y="117"/>
                    </a:lnTo>
                    <a:lnTo>
                      <a:pt x="4" y="0"/>
                    </a:lnTo>
                  </a:path>
                </a:pathLst>
              </a:custGeom>
              <a:noFill/>
              <a:ln w="4763">
                <a:solidFill>
                  <a:srgbClr val="004A8F"/>
                </a:solidFill>
                <a:round/>
                <a:headEnd/>
                <a:tailEnd/>
              </a:ln>
            </p:spPr>
            <p:txBody>
              <a:bodyPr/>
              <a:lstStyle/>
              <a:p>
                <a:pPr fontAlgn="t"/>
                <a:endParaRPr lang="en-US"/>
              </a:p>
            </p:txBody>
          </p:sp>
          <p:sp>
            <p:nvSpPr>
              <p:cNvPr id="48713" name="Freeform 235"/>
              <p:cNvSpPr>
                <a:spLocks/>
              </p:cNvSpPr>
              <p:nvPr/>
            </p:nvSpPr>
            <p:spPr bwMode="auto">
              <a:xfrm>
                <a:off x="4530" y="1514"/>
                <a:ext cx="57" cy="3"/>
              </a:xfrm>
              <a:custGeom>
                <a:avLst/>
                <a:gdLst>
                  <a:gd name="T0" fmla="*/ 0 w 226"/>
                  <a:gd name="T1" fmla="*/ 12 h 13"/>
                  <a:gd name="T2" fmla="*/ 16 w 226"/>
                  <a:gd name="T3" fmla="*/ 0 h 13"/>
                  <a:gd name="T4" fmla="*/ 136 w 226"/>
                  <a:gd name="T5" fmla="*/ 3 h 13"/>
                  <a:gd name="T6" fmla="*/ 226 w 226"/>
                  <a:gd name="T7" fmla="*/ 13 h 13"/>
                  <a:gd name="T8" fmla="*/ 0 60000 65536"/>
                  <a:gd name="T9" fmla="*/ 0 60000 65536"/>
                  <a:gd name="T10" fmla="*/ 0 60000 65536"/>
                  <a:gd name="T11" fmla="*/ 0 60000 65536"/>
                  <a:gd name="T12" fmla="*/ 0 w 226"/>
                  <a:gd name="T13" fmla="*/ 0 h 13"/>
                  <a:gd name="T14" fmla="*/ 226 w 226"/>
                  <a:gd name="T15" fmla="*/ 13 h 13"/>
                </a:gdLst>
                <a:ahLst/>
                <a:cxnLst>
                  <a:cxn ang="T8">
                    <a:pos x="T0" y="T1"/>
                  </a:cxn>
                  <a:cxn ang="T9">
                    <a:pos x="T2" y="T3"/>
                  </a:cxn>
                  <a:cxn ang="T10">
                    <a:pos x="T4" y="T5"/>
                  </a:cxn>
                  <a:cxn ang="T11">
                    <a:pos x="T6" y="T7"/>
                  </a:cxn>
                </a:cxnLst>
                <a:rect l="T12" t="T13" r="T14" b="T15"/>
                <a:pathLst>
                  <a:path w="226" h="13">
                    <a:moveTo>
                      <a:pt x="0" y="12"/>
                    </a:moveTo>
                    <a:lnTo>
                      <a:pt x="16" y="0"/>
                    </a:lnTo>
                    <a:lnTo>
                      <a:pt x="136" y="3"/>
                    </a:lnTo>
                    <a:lnTo>
                      <a:pt x="226" y="13"/>
                    </a:lnTo>
                  </a:path>
                </a:pathLst>
              </a:custGeom>
              <a:noFill/>
              <a:ln w="4763">
                <a:solidFill>
                  <a:srgbClr val="004A8F"/>
                </a:solidFill>
                <a:round/>
                <a:headEnd/>
                <a:tailEnd/>
              </a:ln>
            </p:spPr>
            <p:txBody>
              <a:bodyPr/>
              <a:lstStyle/>
              <a:p>
                <a:pPr fontAlgn="t"/>
                <a:endParaRPr lang="en-US"/>
              </a:p>
            </p:txBody>
          </p:sp>
          <p:sp>
            <p:nvSpPr>
              <p:cNvPr id="48714" name="Freeform 236"/>
              <p:cNvSpPr>
                <a:spLocks/>
              </p:cNvSpPr>
              <p:nvPr/>
            </p:nvSpPr>
            <p:spPr bwMode="auto">
              <a:xfrm>
                <a:off x="4581" y="1517"/>
                <a:ext cx="6" cy="37"/>
              </a:xfrm>
              <a:custGeom>
                <a:avLst/>
                <a:gdLst>
                  <a:gd name="T0" fmla="*/ 20 w 22"/>
                  <a:gd name="T1" fmla="*/ 0 h 148"/>
                  <a:gd name="T2" fmla="*/ 22 w 22"/>
                  <a:gd name="T3" fmla="*/ 12 h 148"/>
                  <a:gd name="T4" fmla="*/ 20 w 22"/>
                  <a:gd name="T5" fmla="*/ 31 h 148"/>
                  <a:gd name="T6" fmla="*/ 18 w 22"/>
                  <a:gd name="T7" fmla="*/ 55 h 148"/>
                  <a:gd name="T8" fmla="*/ 14 w 22"/>
                  <a:gd name="T9" fmla="*/ 81 h 148"/>
                  <a:gd name="T10" fmla="*/ 10 w 22"/>
                  <a:gd name="T11" fmla="*/ 107 h 148"/>
                  <a:gd name="T12" fmla="*/ 6 w 22"/>
                  <a:gd name="T13" fmla="*/ 129 h 148"/>
                  <a:gd name="T14" fmla="*/ 2 w 22"/>
                  <a:gd name="T15" fmla="*/ 143 h 148"/>
                  <a:gd name="T16" fmla="*/ 0 w 22"/>
                  <a:gd name="T17" fmla="*/ 148 h 1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48"/>
                  <a:gd name="T29" fmla="*/ 22 w 22"/>
                  <a:gd name="T30" fmla="*/ 148 h 1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48">
                    <a:moveTo>
                      <a:pt x="20" y="0"/>
                    </a:moveTo>
                    <a:lnTo>
                      <a:pt x="22" y="12"/>
                    </a:lnTo>
                    <a:lnTo>
                      <a:pt x="20" y="31"/>
                    </a:lnTo>
                    <a:lnTo>
                      <a:pt x="18" y="55"/>
                    </a:lnTo>
                    <a:lnTo>
                      <a:pt x="14" y="81"/>
                    </a:lnTo>
                    <a:lnTo>
                      <a:pt x="10" y="107"/>
                    </a:lnTo>
                    <a:lnTo>
                      <a:pt x="6" y="129"/>
                    </a:lnTo>
                    <a:lnTo>
                      <a:pt x="2" y="143"/>
                    </a:lnTo>
                    <a:lnTo>
                      <a:pt x="0" y="148"/>
                    </a:lnTo>
                  </a:path>
                </a:pathLst>
              </a:custGeom>
              <a:noFill/>
              <a:ln w="4763">
                <a:solidFill>
                  <a:srgbClr val="004A8F"/>
                </a:solidFill>
                <a:round/>
                <a:headEnd/>
                <a:tailEnd/>
              </a:ln>
            </p:spPr>
            <p:txBody>
              <a:bodyPr/>
              <a:lstStyle/>
              <a:p>
                <a:pPr fontAlgn="t"/>
                <a:endParaRPr lang="en-US"/>
              </a:p>
            </p:txBody>
          </p:sp>
          <p:sp>
            <p:nvSpPr>
              <p:cNvPr id="48715" name="Line 237"/>
              <p:cNvSpPr>
                <a:spLocks noChangeShapeType="1"/>
              </p:cNvSpPr>
              <p:nvPr/>
            </p:nvSpPr>
            <p:spPr bwMode="auto">
              <a:xfrm flipH="1">
                <a:off x="4578" y="1554"/>
                <a:ext cx="3" cy="1"/>
              </a:xfrm>
              <a:prstGeom prst="line">
                <a:avLst/>
              </a:prstGeom>
              <a:noFill/>
              <a:ln w="4763">
                <a:solidFill>
                  <a:srgbClr val="004A8F"/>
                </a:solidFill>
                <a:round/>
                <a:headEnd/>
                <a:tailEnd/>
              </a:ln>
            </p:spPr>
            <p:txBody>
              <a:bodyPr/>
              <a:lstStyle/>
              <a:p>
                <a:endParaRPr lang="en-US"/>
              </a:p>
            </p:txBody>
          </p:sp>
          <p:sp>
            <p:nvSpPr>
              <p:cNvPr id="48716" name="Freeform 238"/>
              <p:cNvSpPr>
                <a:spLocks/>
              </p:cNvSpPr>
              <p:nvPr/>
            </p:nvSpPr>
            <p:spPr bwMode="auto">
              <a:xfrm>
                <a:off x="4572" y="1555"/>
                <a:ext cx="6" cy="2"/>
              </a:xfrm>
              <a:custGeom>
                <a:avLst/>
                <a:gdLst>
                  <a:gd name="T0" fmla="*/ 20 w 20"/>
                  <a:gd name="T1" fmla="*/ 0 h 6"/>
                  <a:gd name="T2" fmla="*/ 18 w 20"/>
                  <a:gd name="T3" fmla="*/ 4 h 6"/>
                  <a:gd name="T4" fmla="*/ 14 w 20"/>
                  <a:gd name="T5" fmla="*/ 6 h 6"/>
                  <a:gd name="T6" fmla="*/ 6 w 20"/>
                  <a:gd name="T7" fmla="*/ 4 h 6"/>
                  <a:gd name="T8" fmla="*/ 0 w 20"/>
                  <a:gd name="T9" fmla="*/ 1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18" y="4"/>
                    </a:lnTo>
                    <a:lnTo>
                      <a:pt x="14" y="6"/>
                    </a:lnTo>
                    <a:lnTo>
                      <a:pt x="6" y="4"/>
                    </a:lnTo>
                    <a:lnTo>
                      <a:pt x="0" y="1"/>
                    </a:lnTo>
                  </a:path>
                </a:pathLst>
              </a:custGeom>
              <a:noFill/>
              <a:ln w="4763">
                <a:solidFill>
                  <a:srgbClr val="004A8F"/>
                </a:solidFill>
                <a:round/>
                <a:headEnd/>
                <a:tailEnd/>
              </a:ln>
            </p:spPr>
            <p:txBody>
              <a:bodyPr/>
              <a:lstStyle/>
              <a:p>
                <a:pPr fontAlgn="t"/>
                <a:endParaRPr lang="en-US"/>
              </a:p>
            </p:txBody>
          </p:sp>
          <p:sp>
            <p:nvSpPr>
              <p:cNvPr id="48717" name="Freeform 239"/>
              <p:cNvSpPr>
                <a:spLocks/>
              </p:cNvSpPr>
              <p:nvPr/>
            </p:nvSpPr>
            <p:spPr bwMode="auto">
              <a:xfrm>
                <a:off x="4529" y="1517"/>
                <a:ext cx="43" cy="40"/>
              </a:xfrm>
              <a:custGeom>
                <a:avLst/>
                <a:gdLst>
                  <a:gd name="T0" fmla="*/ 174 w 174"/>
                  <a:gd name="T1" fmla="*/ 154 h 158"/>
                  <a:gd name="T2" fmla="*/ 103 w 174"/>
                  <a:gd name="T3" fmla="*/ 156 h 158"/>
                  <a:gd name="T4" fmla="*/ 102 w 174"/>
                  <a:gd name="T5" fmla="*/ 158 h 158"/>
                  <a:gd name="T6" fmla="*/ 23 w 174"/>
                  <a:gd name="T7" fmla="*/ 154 h 158"/>
                  <a:gd name="T8" fmla="*/ 10 w 174"/>
                  <a:gd name="T9" fmla="*/ 143 h 158"/>
                  <a:gd name="T10" fmla="*/ 0 w 174"/>
                  <a:gd name="T11" fmla="*/ 122 h 158"/>
                  <a:gd name="T12" fmla="*/ 4 w 174"/>
                  <a:gd name="T13" fmla="*/ 0 h 158"/>
                  <a:gd name="T14" fmla="*/ 0 60000 65536"/>
                  <a:gd name="T15" fmla="*/ 0 60000 65536"/>
                  <a:gd name="T16" fmla="*/ 0 60000 65536"/>
                  <a:gd name="T17" fmla="*/ 0 60000 65536"/>
                  <a:gd name="T18" fmla="*/ 0 60000 65536"/>
                  <a:gd name="T19" fmla="*/ 0 60000 65536"/>
                  <a:gd name="T20" fmla="*/ 0 60000 65536"/>
                  <a:gd name="T21" fmla="*/ 0 w 174"/>
                  <a:gd name="T22" fmla="*/ 0 h 158"/>
                  <a:gd name="T23" fmla="*/ 174 w 174"/>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58">
                    <a:moveTo>
                      <a:pt x="174" y="154"/>
                    </a:moveTo>
                    <a:lnTo>
                      <a:pt x="103" y="156"/>
                    </a:lnTo>
                    <a:lnTo>
                      <a:pt x="102" y="158"/>
                    </a:lnTo>
                    <a:lnTo>
                      <a:pt x="23" y="154"/>
                    </a:lnTo>
                    <a:lnTo>
                      <a:pt x="10" y="143"/>
                    </a:lnTo>
                    <a:lnTo>
                      <a:pt x="0" y="122"/>
                    </a:lnTo>
                    <a:lnTo>
                      <a:pt x="4" y="0"/>
                    </a:lnTo>
                  </a:path>
                </a:pathLst>
              </a:custGeom>
              <a:noFill/>
              <a:ln w="4763">
                <a:solidFill>
                  <a:srgbClr val="004A8F"/>
                </a:solidFill>
                <a:round/>
                <a:headEnd/>
                <a:tailEnd/>
              </a:ln>
            </p:spPr>
            <p:txBody>
              <a:bodyPr/>
              <a:lstStyle/>
              <a:p>
                <a:pPr fontAlgn="t"/>
                <a:endParaRPr lang="en-US"/>
              </a:p>
            </p:txBody>
          </p:sp>
          <p:sp>
            <p:nvSpPr>
              <p:cNvPr id="48718" name="Freeform 240"/>
              <p:cNvSpPr>
                <a:spLocks/>
              </p:cNvSpPr>
              <p:nvPr/>
            </p:nvSpPr>
            <p:spPr bwMode="auto">
              <a:xfrm>
                <a:off x="4529" y="1513"/>
                <a:ext cx="58" cy="4"/>
              </a:xfrm>
              <a:custGeom>
                <a:avLst/>
                <a:gdLst>
                  <a:gd name="T0" fmla="*/ 0 w 232"/>
                  <a:gd name="T1" fmla="*/ 13 h 13"/>
                  <a:gd name="T2" fmla="*/ 18 w 232"/>
                  <a:gd name="T3" fmla="*/ 0 h 13"/>
                  <a:gd name="T4" fmla="*/ 147 w 232"/>
                  <a:gd name="T5" fmla="*/ 2 h 13"/>
                  <a:gd name="T6" fmla="*/ 232 w 232"/>
                  <a:gd name="T7" fmla="*/ 13 h 13"/>
                  <a:gd name="T8" fmla="*/ 0 60000 65536"/>
                  <a:gd name="T9" fmla="*/ 0 60000 65536"/>
                  <a:gd name="T10" fmla="*/ 0 60000 65536"/>
                  <a:gd name="T11" fmla="*/ 0 60000 65536"/>
                  <a:gd name="T12" fmla="*/ 0 w 232"/>
                  <a:gd name="T13" fmla="*/ 0 h 13"/>
                  <a:gd name="T14" fmla="*/ 232 w 232"/>
                  <a:gd name="T15" fmla="*/ 13 h 13"/>
                </a:gdLst>
                <a:ahLst/>
                <a:cxnLst>
                  <a:cxn ang="T8">
                    <a:pos x="T0" y="T1"/>
                  </a:cxn>
                  <a:cxn ang="T9">
                    <a:pos x="T2" y="T3"/>
                  </a:cxn>
                  <a:cxn ang="T10">
                    <a:pos x="T4" y="T5"/>
                  </a:cxn>
                  <a:cxn ang="T11">
                    <a:pos x="T6" y="T7"/>
                  </a:cxn>
                </a:cxnLst>
                <a:rect l="T12" t="T13" r="T14" b="T15"/>
                <a:pathLst>
                  <a:path w="232" h="13">
                    <a:moveTo>
                      <a:pt x="0" y="13"/>
                    </a:moveTo>
                    <a:lnTo>
                      <a:pt x="18" y="0"/>
                    </a:lnTo>
                    <a:lnTo>
                      <a:pt x="147" y="2"/>
                    </a:lnTo>
                    <a:lnTo>
                      <a:pt x="232" y="13"/>
                    </a:lnTo>
                  </a:path>
                </a:pathLst>
              </a:custGeom>
              <a:noFill/>
              <a:ln w="4763">
                <a:solidFill>
                  <a:srgbClr val="004A8F"/>
                </a:solidFill>
                <a:round/>
                <a:headEnd/>
                <a:tailEnd/>
              </a:ln>
            </p:spPr>
            <p:txBody>
              <a:bodyPr/>
              <a:lstStyle/>
              <a:p>
                <a:pPr fontAlgn="t"/>
                <a:endParaRPr lang="en-US"/>
              </a:p>
            </p:txBody>
          </p:sp>
          <p:sp>
            <p:nvSpPr>
              <p:cNvPr id="48719" name="Freeform 241"/>
              <p:cNvSpPr>
                <a:spLocks/>
              </p:cNvSpPr>
              <p:nvPr/>
            </p:nvSpPr>
            <p:spPr bwMode="auto">
              <a:xfrm>
                <a:off x="4582" y="1517"/>
                <a:ext cx="6" cy="38"/>
              </a:xfrm>
              <a:custGeom>
                <a:avLst/>
                <a:gdLst>
                  <a:gd name="T0" fmla="*/ 19 w 20"/>
                  <a:gd name="T1" fmla="*/ 0 h 153"/>
                  <a:gd name="T2" fmla="*/ 20 w 20"/>
                  <a:gd name="T3" fmla="*/ 11 h 153"/>
                  <a:gd name="T4" fmla="*/ 19 w 20"/>
                  <a:gd name="T5" fmla="*/ 30 h 153"/>
                  <a:gd name="T6" fmla="*/ 16 w 20"/>
                  <a:gd name="T7" fmla="*/ 56 h 153"/>
                  <a:gd name="T8" fmla="*/ 12 w 20"/>
                  <a:gd name="T9" fmla="*/ 83 h 153"/>
                  <a:gd name="T10" fmla="*/ 9 w 20"/>
                  <a:gd name="T11" fmla="*/ 109 h 153"/>
                  <a:gd name="T12" fmla="*/ 5 w 20"/>
                  <a:gd name="T13" fmla="*/ 131 h 153"/>
                  <a:gd name="T14" fmla="*/ 2 w 20"/>
                  <a:gd name="T15" fmla="*/ 146 h 153"/>
                  <a:gd name="T16" fmla="*/ 0 w 20"/>
                  <a:gd name="T17" fmla="*/ 153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53"/>
                  <a:gd name="T29" fmla="*/ 20 w 20"/>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53">
                    <a:moveTo>
                      <a:pt x="19" y="0"/>
                    </a:moveTo>
                    <a:lnTo>
                      <a:pt x="20" y="11"/>
                    </a:lnTo>
                    <a:lnTo>
                      <a:pt x="19" y="30"/>
                    </a:lnTo>
                    <a:lnTo>
                      <a:pt x="16" y="56"/>
                    </a:lnTo>
                    <a:lnTo>
                      <a:pt x="12" y="83"/>
                    </a:lnTo>
                    <a:lnTo>
                      <a:pt x="9" y="109"/>
                    </a:lnTo>
                    <a:lnTo>
                      <a:pt x="5" y="131"/>
                    </a:lnTo>
                    <a:lnTo>
                      <a:pt x="2" y="146"/>
                    </a:lnTo>
                    <a:lnTo>
                      <a:pt x="0" y="153"/>
                    </a:lnTo>
                  </a:path>
                </a:pathLst>
              </a:custGeom>
              <a:noFill/>
              <a:ln w="4763">
                <a:solidFill>
                  <a:srgbClr val="004A8F"/>
                </a:solidFill>
                <a:round/>
                <a:headEnd/>
                <a:tailEnd/>
              </a:ln>
            </p:spPr>
            <p:txBody>
              <a:bodyPr/>
              <a:lstStyle/>
              <a:p>
                <a:pPr fontAlgn="t"/>
                <a:endParaRPr lang="en-US"/>
              </a:p>
            </p:txBody>
          </p:sp>
          <p:sp>
            <p:nvSpPr>
              <p:cNvPr id="48720" name="Line 242"/>
              <p:cNvSpPr>
                <a:spLocks noChangeShapeType="1"/>
              </p:cNvSpPr>
              <p:nvPr/>
            </p:nvSpPr>
            <p:spPr bwMode="auto">
              <a:xfrm flipH="1">
                <a:off x="4578" y="1555"/>
                <a:ext cx="4" cy="1"/>
              </a:xfrm>
              <a:prstGeom prst="line">
                <a:avLst/>
              </a:prstGeom>
              <a:noFill/>
              <a:ln w="4763">
                <a:solidFill>
                  <a:srgbClr val="004A8F"/>
                </a:solidFill>
                <a:round/>
                <a:headEnd/>
                <a:tailEnd/>
              </a:ln>
            </p:spPr>
            <p:txBody>
              <a:bodyPr/>
              <a:lstStyle/>
              <a:p>
                <a:endParaRPr lang="en-US"/>
              </a:p>
            </p:txBody>
          </p:sp>
          <p:sp>
            <p:nvSpPr>
              <p:cNvPr id="48721" name="Freeform 243"/>
              <p:cNvSpPr>
                <a:spLocks/>
              </p:cNvSpPr>
              <p:nvPr/>
            </p:nvSpPr>
            <p:spPr bwMode="auto">
              <a:xfrm>
                <a:off x="4573" y="1556"/>
                <a:ext cx="5" cy="1"/>
              </a:xfrm>
              <a:custGeom>
                <a:avLst/>
                <a:gdLst>
                  <a:gd name="T0" fmla="*/ 20 w 20"/>
                  <a:gd name="T1" fmla="*/ 0 h 6"/>
                  <a:gd name="T2" fmla="*/ 18 w 20"/>
                  <a:gd name="T3" fmla="*/ 3 h 6"/>
                  <a:gd name="T4" fmla="*/ 14 w 20"/>
                  <a:gd name="T5" fmla="*/ 6 h 6"/>
                  <a:gd name="T6" fmla="*/ 6 w 20"/>
                  <a:gd name="T7" fmla="*/ 3 h 6"/>
                  <a:gd name="T8" fmla="*/ 0 w 20"/>
                  <a:gd name="T9" fmla="*/ 1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18" y="3"/>
                    </a:lnTo>
                    <a:lnTo>
                      <a:pt x="14" y="6"/>
                    </a:lnTo>
                    <a:lnTo>
                      <a:pt x="6" y="3"/>
                    </a:lnTo>
                    <a:lnTo>
                      <a:pt x="0" y="1"/>
                    </a:lnTo>
                  </a:path>
                </a:pathLst>
              </a:custGeom>
              <a:noFill/>
              <a:ln w="4763">
                <a:solidFill>
                  <a:srgbClr val="004A8F"/>
                </a:solidFill>
                <a:round/>
                <a:headEnd/>
                <a:tailEnd/>
              </a:ln>
            </p:spPr>
            <p:txBody>
              <a:bodyPr/>
              <a:lstStyle/>
              <a:p>
                <a:pPr fontAlgn="t"/>
                <a:endParaRPr lang="en-US"/>
              </a:p>
            </p:txBody>
          </p:sp>
          <p:sp>
            <p:nvSpPr>
              <p:cNvPr id="48722" name="Freeform 244"/>
              <p:cNvSpPr>
                <a:spLocks/>
              </p:cNvSpPr>
              <p:nvPr/>
            </p:nvSpPr>
            <p:spPr bwMode="auto">
              <a:xfrm>
                <a:off x="4528" y="1517"/>
                <a:ext cx="45" cy="40"/>
              </a:xfrm>
              <a:custGeom>
                <a:avLst/>
                <a:gdLst>
                  <a:gd name="T0" fmla="*/ 178 w 178"/>
                  <a:gd name="T1" fmla="*/ 158 h 162"/>
                  <a:gd name="T2" fmla="*/ 101 w 178"/>
                  <a:gd name="T3" fmla="*/ 159 h 162"/>
                  <a:gd name="T4" fmla="*/ 99 w 178"/>
                  <a:gd name="T5" fmla="*/ 162 h 162"/>
                  <a:gd name="T6" fmla="*/ 23 w 178"/>
                  <a:gd name="T7" fmla="*/ 157 h 162"/>
                  <a:gd name="T8" fmla="*/ 9 w 178"/>
                  <a:gd name="T9" fmla="*/ 145 h 162"/>
                  <a:gd name="T10" fmla="*/ 0 w 178"/>
                  <a:gd name="T11" fmla="*/ 126 h 162"/>
                  <a:gd name="T12" fmla="*/ 4 w 178"/>
                  <a:gd name="T13" fmla="*/ 0 h 162"/>
                  <a:gd name="T14" fmla="*/ 0 60000 65536"/>
                  <a:gd name="T15" fmla="*/ 0 60000 65536"/>
                  <a:gd name="T16" fmla="*/ 0 60000 65536"/>
                  <a:gd name="T17" fmla="*/ 0 60000 65536"/>
                  <a:gd name="T18" fmla="*/ 0 60000 65536"/>
                  <a:gd name="T19" fmla="*/ 0 60000 65536"/>
                  <a:gd name="T20" fmla="*/ 0 60000 65536"/>
                  <a:gd name="T21" fmla="*/ 0 w 178"/>
                  <a:gd name="T22" fmla="*/ 0 h 162"/>
                  <a:gd name="T23" fmla="*/ 178 w 17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62">
                    <a:moveTo>
                      <a:pt x="178" y="158"/>
                    </a:moveTo>
                    <a:lnTo>
                      <a:pt x="101" y="159"/>
                    </a:lnTo>
                    <a:lnTo>
                      <a:pt x="99" y="162"/>
                    </a:lnTo>
                    <a:lnTo>
                      <a:pt x="23" y="157"/>
                    </a:lnTo>
                    <a:lnTo>
                      <a:pt x="9" y="145"/>
                    </a:lnTo>
                    <a:lnTo>
                      <a:pt x="0" y="126"/>
                    </a:lnTo>
                    <a:lnTo>
                      <a:pt x="4" y="0"/>
                    </a:lnTo>
                  </a:path>
                </a:pathLst>
              </a:custGeom>
              <a:noFill/>
              <a:ln w="4763">
                <a:solidFill>
                  <a:srgbClr val="004A8F"/>
                </a:solidFill>
                <a:round/>
                <a:headEnd/>
                <a:tailEnd/>
              </a:ln>
            </p:spPr>
            <p:txBody>
              <a:bodyPr/>
              <a:lstStyle/>
              <a:p>
                <a:pPr fontAlgn="t"/>
                <a:endParaRPr lang="en-US"/>
              </a:p>
            </p:txBody>
          </p:sp>
          <p:sp>
            <p:nvSpPr>
              <p:cNvPr id="48723" name="Freeform 245"/>
              <p:cNvSpPr>
                <a:spLocks/>
              </p:cNvSpPr>
              <p:nvPr/>
            </p:nvSpPr>
            <p:spPr bwMode="auto">
              <a:xfrm>
                <a:off x="4529" y="1513"/>
                <a:ext cx="59" cy="3"/>
              </a:xfrm>
              <a:custGeom>
                <a:avLst/>
                <a:gdLst>
                  <a:gd name="T0" fmla="*/ 0 w 236"/>
                  <a:gd name="T1" fmla="*/ 14 h 14"/>
                  <a:gd name="T2" fmla="*/ 19 w 236"/>
                  <a:gd name="T3" fmla="*/ 0 h 14"/>
                  <a:gd name="T4" fmla="*/ 157 w 236"/>
                  <a:gd name="T5" fmla="*/ 3 h 14"/>
                  <a:gd name="T6" fmla="*/ 236 w 236"/>
                  <a:gd name="T7" fmla="*/ 14 h 14"/>
                  <a:gd name="T8" fmla="*/ 0 60000 65536"/>
                  <a:gd name="T9" fmla="*/ 0 60000 65536"/>
                  <a:gd name="T10" fmla="*/ 0 60000 65536"/>
                  <a:gd name="T11" fmla="*/ 0 60000 65536"/>
                  <a:gd name="T12" fmla="*/ 0 w 236"/>
                  <a:gd name="T13" fmla="*/ 0 h 14"/>
                  <a:gd name="T14" fmla="*/ 236 w 236"/>
                  <a:gd name="T15" fmla="*/ 14 h 14"/>
                </a:gdLst>
                <a:ahLst/>
                <a:cxnLst>
                  <a:cxn ang="T8">
                    <a:pos x="T0" y="T1"/>
                  </a:cxn>
                  <a:cxn ang="T9">
                    <a:pos x="T2" y="T3"/>
                  </a:cxn>
                  <a:cxn ang="T10">
                    <a:pos x="T4" y="T5"/>
                  </a:cxn>
                  <a:cxn ang="T11">
                    <a:pos x="T6" y="T7"/>
                  </a:cxn>
                </a:cxnLst>
                <a:rect l="T12" t="T13" r="T14" b="T15"/>
                <a:pathLst>
                  <a:path w="236" h="14">
                    <a:moveTo>
                      <a:pt x="0" y="14"/>
                    </a:moveTo>
                    <a:lnTo>
                      <a:pt x="19" y="0"/>
                    </a:lnTo>
                    <a:lnTo>
                      <a:pt x="157" y="3"/>
                    </a:lnTo>
                    <a:lnTo>
                      <a:pt x="236" y="14"/>
                    </a:lnTo>
                  </a:path>
                </a:pathLst>
              </a:custGeom>
              <a:noFill/>
              <a:ln w="4763">
                <a:solidFill>
                  <a:srgbClr val="004A8F"/>
                </a:solidFill>
                <a:round/>
                <a:headEnd/>
                <a:tailEnd/>
              </a:ln>
            </p:spPr>
            <p:txBody>
              <a:bodyPr/>
              <a:lstStyle/>
              <a:p>
                <a:pPr fontAlgn="t"/>
                <a:endParaRPr lang="en-US"/>
              </a:p>
            </p:txBody>
          </p:sp>
          <p:sp>
            <p:nvSpPr>
              <p:cNvPr id="48724" name="Freeform 246"/>
              <p:cNvSpPr>
                <a:spLocks/>
              </p:cNvSpPr>
              <p:nvPr/>
            </p:nvSpPr>
            <p:spPr bwMode="auto">
              <a:xfrm>
                <a:off x="4583" y="1516"/>
                <a:ext cx="5" cy="39"/>
              </a:xfrm>
              <a:custGeom>
                <a:avLst/>
                <a:gdLst>
                  <a:gd name="T0" fmla="*/ 19 w 21"/>
                  <a:gd name="T1" fmla="*/ 0 h 156"/>
                  <a:gd name="T2" fmla="*/ 21 w 21"/>
                  <a:gd name="T3" fmla="*/ 12 h 156"/>
                  <a:gd name="T4" fmla="*/ 19 w 21"/>
                  <a:gd name="T5" fmla="*/ 31 h 156"/>
                  <a:gd name="T6" fmla="*/ 17 w 21"/>
                  <a:gd name="T7" fmla="*/ 57 h 156"/>
                  <a:gd name="T8" fmla="*/ 14 w 21"/>
                  <a:gd name="T9" fmla="*/ 84 h 156"/>
                  <a:gd name="T10" fmla="*/ 10 w 21"/>
                  <a:gd name="T11" fmla="*/ 111 h 156"/>
                  <a:gd name="T12" fmla="*/ 7 w 21"/>
                  <a:gd name="T13" fmla="*/ 134 h 156"/>
                  <a:gd name="T14" fmla="*/ 3 w 21"/>
                  <a:gd name="T15" fmla="*/ 151 h 156"/>
                  <a:gd name="T16" fmla="*/ 0 w 21"/>
                  <a:gd name="T17" fmla="*/ 156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56"/>
                  <a:gd name="T29" fmla="*/ 21 w 21"/>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56">
                    <a:moveTo>
                      <a:pt x="19" y="0"/>
                    </a:moveTo>
                    <a:lnTo>
                      <a:pt x="21" y="12"/>
                    </a:lnTo>
                    <a:lnTo>
                      <a:pt x="19" y="31"/>
                    </a:lnTo>
                    <a:lnTo>
                      <a:pt x="17" y="57"/>
                    </a:lnTo>
                    <a:lnTo>
                      <a:pt x="14" y="84"/>
                    </a:lnTo>
                    <a:lnTo>
                      <a:pt x="10" y="111"/>
                    </a:lnTo>
                    <a:lnTo>
                      <a:pt x="7" y="134"/>
                    </a:lnTo>
                    <a:lnTo>
                      <a:pt x="3" y="151"/>
                    </a:lnTo>
                    <a:lnTo>
                      <a:pt x="0" y="156"/>
                    </a:lnTo>
                  </a:path>
                </a:pathLst>
              </a:custGeom>
              <a:noFill/>
              <a:ln w="4763">
                <a:solidFill>
                  <a:srgbClr val="004A8F"/>
                </a:solidFill>
                <a:round/>
                <a:headEnd/>
                <a:tailEnd/>
              </a:ln>
            </p:spPr>
            <p:txBody>
              <a:bodyPr/>
              <a:lstStyle/>
              <a:p>
                <a:pPr fontAlgn="t"/>
                <a:endParaRPr lang="en-US"/>
              </a:p>
            </p:txBody>
          </p:sp>
          <p:sp>
            <p:nvSpPr>
              <p:cNvPr id="48725" name="Line 247"/>
              <p:cNvSpPr>
                <a:spLocks noChangeShapeType="1"/>
              </p:cNvSpPr>
              <p:nvPr/>
            </p:nvSpPr>
            <p:spPr bwMode="auto">
              <a:xfrm flipH="1">
                <a:off x="4579" y="1555"/>
                <a:ext cx="4" cy="2"/>
              </a:xfrm>
              <a:prstGeom prst="line">
                <a:avLst/>
              </a:prstGeom>
              <a:noFill/>
              <a:ln w="4763">
                <a:solidFill>
                  <a:srgbClr val="004A8F"/>
                </a:solidFill>
                <a:round/>
                <a:headEnd/>
                <a:tailEnd/>
              </a:ln>
            </p:spPr>
            <p:txBody>
              <a:bodyPr/>
              <a:lstStyle/>
              <a:p>
                <a:endParaRPr lang="en-US"/>
              </a:p>
            </p:txBody>
          </p:sp>
          <p:sp>
            <p:nvSpPr>
              <p:cNvPr id="48726" name="Freeform 248"/>
              <p:cNvSpPr>
                <a:spLocks/>
              </p:cNvSpPr>
              <p:nvPr/>
            </p:nvSpPr>
            <p:spPr bwMode="auto">
              <a:xfrm>
                <a:off x="4573" y="1557"/>
                <a:ext cx="6" cy="1"/>
              </a:xfrm>
              <a:custGeom>
                <a:avLst/>
                <a:gdLst>
                  <a:gd name="T0" fmla="*/ 23 w 23"/>
                  <a:gd name="T1" fmla="*/ 0 h 7"/>
                  <a:gd name="T2" fmla="*/ 19 w 23"/>
                  <a:gd name="T3" fmla="*/ 4 h 7"/>
                  <a:gd name="T4" fmla="*/ 15 w 23"/>
                  <a:gd name="T5" fmla="*/ 7 h 7"/>
                  <a:gd name="T6" fmla="*/ 6 w 23"/>
                  <a:gd name="T7" fmla="*/ 4 h 7"/>
                  <a:gd name="T8" fmla="*/ 0 w 23"/>
                  <a:gd name="T9" fmla="*/ 1 h 7"/>
                  <a:gd name="T10" fmla="*/ 0 60000 65536"/>
                  <a:gd name="T11" fmla="*/ 0 60000 65536"/>
                  <a:gd name="T12" fmla="*/ 0 60000 65536"/>
                  <a:gd name="T13" fmla="*/ 0 60000 65536"/>
                  <a:gd name="T14" fmla="*/ 0 60000 65536"/>
                  <a:gd name="T15" fmla="*/ 0 w 23"/>
                  <a:gd name="T16" fmla="*/ 0 h 7"/>
                  <a:gd name="T17" fmla="*/ 23 w 23"/>
                  <a:gd name="T18" fmla="*/ 7 h 7"/>
                </a:gdLst>
                <a:ahLst/>
                <a:cxnLst>
                  <a:cxn ang="T10">
                    <a:pos x="T0" y="T1"/>
                  </a:cxn>
                  <a:cxn ang="T11">
                    <a:pos x="T2" y="T3"/>
                  </a:cxn>
                  <a:cxn ang="T12">
                    <a:pos x="T4" y="T5"/>
                  </a:cxn>
                  <a:cxn ang="T13">
                    <a:pos x="T6" y="T7"/>
                  </a:cxn>
                  <a:cxn ang="T14">
                    <a:pos x="T8" y="T9"/>
                  </a:cxn>
                </a:cxnLst>
                <a:rect l="T15" t="T16" r="T17" b="T18"/>
                <a:pathLst>
                  <a:path w="23" h="7">
                    <a:moveTo>
                      <a:pt x="23" y="0"/>
                    </a:moveTo>
                    <a:lnTo>
                      <a:pt x="19" y="4"/>
                    </a:lnTo>
                    <a:lnTo>
                      <a:pt x="15" y="7"/>
                    </a:lnTo>
                    <a:lnTo>
                      <a:pt x="6" y="4"/>
                    </a:lnTo>
                    <a:lnTo>
                      <a:pt x="0" y="1"/>
                    </a:lnTo>
                  </a:path>
                </a:pathLst>
              </a:custGeom>
              <a:noFill/>
              <a:ln w="4763">
                <a:solidFill>
                  <a:srgbClr val="004A8F"/>
                </a:solidFill>
                <a:round/>
                <a:headEnd/>
                <a:tailEnd/>
              </a:ln>
            </p:spPr>
            <p:txBody>
              <a:bodyPr/>
              <a:lstStyle/>
              <a:p>
                <a:pPr fontAlgn="t"/>
                <a:endParaRPr lang="en-US"/>
              </a:p>
            </p:txBody>
          </p:sp>
          <p:sp>
            <p:nvSpPr>
              <p:cNvPr id="48727" name="Freeform 249"/>
              <p:cNvSpPr>
                <a:spLocks/>
              </p:cNvSpPr>
              <p:nvPr/>
            </p:nvSpPr>
            <p:spPr bwMode="auto">
              <a:xfrm>
                <a:off x="4528" y="1516"/>
                <a:ext cx="45" cy="42"/>
              </a:xfrm>
              <a:custGeom>
                <a:avLst/>
                <a:gdLst>
                  <a:gd name="T0" fmla="*/ 180 w 180"/>
                  <a:gd name="T1" fmla="*/ 162 h 166"/>
                  <a:gd name="T2" fmla="*/ 98 w 180"/>
                  <a:gd name="T3" fmla="*/ 162 h 166"/>
                  <a:gd name="T4" fmla="*/ 96 w 180"/>
                  <a:gd name="T5" fmla="*/ 166 h 166"/>
                  <a:gd name="T6" fmla="*/ 24 w 180"/>
                  <a:gd name="T7" fmla="*/ 161 h 166"/>
                  <a:gd name="T8" fmla="*/ 9 w 180"/>
                  <a:gd name="T9" fmla="*/ 147 h 166"/>
                  <a:gd name="T10" fmla="*/ 0 w 180"/>
                  <a:gd name="T11" fmla="*/ 130 h 166"/>
                  <a:gd name="T12" fmla="*/ 4 w 180"/>
                  <a:gd name="T13" fmla="*/ 0 h 166"/>
                  <a:gd name="T14" fmla="*/ 0 60000 65536"/>
                  <a:gd name="T15" fmla="*/ 0 60000 65536"/>
                  <a:gd name="T16" fmla="*/ 0 60000 65536"/>
                  <a:gd name="T17" fmla="*/ 0 60000 65536"/>
                  <a:gd name="T18" fmla="*/ 0 60000 65536"/>
                  <a:gd name="T19" fmla="*/ 0 60000 65536"/>
                  <a:gd name="T20" fmla="*/ 0 60000 65536"/>
                  <a:gd name="T21" fmla="*/ 0 w 180"/>
                  <a:gd name="T22" fmla="*/ 0 h 166"/>
                  <a:gd name="T23" fmla="*/ 180 w 180"/>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166">
                    <a:moveTo>
                      <a:pt x="180" y="162"/>
                    </a:moveTo>
                    <a:lnTo>
                      <a:pt x="98" y="162"/>
                    </a:lnTo>
                    <a:lnTo>
                      <a:pt x="96" y="166"/>
                    </a:lnTo>
                    <a:lnTo>
                      <a:pt x="24" y="161"/>
                    </a:lnTo>
                    <a:lnTo>
                      <a:pt x="9" y="147"/>
                    </a:lnTo>
                    <a:lnTo>
                      <a:pt x="0" y="130"/>
                    </a:lnTo>
                    <a:lnTo>
                      <a:pt x="4" y="0"/>
                    </a:lnTo>
                  </a:path>
                </a:pathLst>
              </a:custGeom>
              <a:noFill/>
              <a:ln w="4763">
                <a:solidFill>
                  <a:srgbClr val="004A8F"/>
                </a:solidFill>
                <a:round/>
                <a:headEnd/>
                <a:tailEnd/>
              </a:ln>
            </p:spPr>
            <p:txBody>
              <a:bodyPr/>
              <a:lstStyle/>
              <a:p>
                <a:pPr fontAlgn="t"/>
                <a:endParaRPr lang="en-US"/>
              </a:p>
            </p:txBody>
          </p:sp>
          <p:sp>
            <p:nvSpPr>
              <p:cNvPr id="48728" name="Freeform 250"/>
              <p:cNvSpPr>
                <a:spLocks/>
              </p:cNvSpPr>
              <p:nvPr/>
            </p:nvSpPr>
            <p:spPr bwMode="auto">
              <a:xfrm>
                <a:off x="4528" y="1512"/>
                <a:ext cx="61" cy="4"/>
              </a:xfrm>
              <a:custGeom>
                <a:avLst/>
                <a:gdLst>
                  <a:gd name="T0" fmla="*/ 0 w 244"/>
                  <a:gd name="T1" fmla="*/ 14 h 15"/>
                  <a:gd name="T2" fmla="*/ 20 w 244"/>
                  <a:gd name="T3" fmla="*/ 0 h 15"/>
                  <a:gd name="T4" fmla="*/ 168 w 244"/>
                  <a:gd name="T5" fmla="*/ 2 h 15"/>
                  <a:gd name="T6" fmla="*/ 244 w 244"/>
                  <a:gd name="T7" fmla="*/ 15 h 15"/>
                  <a:gd name="T8" fmla="*/ 0 60000 65536"/>
                  <a:gd name="T9" fmla="*/ 0 60000 65536"/>
                  <a:gd name="T10" fmla="*/ 0 60000 65536"/>
                  <a:gd name="T11" fmla="*/ 0 60000 65536"/>
                  <a:gd name="T12" fmla="*/ 0 w 244"/>
                  <a:gd name="T13" fmla="*/ 0 h 15"/>
                  <a:gd name="T14" fmla="*/ 244 w 244"/>
                  <a:gd name="T15" fmla="*/ 15 h 15"/>
                </a:gdLst>
                <a:ahLst/>
                <a:cxnLst>
                  <a:cxn ang="T8">
                    <a:pos x="T0" y="T1"/>
                  </a:cxn>
                  <a:cxn ang="T9">
                    <a:pos x="T2" y="T3"/>
                  </a:cxn>
                  <a:cxn ang="T10">
                    <a:pos x="T4" y="T5"/>
                  </a:cxn>
                  <a:cxn ang="T11">
                    <a:pos x="T6" y="T7"/>
                  </a:cxn>
                </a:cxnLst>
                <a:rect l="T12" t="T13" r="T14" b="T15"/>
                <a:pathLst>
                  <a:path w="244" h="15">
                    <a:moveTo>
                      <a:pt x="0" y="14"/>
                    </a:moveTo>
                    <a:lnTo>
                      <a:pt x="20" y="0"/>
                    </a:lnTo>
                    <a:lnTo>
                      <a:pt x="168" y="2"/>
                    </a:lnTo>
                    <a:lnTo>
                      <a:pt x="244" y="15"/>
                    </a:lnTo>
                  </a:path>
                </a:pathLst>
              </a:custGeom>
              <a:noFill/>
              <a:ln w="4763">
                <a:solidFill>
                  <a:srgbClr val="004A8F"/>
                </a:solidFill>
                <a:round/>
                <a:headEnd/>
                <a:tailEnd/>
              </a:ln>
            </p:spPr>
            <p:txBody>
              <a:bodyPr/>
              <a:lstStyle/>
              <a:p>
                <a:pPr fontAlgn="t"/>
                <a:endParaRPr lang="en-US"/>
              </a:p>
            </p:txBody>
          </p:sp>
          <p:sp>
            <p:nvSpPr>
              <p:cNvPr id="48729" name="Freeform 251"/>
              <p:cNvSpPr>
                <a:spLocks/>
              </p:cNvSpPr>
              <p:nvPr/>
            </p:nvSpPr>
            <p:spPr bwMode="auto">
              <a:xfrm>
                <a:off x="4584" y="1516"/>
                <a:ext cx="5" cy="40"/>
              </a:xfrm>
              <a:custGeom>
                <a:avLst/>
                <a:gdLst>
                  <a:gd name="T0" fmla="*/ 19 w 19"/>
                  <a:gd name="T1" fmla="*/ 0 h 160"/>
                  <a:gd name="T2" fmla="*/ 19 w 19"/>
                  <a:gd name="T3" fmla="*/ 10 h 160"/>
                  <a:gd name="T4" fmla="*/ 18 w 19"/>
                  <a:gd name="T5" fmla="*/ 31 h 160"/>
                  <a:gd name="T6" fmla="*/ 15 w 19"/>
                  <a:gd name="T7" fmla="*/ 57 h 160"/>
                  <a:gd name="T8" fmla="*/ 13 w 19"/>
                  <a:gd name="T9" fmla="*/ 85 h 160"/>
                  <a:gd name="T10" fmla="*/ 9 w 19"/>
                  <a:gd name="T11" fmla="*/ 113 h 160"/>
                  <a:gd name="T12" fmla="*/ 5 w 19"/>
                  <a:gd name="T13" fmla="*/ 136 h 160"/>
                  <a:gd name="T14" fmla="*/ 1 w 19"/>
                  <a:gd name="T15" fmla="*/ 153 h 160"/>
                  <a:gd name="T16" fmla="*/ 0 w 19"/>
                  <a:gd name="T17" fmla="*/ 160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60"/>
                  <a:gd name="T29" fmla="*/ 19 w 19"/>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60">
                    <a:moveTo>
                      <a:pt x="19" y="0"/>
                    </a:moveTo>
                    <a:lnTo>
                      <a:pt x="19" y="10"/>
                    </a:lnTo>
                    <a:lnTo>
                      <a:pt x="18" y="31"/>
                    </a:lnTo>
                    <a:lnTo>
                      <a:pt x="15" y="57"/>
                    </a:lnTo>
                    <a:lnTo>
                      <a:pt x="13" y="85"/>
                    </a:lnTo>
                    <a:lnTo>
                      <a:pt x="9" y="113"/>
                    </a:lnTo>
                    <a:lnTo>
                      <a:pt x="5" y="136"/>
                    </a:lnTo>
                    <a:lnTo>
                      <a:pt x="1" y="153"/>
                    </a:lnTo>
                    <a:lnTo>
                      <a:pt x="0" y="160"/>
                    </a:lnTo>
                  </a:path>
                </a:pathLst>
              </a:custGeom>
              <a:noFill/>
              <a:ln w="4763">
                <a:solidFill>
                  <a:srgbClr val="004A8F"/>
                </a:solidFill>
                <a:round/>
                <a:headEnd/>
                <a:tailEnd/>
              </a:ln>
            </p:spPr>
            <p:txBody>
              <a:bodyPr/>
              <a:lstStyle/>
              <a:p>
                <a:pPr fontAlgn="t"/>
                <a:endParaRPr lang="en-US"/>
              </a:p>
            </p:txBody>
          </p:sp>
          <p:sp>
            <p:nvSpPr>
              <p:cNvPr id="48730" name="Line 252"/>
              <p:cNvSpPr>
                <a:spLocks noChangeShapeType="1"/>
              </p:cNvSpPr>
              <p:nvPr/>
            </p:nvSpPr>
            <p:spPr bwMode="auto">
              <a:xfrm flipH="1">
                <a:off x="4579" y="1556"/>
                <a:ext cx="5" cy="1"/>
              </a:xfrm>
              <a:prstGeom prst="line">
                <a:avLst/>
              </a:prstGeom>
              <a:noFill/>
              <a:ln w="4763">
                <a:solidFill>
                  <a:srgbClr val="004A8F"/>
                </a:solidFill>
                <a:round/>
                <a:headEnd/>
                <a:tailEnd/>
              </a:ln>
            </p:spPr>
            <p:txBody>
              <a:bodyPr/>
              <a:lstStyle/>
              <a:p>
                <a:endParaRPr lang="en-US"/>
              </a:p>
            </p:txBody>
          </p:sp>
          <p:sp>
            <p:nvSpPr>
              <p:cNvPr id="48731" name="Freeform 253"/>
              <p:cNvSpPr>
                <a:spLocks/>
              </p:cNvSpPr>
              <p:nvPr/>
            </p:nvSpPr>
            <p:spPr bwMode="auto">
              <a:xfrm>
                <a:off x="4573" y="1557"/>
                <a:ext cx="6" cy="2"/>
              </a:xfrm>
              <a:custGeom>
                <a:avLst/>
                <a:gdLst>
                  <a:gd name="T0" fmla="*/ 24 w 24"/>
                  <a:gd name="T1" fmla="*/ 0 h 8"/>
                  <a:gd name="T2" fmla="*/ 22 w 24"/>
                  <a:gd name="T3" fmla="*/ 6 h 8"/>
                  <a:gd name="T4" fmla="*/ 17 w 24"/>
                  <a:gd name="T5" fmla="*/ 8 h 8"/>
                  <a:gd name="T6" fmla="*/ 8 w 24"/>
                  <a:gd name="T7" fmla="*/ 6 h 8"/>
                  <a:gd name="T8" fmla="*/ 0 w 24"/>
                  <a:gd name="T9" fmla="*/ 3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24" y="0"/>
                    </a:moveTo>
                    <a:lnTo>
                      <a:pt x="22" y="6"/>
                    </a:lnTo>
                    <a:lnTo>
                      <a:pt x="17" y="8"/>
                    </a:lnTo>
                    <a:lnTo>
                      <a:pt x="8" y="6"/>
                    </a:lnTo>
                    <a:lnTo>
                      <a:pt x="0" y="3"/>
                    </a:lnTo>
                  </a:path>
                </a:pathLst>
              </a:custGeom>
              <a:noFill/>
              <a:ln w="4763">
                <a:solidFill>
                  <a:srgbClr val="004A8F"/>
                </a:solidFill>
                <a:round/>
                <a:headEnd/>
                <a:tailEnd/>
              </a:ln>
            </p:spPr>
            <p:txBody>
              <a:bodyPr/>
              <a:lstStyle/>
              <a:p>
                <a:pPr fontAlgn="t"/>
                <a:endParaRPr lang="en-US"/>
              </a:p>
            </p:txBody>
          </p:sp>
          <p:sp>
            <p:nvSpPr>
              <p:cNvPr id="48732" name="Freeform 254"/>
              <p:cNvSpPr>
                <a:spLocks/>
              </p:cNvSpPr>
              <p:nvPr/>
            </p:nvSpPr>
            <p:spPr bwMode="auto">
              <a:xfrm>
                <a:off x="4527" y="1516"/>
                <a:ext cx="46" cy="42"/>
              </a:xfrm>
              <a:custGeom>
                <a:avLst/>
                <a:gdLst>
                  <a:gd name="T0" fmla="*/ 183 w 183"/>
                  <a:gd name="T1" fmla="*/ 167 h 171"/>
                  <a:gd name="T2" fmla="*/ 95 w 183"/>
                  <a:gd name="T3" fmla="*/ 167 h 171"/>
                  <a:gd name="T4" fmla="*/ 94 w 183"/>
                  <a:gd name="T5" fmla="*/ 171 h 171"/>
                  <a:gd name="T6" fmla="*/ 25 w 183"/>
                  <a:gd name="T7" fmla="*/ 166 h 171"/>
                  <a:gd name="T8" fmla="*/ 8 w 183"/>
                  <a:gd name="T9" fmla="*/ 150 h 171"/>
                  <a:gd name="T10" fmla="*/ 0 w 183"/>
                  <a:gd name="T11" fmla="*/ 135 h 171"/>
                  <a:gd name="T12" fmla="*/ 3 w 183"/>
                  <a:gd name="T13" fmla="*/ 0 h 171"/>
                  <a:gd name="T14" fmla="*/ 0 60000 65536"/>
                  <a:gd name="T15" fmla="*/ 0 60000 65536"/>
                  <a:gd name="T16" fmla="*/ 0 60000 65536"/>
                  <a:gd name="T17" fmla="*/ 0 60000 65536"/>
                  <a:gd name="T18" fmla="*/ 0 60000 65536"/>
                  <a:gd name="T19" fmla="*/ 0 60000 65536"/>
                  <a:gd name="T20" fmla="*/ 0 60000 65536"/>
                  <a:gd name="T21" fmla="*/ 0 w 183"/>
                  <a:gd name="T22" fmla="*/ 0 h 171"/>
                  <a:gd name="T23" fmla="*/ 183 w 183"/>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171">
                    <a:moveTo>
                      <a:pt x="183" y="167"/>
                    </a:moveTo>
                    <a:lnTo>
                      <a:pt x="95" y="167"/>
                    </a:lnTo>
                    <a:lnTo>
                      <a:pt x="94" y="171"/>
                    </a:lnTo>
                    <a:lnTo>
                      <a:pt x="25" y="166"/>
                    </a:lnTo>
                    <a:lnTo>
                      <a:pt x="8" y="150"/>
                    </a:lnTo>
                    <a:lnTo>
                      <a:pt x="0" y="135"/>
                    </a:lnTo>
                    <a:lnTo>
                      <a:pt x="3" y="0"/>
                    </a:lnTo>
                  </a:path>
                </a:pathLst>
              </a:custGeom>
              <a:noFill/>
              <a:ln w="4763">
                <a:solidFill>
                  <a:srgbClr val="004A8F"/>
                </a:solidFill>
                <a:round/>
                <a:headEnd/>
                <a:tailEnd/>
              </a:ln>
            </p:spPr>
            <p:txBody>
              <a:bodyPr/>
              <a:lstStyle/>
              <a:p>
                <a:pPr fontAlgn="t"/>
                <a:endParaRPr lang="en-US"/>
              </a:p>
            </p:txBody>
          </p:sp>
          <p:sp>
            <p:nvSpPr>
              <p:cNvPr id="48733" name="Freeform 255"/>
              <p:cNvSpPr>
                <a:spLocks/>
              </p:cNvSpPr>
              <p:nvPr/>
            </p:nvSpPr>
            <p:spPr bwMode="auto">
              <a:xfrm>
                <a:off x="4527" y="1511"/>
                <a:ext cx="62" cy="4"/>
              </a:xfrm>
              <a:custGeom>
                <a:avLst/>
                <a:gdLst>
                  <a:gd name="T0" fmla="*/ 0 w 250"/>
                  <a:gd name="T1" fmla="*/ 15 h 15"/>
                  <a:gd name="T2" fmla="*/ 22 w 250"/>
                  <a:gd name="T3" fmla="*/ 0 h 15"/>
                  <a:gd name="T4" fmla="*/ 179 w 250"/>
                  <a:gd name="T5" fmla="*/ 4 h 15"/>
                  <a:gd name="T6" fmla="*/ 250 w 250"/>
                  <a:gd name="T7" fmla="*/ 15 h 15"/>
                  <a:gd name="T8" fmla="*/ 0 60000 65536"/>
                  <a:gd name="T9" fmla="*/ 0 60000 65536"/>
                  <a:gd name="T10" fmla="*/ 0 60000 65536"/>
                  <a:gd name="T11" fmla="*/ 0 60000 65536"/>
                  <a:gd name="T12" fmla="*/ 0 w 250"/>
                  <a:gd name="T13" fmla="*/ 0 h 15"/>
                  <a:gd name="T14" fmla="*/ 250 w 250"/>
                  <a:gd name="T15" fmla="*/ 15 h 15"/>
                </a:gdLst>
                <a:ahLst/>
                <a:cxnLst>
                  <a:cxn ang="T8">
                    <a:pos x="T0" y="T1"/>
                  </a:cxn>
                  <a:cxn ang="T9">
                    <a:pos x="T2" y="T3"/>
                  </a:cxn>
                  <a:cxn ang="T10">
                    <a:pos x="T4" y="T5"/>
                  </a:cxn>
                  <a:cxn ang="T11">
                    <a:pos x="T6" y="T7"/>
                  </a:cxn>
                </a:cxnLst>
                <a:rect l="T12" t="T13" r="T14" b="T15"/>
                <a:pathLst>
                  <a:path w="250" h="15">
                    <a:moveTo>
                      <a:pt x="0" y="15"/>
                    </a:moveTo>
                    <a:lnTo>
                      <a:pt x="22" y="0"/>
                    </a:lnTo>
                    <a:lnTo>
                      <a:pt x="179" y="4"/>
                    </a:lnTo>
                    <a:lnTo>
                      <a:pt x="250" y="15"/>
                    </a:lnTo>
                  </a:path>
                </a:pathLst>
              </a:custGeom>
              <a:noFill/>
              <a:ln w="4763">
                <a:solidFill>
                  <a:srgbClr val="004A8F"/>
                </a:solidFill>
                <a:round/>
                <a:headEnd/>
                <a:tailEnd/>
              </a:ln>
            </p:spPr>
            <p:txBody>
              <a:bodyPr/>
              <a:lstStyle/>
              <a:p>
                <a:pPr fontAlgn="t"/>
                <a:endParaRPr lang="en-US"/>
              </a:p>
            </p:txBody>
          </p:sp>
          <p:sp>
            <p:nvSpPr>
              <p:cNvPr id="48734" name="Freeform 256"/>
              <p:cNvSpPr>
                <a:spLocks/>
              </p:cNvSpPr>
              <p:nvPr/>
            </p:nvSpPr>
            <p:spPr bwMode="auto">
              <a:xfrm>
                <a:off x="4585" y="1515"/>
                <a:ext cx="4" cy="41"/>
              </a:xfrm>
              <a:custGeom>
                <a:avLst/>
                <a:gdLst>
                  <a:gd name="T0" fmla="*/ 19 w 19"/>
                  <a:gd name="T1" fmla="*/ 0 h 164"/>
                  <a:gd name="T2" fmla="*/ 19 w 19"/>
                  <a:gd name="T3" fmla="*/ 11 h 164"/>
                  <a:gd name="T4" fmla="*/ 18 w 19"/>
                  <a:gd name="T5" fmla="*/ 31 h 164"/>
                  <a:gd name="T6" fmla="*/ 15 w 19"/>
                  <a:gd name="T7" fmla="*/ 58 h 164"/>
                  <a:gd name="T8" fmla="*/ 12 w 19"/>
                  <a:gd name="T9" fmla="*/ 88 h 164"/>
                  <a:gd name="T10" fmla="*/ 5 w 19"/>
                  <a:gd name="T11" fmla="*/ 141 h 164"/>
                  <a:gd name="T12" fmla="*/ 0 w 19"/>
                  <a:gd name="T13" fmla="*/ 164 h 164"/>
                  <a:gd name="T14" fmla="*/ 0 60000 65536"/>
                  <a:gd name="T15" fmla="*/ 0 60000 65536"/>
                  <a:gd name="T16" fmla="*/ 0 60000 65536"/>
                  <a:gd name="T17" fmla="*/ 0 60000 65536"/>
                  <a:gd name="T18" fmla="*/ 0 60000 65536"/>
                  <a:gd name="T19" fmla="*/ 0 60000 65536"/>
                  <a:gd name="T20" fmla="*/ 0 60000 65536"/>
                  <a:gd name="T21" fmla="*/ 0 w 19"/>
                  <a:gd name="T22" fmla="*/ 0 h 164"/>
                  <a:gd name="T23" fmla="*/ 19 w 19"/>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64">
                    <a:moveTo>
                      <a:pt x="19" y="0"/>
                    </a:moveTo>
                    <a:lnTo>
                      <a:pt x="19" y="11"/>
                    </a:lnTo>
                    <a:lnTo>
                      <a:pt x="18" y="31"/>
                    </a:lnTo>
                    <a:lnTo>
                      <a:pt x="15" y="58"/>
                    </a:lnTo>
                    <a:lnTo>
                      <a:pt x="12" y="88"/>
                    </a:lnTo>
                    <a:lnTo>
                      <a:pt x="5" y="141"/>
                    </a:lnTo>
                    <a:lnTo>
                      <a:pt x="0" y="164"/>
                    </a:lnTo>
                  </a:path>
                </a:pathLst>
              </a:custGeom>
              <a:noFill/>
              <a:ln w="4763">
                <a:solidFill>
                  <a:srgbClr val="004A8F"/>
                </a:solidFill>
                <a:round/>
                <a:headEnd/>
                <a:tailEnd/>
              </a:ln>
            </p:spPr>
            <p:txBody>
              <a:bodyPr/>
              <a:lstStyle/>
              <a:p>
                <a:pPr fontAlgn="t"/>
                <a:endParaRPr lang="en-US"/>
              </a:p>
            </p:txBody>
          </p:sp>
          <p:sp>
            <p:nvSpPr>
              <p:cNvPr id="48735" name="Line 257"/>
              <p:cNvSpPr>
                <a:spLocks noChangeShapeType="1"/>
              </p:cNvSpPr>
              <p:nvPr/>
            </p:nvSpPr>
            <p:spPr bwMode="auto">
              <a:xfrm flipH="1">
                <a:off x="4579" y="1556"/>
                <a:ext cx="6" cy="1"/>
              </a:xfrm>
              <a:prstGeom prst="line">
                <a:avLst/>
              </a:prstGeom>
              <a:noFill/>
              <a:ln w="4763">
                <a:solidFill>
                  <a:srgbClr val="004A8F"/>
                </a:solidFill>
                <a:round/>
                <a:headEnd/>
                <a:tailEnd/>
              </a:ln>
            </p:spPr>
            <p:txBody>
              <a:bodyPr/>
              <a:lstStyle/>
              <a:p>
                <a:endParaRPr lang="en-US"/>
              </a:p>
            </p:txBody>
          </p:sp>
          <p:sp>
            <p:nvSpPr>
              <p:cNvPr id="48736" name="Freeform 258"/>
              <p:cNvSpPr>
                <a:spLocks/>
              </p:cNvSpPr>
              <p:nvPr/>
            </p:nvSpPr>
            <p:spPr bwMode="auto">
              <a:xfrm>
                <a:off x="4573" y="1557"/>
                <a:ext cx="6" cy="2"/>
              </a:xfrm>
              <a:custGeom>
                <a:avLst/>
                <a:gdLst>
                  <a:gd name="T0" fmla="*/ 26 w 26"/>
                  <a:gd name="T1" fmla="*/ 0 h 8"/>
                  <a:gd name="T2" fmla="*/ 23 w 26"/>
                  <a:gd name="T3" fmla="*/ 4 h 8"/>
                  <a:gd name="T4" fmla="*/ 18 w 26"/>
                  <a:gd name="T5" fmla="*/ 8 h 8"/>
                  <a:gd name="T6" fmla="*/ 9 w 26"/>
                  <a:gd name="T7" fmla="*/ 5 h 8"/>
                  <a:gd name="T8" fmla="*/ 0 w 26"/>
                  <a:gd name="T9" fmla="*/ 3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6" y="0"/>
                    </a:moveTo>
                    <a:lnTo>
                      <a:pt x="23" y="4"/>
                    </a:lnTo>
                    <a:lnTo>
                      <a:pt x="18" y="8"/>
                    </a:lnTo>
                    <a:lnTo>
                      <a:pt x="9" y="5"/>
                    </a:lnTo>
                    <a:lnTo>
                      <a:pt x="0" y="3"/>
                    </a:lnTo>
                  </a:path>
                </a:pathLst>
              </a:custGeom>
              <a:noFill/>
              <a:ln w="4763">
                <a:solidFill>
                  <a:srgbClr val="004A8F"/>
                </a:solidFill>
                <a:round/>
                <a:headEnd/>
                <a:tailEnd/>
              </a:ln>
            </p:spPr>
            <p:txBody>
              <a:bodyPr/>
              <a:lstStyle/>
              <a:p>
                <a:pPr fontAlgn="t"/>
                <a:endParaRPr lang="en-US"/>
              </a:p>
            </p:txBody>
          </p:sp>
          <p:sp>
            <p:nvSpPr>
              <p:cNvPr id="48737" name="Freeform 259"/>
              <p:cNvSpPr>
                <a:spLocks/>
              </p:cNvSpPr>
              <p:nvPr/>
            </p:nvSpPr>
            <p:spPr bwMode="auto">
              <a:xfrm>
                <a:off x="4526" y="1515"/>
                <a:ext cx="47" cy="44"/>
              </a:xfrm>
              <a:custGeom>
                <a:avLst/>
                <a:gdLst>
                  <a:gd name="T0" fmla="*/ 185 w 185"/>
                  <a:gd name="T1" fmla="*/ 172 h 175"/>
                  <a:gd name="T2" fmla="*/ 92 w 185"/>
                  <a:gd name="T3" fmla="*/ 172 h 175"/>
                  <a:gd name="T4" fmla="*/ 91 w 185"/>
                  <a:gd name="T5" fmla="*/ 175 h 175"/>
                  <a:gd name="T6" fmla="*/ 24 w 185"/>
                  <a:gd name="T7" fmla="*/ 169 h 175"/>
                  <a:gd name="T8" fmla="*/ 7 w 185"/>
                  <a:gd name="T9" fmla="*/ 154 h 175"/>
                  <a:gd name="T10" fmla="*/ 0 w 185"/>
                  <a:gd name="T11" fmla="*/ 139 h 175"/>
                  <a:gd name="T12" fmla="*/ 2 w 185"/>
                  <a:gd name="T13" fmla="*/ 0 h 175"/>
                  <a:gd name="T14" fmla="*/ 0 60000 65536"/>
                  <a:gd name="T15" fmla="*/ 0 60000 65536"/>
                  <a:gd name="T16" fmla="*/ 0 60000 65536"/>
                  <a:gd name="T17" fmla="*/ 0 60000 65536"/>
                  <a:gd name="T18" fmla="*/ 0 60000 65536"/>
                  <a:gd name="T19" fmla="*/ 0 60000 65536"/>
                  <a:gd name="T20" fmla="*/ 0 60000 65536"/>
                  <a:gd name="T21" fmla="*/ 0 w 185"/>
                  <a:gd name="T22" fmla="*/ 0 h 175"/>
                  <a:gd name="T23" fmla="*/ 185 w 185"/>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5" h="175">
                    <a:moveTo>
                      <a:pt x="185" y="172"/>
                    </a:moveTo>
                    <a:lnTo>
                      <a:pt x="92" y="172"/>
                    </a:lnTo>
                    <a:lnTo>
                      <a:pt x="91" y="175"/>
                    </a:lnTo>
                    <a:lnTo>
                      <a:pt x="24" y="169"/>
                    </a:lnTo>
                    <a:lnTo>
                      <a:pt x="7" y="154"/>
                    </a:lnTo>
                    <a:lnTo>
                      <a:pt x="0" y="139"/>
                    </a:lnTo>
                    <a:lnTo>
                      <a:pt x="2" y="0"/>
                    </a:lnTo>
                  </a:path>
                </a:pathLst>
              </a:custGeom>
              <a:noFill/>
              <a:ln w="4763">
                <a:solidFill>
                  <a:srgbClr val="004A8F"/>
                </a:solidFill>
                <a:round/>
                <a:headEnd/>
                <a:tailEnd/>
              </a:ln>
            </p:spPr>
            <p:txBody>
              <a:bodyPr/>
              <a:lstStyle/>
              <a:p>
                <a:pPr fontAlgn="t"/>
                <a:endParaRPr lang="en-US"/>
              </a:p>
            </p:txBody>
          </p:sp>
          <p:sp>
            <p:nvSpPr>
              <p:cNvPr id="48738" name="Freeform 260"/>
              <p:cNvSpPr>
                <a:spLocks/>
              </p:cNvSpPr>
              <p:nvPr/>
            </p:nvSpPr>
            <p:spPr bwMode="auto">
              <a:xfrm>
                <a:off x="4526" y="1511"/>
                <a:ext cx="64" cy="4"/>
              </a:xfrm>
              <a:custGeom>
                <a:avLst/>
                <a:gdLst>
                  <a:gd name="T0" fmla="*/ 0 w 254"/>
                  <a:gd name="T1" fmla="*/ 17 h 17"/>
                  <a:gd name="T2" fmla="*/ 23 w 254"/>
                  <a:gd name="T3" fmla="*/ 0 h 17"/>
                  <a:gd name="T4" fmla="*/ 189 w 254"/>
                  <a:gd name="T5" fmla="*/ 4 h 17"/>
                  <a:gd name="T6" fmla="*/ 254 w 254"/>
                  <a:gd name="T7" fmla="*/ 17 h 17"/>
                  <a:gd name="T8" fmla="*/ 0 60000 65536"/>
                  <a:gd name="T9" fmla="*/ 0 60000 65536"/>
                  <a:gd name="T10" fmla="*/ 0 60000 65536"/>
                  <a:gd name="T11" fmla="*/ 0 60000 65536"/>
                  <a:gd name="T12" fmla="*/ 0 w 254"/>
                  <a:gd name="T13" fmla="*/ 0 h 17"/>
                  <a:gd name="T14" fmla="*/ 254 w 254"/>
                  <a:gd name="T15" fmla="*/ 17 h 17"/>
                </a:gdLst>
                <a:ahLst/>
                <a:cxnLst>
                  <a:cxn ang="T8">
                    <a:pos x="T0" y="T1"/>
                  </a:cxn>
                  <a:cxn ang="T9">
                    <a:pos x="T2" y="T3"/>
                  </a:cxn>
                  <a:cxn ang="T10">
                    <a:pos x="T4" y="T5"/>
                  </a:cxn>
                  <a:cxn ang="T11">
                    <a:pos x="T6" y="T7"/>
                  </a:cxn>
                </a:cxnLst>
                <a:rect l="T12" t="T13" r="T14" b="T15"/>
                <a:pathLst>
                  <a:path w="254" h="17">
                    <a:moveTo>
                      <a:pt x="0" y="17"/>
                    </a:moveTo>
                    <a:lnTo>
                      <a:pt x="23" y="0"/>
                    </a:lnTo>
                    <a:lnTo>
                      <a:pt x="189" y="4"/>
                    </a:lnTo>
                    <a:lnTo>
                      <a:pt x="254" y="17"/>
                    </a:lnTo>
                  </a:path>
                </a:pathLst>
              </a:custGeom>
              <a:noFill/>
              <a:ln w="4763">
                <a:solidFill>
                  <a:srgbClr val="004A8F"/>
                </a:solidFill>
                <a:round/>
                <a:headEnd/>
                <a:tailEnd/>
              </a:ln>
            </p:spPr>
            <p:txBody>
              <a:bodyPr/>
              <a:lstStyle/>
              <a:p>
                <a:pPr fontAlgn="t"/>
                <a:endParaRPr lang="en-US"/>
              </a:p>
            </p:txBody>
          </p:sp>
          <p:sp>
            <p:nvSpPr>
              <p:cNvPr id="48739" name="Freeform 261"/>
              <p:cNvSpPr>
                <a:spLocks/>
              </p:cNvSpPr>
              <p:nvPr/>
            </p:nvSpPr>
            <p:spPr bwMode="auto">
              <a:xfrm>
                <a:off x="4585" y="1515"/>
                <a:ext cx="5" cy="42"/>
              </a:xfrm>
              <a:custGeom>
                <a:avLst/>
                <a:gdLst>
                  <a:gd name="T0" fmla="*/ 19 w 19"/>
                  <a:gd name="T1" fmla="*/ 0 h 167"/>
                  <a:gd name="T2" fmla="*/ 19 w 19"/>
                  <a:gd name="T3" fmla="*/ 10 h 167"/>
                  <a:gd name="T4" fmla="*/ 18 w 19"/>
                  <a:gd name="T5" fmla="*/ 31 h 167"/>
                  <a:gd name="T6" fmla="*/ 16 w 19"/>
                  <a:gd name="T7" fmla="*/ 58 h 167"/>
                  <a:gd name="T8" fmla="*/ 13 w 19"/>
                  <a:gd name="T9" fmla="*/ 88 h 167"/>
                  <a:gd name="T10" fmla="*/ 5 w 19"/>
                  <a:gd name="T11" fmla="*/ 143 h 167"/>
                  <a:gd name="T12" fmla="*/ 0 w 19"/>
                  <a:gd name="T13" fmla="*/ 167 h 167"/>
                  <a:gd name="T14" fmla="*/ 0 60000 65536"/>
                  <a:gd name="T15" fmla="*/ 0 60000 65536"/>
                  <a:gd name="T16" fmla="*/ 0 60000 65536"/>
                  <a:gd name="T17" fmla="*/ 0 60000 65536"/>
                  <a:gd name="T18" fmla="*/ 0 60000 65536"/>
                  <a:gd name="T19" fmla="*/ 0 60000 65536"/>
                  <a:gd name="T20" fmla="*/ 0 60000 65536"/>
                  <a:gd name="T21" fmla="*/ 0 w 19"/>
                  <a:gd name="T22" fmla="*/ 0 h 167"/>
                  <a:gd name="T23" fmla="*/ 19 w 19"/>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67">
                    <a:moveTo>
                      <a:pt x="19" y="0"/>
                    </a:moveTo>
                    <a:lnTo>
                      <a:pt x="19" y="10"/>
                    </a:lnTo>
                    <a:lnTo>
                      <a:pt x="18" y="31"/>
                    </a:lnTo>
                    <a:lnTo>
                      <a:pt x="16" y="58"/>
                    </a:lnTo>
                    <a:lnTo>
                      <a:pt x="13" y="88"/>
                    </a:lnTo>
                    <a:lnTo>
                      <a:pt x="5" y="143"/>
                    </a:lnTo>
                    <a:lnTo>
                      <a:pt x="0" y="167"/>
                    </a:lnTo>
                  </a:path>
                </a:pathLst>
              </a:custGeom>
              <a:noFill/>
              <a:ln w="4763">
                <a:solidFill>
                  <a:srgbClr val="004A8F"/>
                </a:solidFill>
                <a:round/>
                <a:headEnd/>
                <a:tailEnd/>
              </a:ln>
            </p:spPr>
            <p:txBody>
              <a:bodyPr/>
              <a:lstStyle/>
              <a:p>
                <a:pPr fontAlgn="t"/>
                <a:endParaRPr lang="en-US"/>
              </a:p>
            </p:txBody>
          </p:sp>
          <p:sp>
            <p:nvSpPr>
              <p:cNvPr id="48740" name="Line 262"/>
              <p:cNvSpPr>
                <a:spLocks noChangeShapeType="1"/>
              </p:cNvSpPr>
              <p:nvPr/>
            </p:nvSpPr>
            <p:spPr bwMode="auto">
              <a:xfrm flipH="1">
                <a:off x="4580" y="1557"/>
                <a:ext cx="5" cy="1"/>
              </a:xfrm>
              <a:prstGeom prst="line">
                <a:avLst/>
              </a:prstGeom>
              <a:noFill/>
              <a:ln w="4763">
                <a:solidFill>
                  <a:srgbClr val="004A8F"/>
                </a:solidFill>
                <a:round/>
                <a:headEnd/>
                <a:tailEnd/>
              </a:ln>
            </p:spPr>
            <p:txBody>
              <a:bodyPr/>
              <a:lstStyle/>
              <a:p>
                <a:endParaRPr lang="en-US"/>
              </a:p>
            </p:txBody>
          </p:sp>
          <p:sp>
            <p:nvSpPr>
              <p:cNvPr id="48741" name="Freeform 263"/>
              <p:cNvSpPr>
                <a:spLocks/>
              </p:cNvSpPr>
              <p:nvPr/>
            </p:nvSpPr>
            <p:spPr bwMode="auto">
              <a:xfrm>
                <a:off x="4573" y="1558"/>
                <a:ext cx="7" cy="2"/>
              </a:xfrm>
              <a:custGeom>
                <a:avLst/>
                <a:gdLst>
                  <a:gd name="T0" fmla="*/ 28 w 28"/>
                  <a:gd name="T1" fmla="*/ 0 h 7"/>
                  <a:gd name="T2" fmla="*/ 24 w 28"/>
                  <a:gd name="T3" fmla="*/ 3 h 7"/>
                  <a:gd name="T4" fmla="*/ 19 w 28"/>
                  <a:gd name="T5" fmla="*/ 7 h 7"/>
                  <a:gd name="T6" fmla="*/ 9 w 28"/>
                  <a:gd name="T7" fmla="*/ 5 h 7"/>
                  <a:gd name="T8" fmla="*/ 0 w 28"/>
                  <a:gd name="T9" fmla="*/ 1 h 7"/>
                  <a:gd name="T10" fmla="*/ 0 60000 65536"/>
                  <a:gd name="T11" fmla="*/ 0 60000 65536"/>
                  <a:gd name="T12" fmla="*/ 0 60000 65536"/>
                  <a:gd name="T13" fmla="*/ 0 60000 65536"/>
                  <a:gd name="T14" fmla="*/ 0 60000 65536"/>
                  <a:gd name="T15" fmla="*/ 0 w 28"/>
                  <a:gd name="T16" fmla="*/ 0 h 7"/>
                  <a:gd name="T17" fmla="*/ 28 w 28"/>
                  <a:gd name="T18" fmla="*/ 7 h 7"/>
                </a:gdLst>
                <a:ahLst/>
                <a:cxnLst>
                  <a:cxn ang="T10">
                    <a:pos x="T0" y="T1"/>
                  </a:cxn>
                  <a:cxn ang="T11">
                    <a:pos x="T2" y="T3"/>
                  </a:cxn>
                  <a:cxn ang="T12">
                    <a:pos x="T4" y="T5"/>
                  </a:cxn>
                  <a:cxn ang="T13">
                    <a:pos x="T6" y="T7"/>
                  </a:cxn>
                  <a:cxn ang="T14">
                    <a:pos x="T8" y="T9"/>
                  </a:cxn>
                </a:cxnLst>
                <a:rect l="T15" t="T16" r="T17" b="T18"/>
                <a:pathLst>
                  <a:path w="28" h="7">
                    <a:moveTo>
                      <a:pt x="28" y="0"/>
                    </a:moveTo>
                    <a:lnTo>
                      <a:pt x="24" y="3"/>
                    </a:lnTo>
                    <a:lnTo>
                      <a:pt x="19" y="7"/>
                    </a:lnTo>
                    <a:lnTo>
                      <a:pt x="9" y="5"/>
                    </a:lnTo>
                    <a:lnTo>
                      <a:pt x="0" y="1"/>
                    </a:lnTo>
                  </a:path>
                </a:pathLst>
              </a:custGeom>
              <a:noFill/>
              <a:ln w="4763">
                <a:solidFill>
                  <a:srgbClr val="004A8F"/>
                </a:solidFill>
                <a:round/>
                <a:headEnd/>
                <a:tailEnd/>
              </a:ln>
            </p:spPr>
            <p:txBody>
              <a:bodyPr/>
              <a:lstStyle/>
              <a:p>
                <a:pPr fontAlgn="t"/>
                <a:endParaRPr lang="en-US"/>
              </a:p>
            </p:txBody>
          </p:sp>
          <p:sp>
            <p:nvSpPr>
              <p:cNvPr id="48742" name="Freeform 264"/>
              <p:cNvSpPr>
                <a:spLocks/>
              </p:cNvSpPr>
              <p:nvPr/>
            </p:nvSpPr>
            <p:spPr bwMode="auto">
              <a:xfrm>
                <a:off x="4526" y="1515"/>
                <a:ext cx="47" cy="45"/>
              </a:xfrm>
              <a:custGeom>
                <a:avLst/>
                <a:gdLst>
                  <a:gd name="T0" fmla="*/ 187 w 187"/>
                  <a:gd name="T1" fmla="*/ 174 h 179"/>
                  <a:gd name="T2" fmla="*/ 89 w 187"/>
                  <a:gd name="T3" fmla="*/ 175 h 179"/>
                  <a:gd name="T4" fmla="*/ 87 w 187"/>
                  <a:gd name="T5" fmla="*/ 179 h 179"/>
                  <a:gd name="T6" fmla="*/ 25 w 187"/>
                  <a:gd name="T7" fmla="*/ 173 h 179"/>
                  <a:gd name="T8" fmla="*/ 5 w 187"/>
                  <a:gd name="T9" fmla="*/ 156 h 179"/>
                  <a:gd name="T10" fmla="*/ 0 w 187"/>
                  <a:gd name="T11" fmla="*/ 143 h 179"/>
                  <a:gd name="T12" fmla="*/ 2 w 187"/>
                  <a:gd name="T13" fmla="*/ 0 h 179"/>
                  <a:gd name="T14" fmla="*/ 0 60000 65536"/>
                  <a:gd name="T15" fmla="*/ 0 60000 65536"/>
                  <a:gd name="T16" fmla="*/ 0 60000 65536"/>
                  <a:gd name="T17" fmla="*/ 0 60000 65536"/>
                  <a:gd name="T18" fmla="*/ 0 60000 65536"/>
                  <a:gd name="T19" fmla="*/ 0 60000 65536"/>
                  <a:gd name="T20" fmla="*/ 0 60000 65536"/>
                  <a:gd name="T21" fmla="*/ 0 w 187"/>
                  <a:gd name="T22" fmla="*/ 0 h 179"/>
                  <a:gd name="T23" fmla="*/ 187 w 187"/>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179">
                    <a:moveTo>
                      <a:pt x="187" y="174"/>
                    </a:moveTo>
                    <a:lnTo>
                      <a:pt x="89" y="175"/>
                    </a:lnTo>
                    <a:lnTo>
                      <a:pt x="87" y="179"/>
                    </a:lnTo>
                    <a:lnTo>
                      <a:pt x="25" y="173"/>
                    </a:lnTo>
                    <a:lnTo>
                      <a:pt x="5" y="156"/>
                    </a:lnTo>
                    <a:lnTo>
                      <a:pt x="0" y="143"/>
                    </a:lnTo>
                    <a:lnTo>
                      <a:pt x="2" y="0"/>
                    </a:lnTo>
                  </a:path>
                </a:pathLst>
              </a:custGeom>
              <a:noFill/>
              <a:ln w="4763">
                <a:solidFill>
                  <a:srgbClr val="004A8F"/>
                </a:solidFill>
                <a:round/>
                <a:headEnd/>
                <a:tailEnd/>
              </a:ln>
            </p:spPr>
            <p:txBody>
              <a:bodyPr/>
              <a:lstStyle/>
              <a:p>
                <a:pPr fontAlgn="t"/>
                <a:endParaRPr lang="en-US"/>
              </a:p>
            </p:txBody>
          </p:sp>
          <p:sp>
            <p:nvSpPr>
              <p:cNvPr id="48743" name="Freeform 265"/>
              <p:cNvSpPr>
                <a:spLocks/>
              </p:cNvSpPr>
              <p:nvPr/>
            </p:nvSpPr>
            <p:spPr bwMode="auto">
              <a:xfrm>
                <a:off x="4526" y="1510"/>
                <a:ext cx="65" cy="4"/>
              </a:xfrm>
              <a:custGeom>
                <a:avLst/>
                <a:gdLst>
                  <a:gd name="T0" fmla="*/ 0 w 260"/>
                  <a:gd name="T1" fmla="*/ 17 h 17"/>
                  <a:gd name="T2" fmla="*/ 24 w 260"/>
                  <a:gd name="T3" fmla="*/ 0 h 17"/>
                  <a:gd name="T4" fmla="*/ 199 w 260"/>
                  <a:gd name="T5" fmla="*/ 4 h 17"/>
                  <a:gd name="T6" fmla="*/ 260 w 260"/>
                  <a:gd name="T7" fmla="*/ 17 h 17"/>
                  <a:gd name="T8" fmla="*/ 0 60000 65536"/>
                  <a:gd name="T9" fmla="*/ 0 60000 65536"/>
                  <a:gd name="T10" fmla="*/ 0 60000 65536"/>
                  <a:gd name="T11" fmla="*/ 0 60000 65536"/>
                  <a:gd name="T12" fmla="*/ 0 w 260"/>
                  <a:gd name="T13" fmla="*/ 0 h 17"/>
                  <a:gd name="T14" fmla="*/ 260 w 260"/>
                  <a:gd name="T15" fmla="*/ 17 h 17"/>
                </a:gdLst>
                <a:ahLst/>
                <a:cxnLst>
                  <a:cxn ang="T8">
                    <a:pos x="T0" y="T1"/>
                  </a:cxn>
                  <a:cxn ang="T9">
                    <a:pos x="T2" y="T3"/>
                  </a:cxn>
                  <a:cxn ang="T10">
                    <a:pos x="T4" y="T5"/>
                  </a:cxn>
                  <a:cxn ang="T11">
                    <a:pos x="T6" y="T7"/>
                  </a:cxn>
                </a:cxnLst>
                <a:rect l="T12" t="T13" r="T14" b="T15"/>
                <a:pathLst>
                  <a:path w="260" h="17">
                    <a:moveTo>
                      <a:pt x="0" y="17"/>
                    </a:moveTo>
                    <a:lnTo>
                      <a:pt x="24" y="0"/>
                    </a:lnTo>
                    <a:lnTo>
                      <a:pt x="199" y="4"/>
                    </a:lnTo>
                    <a:lnTo>
                      <a:pt x="260" y="17"/>
                    </a:lnTo>
                  </a:path>
                </a:pathLst>
              </a:custGeom>
              <a:noFill/>
              <a:ln w="4763">
                <a:solidFill>
                  <a:srgbClr val="004A8F"/>
                </a:solidFill>
                <a:round/>
                <a:headEnd/>
                <a:tailEnd/>
              </a:ln>
            </p:spPr>
            <p:txBody>
              <a:bodyPr/>
              <a:lstStyle/>
              <a:p>
                <a:pPr fontAlgn="t"/>
                <a:endParaRPr lang="en-US"/>
              </a:p>
            </p:txBody>
          </p:sp>
          <p:sp>
            <p:nvSpPr>
              <p:cNvPr id="48744" name="Freeform 266"/>
              <p:cNvSpPr>
                <a:spLocks/>
              </p:cNvSpPr>
              <p:nvPr/>
            </p:nvSpPr>
            <p:spPr bwMode="auto">
              <a:xfrm>
                <a:off x="4586" y="1514"/>
                <a:ext cx="5" cy="43"/>
              </a:xfrm>
              <a:custGeom>
                <a:avLst/>
                <a:gdLst>
                  <a:gd name="T0" fmla="*/ 18 w 19"/>
                  <a:gd name="T1" fmla="*/ 0 h 171"/>
                  <a:gd name="T2" fmla="*/ 19 w 19"/>
                  <a:gd name="T3" fmla="*/ 10 h 171"/>
                  <a:gd name="T4" fmla="*/ 17 w 19"/>
                  <a:gd name="T5" fmla="*/ 30 h 171"/>
                  <a:gd name="T6" fmla="*/ 14 w 19"/>
                  <a:gd name="T7" fmla="*/ 59 h 171"/>
                  <a:gd name="T8" fmla="*/ 12 w 19"/>
                  <a:gd name="T9" fmla="*/ 90 h 171"/>
                  <a:gd name="T10" fmla="*/ 4 w 19"/>
                  <a:gd name="T11" fmla="*/ 146 h 171"/>
                  <a:gd name="T12" fmla="*/ 0 w 19"/>
                  <a:gd name="T13" fmla="*/ 171 h 171"/>
                  <a:gd name="T14" fmla="*/ 0 60000 65536"/>
                  <a:gd name="T15" fmla="*/ 0 60000 65536"/>
                  <a:gd name="T16" fmla="*/ 0 60000 65536"/>
                  <a:gd name="T17" fmla="*/ 0 60000 65536"/>
                  <a:gd name="T18" fmla="*/ 0 60000 65536"/>
                  <a:gd name="T19" fmla="*/ 0 60000 65536"/>
                  <a:gd name="T20" fmla="*/ 0 60000 65536"/>
                  <a:gd name="T21" fmla="*/ 0 w 19"/>
                  <a:gd name="T22" fmla="*/ 0 h 171"/>
                  <a:gd name="T23" fmla="*/ 19 w 19"/>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1">
                    <a:moveTo>
                      <a:pt x="18" y="0"/>
                    </a:moveTo>
                    <a:lnTo>
                      <a:pt x="19" y="10"/>
                    </a:lnTo>
                    <a:lnTo>
                      <a:pt x="17" y="30"/>
                    </a:lnTo>
                    <a:lnTo>
                      <a:pt x="14" y="59"/>
                    </a:lnTo>
                    <a:lnTo>
                      <a:pt x="12" y="90"/>
                    </a:lnTo>
                    <a:lnTo>
                      <a:pt x="4" y="146"/>
                    </a:lnTo>
                    <a:lnTo>
                      <a:pt x="0" y="171"/>
                    </a:lnTo>
                  </a:path>
                </a:pathLst>
              </a:custGeom>
              <a:noFill/>
              <a:ln w="4763">
                <a:solidFill>
                  <a:srgbClr val="004A8F"/>
                </a:solidFill>
                <a:round/>
                <a:headEnd/>
                <a:tailEnd/>
              </a:ln>
            </p:spPr>
            <p:txBody>
              <a:bodyPr/>
              <a:lstStyle/>
              <a:p>
                <a:pPr fontAlgn="t"/>
                <a:endParaRPr lang="en-US"/>
              </a:p>
            </p:txBody>
          </p:sp>
          <p:sp>
            <p:nvSpPr>
              <p:cNvPr id="48745" name="Line 267"/>
              <p:cNvSpPr>
                <a:spLocks noChangeShapeType="1"/>
              </p:cNvSpPr>
              <p:nvPr/>
            </p:nvSpPr>
            <p:spPr bwMode="auto">
              <a:xfrm flipH="1">
                <a:off x="4580" y="1557"/>
                <a:ext cx="6" cy="2"/>
              </a:xfrm>
              <a:prstGeom prst="line">
                <a:avLst/>
              </a:prstGeom>
              <a:noFill/>
              <a:ln w="4763">
                <a:solidFill>
                  <a:srgbClr val="004A8F"/>
                </a:solidFill>
                <a:round/>
                <a:headEnd/>
                <a:tailEnd/>
              </a:ln>
            </p:spPr>
            <p:txBody>
              <a:bodyPr/>
              <a:lstStyle/>
              <a:p>
                <a:endParaRPr lang="en-US"/>
              </a:p>
            </p:txBody>
          </p:sp>
          <p:sp>
            <p:nvSpPr>
              <p:cNvPr id="48746" name="Freeform 268"/>
              <p:cNvSpPr>
                <a:spLocks/>
              </p:cNvSpPr>
              <p:nvPr/>
            </p:nvSpPr>
            <p:spPr bwMode="auto">
              <a:xfrm>
                <a:off x="4573" y="1559"/>
                <a:ext cx="7" cy="2"/>
              </a:xfrm>
              <a:custGeom>
                <a:avLst/>
                <a:gdLst>
                  <a:gd name="T0" fmla="*/ 29 w 29"/>
                  <a:gd name="T1" fmla="*/ 0 h 9"/>
                  <a:gd name="T2" fmla="*/ 25 w 29"/>
                  <a:gd name="T3" fmla="*/ 4 h 9"/>
                  <a:gd name="T4" fmla="*/ 19 w 29"/>
                  <a:gd name="T5" fmla="*/ 9 h 9"/>
                  <a:gd name="T6" fmla="*/ 9 w 29"/>
                  <a:gd name="T7" fmla="*/ 5 h 9"/>
                  <a:gd name="T8" fmla="*/ 0 w 29"/>
                  <a:gd name="T9" fmla="*/ 1 h 9"/>
                  <a:gd name="T10" fmla="*/ 0 60000 65536"/>
                  <a:gd name="T11" fmla="*/ 0 60000 65536"/>
                  <a:gd name="T12" fmla="*/ 0 60000 65536"/>
                  <a:gd name="T13" fmla="*/ 0 60000 65536"/>
                  <a:gd name="T14" fmla="*/ 0 60000 65536"/>
                  <a:gd name="T15" fmla="*/ 0 w 29"/>
                  <a:gd name="T16" fmla="*/ 0 h 9"/>
                  <a:gd name="T17" fmla="*/ 29 w 29"/>
                  <a:gd name="T18" fmla="*/ 9 h 9"/>
                </a:gdLst>
                <a:ahLst/>
                <a:cxnLst>
                  <a:cxn ang="T10">
                    <a:pos x="T0" y="T1"/>
                  </a:cxn>
                  <a:cxn ang="T11">
                    <a:pos x="T2" y="T3"/>
                  </a:cxn>
                  <a:cxn ang="T12">
                    <a:pos x="T4" y="T5"/>
                  </a:cxn>
                  <a:cxn ang="T13">
                    <a:pos x="T6" y="T7"/>
                  </a:cxn>
                  <a:cxn ang="T14">
                    <a:pos x="T8" y="T9"/>
                  </a:cxn>
                </a:cxnLst>
                <a:rect l="T15" t="T16" r="T17" b="T18"/>
                <a:pathLst>
                  <a:path w="29" h="9">
                    <a:moveTo>
                      <a:pt x="29" y="0"/>
                    </a:moveTo>
                    <a:lnTo>
                      <a:pt x="25" y="4"/>
                    </a:lnTo>
                    <a:lnTo>
                      <a:pt x="19" y="9"/>
                    </a:lnTo>
                    <a:lnTo>
                      <a:pt x="9" y="5"/>
                    </a:lnTo>
                    <a:lnTo>
                      <a:pt x="0" y="1"/>
                    </a:lnTo>
                  </a:path>
                </a:pathLst>
              </a:custGeom>
              <a:noFill/>
              <a:ln w="4763">
                <a:solidFill>
                  <a:srgbClr val="004A8F"/>
                </a:solidFill>
                <a:round/>
                <a:headEnd/>
                <a:tailEnd/>
              </a:ln>
            </p:spPr>
            <p:txBody>
              <a:bodyPr/>
              <a:lstStyle/>
              <a:p>
                <a:pPr fontAlgn="t"/>
                <a:endParaRPr lang="en-US"/>
              </a:p>
            </p:txBody>
          </p:sp>
          <p:sp>
            <p:nvSpPr>
              <p:cNvPr id="48747" name="Freeform 269"/>
              <p:cNvSpPr>
                <a:spLocks/>
              </p:cNvSpPr>
              <p:nvPr/>
            </p:nvSpPr>
            <p:spPr bwMode="auto">
              <a:xfrm>
                <a:off x="4525" y="1514"/>
                <a:ext cx="48" cy="46"/>
              </a:xfrm>
              <a:custGeom>
                <a:avLst/>
                <a:gdLst>
                  <a:gd name="T0" fmla="*/ 190 w 190"/>
                  <a:gd name="T1" fmla="*/ 178 h 184"/>
                  <a:gd name="T2" fmla="*/ 86 w 190"/>
                  <a:gd name="T3" fmla="*/ 180 h 184"/>
                  <a:gd name="T4" fmla="*/ 83 w 190"/>
                  <a:gd name="T5" fmla="*/ 184 h 184"/>
                  <a:gd name="T6" fmla="*/ 24 w 190"/>
                  <a:gd name="T7" fmla="*/ 176 h 184"/>
                  <a:gd name="T8" fmla="*/ 5 w 190"/>
                  <a:gd name="T9" fmla="*/ 159 h 184"/>
                  <a:gd name="T10" fmla="*/ 0 w 190"/>
                  <a:gd name="T11" fmla="*/ 149 h 184"/>
                  <a:gd name="T12" fmla="*/ 1 w 190"/>
                  <a:gd name="T13" fmla="*/ 0 h 184"/>
                  <a:gd name="T14" fmla="*/ 0 60000 65536"/>
                  <a:gd name="T15" fmla="*/ 0 60000 65536"/>
                  <a:gd name="T16" fmla="*/ 0 60000 65536"/>
                  <a:gd name="T17" fmla="*/ 0 60000 65536"/>
                  <a:gd name="T18" fmla="*/ 0 60000 65536"/>
                  <a:gd name="T19" fmla="*/ 0 60000 65536"/>
                  <a:gd name="T20" fmla="*/ 0 60000 65536"/>
                  <a:gd name="T21" fmla="*/ 0 w 190"/>
                  <a:gd name="T22" fmla="*/ 0 h 184"/>
                  <a:gd name="T23" fmla="*/ 190 w 190"/>
                  <a:gd name="T24" fmla="*/ 184 h 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84">
                    <a:moveTo>
                      <a:pt x="190" y="178"/>
                    </a:moveTo>
                    <a:lnTo>
                      <a:pt x="86" y="180"/>
                    </a:lnTo>
                    <a:lnTo>
                      <a:pt x="83" y="184"/>
                    </a:lnTo>
                    <a:lnTo>
                      <a:pt x="24" y="176"/>
                    </a:lnTo>
                    <a:lnTo>
                      <a:pt x="5" y="159"/>
                    </a:lnTo>
                    <a:lnTo>
                      <a:pt x="0" y="149"/>
                    </a:lnTo>
                    <a:lnTo>
                      <a:pt x="1" y="0"/>
                    </a:lnTo>
                  </a:path>
                </a:pathLst>
              </a:custGeom>
              <a:noFill/>
              <a:ln w="4763">
                <a:solidFill>
                  <a:srgbClr val="004A8F"/>
                </a:solidFill>
                <a:round/>
                <a:headEnd/>
                <a:tailEnd/>
              </a:ln>
            </p:spPr>
            <p:txBody>
              <a:bodyPr/>
              <a:lstStyle/>
              <a:p>
                <a:pPr fontAlgn="t"/>
                <a:endParaRPr lang="en-US"/>
              </a:p>
            </p:txBody>
          </p:sp>
          <p:sp>
            <p:nvSpPr>
              <p:cNvPr id="48748" name="Freeform 270"/>
              <p:cNvSpPr>
                <a:spLocks/>
              </p:cNvSpPr>
              <p:nvPr/>
            </p:nvSpPr>
            <p:spPr bwMode="auto">
              <a:xfrm>
                <a:off x="4525" y="1510"/>
                <a:ext cx="67" cy="4"/>
              </a:xfrm>
              <a:custGeom>
                <a:avLst/>
                <a:gdLst>
                  <a:gd name="T0" fmla="*/ 0 w 268"/>
                  <a:gd name="T1" fmla="*/ 18 h 18"/>
                  <a:gd name="T2" fmla="*/ 26 w 268"/>
                  <a:gd name="T3" fmla="*/ 0 h 18"/>
                  <a:gd name="T4" fmla="*/ 210 w 268"/>
                  <a:gd name="T5" fmla="*/ 4 h 18"/>
                  <a:gd name="T6" fmla="*/ 268 w 268"/>
                  <a:gd name="T7" fmla="*/ 18 h 18"/>
                  <a:gd name="T8" fmla="*/ 0 60000 65536"/>
                  <a:gd name="T9" fmla="*/ 0 60000 65536"/>
                  <a:gd name="T10" fmla="*/ 0 60000 65536"/>
                  <a:gd name="T11" fmla="*/ 0 60000 65536"/>
                  <a:gd name="T12" fmla="*/ 0 w 268"/>
                  <a:gd name="T13" fmla="*/ 0 h 18"/>
                  <a:gd name="T14" fmla="*/ 268 w 268"/>
                  <a:gd name="T15" fmla="*/ 18 h 18"/>
                </a:gdLst>
                <a:ahLst/>
                <a:cxnLst>
                  <a:cxn ang="T8">
                    <a:pos x="T0" y="T1"/>
                  </a:cxn>
                  <a:cxn ang="T9">
                    <a:pos x="T2" y="T3"/>
                  </a:cxn>
                  <a:cxn ang="T10">
                    <a:pos x="T4" y="T5"/>
                  </a:cxn>
                  <a:cxn ang="T11">
                    <a:pos x="T6" y="T7"/>
                  </a:cxn>
                </a:cxnLst>
                <a:rect l="T12" t="T13" r="T14" b="T15"/>
                <a:pathLst>
                  <a:path w="268" h="18">
                    <a:moveTo>
                      <a:pt x="0" y="18"/>
                    </a:moveTo>
                    <a:lnTo>
                      <a:pt x="26" y="0"/>
                    </a:lnTo>
                    <a:lnTo>
                      <a:pt x="210" y="4"/>
                    </a:lnTo>
                    <a:lnTo>
                      <a:pt x="268" y="18"/>
                    </a:lnTo>
                  </a:path>
                </a:pathLst>
              </a:custGeom>
              <a:noFill/>
              <a:ln w="4763">
                <a:solidFill>
                  <a:srgbClr val="004A8F"/>
                </a:solidFill>
                <a:round/>
                <a:headEnd/>
                <a:tailEnd/>
              </a:ln>
            </p:spPr>
            <p:txBody>
              <a:bodyPr/>
              <a:lstStyle/>
              <a:p>
                <a:pPr fontAlgn="t"/>
                <a:endParaRPr lang="en-US"/>
              </a:p>
            </p:txBody>
          </p:sp>
          <p:sp>
            <p:nvSpPr>
              <p:cNvPr id="48749" name="Freeform 271"/>
              <p:cNvSpPr>
                <a:spLocks/>
              </p:cNvSpPr>
              <p:nvPr/>
            </p:nvSpPr>
            <p:spPr bwMode="auto">
              <a:xfrm>
                <a:off x="4587" y="1514"/>
                <a:ext cx="5" cy="44"/>
              </a:xfrm>
              <a:custGeom>
                <a:avLst/>
                <a:gdLst>
                  <a:gd name="T0" fmla="*/ 19 w 19"/>
                  <a:gd name="T1" fmla="*/ 0 h 175"/>
                  <a:gd name="T2" fmla="*/ 18 w 19"/>
                  <a:gd name="T3" fmla="*/ 31 h 175"/>
                  <a:gd name="T4" fmla="*/ 11 w 19"/>
                  <a:gd name="T5" fmla="*/ 90 h 175"/>
                  <a:gd name="T6" fmla="*/ 3 w 19"/>
                  <a:gd name="T7" fmla="*/ 150 h 175"/>
                  <a:gd name="T8" fmla="*/ 0 w 19"/>
                  <a:gd name="T9" fmla="*/ 175 h 175"/>
                  <a:gd name="T10" fmla="*/ 0 60000 65536"/>
                  <a:gd name="T11" fmla="*/ 0 60000 65536"/>
                  <a:gd name="T12" fmla="*/ 0 60000 65536"/>
                  <a:gd name="T13" fmla="*/ 0 60000 65536"/>
                  <a:gd name="T14" fmla="*/ 0 60000 65536"/>
                  <a:gd name="T15" fmla="*/ 0 w 19"/>
                  <a:gd name="T16" fmla="*/ 0 h 175"/>
                  <a:gd name="T17" fmla="*/ 19 w 19"/>
                  <a:gd name="T18" fmla="*/ 175 h 175"/>
                </a:gdLst>
                <a:ahLst/>
                <a:cxnLst>
                  <a:cxn ang="T10">
                    <a:pos x="T0" y="T1"/>
                  </a:cxn>
                  <a:cxn ang="T11">
                    <a:pos x="T2" y="T3"/>
                  </a:cxn>
                  <a:cxn ang="T12">
                    <a:pos x="T4" y="T5"/>
                  </a:cxn>
                  <a:cxn ang="T13">
                    <a:pos x="T6" y="T7"/>
                  </a:cxn>
                  <a:cxn ang="T14">
                    <a:pos x="T8" y="T9"/>
                  </a:cxn>
                </a:cxnLst>
                <a:rect l="T15" t="T16" r="T17" b="T18"/>
                <a:pathLst>
                  <a:path w="19" h="175">
                    <a:moveTo>
                      <a:pt x="19" y="0"/>
                    </a:moveTo>
                    <a:lnTo>
                      <a:pt x="18" y="31"/>
                    </a:lnTo>
                    <a:lnTo>
                      <a:pt x="11" y="90"/>
                    </a:lnTo>
                    <a:lnTo>
                      <a:pt x="3" y="150"/>
                    </a:lnTo>
                    <a:lnTo>
                      <a:pt x="0" y="175"/>
                    </a:lnTo>
                  </a:path>
                </a:pathLst>
              </a:custGeom>
              <a:noFill/>
              <a:ln w="4763">
                <a:solidFill>
                  <a:srgbClr val="004A8F"/>
                </a:solidFill>
                <a:round/>
                <a:headEnd/>
                <a:tailEnd/>
              </a:ln>
            </p:spPr>
            <p:txBody>
              <a:bodyPr/>
              <a:lstStyle/>
              <a:p>
                <a:pPr fontAlgn="t"/>
                <a:endParaRPr lang="en-US"/>
              </a:p>
            </p:txBody>
          </p:sp>
          <p:sp>
            <p:nvSpPr>
              <p:cNvPr id="48750" name="Line 272"/>
              <p:cNvSpPr>
                <a:spLocks noChangeShapeType="1"/>
              </p:cNvSpPr>
              <p:nvPr/>
            </p:nvSpPr>
            <p:spPr bwMode="auto">
              <a:xfrm flipH="1">
                <a:off x="4581" y="1558"/>
                <a:ext cx="6" cy="1"/>
              </a:xfrm>
              <a:prstGeom prst="line">
                <a:avLst/>
              </a:prstGeom>
              <a:noFill/>
              <a:ln w="4763">
                <a:solidFill>
                  <a:srgbClr val="004A8F"/>
                </a:solidFill>
                <a:round/>
                <a:headEnd/>
                <a:tailEnd/>
              </a:ln>
            </p:spPr>
            <p:txBody>
              <a:bodyPr/>
              <a:lstStyle/>
              <a:p>
                <a:endParaRPr lang="en-US"/>
              </a:p>
            </p:txBody>
          </p:sp>
          <p:sp>
            <p:nvSpPr>
              <p:cNvPr id="48751" name="Freeform 273"/>
              <p:cNvSpPr>
                <a:spLocks/>
              </p:cNvSpPr>
              <p:nvPr/>
            </p:nvSpPr>
            <p:spPr bwMode="auto">
              <a:xfrm>
                <a:off x="4573" y="1559"/>
                <a:ext cx="8" cy="3"/>
              </a:xfrm>
              <a:custGeom>
                <a:avLst/>
                <a:gdLst>
                  <a:gd name="T0" fmla="*/ 31 w 31"/>
                  <a:gd name="T1" fmla="*/ 0 h 11"/>
                  <a:gd name="T2" fmla="*/ 27 w 31"/>
                  <a:gd name="T3" fmla="*/ 6 h 11"/>
                  <a:gd name="T4" fmla="*/ 21 w 31"/>
                  <a:gd name="T5" fmla="*/ 11 h 11"/>
                  <a:gd name="T6" fmla="*/ 9 w 31"/>
                  <a:gd name="T7" fmla="*/ 7 h 11"/>
                  <a:gd name="T8" fmla="*/ 0 w 31"/>
                  <a:gd name="T9" fmla="*/ 3 h 11"/>
                  <a:gd name="T10" fmla="*/ 0 60000 65536"/>
                  <a:gd name="T11" fmla="*/ 0 60000 65536"/>
                  <a:gd name="T12" fmla="*/ 0 60000 65536"/>
                  <a:gd name="T13" fmla="*/ 0 60000 65536"/>
                  <a:gd name="T14" fmla="*/ 0 60000 65536"/>
                  <a:gd name="T15" fmla="*/ 0 w 31"/>
                  <a:gd name="T16" fmla="*/ 0 h 11"/>
                  <a:gd name="T17" fmla="*/ 31 w 31"/>
                  <a:gd name="T18" fmla="*/ 11 h 11"/>
                </a:gdLst>
                <a:ahLst/>
                <a:cxnLst>
                  <a:cxn ang="T10">
                    <a:pos x="T0" y="T1"/>
                  </a:cxn>
                  <a:cxn ang="T11">
                    <a:pos x="T2" y="T3"/>
                  </a:cxn>
                  <a:cxn ang="T12">
                    <a:pos x="T4" y="T5"/>
                  </a:cxn>
                  <a:cxn ang="T13">
                    <a:pos x="T6" y="T7"/>
                  </a:cxn>
                  <a:cxn ang="T14">
                    <a:pos x="T8" y="T9"/>
                  </a:cxn>
                </a:cxnLst>
                <a:rect l="T15" t="T16" r="T17" b="T18"/>
                <a:pathLst>
                  <a:path w="31" h="11">
                    <a:moveTo>
                      <a:pt x="31" y="0"/>
                    </a:moveTo>
                    <a:lnTo>
                      <a:pt x="27" y="6"/>
                    </a:lnTo>
                    <a:lnTo>
                      <a:pt x="21" y="11"/>
                    </a:lnTo>
                    <a:lnTo>
                      <a:pt x="9" y="7"/>
                    </a:lnTo>
                    <a:lnTo>
                      <a:pt x="0" y="3"/>
                    </a:lnTo>
                  </a:path>
                </a:pathLst>
              </a:custGeom>
              <a:noFill/>
              <a:ln w="4763">
                <a:solidFill>
                  <a:srgbClr val="004A8F"/>
                </a:solidFill>
                <a:round/>
                <a:headEnd/>
                <a:tailEnd/>
              </a:ln>
            </p:spPr>
            <p:txBody>
              <a:bodyPr/>
              <a:lstStyle/>
              <a:p>
                <a:pPr fontAlgn="t"/>
                <a:endParaRPr lang="en-US"/>
              </a:p>
            </p:txBody>
          </p:sp>
          <p:sp>
            <p:nvSpPr>
              <p:cNvPr id="48752" name="Freeform 274"/>
              <p:cNvSpPr>
                <a:spLocks/>
              </p:cNvSpPr>
              <p:nvPr/>
            </p:nvSpPr>
            <p:spPr bwMode="auto">
              <a:xfrm>
                <a:off x="4525" y="1514"/>
                <a:ext cx="48" cy="47"/>
              </a:xfrm>
              <a:custGeom>
                <a:avLst/>
                <a:gdLst>
                  <a:gd name="T0" fmla="*/ 193 w 193"/>
                  <a:gd name="T1" fmla="*/ 183 h 188"/>
                  <a:gd name="T2" fmla="*/ 84 w 193"/>
                  <a:gd name="T3" fmla="*/ 183 h 188"/>
                  <a:gd name="T4" fmla="*/ 81 w 193"/>
                  <a:gd name="T5" fmla="*/ 188 h 188"/>
                  <a:gd name="T6" fmla="*/ 25 w 193"/>
                  <a:gd name="T7" fmla="*/ 180 h 188"/>
                  <a:gd name="T8" fmla="*/ 4 w 193"/>
                  <a:gd name="T9" fmla="*/ 162 h 188"/>
                  <a:gd name="T10" fmla="*/ 0 w 193"/>
                  <a:gd name="T11" fmla="*/ 153 h 188"/>
                  <a:gd name="T12" fmla="*/ 0 w 193"/>
                  <a:gd name="T13" fmla="*/ 0 h 188"/>
                  <a:gd name="T14" fmla="*/ 0 60000 65536"/>
                  <a:gd name="T15" fmla="*/ 0 60000 65536"/>
                  <a:gd name="T16" fmla="*/ 0 60000 65536"/>
                  <a:gd name="T17" fmla="*/ 0 60000 65536"/>
                  <a:gd name="T18" fmla="*/ 0 60000 65536"/>
                  <a:gd name="T19" fmla="*/ 0 60000 65536"/>
                  <a:gd name="T20" fmla="*/ 0 60000 65536"/>
                  <a:gd name="T21" fmla="*/ 0 w 193"/>
                  <a:gd name="T22" fmla="*/ 0 h 188"/>
                  <a:gd name="T23" fmla="*/ 193 w 193"/>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88">
                    <a:moveTo>
                      <a:pt x="193" y="183"/>
                    </a:moveTo>
                    <a:lnTo>
                      <a:pt x="84" y="183"/>
                    </a:lnTo>
                    <a:lnTo>
                      <a:pt x="81" y="188"/>
                    </a:lnTo>
                    <a:lnTo>
                      <a:pt x="25" y="180"/>
                    </a:lnTo>
                    <a:lnTo>
                      <a:pt x="4" y="162"/>
                    </a:lnTo>
                    <a:lnTo>
                      <a:pt x="0" y="153"/>
                    </a:lnTo>
                    <a:lnTo>
                      <a:pt x="0" y="0"/>
                    </a:lnTo>
                  </a:path>
                </a:pathLst>
              </a:custGeom>
              <a:noFill/>
              <a:ln w="4763">
                <a:solidFill>
                  <a:srgbClr val="004A8F"/>
                </a:solidFill>
                <a:round/>
                <a:headEnd/>
                <a:tailEnd/>
              </a:ln>
            </p:spPr>
            <p:txBody>
              <a:bodyPr/>
              <a:lstStyle/>
              <a:p>
                <a:pPr fontAlgn="t"/>
                <a:endParaRPr lang="en-US"/>
              </a:p>
            </p:txBody>
          </p:sp>
          <p:sp>
            <p:nvSpPr>
              <p:cNvPr id="48753" name="Freeform 275"/>
              <p:cNvSpPr>
                <a:spLocks/>
              </p:cNvSpPr>
              <p:nvPr/>
            </p:nvSpPr>
            <p:spPr bwMode="auto">
              <a:xfrm>
                <a:off x="4524" y="1509"/>
                <a:ext cx="68" cy="5"/>
              </a:xfrm>
              <a:custGeom>
                <a:avLst/>
                <a:gdLst>
                  <a:gd name="T0" fmla="*/ 0 w 272"/>
                  <a:gd name="T1" fmla="*/ 19 h 19"/>
                  <a:gd name="T2" fmla="*/ 27 w 272"/>
                  <a:gd name="T3" fmla="*/ 0 h 19"/>
                  <a:gd name="T4" fmla="*/ 220 w 272"/>
                  <a:gd name="T5" fmla="*/ 4 h 19"/>
                  <a:gd name="T6" fmla="*/ 272 w 272"/>
                  <a:gd name="T7" fmla="*/ 18 h 19"/>
                  <a:gd name="T8" fmla="*/ 0 60000 65536"/>
                  <a:gd name="T9" fmla="*/ 0 60000 65536"/>
                  <a:gd name="T10" fmla="*/ 0 60000 65536"/>
                  <a:gd name="T11" fmla="*/ 0 60000 65536"/>
                  <a:gd name="T12" fmla="*/ 0 w 272"/>
                  <a:gd name="T13" fmla="*/ 0 h 19"/>
                  <a:gd name="T14" fmla="*/ 272 w 272"/>
                  <a:gd name="T15" fmla="*/ 19 h 19"/>
                </a:gdLst>
                <a:ahLst/>
                <a:cxnLst>
                  <a:cxn ang="T8">
                    <a:pos x="T0" y="T1"/>
                  </a:cxn>
                  <a:cxn ang="T9">
                    <a:pos x="T2" y="T3"/>
                  </a:cxn>
                  <a:cxn ang="T10">
                    <a:pos x="T4" y="T5"/>
                  </a:cxn>
                  <a:cxn ang="T11">
                    <a:pos x="T6" y="T7"/>
                  </a:cxn>
                </a:cxnLst>
                <a:rect l="T12" t="T13" r="T14" b="T15"/>
                <a:pathLst>
                  <a:path w="272" h="19">
                    <a:moveTo>
                      <a:pt x="0" y="19"/>
                    </a:moveTo>
                    <a:lnTo>
                      <a:pt x="27" y="0"/>
                    </a:lnTo>
                    <a:lnTo>
                      <a:pt x="220" y="4"/>
                    </a:lnTo>
                    <a:lnTo>
                      <a:pt x="272" y="18"/>
                    </a:lnTo>
                  </a:path>
                </a:pathLst>
              </a:custGeom>
              <a:noFill/>
              <a:ln w="4763">
                <a:solidFill>
                  <a:srgbClr val="004A8F"/>
                </a:solidFill>
                <a:round/>
                <a:headEnd/>
                <a:tailEnd/>
              </a:ln>
            </p:spPr>
            <p:txBody>
              <a:bodyPr/>
              <a:lstStyle/>
              <a:p>
                <a:pPr fontAlgn="t"/>
                <a:endParaRPr lang="en-US"/>
              </a:p>
            </p:txBody>
          </p:sp>
          <p:sp>
            <p:nvSpPr>
              <p:cNvPr id="48754" name="Freeform 276"/>
              <p:cNvSpPr>
                <a:spLocks/>
              </p:cNvSpPr>
              <p:nvPr/>
            </p:nvSpPr>
            <p:spPr bwMode="auto">
              <a:xfrm>
                <a:off x="4588" y="1513"/>
                <a:ext cx="4" cy="45"/>
              </a:xfrm>
              <a:custGeom>
                <a:avLst/>
                <a:gdLst>
                  <a:gd name="T0" fmla="*/ 18 w 18"/>
                  <a:gd name="T1" fmla="*/ 0 h 179"/>
                  <a:gd name="T2" fmla="*/ 17 w 18"/>
                  <a:gd name="T3" fmla="*/ 31 h 179"/>
                  <a:gd name="T4" fmla="*/ 11 w 18"/>
                  <a:gd name="T5" fmla="*/ 92 h 179"/>
                  <a:gd name="T6" fmla="*/ 4 w 18"/>
                  <a:gd name="T7" fmla="*/ 152 h 179"/>
                  <a:gd name="T8" fmla="*/ 0 w 18"/>
                  <a:gd name="T9" fmla="*/ 179 h 179"/>
                  <a:gd name="T10" fmla="*/ 0 60000 65536"/>
                  <a:gd name="T11" fmla="*/ 0 60000 65536"/>
                  <a:gd name="T12" fmla="*/ 0 60000 65536"/>
                  <a:gd name="T13" fmla="*/ 0 60000 65536"/>
                  <a:gd name="T14" fmla="*/ 0 60000 65536"/>
                  <a:gd name="T15" fmla="*/ 0 w 18"/>
                  <a:gd name="T16" fmla="*/ 0 h 179"/>
                  <a:gd name="T17" fmla="*/ 18 w 18"/>
                  <a:gd name="T18" fmla="*/ 179 h 179"/>
                </a:gdLst>
                <a:ahLst/>
                <a:cxnLst>
                  <a:cxn ang="T10">
                    <a:pos x="T0" y="T1"/>
                  </a:cxn>
                  <a:cxn ang="T11">
                    <a:pos x="T2" y="T3"/>
                  </a:cxn>
                  <a:cxn ang="T12">
                    <a:pos x="T4" y="T5"/>
                  </a:cxn>
                  <a:cxn ang="T13">
                    <a:pos x="T6" y="T7"/>
                  </a:cxn>
                  <a:cxn ang="T14">
                    <a:pos x="T8" y="T9"/>
                  </a:cxn>
                </a:cxnLst>
                <a:rect l="T15" t="T16" r="T17" b="T18"/>
                <a:pathLst>
                  <a:path w="18" h="179">
                    <a:moveTo>
                      <a:pt x="18" y="0"/>
                    </a:moveTo>
                    <a:lnTo>
                      <a:pt x="17" y="31"/>
                    </a:lnTo>
                    <a:lnTo>
                      <a:pt x="11" y="92"/>
                    </a:lnTo>
                    <a:lnTo>
                      <a:pt x="4" y="152"/>
                    </a:lnTo>
                    <a:lnTo>
                      <a:pt x="0" y="179"/>
                    </a:lnTo>
                  </a:path>
                </a:pathLst>
              </a:custGeom>
              <a:noFill/>
              <a:ln w="4763">
                <a:solidFill>
                  <a:srgbClr val="004A8F"/>
                </a:solidFill>
                <a:round/>
                <a:headEnd/>
                <a:tailEnd/>
              </a:ln>
            </p:spPr>
            <p:txBody>
              <a:bodyPr/>
              <a:lstStyle/>
              <a:p>
                <a:pPr fontAlgn="t"/>
                <a:endParaRPr lang="en-US"/>
              </a:p>
            </p:txBody>
          </p:sp>
          <p:sp>
            <p:nvSpPr>
              <p:cNvPr id="48755" name="Line 277"/>
              <p:cNvSpPr>
                <a:spLocks noChangeShapeType="1"/>
              </p:cNvSpPr>
              <p:nvPr/>
            </p:nvSpPr>
            <p:spPr bwMode="auto">
              <a:xfrm flipH="1">
                <a:off x="4581" y="1558"/>
                <a:ext cx="7" cy="2"/>
              </a:xfrm>
              <a:prstGeom prst="line">
                <a:avLst/>
              </a:prstGeom>
              <a:noFill/>
              <a:ln w="4763">
                <a:solidFill>
                  <a:srgbClr val="004A8F"/>
                </a:solidFill>
                <a:round/>
                <a:headEnd/>
                <a:tailEnd/>
              </a:ln>
            </p:spPr>
            <p:txBody>
              <a:bodyPr/>
              <a:lstStyle/>
              <a:p>
                <a:endParaRPr lang="en-US"/>
              </a:p>
            </p:txBody>
          </p:sp>
          <p:sp>
            <p:nvSpPr>
              <p:cNvPr id="48756" name="Freeform 278"/>
              <p:cNvSpPr>
                <a:spLocks/>
              </p:cNvSpPr>
              <p:nvPr/>
            </p:nvSpPr>
            <p:spPr bwMode="auto">
              <a:xfrm>
                <a:off x="4573" y="1560"/>
                <a:ext cx="8" cy="2"/>
              </a:xfrm>
              <a:custGeom>
                <a:avLst/>
                <a:gdLst>
                  <a:gd name="T0" fmla="*/ 32 w 32"/>
                  <a:gd name="T1" fmla="*/ 0 h 10"/>
                  <a:gd name="T2" fmla="*/ 29 w 32"/>
                  <a:gd name="T3" fmla="*/ 5 h 10"/>
                  <a:gd name="T4" fmla="*/ 22 w 32"/>
                  <a:gd name="T5" fmla="*/ 10 h 10"/>
                  <a:gd name="T6" fmla="*/ 10 w 32"/>
                  <a:gd name="T7" fmla="*/ 6 h 10"/>
                  <a:gd name="T8" fmla="*/ 0 w 32"/>
                  <a:gd name="T9" fmla="*/ 3 h 10"/>
                  <a:gd name="T10" fmla="*/ 0 60000 65536"/>
                  <a:gd name="T11" fmla="*/ 0 60000 65536"/>
                  <a:gd name="T12" fmla="*/ 0 60000 65536"/>
                  <a:gd name="T13" fmla="*/ 0 60000 65536"/>
                  <a:gd name="T14" fmla="*/ 0 60000 65536"/>
                  <a:gd name="T15" fmla="*/ 0 w 32"/>
                  <a:gd name="T16" fmla="*/ 0 h 10"/>
                  <a:gd name="T17" fmla="*/ 32 w 32"/>
                  <a:gd name="T18" fmla="*/ 10 h 10"/>
                </a:gdLst>
                <a:ahLst/>
                <a:cxnLst>
                  <a:cxn ang="T10">
                    <a:pos x="T0" y="T1"/>
                  </a:cxn>
                  <a:cxn ang="T11">
                    <a:pos x="T2" y="T3"/>
                  </a:cxn>
                  <a:cxn ang="T12">
                    <a:pos x="T4" y="T5"/>
                  </a:cxn>
                  <a:cxn ang="T13">
                    <a:pos x="T6" y="T7"/>
                  </a:cxn>
                  <a:cxn ang="T14">
                    <a:pos x="T8" y="T9"/>
                  </a:cxn>
                </a:cxnLst>
                <a:rect l="T15" t="T16" r="T17" b="T18"/>
                <a:pathLst>
                  <a:path w="32" h="10">
                    <a:moveTo>
                      <a:pt x="32" y="0"/>
                    </a:moveTo>
                    <a:lnTo>
                      <a:pt x="29" y="5"/>
                    </a:lnTo>
                    <a:lnTo>
                      <a:pt x="22" y="10"/>
                    </a:lnTo>
                    <a:lnTo>
                      <a:pt x="10" y="6"/>
                    </a:lnTo>
                    <a:lnTo>
                      <a:pt x="0" y="3"/>
                    </a:lnTo>
                  </a:path>
                </a:pathLst>
              </a:custGeom>
              <a:noFill/>
              <a:ln w="4763">
                <a:solidFill>
                  <a:srgbClr val="004A8F"/>
                </a:solidFill>
                <a:round/>
                <a:headEnd/>
                <a:tailEnd/>
              </a:ln>
            </p:spPr>
            <p:txBody>
              <a:bodyPr/>
              <a:lstStyle/>
              <a:p>
                <a:pPr fontAlgn="t"/>
                <a:endParaRPr lang="en-US"/>
              </a:p>
            </p:txBody>
          </p:sp>
          <p:sp>
            <p:nvSpPr>
              <p:cNvPr id="48757" name="Freeform 279"/>
              <p:cNvSpPr>
                <a:spLocks/>
              </p:cNvSpPr>
              <p:nvPr/>
            </p:nvSpPr>
            <p:spPr bwMode="auto">
              <a:xfrm>
                <a:off x="4524" y="1514"/>
                <a:ext cx="49" cy="48"/>
              </a:xfrm>
              <a:custGeom>
                <a:avLst/>
                <a:gdLst>
                  <a:gd name="T0" fmla="*/ 195 w 195"/>
                  <a:gd name="T1" fmla="*/ 187 h 192"/>
                  <a:gd name="T2" fmla="*/ 81 w 195"/>
                  <a:gd name="T3" fmla="*/ 187 h 192"/>
                  <a:gd name="T4" fmla="*/ 78 w 195"/>
                  <a:gd name="T5" fmla="*/ 192 h 192"/>
                  <a:gd name="T6" fmla="*/ 25 w 195"/>
                  <a:gd name="T7" fmla="*/ 183 h 192"/>
                  <a:gd name="T8" fmla="*/ 3 w 195"/>
                  <a:gd name="T9" fmla="*/ 165 h 192"/>
                  <a:gd name="T10" fmla="*/ 0 w 195"/>
                  <a:gd name="T11" fmla="*/ 157 h 192"/>
                  <a:gd name="T12" fmla="*/ 0 w 195"/>
                  <a:gd name="T13" fmla="*/ 0 h 192"/>
                  <a:gd name="T14" fmla="*/ 0 60000 65536"/>
                  <a:gd name="T15" fmla="*/ 0 60000 65536"/>
                  <a:gd name="T16" fmla="*/ 0 60000 65536"/>
                  <a:gd name="T17" fmla="*/ 0 60000 65536"/>
                  <a:gd name="T18" fmla="*/ 0 60000 65536"/>
                  <a:gd name="T19" fmla="*/ 0 60000 65536"/>
                  <a:gd name="T20" fmla="*/ 0 60000 65536"/>
                  <a:gd name="T21" fmla="*/ 0 w 195"/>
                  <a:gd name="T22" fmla="*/ 0 h 192"/>
                  <a:gd name="T23" fmla="*/ 195 w 195"/>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92">
                    <a:moveTo>
                      <a:pt x="195" y="187"/>
                    </a:moveTo>
                    <a:lnTo>
                      <a:pt x="81" y="187"/>
                    </a:lnTo>
                    <a:lnTo>
                      <a:pt x="78" y="192"/>
                    </a:lnTo>
                    <a:lnTo>
                      <a:pt x="25" y="183"/>
                    </a:lnTo>
                    <a:lnTo>
                      <a:pt x="3" y="165"/>
                    </a:lnTo>
                    <a:lnTo>
                      <a:pt x="0" y="157"/>
                    </a:lnTo>
                    <a:lnTo>
                      <a:pt x="0" y="0"/>
                    </a:lnTo>
                  </a:path>
                </a:pathLst>
              </a:custGeom>
              <a:noFill/>
              <a:ln w="4763">
                <a:solidFill>
                  <a:srgbClr val="004A8F"/>
                </a:solidFill>
                <a:round/>
                <a:headEnd/>
                <a:tailEnd/>
              </a:ln>
            </p:spPr>
            <p:txBody>
              <a:bodyPr/>
              <a:lstStyle/>
              <a:p>
                <a:pPr fontAlgn="t"/>
                <a:endParaRPr lang="en-US"/>
              </a:p>
            </p:txBody>
          </p:sp>
          <p:sp>
            <p:nvSpPr>
              <p:cNvPr id="48758" name="Freeform 280"/>
              <p:cNvSpPr>
                <a:spLocks/>
              </p:cNvSpPr>
              <p:nvPr/>
            </p:nvSpPr>
            <p:spPr bwMode="auto">
              <a:xfrm>
                <a:off x="4524" y="1508"/>
                <a:ext cx="69" cy="5"/>
              </a:xfrm>
              <a:custGeom>
                <a:avLst/>
                <a:gdLst>
                  <a:gd name="T0" fmla="*/ 0 w 278"/>
                  <a:gd name="T1" fmla="*/ 21 h 21"/>
                  <a:gd name="T2" fmla="*/ 28 w 278"/>
                  <a:gd name="T3" fmla="*/ 0 h 21"/>
                  <a:gd name="T4" fmla="*/ 230 w 278"/>
                  <a:gd name="T5" fmla="*/ 4 h 21"/>
                  <a:gd name="T6" fmla="*/ 278 w 278"/>
                  <a:gd name="T7" fmla="*/ 19 h 21"/>
                  <a:gd name="T8" fmla="*/ 0 60000 65536"/>
                  <a:gd name="T9" fmla="*/ 0 60000 65536"/>
                  <a:gd name="T10" fmla="*/ 0 60000 65536"/>
                  <a:gd name="T11" fmla="*/ 0 60000 65536"/>
                  <a:gd name="T12" fmla="*/ 0 w 278"/>
                  <a:gd name="T13" fmla="*/ 0 h 21"/>
                  <a:gd name="T14" fmla="*/ 278 w 278"/>
                  <a:gd name="T15" fmla="*/ 21 h 21"/>
                </a:gdLst>
                <a:ahLst/>
                <a:cxnLst>
                  <a:cxn ang="T8">
                    <a:pos x="T0" y="T1"/>
                  </a:cxn>
                  <a:cxn ang="T9">
                    <a:pos x="T2" y="T3"/>
                  </a:cxn>
                  <a:cxn ang="T10">
                    <a:pos x="T4" y="T5"/>
                  </a:cxn>
                  <a:cxn ang="T11">
                    <a:pos x="T6" y="T7"/>
                  </a:cxn>
                </a:cxnLst>
                <a:rect l="T12" t="T13" r="T14" b="T15"/>
                <a:pathLst>
                  <a:path w="278" h="21">
                    <a:moveTo>
                      <a:pt x="0" y="21"/>
                    </a:moveTo>
                    <a:lnTo>
                      <a:pt x="28" y="0"/>
                    </a:lnTo>
                    <a:lnTo>
                      <a:pt x="230" y="4"/>
                    </a:lnTo>
                    <a:lnTo>
                      <a:pt x="278" y="19"/>
                    </a:lnTo>
                  </a:path>
                </a:pathLst>
              </a:custGeom>
              <a:noFill/>
              <a:ln w="4763">
                <a:solidFill>
                  <a:srgbClr val="004A8F"/>
                </a:solidFill>
                <a:round/>
                <a:headEnd/>
                <a:tailEnd/>
              </a:ln>
            </p:spPr>
            <p:txBody>
              <a:bodyPr/>
              <a:lstStyle/>
              <a:p>
                <a:pPr fontAlgn="t"/>
                <a:endParaRPr lang="en-US"/>
              </a:p>
            </p:txBody>
          </p:sp>
          <p:sp>
            <p:nvSpPr>
              <p:cNvPr id="48759" name="Freeform 281"/>
              <p:cNvSpPr>
                <a:spLocks/>
              </p:cNvSpPr>
              <p:nvPr/>
            </p:nvSpPr>
            <p:spPr bwMode="auto">
              <a:xfrm>
                <a:off x="4588" y="1513"/>
                <a:ext cx="5" cy="46"/>
              </a:xfrm>
              <a:custGeom>
                <a:avLst/>
                <a:gdLst>
                  <a:gd name="T0" fmla="*/ 18 w 18"/>
                  <a:gd name="T1" fmla="*/ 0 h 183"/>
                  <a:gd name="T2" fmla="*/ 17 w 18"/>
                  <a:gd name="T3" fmla="*/ 31 h 183"/>
                  <a:gd name="T4" fmla="*/ 10 w 18"/>
                  <a:gd name="T5" fmla="*/ 94 h 183"/>
                  <a:gd name="T6" fmla="*/ 4 w 18"/>
                  <a:gd name="T7" fmla="*/ 155 h 183"/>
                  <a:gd name="T8" fmla="*/ 0 w 18"/>
                  <a:gd name="T9" fmla="*/ 183 h 183"/>
                  <a:gd name="T10" fmla="*/ 0 60000 65536"/>
                  <a:gd name="T11" fmla="*/ 0 60000 65536"/>
                  <a:gd name="T12" fmla="*/ 0 60000 65536"/>
                  <a:gd name="T13" fmla="*/ 0 60000 65536"/>
                  <a:gd name="T14" fmla="*/ 0 60000 65536"/>
                  <a:gd name="T15" fmla="*/ 0 w 18"/>
                  <a:gd name="T16" fmla="*/ 0 h 183"/>
                  <a:gd name="T17" fmla="*/ 18 w 18"/>
                  <a:gd name="T18" fmla="*/ 183 h 183"/>
                </a:gdLst>
                <a:ahLst/>
                <a:cxnLst>
                  <a:cxn ang="T10">
                    <a:pos x="T0" y="T1"/>
                  </a:cxn>
                  <a:cxn ang="T11">
                    <a:pos x="T2" y="T3"/>
                  </a:cxn>
                  <a:cxn ang="T12">
                    <a:pos x="T4" y="T5"/>
                  </a:cxn>
                  <a:cxn ang="T13">
                    <a:pos x="T6" y="T7"/>
                  </a:cxn>
                  <a:cxn ang="T14">
                    <a:pos x="T8" y="T9"/>
                  </a:cxn>
                </a:cxnLst>
                <a:rect l="T15" t="T16" r="T17" b="T18"/>
                <a:pathLst>
                  <a:path w="18" h="183">
                    <a:moveTo>
                      <a:pt x="18" y="0"/>
                    </a:moveTo>
                    <a:lnTo>
                      <a:pt x="17" y="31"/>
                    </a:lnTo>
                    <a:lnTo>
                      <a:pt x="10" y="94"/>
                    </a:lnTo>
                    <a:lnTo>
                      <a:pt x="4" y="155"/>
                    </a:lnTo>
                    <a:lnTo>
                      <a:pt x="0" y="183"/>
                    </a:lnTo>
                  </a:path>
                </a:pathLst>
              </a:custGeom>
              <a:noFill/>
              <a:ln w="4763">
                <a:solidFill>
                  <a:srgbClr val="004A8F"/>
                </a:solidFill>
                <a:round/>
                <a:headEnd/>
                <a:tailEnd/>
              </a:ln>
            </p:spPr>
            <p:txBody>
              <a:bodyPr/>
              <a:lstStyle/>
              <a:p>
                <a:pPr fontAlgn="t"/>
                <a:endParaRPr lang="en-US"/>
              </a:p>
            </p:txBody>
          </p:sp>
          <p:sp>
            <p:nvSpPr>
              <p:cNvPr id="48760" name="Line 282"/>
              <p:cNvSpPr>
                <a:spLocks noChangeShapeType="1"/>
              </p:cNvSpPr>
              <p:nvPr/>
            </p:nvSpPr>
            <p:spPr bwMode="auto">
              <a:xfrm flipH="1">
                <a:off x="4581" y="1559"/>
                <a:ext cx="7" cy="1"/>
              </a:xfrm>
              <a:prstGeom prst="line">
                <a:avLst/>
              </a:prstGeom>
              <a:noFill/>
              <a:ln w="4763">
                <a:solidFill>
                  <a:srgbClr val="004A8F"/>
                </a:solidFill>
                <a:round/>
                <a:headEnd/>
                <a:tailEnd/>
              </a:ln>
            </p:spPr>
            <p:txBody>
              <a:bodyPr/>
              <a:lstStyle/>
              <a:p>
                <a:endParaRPr lang="en-US"/>
              </a:p>
            </p:txBody>
          </p:sp>
          <p:sp>
            <p:nvSpPr>
              <p:cNvPr id="48761" name="Freeform 283"/>
              <p:cNvSpPr>
                <a:spLocks/>
              </p:cNvSpPr>
              <p:nvPr/>
            </p:nvSpPr>
            <p:spPr bwMode="auto">
              <a:xfrm>
                <a:off x="4573" y="1560"/>
                <a:ext cx="8" cy="3"/>
              </a:xfrm>
              <a:custGeom>
                <a:avLst/>
                <a:gdLst>
                  <a:gd name="T0" fmla="*/ 34 w 34"/>
                  <a:gd name="T1" fmla="*/ 0 h 10"/>
                  <a:gd name="T2" fmla="*/ 30 w 34"/>
                  <a:gd name="T3" fmla="*/ 5 h 10"/>
                  <a:gd name="T4" fmla="*/ 23 w 34"/>
                  <a:gd name="T5" fmla="*/ 10 h 10"/>
                  <a:gd name="T6" fmla="*/ 12 w 34"/>
                  <a:gd name="T7" fmla="*/ 5 h 10"/>
                  <a:gd name="T8" fmla="*/ 0 w 34"/>
                  <a:gd name="T9" fmla="*/ 2 h 10"/>
                  <a:gd name="T10" fmla="*/ 0 60000 65536"/>
                  <a:gd name="T11" fmla="*/ 0 60000 65536"/>
                  <a:gd name="T12" fmla="*/ 0 60000 65536"/>
                  <a:gd name="T13" fmla="*/ 0 60000 65536"/>
                  <a:gd name="T14" fmla="*/ 0 60000 65536"/>
                  <a:gd name="T15" fmla="*/ 0 w 34"/>
                  <a:gd name="T16" fmla="*/ 0 h 10"/>
                  <a:gd name="T17" fmla="*/ 34 w 34"/>
                  <a:gd name="T18" fmla="*/ 10 h 10"/>
                </a:gdLst>
                <a:ahLst/>
                <a:cxnLst>
                  <a:cxn ang="T10">
                    <a:pos x="T0" y="T1"/>
                  </a:cxn>
                  <a:cxn ang="T11">
                    <a:pos x="T2" y="T3"/>
                  </a:cxn>
                  <a:cxn ang="T12">
                    <a:pos x="T4" y="T5"/>
                  </a:cxn>
                  <a:cxn ang="T13">
                    <a:pos x="T6" y="T7"/>
                  </a:cxn>
                  <a:cxn ang="T14">
                    <a:pos x="T8" y="T9"/>
                  </a:cxn>
                </a:cxnLst>
                <a:rect l="T15" t="T16" r="T17" b="T18"/>
                <a:pathLst>
                  <a:path w="34" h="10">
                    <a:moveTo>
                      <a:pt x="34" y="0"/>
                    </a:moveTo>
                    <a:lnTo>
                      <a:pt x="30" y="5"/>
                    </a:lnTo>
                    <a:lnTo>
                      <a:pt x="23" y="10"/>
                    </a:lnTo>
                    <a:lnTo>
                      <a:pt x="12" y="5"/>
                    </a:lnTo>
                    <a:lnTo>
                      <a:pt x="0" y="2"/>
                    </a:lnTo>
                  </a:path>
                </a:pathLst>
              </a:custGeom>
              <a:noFill/>
              <a:ln w="4763">
                <a:solidFill>
                  <a:srgbClr val="004A8F"/>
                </a:solidFill>
                <a:round/>
                <a:headEnd/>
                <a:tailEnd/>
              </a:ln>
            </p:spPr>
            <p:txBody>
              <a:bodyPr/>
              <a:lstStyle/>
              <a:p>
                <a:pPr fontAlgn="t"/>
                <a:endParaRPr lang="en-US"/>
              </a:p>
            </p:txBody>
          </p:sp>
          <p:sp>
            <p:nvSpPr>
              <p:cNvPr id="48762" name="Freeform 284"/>
              <p:cNvSpPr>
                <a:spLocks/>
              </p:cNvSpPr>
              <p:nvPr/>
            </p:nvSpPr>
            <p:spPr bwMode="auto">
              <a:xfrm>
                <a:off x="4524" y="1513"/>
                <a:ext cx="49" cy="49"/>
              </a:xfrm>
              <a:custGeom>
                <a:avLst/>
                <a:gdLst>
                  <a:gd name="T0" fmla="*/ 198 w 198"/>
                  <a:gd name="T1" fmla="*/ 190 h 195"/>
                  <a:gd name="T2" fmla="*/ 79 w 198"/>
                  <a:gd name="T3" fmla="*/ 190 h 195"/>
                  <a:gd name="T4" fmla="*/ 76 w 198"/>
                  <a:gd name="T5" fmla="*/ 195 h 195"/>
                  <a:gd name="T6" fmla="*/ 26 w 198"/>
                  <a:gd name="T7" fmla="*/ 186 h 195"/>
                  <a:gd name="T8" fmla="*/ 4 w 198"/>
                  <a:gd name="T9" fmla="*/ 167 h 195"/>
                  <a:gd name="T10" fmla="*/ 0 w 198"/>
                  <a:gd name="T11" fmla="*/ 161 h 195"/>
                  <a:gd name="T12" fmla="*/ 0 w 198"/>
                  <a:gd name="T13" fmla="*/ 0 h 195"/>
                  <a:gd name="T14" fmla="*/ 0 60000 65536"/>
                  <a:gd name="T15" fmla="*/ 0 60000 65536"/>
                  <a:gd name="T16" fmla="*/ 0 60000 65536"/>
                  <a:gd name="T17" fmla="*/ 0 60000 65536"/>
                  <a:gd name="T18" fmla="*/ 0 60000 65536"/>
                  <a:gd name="T19" fmla="*/ 0 60000 65536"/>
                  <a:gd name="T20" fmla="*/ 0 60000 65536"/>
                  <a:gd name="T21" fmla="*/ 0 w 198"/>
                  <a:gd name="T22" fmla="*/ 0 h 195"/>
                  <a:gd name="T23" fmla="*/ 198 w 198"/>
                  <a:gd name="T24" fmla="*/ 195 h 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95">
                    <a:moveTo>
                      <a:pt x="198" y="190"/>
                    </a:moveTo>
                    <a:lnTo>
                      <a:pt x="79" y="190"/>
                    </a:lnTo>
                    <a:lnTo>
                      <a:pt x="76" y="195"/>
                    </a:lnTo>
                    <a:lnTo>
                      <a:pt x="26" y="186"/>
                    </a:lnTo>
                    <a:lnTo>
                      <a:pt x="4" y="167"/>
                    </a:lnTo>
                    <a:lnTo>
                      <a:pt x="0" y="161"/>
                    </a:lnTo>
                    <a:lnTo>
                      <a:pt x="0" y="0"/>
                    </a:lnTo>
                  </a:path>
                </a:pathLst>
              </a:custGeom>
              <a:noFill/>
              <a:ln w="4763">
                <a:solidFill>
                  <a:srgbClr val="004A8F"/>
                </a:solidFill>
                <a:round/>
                <a:headEnd/>
                <a:tailEnd/>
              </a:ln>
            </p:spPr>
            <p:txBody>
              <a:bodyPr/>
              <a:lstStyle/>
              <a:p>
                <a:pPr fontAlgn="t"/>
                <a:endParaRPr lang="en-US"/>
              </a:p>
            </p:txBody>
          </p:sp>
          <p:sp>
            <p:nvSpPr>
              <p:cNvPr id="48763" name="Freeform 285"/>
              <p:cNvSpPr>
                <a:spLocks/>
              </p:cNvSpPr>
              <p:nvPr/>
            </p:nvSpPr>
            <p:spPr bwMode="auto">
              <a:xfrm>
                <a:off x="4523" y="1508"/>
                <a:ext cx="71" cy="5"/>
              </a:xfrm>
              <a:custGeom>
                <a:avLst/>
                <a:gdLst>
                  <a:gd name="T0" fmla="*/ 0 w 284"/>
                  <a:gd name="T1" fmla="*/ 20 h 20"/>
                  <a:gd name="T2" fmla="*/ 30 w 284"/>
                  <a:gd name="T3" fmla="*/ 0 h 20"/>
                  <a:gd name="T4" fmla="*/ 241 w 284"/>
                  <a:gd name="T5" fmla="*/ 3 h 20"/>
                  <a:gd name="T6" fmla="*/ 284 w 284"/>
                  <a:gd name="T7" fmla="*/ 20 h 20"/>
                  <a:gd name="T8" fmla="*/ 0 60000 65536"/>
                  <a:gd name="T9" fmla="*/ 0 60000 65536"/>
                  <a:gd name="T10" fmla="*/ 0 60000 65536"/>
                  <a:gd name="T11" fmla="*/ 0 60000 65536"/>
                  <a:gd name="T12" fmla="*/ 0 w 284"/>
                  <a:gd name="T13" fmla="*/ 0 h 20"/>
                  <a:gd name="T14" fmla="*/ 284 w 284"/>
                  <a:gd name="T15" fmla="*/ 20 h 20"/>
                </a:gdLst>
                <a:ahLst/>
                <a:cxnLst>
                  <a:cxn ang="T8">
                    <a:pos x="T0" y="T1"/>
                  </a:cxn>
                  <a:cxn ang="T9">
                    <a:pos x="T2" y="T3"/>
                  </a:cxn>
                  <a:cxn ang="T10">
                    <a:pos x="T4" y="T5"/>
                  </a:cxn>
                  <a:cxn ang="T11">
                    <a:pos x="T6" y="T7"/>
                  </a:cxn>
                </a:cxnLst>
                <a:rect l="T12" t="T13" r="T14" b="T15"/>
                <a:pathLst>
                  <a:path w="284" h="20">
                    <a:moveTo>
                      <a:pt x="0" y="20"/>
                    </a:moveTo>
                    <a:lnTo>
                      <a:pt x="30" y="0"/>
                    </a:lnTo>
                    <a:lnTo>
                      <a:pt x="241" y="3"/>
                    </a:lnTo>
                    <a:lnTo>
                      <a:pt x="284" y="20"/>
                    </a:lnTo>
                  </a:path>
                </a:pathLst>
              </a:custGeom>
              <a:noFill/>
              <a:ln w="4763">
                <a:solidFill>
                  <a:srgbClr val="004A8F"/>
                </a:solidFill>
                <a:round/>
                <a:headEnd/>
                <a:tailEnd/>
              </a:ln>
            </p:spPr>
            <p:txBody>
              <a:bodyPr/>
              <a:lstStyle/>
              <a:p>
                <a:pPr fontAlgn="t"/>
                <a:endParaRPr lang="en-US"/>
              </a:p>
            </p:txBody>
          </p:sp>
          <p:sp>
            <p:nvSpPr>
              <p:cNvPr id="48764" name="Freeform 286"/>
              <p:cNvSpPr>
                <a:spLocks/>
              </p:cNvSpPr>
              <p:nvPr/>
            </p:nvSpPr>
            <p:spPr bwMode="auto">
              <a:xfrm>
                <a:off x="4589" y="1513"/>
                <a:ext cx="5" cy="46"/>
              </a:xfrm>
              <a:custGeom>
                <a:avLst/>
                <a:gdLst>
                  <a:gd name="T0" fmla="*/ 18 w 18"/>
                  <a:gd name="T1" fmla="*/ 0 h 185"/>
                  <a:gd name="T2" fmla="*/ 16 w 18"/>
                  <a:gd name="T3" fmla="*/ 31 h 185"/>
                  <a:gd name="T4" fmla="*/ 10 w 18"/>
                  <a:gd name="T5" fmla="*/ 94 h 185"/>
                  <a:gd name="T6" fmla="*/ 3 w 18"/>
                  <a:gd name="T7" fmla="*/ 157 h 185"/>
                  <a:gd name="T8" fmla="*/ 0 w 18"/>
                  <a:gd name="T9" fmla="*/ 185 h 185"/>
                  <a:gd name="T10" fmla="*/ 0 60000 65536"/>
                  <a:gd name="T11" fmla="*/ 0 60000 65536"/>
                  <a:gd name="T12" fmla="*/ 0 60000 65536"/>
                  <a:gd name="T13" fmla="*/ 0 60000 65536"/>
                  <a:gd name="T14" fmla="*/ 0 60000 65536"/>
                  <a:gd name="T15" fmla="*/ 0 w 18"/>
                  <a:gd name="T16" fmla="*/ 0 h 185"/>
                  <a:gd name="T17" fmla="*/ 18 w 18"/>
                  <a:gd name="T18" fmla="*/ 185 h 185"/>
                </a:gdLst>
                <a:ahLst/>
                <a:cxnLst>
                  <a:cxn ang="T10">
                    <a:pos x="T0" y="T1"/>
                  </a:cxn>
                  <a:cxn ang="T11">
                    <a:pos x="T2" y="T3"/>
                  </a:cxn>
                  <a:cxn ang="T12">
                    <a:pos x="T4" y="T5"/>
                  </a:cxn>
                  <a:cxn ang="T13">
                    <a:pos x="T6" y="T7"/>
                  </a:cxn>
                  <a:cxn ang="T14">
                    <a:pos x="T8" y="T9"/>
                  </a:cxn>
                </a:cxnLst>
                <a:rect l="T15" t="T16" r="T17" b="T18"/>
                <a:pathLst>
                  <a:path w="18" h="185">
                    <a:moveTo>
                      <a:pt x="18" y="0"/>
                    </a:moveTo>
                    <a:lnTo>
                      <a:pt x="16" y="31"/>
                    </a:lnTo>
                    <a:lnTo>
                      <a:pt x="10" y="94"/>
                    </a:lnTo>
                    <a:lnTo>
                      <a:pt x="3" y="157"/>
                    </a:lnTo>
                    <a:lnTo>
                      <a:pt x="0" y="185"/>
                    </a:lnTo>
                  </a:path>
                </a:pathLst>
              </a:custGeom>
              <a:noFill/>
              <a:ln w="4763">
                <a:solidFill>
                  <a:srgbClr val="004A8F"/>
                </a:solidFill>
                <a:round/>
                <a:headEnd/>
                <a:tailEnd/>
              </a:ln>
            </p:spPr>
            <p:txBody>
              <a:bodyPr/>
              <a:lstStyle/>
              <a:p>
                <a:pPr fontAlgn="t"/>
                <a:endParaRPr lang="en-US"/>
              </a:p>
            </p:txBody>
          </p:sp>
          <p:sp>
            <p:nvSpPr>
              <p:cNvPr id="48765" name="Line 287"/>
              <p:cNvSpPr>
                <a:spLocks noChangeShapeType="1"/>
              </p:cNvSpPr>
              <p:nvPr/>
            </p:nvSpPr>
            <p:spPr bwMode="auto">
              <a:xfrm flipH="1">
                <a:off x="4582" y="1559"/>
                <a:ext cx="7" cy="2"/>
              </a:xfrm>
              <a:prstGeom prst="line">
                <a:avLst/>
              </a:prstGeom>
              <a:noFill/>
              <a:ln w="4763">
                <a:solidFill>
                  <a:srgbClr val="004A8F"/>
                </a:solidFill>
                <a:round/>
                <a:headEnd/>
                <a:tailEnd/>
              </a:ln>
            </p:spPr>
            <p:txBody>
              <a:bodyPr/>
              <a:lstStyle/>
              <a:p>
                <a:endParaRPr lang="en-US"/>
              </a:p>
            </p:txBody>
          </p:sp>
          <p:sp>
            <p:nvSpPr>
              <p:cNvPr id="48766" name="Freeform 288"/>
              <p:cNvSpPr>
                <a:spLocks/>
              </p:cNvSpPr>
              <p:nvPr/>
            </p:nvSpPr>
            <p:spPr bwMode="auto">
              <a:xfrm>
                <a:off x="4573" y="1561"/>
                <a:ext cx="9" cy="3"/>
              </a:xfrm>
              <a:custGeom>
                <a:avLst/>
                <a:gdLst>
                  <a:gd name="T0" fmla="*/ 35 w 35"/>
                  <a:gd name="T1" fmla="*/ 0 h 11"/>
                  <a:gd name="T2" fmla="*/ 30 w 35"/>
                  <a:gd name="T3" fmla="*/ 6 h 11"/>
                  <a:gd name="T4" fmla="*/ 24 w 35"/>
                  <a:gd name="T5" fmla="*/ 11 h 11"/>
                  <a:gd name="T6" fmla="*/ 11 w 35"/>
                  <a:gd name="T7" fmla="*/ 6 h 11"/>
                  <a:gd name="T8" fmla="*/ 0 w 35"/>
                  <a:gd name="T9" fmla="*/ 2 h 11"/>
                  <a:gd name="T10" fmla="*/ 0 60000 65536"/>
                  <a:gd name="T11" fmla="*/ 0 60000 65536"/>
                  <a:gd name="T12" fmla="*/ 0 60000 65536"/>
                  <a:gd name="T13" fmla="*/ 0 60000 65536"/>
                  <a:gd name="T14" fmla="*/ 0 60000 65536"/>
                  <a:gd name="T15" fmla="*/ 0 w 35"/>
                  <a:gd name="T16" fmla="*/ 0 h 11"/>
                  <a:gd name="T17" fmla="*/ 35 w 35"/>
                  <a:gd name="T18" fmla="*/ 11 h 11"/>
                </a:gdLst>
                <a:ahLst/>
                <a:cxnLst>
                  <a:cxn ang="T10">
                    <a:pos x="T0" y="T1"/>
                  </a:cxn>
                  <a:cxn ang="T11">
                    <a:pos x="T2" y="T3"/>
                  </a:cxn>
                  <a:cxn ang="T12">
                    <a:pos x="T4" y="T5"/>
                  </a:cxn>
                  <a:cxn ang="T13">
                    <a:pos x="T6" y="T7"/>
                  </a:cxn>
                  <a:cxn ang="T14">
                    <a:pos x="T8" y="T9"/>
                  </a:cxn>
                </a:cxnLst>
                <a:rect l="T15" t="T16" r="T17" b="T18"/>
                <a:pathLst>
                  <a:path w="35" h="11">
                    <a:moveTo>
                      <a:pt x="35" y="0"/>
                    </a:moveTo>
                    <a:lnTo>
                      <a:pt x="30" y="6"/>
                    </a:lnTo>
                    <a:lnTo>
                      <a:pt x="24" y="11"/>
                    </a:lnTo>
                    <a:lnTo>
                      <a:pt x="11" y="6"/>
                    </a:lnTo>
                    <a:lnTo>
                      <a:pt x="0" y="2"/>
                    </a:lnTo>
                  </a:path>
                </a:pathLst>
              </a:custGeom>
              <a:noFill/>
              <a:ln w="4763">
                <a:solidFill>
                  <a:srgbClr val="004A8F"/>
                </a:solidFill>
                <a:round/>
                <a:headEnd/>
                <a:tailEnd/>
              </a:ln>
            </p:spPr>
            <p:txBody>
              <a:bodyPr/>
              <a:lstStyle/>
              <a:p>
                <a:pPr fontAlgn="t"/>
                <a:endParaRPr lang="en-US"/>
              </a:p>
            </p:txBody>
          </p:sp>
          <p:sp>
            <p:nvSpPr>
              <p:cNvPr id="48767" name="Freeform 289"/>
              <p:cNvSpPr>
                <a:spLocks/>
              </p:cNvSpPr>
              <p:nvPr/>
            </p:nvSpPr>
            <p:spPr bwMode="auto">
              <a:xfrm>
                <a:off x="4523" y="1513"/>
                <a:ext cx="50" cy="50"/>
              </a:xfrm>
              <a:custGeom>
                <a:avLst/>
                <a:gdLst>
                  <a:gd name="T0" fmla="*/ 202 w 202"/>
                  <a:gd name="T1" fmla="*/ 194 h 201"/>
                  <a:gd name="T2" fmla="*/ 76 w 202"/>
                  <a:gd name="T3" fmla="*/ 196 h 201"/>
                  <a:gd name="T4" fmla="*/ 74 w 202"/>
                  <a:gd name="T5" fmla="*/ 201 h 201"/>
                  <a:gd name="T6" fmla="*/ 26 w 202"/>
                  <a:gd name="T7" fmla="*/ 192 h 201"/>
                  <a:gd name="T8" fmla="*/ 3 w 202"/>
                  <a:gd name="T9" fmla="*/ 170 h 201"/>
                  <a:gd name="T10" fmla="*/ 0 w 202"/>
                  <a:gd name="T11" fmla="*/ 166 h 201"/>
                  <a:gd name="T12" fmla="*/ 0 w 202"/>
                  <a:gd name="T13" fmla="*/ 0 h 201"/>
                  <a:gd name="T14" fmla="*/ 0 60000 65536"/>
                  <a:gd name="T15" fmla="*/ 0 60000 65536"/>
                  <a:gd name="T16" fmla="*/ 0 60000 65536"/>
                  <a:gd name="T17" fmla="*/ 0 60000 65536"/>
                  <a:gd name="T18" fmla="*/ 0 60000 65536"/>
                  <a:gd name="T19" fmla="*/ 0 60000 65536"/>
                  <a:gd name="T20" fmla="*/ 0 60000 65536"/>
                  <a:gd name="T21" fmla="*/ 0 w 202"/>
                  <a:gd name="T22" fmla="*/ 0 h 201"/>
                  <a:gd name="T23" fmla="*/ 202 w 202"/>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201">
                    <a:moveTo>
                      <a:pt x="202" y="194"/>
                    </a:moveTo>
                    <a:lnTo>
                      <a:pt x="76" y="196"/>
                    </a:lnTo>
                    <a:lnTo>
                      <a:pt x="74" y="201"/>
                    </a:lnTo>
                    <a:lnTo>
                      <a:pt x="26" y="192"/>
                    </a:lnTo>
                    <a:lnTo>
                      <a:pt x="3" y="170"/>
                    </a:lnTo>
                    <a:lnTo>
                      <a:pt x="0" y="166"/>
                    </a:lnTo>
                    <a:lnTo>
                      <a:pt x="0" y="0"/>
                    </a:lnTo>
                  </a:path>
                </a:pathLst>
              </a:custGeom>
              <a:noFill/>
              <a:ln w="4763">
                <a:solidFill>
                  <a:srgbClr val="004A8F"/>
                </a:solidFill>
                <a:round/>
                <a:headEnd/>
                <a:tailEnd/>
              </a:ln>
            </p:spPr>
            <p:txBody>
              <a:bodyPr/>
              <a:lstStyle/>
              <a:p>
                <a:pPr fontAlgn="t"/>
                <a:endParaRPr lang="en-US"/>
              </a:p>
            </p:txBody>
          </p:sp>
          <p:sp>
            <p:nvSpPr>
              <p:cNvPr id="48768" name="Freeform 290"/>
              <p:cNvSpPr>
                <a:spLocks/>
              </p:cNvSpPr>
              <p:nvPr/>
            </p:nvSpPr>
            <p:spPr bwMode="auto">
              <a:xfrm>
                <a:off x="4522" y="1507"/>
                <a:ext cx="73" cy="5"/>
              </a:xfrm>
              <a:custGeom>
                <a:avLst/>
                <a:gdLst>
                  <a:gd name="T0" fmla="*/ 0 w 289"/>
                  <a:gd name="T1" fmla="*/ 22 h 22"/>
                  <a:gd name="T2" fmla="*/ 31 w 289"/>
                  <a:gd name="T3" fmla="*/ 0 h 22"/>
                  <a:gd name="T4" fmla="*/ 251 w 289"/>
                  <a:gd name="T5" fmla="*/ 4 h 22"/>
                  <a:gd name="T6" fmla="*/ 289 w 289"/>
                  <a:gd name="T7" fmla="*/ 21 h 22"/>
                  <a:gd name="T8" fmla="*/ 0 60000 65536"/>
                  <a:gd name="T9" fmla="*/ 0 60000 65536"/>
                  <a:gd name="T10" fmla="*/ 0 60000 65536"/>
                  <a:gd name="T11" fmla="*/ 0 60000 65536"/>
                  <a:gd name="T12" fmla="*/ 0 w 289"/>
                  <a:gd name="T13" fmla="*/ 0 h 22"/>
                  <a:gd name="T14" fmla="*/ 289 w 289"/>
                  <a:gd name="T15" fmla="*/ 22 h 22"/>
                </a:gdLst>
                <a:ahLst/>
                <a:cxnLst>
                  <a:cxn ang="T8">
                    <a:pos x="T0" y="T1"/>
                  </a:cxn>
                  <a:cxn ang="T9">
                    <a:pos x="T2" y="T3"/>
                  </a:cxn>
                  <a:cxn ang="T10">
                    <a:pos x="T4" y="T5"/>
                  </a:cxn>
                  <a:cxn ang="T11">
                    <a:pos x="T6" y="T7"/>
                  </a:cxn>
                </a:cxnLst>
                <a:rect l="T12" t="T13" r="T14" b="T15"/>
                <a:pathLst>
                  <a:path w="289" h="22">
                    <a:moveTo>
                      <a:pt x="0" y="22"/>
                    </a:moveTo>
                    <a:lnTo>
                      <a:pt x="31" y="0"/>
                    </a:lnTo>
                    <a:lnTo>
                      <a:pt x="251" y="4"/>
                    </a:lnTo>
                    <a:lnTo>
                      <a:pt x="289" y="21"/>
                    </a:lnTo>
                  </a:path>
                </a:pathLst>
              </a:custGeom>
              <a:noFill/>
              <a:ln w="4763">
                <a:solidFill>
                  <a:srgbClr val="004A8F"/>
                </a:solidFill>
                <a:round/>
                <a:headEnd/>
                <a:tailEnd/>
              </a:ln>
            </p:spPr>
            <p:txBody>
              <a:bodyPr/>
              <a:lstStyle/>
              <a:p>
                <a:pPr fontAlgn="t"/>
                <a:endParaRPr lang="en-US"/>
              </a:p>
            </p:txBody>
          </p:sp>
          <p:sp>
            <p:nvSpPr>
              <p:cNvPr id="48769" name="Freeform 291"/>
              <p:cNvSpPr>
                <a:spLocks/>
              </p:cNvSpPr>
              <p:nvPr/>
            </p:nvSpPr>
            <p:spPr bwMode="auto">
              <a:xfrm>
                <a:off x="4590" y="1512"/>
                <a:ext cx="5" cy="48"/>
              </a:xfrm>
              <a:custGeom>
                <a:avLst/>
                <a:gdLst>
                  <a:gd name="T0" fmla="*/ 18 w 18"/>
                  <a:gd name="T1" fmla="*/ 0 h 190"/>
                  <a:gd name="T2" fmla="*/ 16 w 18"/>
                  <a:gd name="T3" fmla="*/ 30 h 190"/>
                  <a:gd name="T4" fmla="*/ 9 w 18"/>
                  <a:gd name="T5" fmla="*/ 96 h 190"/>
                  <a:gd name="T6" fmla="*/ 3 w 18"/>
                  <a:gd name="T7" fmla="*/ 160 h 190"/>
                  <a:gd name="T8" fmla="*/ 0 w 18"/>
                  <a:gd name="T9" fmla="*/ 190 h 190"/>
                  <a:gd name="T10" fmla="*/ 0 60000 65536"/>
                  <a:gd name="T11" fmla="*/ 0 60000 65536"/>
                  <a:gd name="T12" fmla="*/ 0 60000 65536"/>
                  <a:gd name="T13" fmla="*/ 0 60000 65536"/>
                  <a:gd name="T14" fmla="*/ 0 60000 65536"/>
                  <a:gd name="T15" fmla="*/ 0 w 18"/>
                  <a:gd name="T16" fmla="*/ 0 h 190"/>
                  <a:gd name="T17" fmla="*/ 18 w 18"/>
                  <a:gd name="T18" fmla="*/ 190 h 190"/>
                </a:gdLst>
                <a:ahLst/>
                <a:cxnLst>
                  <a:cxn ang="T10">
                    <a:pos x="T0" y="T1"/>
                  </a:cxn>
                  <a:cxn ang="T11">
                    <a:pos x="T2" y="T3"/>
                  </a:cxn>
                  <a:cxn ang="T12">
                    <a:pos x="T4" y="T5"/>
                  </a:cxn>
                  <a:cxn ang="T13">
                    <a:pos x="T6" y="T7"/>
                  </a:cxn>
                  <a:cxn ang="T14">
                    <a:pos x="T8" y="T9"/>
                  </a:cxn>
                </a:cxnLst>
                <a:rect l="T15" t="T16" r="T17" b="T18"/>
                <a:pathLst>
                  <a:path w="18" h="190">
                    <a:moveTo>
                      <a:pt x="18" y="0"/>
                    </a:moveTo>
                    <a:lnTo>
                      <a:pt x="16" y="30"/>
                    </a:lnTo>
                    <a:lnTo>
                      <a:pt x="9" y="96"/>
                    </a:lnTo>
                    <a:lnTo>
                      <a:pt x="3" y="160"/>
                    </a:lnTo>
                    <a:lnTo>
                      <a:pt x="0" y="190"/>
                    </a:lnTo>
                  </a:path>
                </a:pathLst>
              </a:custGeom>
              <a:noFill/>
              <a:ln w="4763">
                <a:solidFill>
                  <a:srgbClr val="004A8F"/>
                </a:solidFill>
                <a:round/>
                <a:headEnd/>
                <a:tailEnd/>
              </a:ln>
            </p:spPr>
            <p:txBody>
              <a:bodyPr/>
              <a:lstStyle/>
              <a:p>
                <a:pPr fontAlgn="t"/>
                <a:endParaRPr lang="en-US"/>
              </a:p>
            </p:txBody>
          </p:sp>
          <p:sp>
            <p:nvSpPr>
              <p:cNvPr id="48770" name="Line 292"/>
              <p:cNvSpPr>
                <a:spLocks noChangeShapeType="1"/>
              </p:cNvSpPr>
              <p:nvPr/>
            </p:nvSpPr>
            <p:spPr bwMode="auto">
              <a:xfrm flipH="1">
                <a:off x="4582" y="1560"/>
                <a:ext cx="8" cy="1"/>
              </a:xfrm>
              <a:prstGeom prst="line">
                <a:avLst/>
              </a:prstGeom>
              <a:noFill/>
              <a:ln w="4763">
                <a:solidFill>
                  <a:srgbClr val="004A8F"/>
                </a:solidFill>
                <a:round/>
                <a:headEnd/>
                <a:tailEnd/>
              </a:ln>
            </p:spPr>
            <p:txBody>
              <a:bodyPr/>
              <a:lstStyle/>
              <a:p>
                <a:endParaRPr lang="en-US"/>
              </a:p>
            </p:txBody>
          </p:sp>
          <p:sp>
            <p:nvSpPr>
              <p:cNvPr id="48771" name="Freeform 293"/>
              <p:cNvSpPr>
                <a:spLocks/>
              </p:cNvSpPr>
              <p:nvPr/>
            </p:nvSpPr>
            <p:spPr bwMode="auto">
              <a:xfrm>
                <a:off x="4573" y="1561"/>
                <a:ext cx="9" cy="3"/>
              </a:xfrm>
              <a:custGeom>
                <a:avLst/>
                <a:gdLst>
                  <a:gd name="T0" fmla="*/ 37 w 37"/>
                  <a:gd name="T1" fmla="*/ 0 h 12"/>
                  <a:gd name="T2" fmla="*/ 33 w 37"/>
                  <a:gd name="T3" fmla="*/ 7 h 12"/>
                  <a:gd name="T4" fmla="*/ 25 w 37"/>
                  <a:gd name="T5" fmla="*/ 12 h 12"/>
                  <a:gd name="T6" fmla="*/ 12 w 37"/>
                  <a:gd name="T7" fmla="*/ 7 h 12"/>
                  <a:gd name="T8" fmla="*/ 0 w 37"/>
                  <a:gd name="T9" fmla="*/ 3 h 12"/>
                  <a:gd name="T10" fmla="*/ 0 60000 65536"/>
                  <a:gd name="T11" fmla="*/ 0 60000 65536"/>
                  <a:gd name="T12" fmla="*/ 0 60000 65536"/>
                  <a:gd name="T13" fmla="*/ 0 60000 65536"/>
                  <a:gd name="T14" fmla="*/ 0 60000 65536"/>
                  <a:gd name="T15" fmla="*/ 0 w 37"/>
                  <a:gd name="T16" fmla="*/ 0 h 12"/>
                  <a:gd name="T17" fmla="*/ 37 w 37"/>
                  <a:gd name="T18" fmla="*/ 12 h 12"/>
                </a:gdLst>
                <a:ahLst/>
                <a:cxnLst>
                  <a:cxn ang="T10">
                    <a:pos x="T0" y="T1"/>
                  </a:cxn>
                  <a:cxn ang="T11">
                    <a:pos x="T2" y="T3"/>
                  </a:cxn>
                  <a:cxn ang="T12">
                    <a:pos x="T4" y="T5"/>
                  </a:cxn>
                  <a:cxn ang="T13">
                    <a:pos x="T6" y="T7"/>
                  </a:cxn>
                  <a:cxn ang="T14">
                    <a:pos x="T8" y="T9"/>
                  </a:cxn>
                </a:cxnLst>
                <a:rect l="T15" t="T16" r="T17" b="T18"/>
                <a:pathLst>
                  <a:path w="37" h="12">
                    <a:moveTo>
                      <a:pt x="37" y="0"/>
                    </a:moveTo>
                    <a:lnTo>
                      <a:pt x="33" y="7"/>
                    </a:lnTo>
                    <a:lnTo>
                      <a:pt x="25" y="12"/>
                    </a:lnTo>
                    <a:lnTo>
                      <a:pt x="12" y="7"/>
                    </a:lnTo>
                    <a:lnTo>
                      <a:pt x="0" y="3"/>
                    </a:lnTo>
                  </a:path>
                </a:pathLst>
              </a:custGeom>
              <a:noFill/>
              <a:ln w="4763">
                <a:solidFill>
                  <a:srgbClr val="004A8F"/>
                </a:solidFill>
                <a:round/>
                <a:headEnd/>
                <a:tailEnd/>
              </a:ln>
            </p:spPr>
            <p:txBody>
              <a:bodyPr/>
              <a:lstStyle/>
              <a:p>
                <a:pPr fontAlgn="t"/>
                <a:endParaRPr lang="en-US"/>
              </a:p>
            </p:txBody>
          </p:sp>
          <p:sp>
            <p:nvSpPr>
              <p:cNvPr id="48772" name="Freeform 294"/>
              <p:cNvSpPr>
                <a:spLocks/>
              </p:cNvSpPr>
              <p:nvPr/>
            </p:nvSpPr>
            <p:spPr bwMode="auto">
              <a:xfrm>
                <a:off x="4522" y="1512"/>
                <a:ext cx="51" cy="52"/>
              </a:xfrm>
              <a:custGeom>
                <a:avLst/>
                <a:gdLst>
                  <a:gd name="T0" fmla="*/ 204 w 204"/>
                  <a:gd name="T1" fmla="*/ 198 h 204"/>
                  <a:gd name="T2" fmla="*/ 73 w 204"/>
                  <a:gd name="T3" fmla="*/ 199 h 204"/>
                  <a:gd name="T4" fmla="*/ 71 w 204"/>
                  <a:gd name="T5" fmla="*/ 204 h 204"/>
                  <a:gd name="T6" fmla="*/ 27 w 204"/>
                  <a:gd name="T7" fmla="*/ 194 h 204"/>
                  <a:gd name="T8" fmla="*/ 2 w 204"/>
                  <a:gd name="T9" fmla="*/ 172 h 204"/>
                  <a:gd name="T10" fmla="*/ 0 w 204"/>
                  <a:gd name="T11" fmla="*/ 170 h 204"/>
                  <a:gd name="T12" fmla="*/ 0 w 204"/>
                  <a:gd name="T13" fmla="*/ 0 h 204"/>
                  <a:gd name="T14" fmla="*/ 0 60000 65536"/>
                  <a:gd name="T15" fmla="*/ 0 60000 65536"/>
                  <a:gd name="T16" fmla="*/ 0 60000 65536"/>
                  <a:gd name="T17" fmla="*/ 0 60000 65536"/>
                  <a:gd name="T18" fmla="*/ 0 60000 65536"/>
                  <a:gd name="T19" fmla="*/ 0 60000 65536"/>
                  <a:gd name="T20" fmla="*/ 0 60000 65536"/>
                  <a:gd name="T21" fmla="*/ 0 w 204"/>
                  <a:gd name="T22" fmla="*/ 0 h 204"/>
                  <a:gd name="T23" fmla="*/ 204 w 204"/>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04">
                    <a:moveTo>
                      <a:pt x="204" y="198"/>
                    </a:moveTo>
                    <a:lnTo>
                      <a:pt x="73" y="199"/>
                    </a:lnTo>
                    <a:lnTo>
                      <a:pt x="71" y="204"/>
                    </a:lnTo>
                    <a:lnTo>
                      <a:pt x="27" y="194"/>
                    </a:lnTo>
                    <a:lnTo>
                      <a:pt x="2" y="172"/>
                    </a:lnTo>
                    <a:lnTo>
                      <a:pt x="0" y="170"/>
                    </a:lnTo>
                    <a:lnTo>
                      <a:pt x="0" y="0"/>
                    </a:lnTo>
                  </a:path>
                </a:pathLst>
              </a:custGeom>
              <a:noFill/>
              <a:ln w="4763">
                <a:solidFill>
                  <a:srgbClr val="004A8F"/>
                </a:solidFill>
                <a:round/>
                <a:headEnd/>
                <a:tailEnd/>
              </a:ln>
            </p:spPr>
            <p:txBody>
              <a:bodyPr/>
              <a:lstStyle/>
              <a:p>
                <a:pPr fontAlgn="t"/>
                <a:endParaRPr lang="en-US"/>
              </a:p>
            </p:txBody>
          </p:sp>
          <p:sp>
            <p:nvSpPr>
              <p:cNvPr id="48773" name="Freeform 295"/>
              <p:cNvSpPr>
                <a:spLocks/>
              </p:cNvSpPr>
              <p:nvPr/>
            </p:nvSpPr>
            <p:spPr bwMode="auto">
              <a:xfrm>
                <a:off x="4521" y="1506"/>
                <a:ext cx="74" cy="6"/>
              </a:xfrm>
              <a:custGeom>
                <a:avLst/>
                <a:gdLst>
                  <a:gd name="T0" fmla="*/ 0 w 296"/>
                  <a:gd name="T1" fmla="*/ 24 h 24"/>
                  <a:gd name="T2" fmla="*/ 32 w 296"/>
                  <a:gd name="T3" fmla="*/ 0 h 24"/>
                  <a:gd name="T4" fmla="*/ 263 w 296"/>
                  <a:gd name="T5" fmla="*/ 4 h 24"/>
                  <a:gd name="T6" fmla="*/ 296 w 296"/>
                  <a:gd name="T7" fmla="*/ 22 h 24"/>
                  <a:gd name="T8" fmla="*/ 0 60000 65536"/>
                  <a:gd name="T9" fmla="*/ 0 60000 65536"/>
                  <a:gd name="T10" fmla="*/ 0 60000 65536"/>
                  <a:gd name="T11" fmla="*/ 0 60000 65536"/>
                  <a:gd name="T12" fmla="*/ 0 w 296"/>
                  <a:gd name="T13" fmla="*/ 0 h 24"/>
                  <a:gd name="T14" fmla="*/ 296 w 296"/>
                  <a:gd name="T15" fmla="*/ 24 h 24"/>
                </a:gdLst>
                <a:ahLst/>
                <a:cxnLst>
                  <a:cxn ang="T8">
                    <a:pos x="T0" y="T1"/>
                  </a:cxn>
                  <a:cxn ang="T9">
                    <a:pos x="T2" y="T3"/>
                  </a:cxn>
                  <a:cxn ang="T10">
                    <a:pos x="T4" y="T5"/>
                  </a:cxn>
                  <a:cxn ang="T11">
                    <a:pos x="T6" y="T7"/>
                  </a:cxn>
                </a:cxnLst>
                <a:rect l="T12" t="T13" r="T14" b="T15"/>
                <a:pathLst>
                  <a:path w="296" h="24">
                    <a:moveTo>
                      <a:pt x="0" y="24"/>
                    </a:moveTo>
                    <a:lnTo>
                      <a:pt x="32" y="0"/>
                    </a:lnTo>
                    <a:lnTo>
                      <a:pt x="263" y="4"/>
                    </a:lnTo>
                    <a:lnTo>
                      <a:pt x="296" y="22"/>
                    </a:lnTo>
                  </a:path>
                </a:pathLst>
              </a:custGeom>
              <a:noFill/>
              <a:ln w="4763">
                <a:solidFill>
                  <a:srgbClr val="004A8F"/>
                </a:solidFill>
                <a:round/>
                <a:headEnd/>
                <a:tailEnd/>
              </a:ln>
            </p:spPr>
            <p:txBody>
              <a:bodyPr/>
              <a:lstStyle/>
              <a:p>
                <a:pPr fontAlgn="t"/>
                <a:endParaRPr lang="en-US"/>
              </a:p>
            </p:txBody>
          </p:sp>
          <p:sp>
            <p:nvSpPr>
              <p:cNvPr id="48774" name="Freeform 296"/>
              <p:cNvSpPr>
                <a:spLocks/>
              </p:cNvSpPr>
              <p:nvPr/>
            </p:nvSpPr>
            <p:spPr bwMode="auto">
              <a:xfrm>
                <a:off x="4591" y="1512"/>
                <a:ext cx="4" cy="48"/>
              </a:xfrm>
              <a:custGeom>
                <a:avLst/>
                <a:gdLst>
                  <a:gd name="T0" fmla="*/ 18 w 18"/>
                  <a:gd name="T1" fmla="*/ 0 h 193"/>
                  <a:gd name="T2" fmla="*/ 17 w 18"/>
                  <a:gd name="T3" fmla="*/ 8 h 193"/>
                  <a:gd name="T4" fmla="*/ 15 w 18"/>
                  <a:gd name="T5" fmla="*/ 31 h 193"/>
                  <a:gd name="T6" fmla="*/ 13 w 18"/>
                  <a:gd name="T7" fmla="*/ 62 h 193"/>
                  <a:gd name="T8" fmla="*/ 9 w 18"/>
                  <a:gd name="T9" fmla="*/ 97 h 193"/>
                  <a:gd name="T10" fmla="*/ 6 w 18"/>
                  <a:gd name="T11" fmla="*/ 133 h 193"/>
                  <a:gd name="T12" fmla="*/ 3 w 18"/>
                  <a:gd name="T13" fmla="*/ 164 h 193"/>
                  <a:gd name="T14" fmla="*/ 1 w 18"/>
                  <a:gd name="T15" fmla="*/ 186 h 193"/>
                  <a:gd name="T16" fmla="*/ 0 w 18"/>
                  <a:gd name="T17" fmla="*/ 193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93"/>
                  <a:gd name="T29" fmla="*/ 18 w 18"/>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93">
                    <a:moveTo>
                      <a:pt x="18" y="0"/>
                    </a:moveTo>
                    <a:lnTo>
                      <a:pt x="17" y="8"/>
                    </a:lnTo>
                    <a:lnTo>
                      <a:pt x="15" y="31"/>
                    </a:lnTo>
                    <a:lnTo>
                      <a:pt x="13" y="62"/>
                    </a:lnTo>
                    <a:lnTo>
                      <a:pt x="9" y="97"/>
                    </a:lnTo>
                    <a:lnTo>
                      <a:pt x="6" y="133"/>
                    </a:lnTo>
                    <a:lnTo>
                      <a:pt x="3" y="164"/>
                    </a:lnTo>
                    <a:lnTo>
                      <a:pt x="1" y="186"/>
                    </a:lnTo>
                    <a:lnTo>
                      <a:pt x="0" y="193"/>
                    </a:lnTo>
                  </a:path>
                </a:pathLst>
              </a:custGeom>
              <a:noFill/>
              <a:ln w="4763">
                <a:solidFill>
                  <a:srgbClr val="004A8F"/>
                </a:solidFill>
                <a:round/>
                <a:headEnd/>
                <a:tailEnd/>
              </a:ln>
            </p:spPr>
            <p:txBody>
              <a:bodyPr/>
              <a:lstStyle/>
              <a:p>
                <a:pPr fontAlgn="t"/>
                <a:endParaRPr lang="en-US"/>
              </a:p>
            </p:txBody>
          </p:sp>
          <p:sp>
            <p:nvSpPr>
              <p:cNvPr id="48775" name="Line 297"/>
              <p:cNvSpPr>
                <a:spLocks noChangeShapeType="1"/>
              </p:cNvSpPr>
              <p:nvPr/>
            </p:nvSpPr>
            <p:spPr bwMode="auto">
              <a:xfrm flipH="1">
                <a:off x="4583" y="1560"/>
                <a:ext cx="8" cy="2"/>
              </a:xfrm>
              <a:prstGeom prst="line">
                <a:avLst/>
              </a:prstGeom>
              <a:noFill/>
              <a:ln w="4763">
                <a:solidFill>
                  <a:srgbClr val="004A8F"/>
                </a:solidFill>
                <a:round/>
                <a:headEnd/>
                <a:tailEnd/>
              </a:ln>
            </p:spPr>
            <p:txBody>
              <a:bodyPr/>
              <a:lstStyle/>
              <a:p>
                <a:endParaRPr lang="en-US"/>
              </a:p>
            </p:txBody>
          </p:sp>
          <p:sp>
            <p:nvSpPr>
              <p:cNvPr id="48776" name="Freeform 298"/>
              <p:cNvSpPr>
                <a:spLocks/>
              </p:cNvSpPr>
              <p:nvPr/>
            </p:nvSpPr>
            <p:spPr bwMode="auto">
              <a:xfrm>
                <a:off x="4573" y="1562"/>
                <a:ext cx="10" cy="3"/>
              </a:xfrm>
              <a:custGeom>
                <a:avLst/>
                <a:gdLst>
                  <a:gd name="T0" fmla="*/ 39 w 39"/>
                  <a:gd name="T1" fmla="*/ 0 h 12"/>
                  <a:gd name="T2" fmla="*/ 34 w 39"/>
                  <a:gd name="T3" fmla="*/ 6 h 12"/>
                  <a:gd name="T4" fmla="*/ 26 w 39"/>
                  <a:gd name="T5" fmla="*/ 12 h 12"/>
                  <a:gd name="T6" fmla="*/ 12 w 39"/>
                  <a:gd name="T7" fmla="*/ 6 h 12"/>
                  <a:gd name="T8" fmla="*/ 0 w 39"/>
                  <a:gd name="T9" fmla="*/ 3 h 12"/>
                  <a:gd name="T10" fmla="*/ 0 60000 65536"/>
                  <a:gd name="T11" fmla="*/ 0 60000 65536"/>
                  <a:gd name="T12" fmla="*/ 0 60000 65536"/>
                  <a:gd name="T13" fmla="*/ 0 60000 65536"/>
                  <a:gd name="T14" fmla="*/ 0 60000 65536"/>
                  <a:gd name="T15" fmla="*/ 0 w 39"/>
                  <a:gd name="T16" fmla="*/ 0 h 12"/>
                  <a:gd name="T17" fmla="*/ 39 w 39"/>
                  <a:gd name="T18" fmla="*/ 12 h 12"/>
                </a:gdLst>
                <a:ahLst/>
                <a:cxnLst>
                  <a:cxn ang="T10">
                    <a:pos x="T0" y="T1"/>
                  </a:cxn>
                  <a:cxn ang="T11">
                    <a:pos x="T2" y="T3"/>
                  </a:cxn>
                  <a:cxn ang="T12">
                    <a:pos x="T4" y="T5"/>
                  </a:cxn>
                  <a:cxn ang="T13">
                    <a:pos x="T6" y="T7"/>
                  </a:cxn>
                  <a:cxn ang="T14">
                    <a:pos x="T8" y="T9"/>
                  </a:cxn>
                </a:cxnLst>
                <a:rect l="T15" t="T16" r="T17" b="T18"/>
                <a:pathLst>
                  <a:path w="39" h="12">
                    <a:moveTo>
                      <a:pt x="39" y="0"/>
                    </a:moveTo>
                    <a:lnTo>
                      <a:pt x="34" y="6"/>
                    </a:lnTo>
                    <a:lnTo>
                      <a:pt x="26" y="12"/>
                    </a:lnTo>
                    <a:lnTo>
                      <a:pt x="12" y="6"/>
                    </a:lnTo>
                    <a:lnTo>
                      <a:pt x="0" y="3"/>
                    </a:lnTo>
                  </a:path>
                </a:pathLst>
              </a:custGeom>
              <a:noFill/>
              <a:ln w="4763">
                <a:solidFill>
                  <a:srgbClr val="004A8F"/>
                </a:solidFill>
                <a:round/>
                <a:headEnd/>
                <a:tailEnd/>
              </a:ln>
            </p:spPr>
            <p:txBody>
              <a:bodyPr/>
              <a:lstStyle/>
              <a:p>
                <a:pPr fontAlgn="t"/>
                <a:endParaRPr lang="en-US"/>
              </a:p>
            </p:txBody>
          </p:sp>
          <p:sp>
            <p:nvSpPr>
              <p:cNvPr id="48777" name="Freeform 299"/>
              <p:cNvSpPr>
                <a:spLocks/>
              </p:cNvSpPr>
              <p:nvPr/>
            </p:nvSpPr>
            <p:spPr bwMode="auto">
              <a:xfrm>
                <a:off x="4521" y="1512"/>
                <a:ext cx="52" cy="52"/>
              </a:xfrm>
              <a:custGeom>
                <a:avLst/>
                <a:gdLst>
                  <a:gd name="T0" fmla="*/ 208 w 208"/>
                  <a:gd name="T1" fmla="*/ 202 h 208"/>
                  <a:gd name="T2" fmla="*/ 72 w 208"/>
                  <a:gd name="T3" fmla="*/ 202 h 208"/>
                  <a:gd name="T4" fmla="*/ 70 w 208"/>
                  <a:gd name="T5" fmla="*/ 208 h 208"/>
                  <a:gd name="T6" fmla="*/ 28 w 208"/>
                  <a:gd name="T7" fmla="*/ 198 h 208"/>
                  <a:gd name="T8" fmla="*/ 3 w 208"/>
                  <a:gd name="T9" fmla="*/ 175 h 208"/>
                  <a:gd name="T10" fmla="*/ 3 w 208"/>
                  <a:gd name="T11" fmla="*/ 173 h 208"/>
                  <a:gd name="T12" fmla="*/ 0 w 208"/>
                  <a:gd name="T13" fmla="*/ 0 h 208"/>
                  <a:gd name="T14" fmla="*/ 0 60000 65536"/>
                  <a:gd name="T15" fmla="*/ 0 60000 65536"/>
                  <a:gd name="T16" fmla="*/ 0 60000 65536"/>
                  <a:gd name="T17" fmla="*/ 0 60000 65536"/>
                  <a:gd name="T18" fmla="*/ 0 60000 65536"/>
                  <a:gd name="T19" fmla="*/ 0 60000 65536"/>
                  <a:gd name="T20" fmla="*/ 0 60000 65536"/>
                  <a:gd name="T21" fmla="*/ 0 w 208"/>
                  <a:gd name="T22" fmla="*/ 0 h 208"/>
                  <a:gd name="T23" fmla="*/ 208 w 208"/>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8">
                    <a:moveTo>
                      <a:pt x="208" y="202"/>
                    </a:moveTo>
                    <a:lnTo>
                      <a:pt x="72" y="202"/>
                    </a:lnTo>
                    <a:lnTo>
                      <a:pt x="70" y="208"/>
                    </a:lnTo>
                    <a:lnTo>
                      <a:pt x="28" y="198"/>
                    </a:lnTo>
                    <a:lnTo>
                      <a:pt x="3" y="175"/>
                    </a:lnTo>
                    <a:lnTo>
                      <a:pt x="3" y="173"/>
                    </a:lnTo>
                    <a:lnTo>
                      <a:pt x="0" y="0"/>
                    </a:lnTo>
                  </a:path>
                </a:pathLst>
              </a:custGeom>
              <a:noFill/>
              <a:ln w="4763">
                <a:solidFill>
                  <a:srgbClr val="004A8F"/>
                </a:solidFill>
                <a:round/>
                <a:headEnd/>
                <a:tailEnd/>
              </a:ln>
            </p:spPr>
            <p:txBody>
              <a:bodyPr/>
              <a:lstStyle/>
              <a:p>
                <a:pPr fontAlgn="t"/>
                <a:endParaRPr lang="en-US"/>
              </a:p>
            </p:txBody>
          </p:sp>
          <p:sp>
            <p:nvSpPr>
              <p:cNvPr id="48778" name="Freeform 300"/>
              <p:cNvSpPr>
                <a:spLocks/>
              </p:cNvSpPr>
              <p:nvPr/>
            </p:nvSpPr>
            <p:spPr bwMode="auto">
              <a:xfrm>
                <a:off x="4529" y="1506"/>
                <a:ext cx="67" cy="56"/>
              </a:xfrm>
              <a:custGeom>
                <a:avLst/>
                <a:gdLst>
                  <a:gd name="T0" fmla="*/ 0 w 268"/>
                  <a:gd name="T1" fmla="*/ 0 h 226"/>
                  <a:gd name="T2" fmla="*/ 239 w 268"/>
                  <a:gd name="T3" fmla="*/ 5 h 226"/>
                  <a:gd name="T4" fmla="*/ 268 w 268"/>
                  <a:gd name="T5" fmla="*/ 22 h 226"/>
                  <a:gd name="T6" fmla="*/ 250 w 268"/>
                  <a:gd name="T7" fmla="*/ 220 h 226"/>
                  <a:gd name="T8" fmla="*/ 217 w 268"/>
                  <a:gd name="T9" fmla="*/ 226 h 226"/>
                  <a:gd name="T10" fmla="*/ 0 60000 65536"/>
                  <a:gd name="T11" fmla="*/ 0 60000 65536"/>
                  <a:gd name="T12" fmla="*/ 0 60000 65536"/>
                  <a:gd name="T13" fmla="*/ 0 60000 65536"/>
                  <a:gd name="T14" fmla="*/ 0 60000 65536"/>
                  <a:gd name="T15" fmla="*/ 0 w 268"/>
                  <a:gd name="T16" fmla="*/ 0 h 226"/>
                  <a:gd name="T17" fmla="*/ 268 w 268"/>
                  <a:gd name="T18" fmla="*/ 226 h 226"/>
                </a:gdLst>
                <a:ahLst/>
                <a:cxnLst>
                  <a:cxn ang="T10">
                    <a:pos x="T0" y="T1"/>
                  </a:cxn>
                  <a:cxn ang="T11">
                    <a:pos x="T2" y="T3"/>
                  </a:cxn>
                  <a:cxn ang="T12">
                    <a:pos x="T4" y="T5"/>
                  </a:cxn>
                  <a:cxn ang="T13">
                    <a:pos x="T6" y="T7"/>
                  </a:cxn>
                  <a:cxn ang="T14">
                    <a:pos x="T8" y="T9"/>
                  </a:cxn>
                </a:cxnLst>
                <a:rect l="T15" t="T16" r="T17" b="T18"/>
                <a:pathLst>
                  <a:path w="268" h="226">
                    <a:moveTo>
                      <a:pt x="0" y="0"/>
                    </a:moveTo>
                    <a:lnTo>
                      <a:pt x="239" y="5"/>
                    </a:lnTo>
                    <a:lnTo>
                      <a:pt x="268" y="22"/>
                    </a:lnTo>
                    <a:lnTo>
                      <a:pt x="250" y="220"/>
                    </a:lnTo>
                    <a:lnTo>
                      <a:pt x="217" y="226"/>
                    </a:lnTo>
                  </a:path>
                </a:pathLst>
              </a:custGeom>
              <a:noFill/>
              <a:ln w="4763">
                <a:solidFill>
                  <a:srgbClr val="004A8F"/>
                </a:solidFill>
                <a:round/>
                <a:headEnd/>
                <a:tailEnd/>
              </a:ln>
            </p:spPr>
            <p:txBody>
              <a:bodyPr/>
              <a:lstStyle/>
              <a:p>
                <a:pPr fontAlgn="t"/>
                <a:endParaRPr lang="en-US"/>
              </a:p>
            </p:txBody>
          </p:sp>
          <p:sp>
            <p:nvSpPr>
              <p:cNvPr id="48779" name="Freeform 301"/>
              <p:cNvSpPr>
                <a:spLocks/>
              </p:cNvSpPr>
              <p:nvPr/>
            </p:nvSpPr>
            <p:spPr bwMode="auto">
              <a:xfrm>
                <a:off x="4573" y="1562"/>
                <a:ext cx="10" cy="4"/>
              </a:xfrm>
              <a:custGeom>
                <a:avLst/>
                <a:gdLst>
                  <a:gd name="T0" fmla="*/ 40 w 40"/>
                  <a:gd name="T1" fmla="*/ 0 h 13"/>
                  <a:gd name="T2" fmla="*/ 35 w 40"/>
                  <a:gd name="T3" fmla="*/ 7 h 13"/>
                  <a:gd name="T4" fmla="*/ 29 w 40"/>
                  <a:gd name="T5" fmla="*/ 13 h 13"/>
                  <a:gd name="T6" fmla="*/ 13 w 40"/>
                  <a:gd name="T7" fmla="*/ 8 h 13"/>
                  <a:gd name="T8" fmla="*/ 0 w 40"/>
                  <a:gd name="T9" fmla="*/ 4 h 13"/>
                  <a:gd name="T10" fmla="*/ 0 60000 65536"/>
                  <a:gd name="T11" fmla="*/ 0 60000 65536"/>
                  <a:gd name="T12" fmla="*/ 0 60000 65536"/>
                  <a:gd name="T13" fmla="*/ 0 60000 65536"/>
                  <a:gd name="T14" fmla="*/ 0 60000 65536"/>
                  <a:gd name="T15" fmla="*/ 0 w 40"/>
                  <a:gd name="T16" fmla="*/ 0 h 13"/>
                  <a:gd name="T17" fmla="*/ 40 w 40"/>
                  <a:gd name="T18" fmla="*/ 13 h 13"/>
                </a:gdLst>
                <a:ahLst/>
                <a:cxnLst>
                  <a:cxn ang="T10">
                    <a:pos x="T0" y="T1"/>
                  </a:cxn>
                  <a:cxn ang="T11">
                    <a:pos x="T2" y="T3"/>
                  </a:cxn>
                  <a:cxn ang="T12">
                    <a:pos x="T4" y="T5"/>
                  </a:cxn>
                  <a:cxn ang="T13">
                    <a:pos x="T6" y="T7"/>
                  </a:cxn>
                  <a:cxn ang="T14">
                    <a:pos x="T8" y="T9"/>
                  </a:cxn>
                </a:cxnLst>
                <a:rect l="T15" t="T16" r="T17" b="T18"/>
                <a:pathLst>
                  <a:path w="40" h="13">
                    <a:moveTo>
                      <a:pt x="40" y="0"/>
                    </a:moveTo>
                    <a:lnTo>
                      <a:pt x="35" y="7"/>
                    </a:lnTo>
                    <a:lnTo>
                      <a:pt x="29" y="13"/>
                    </a:lnTo>
                    <a:lnTo>
                      <a:pt x="13" y="8"/>
                    </a:lnTo>
                    <a:lnTo>
                      <a:pt x="0" y="4"/>
                    </a:lnTo>
                  </a:path>
                </a:pathLst>
              </a:custGeom>
              <a:noFill/>
              <a:ln w="4763">
                <a:solidFill>
                  <a:srgbClr val="004A8F"/>
                </a:solidFill>
                <a:round/>
                <a:headEnd/>
                <a:tailEnd/>
              </a:ln>
            </p:spPr>
            <p:txBody>
              <a:bodyPr/>
              <a:lstStyle/>
              <a:p>
                <a:pPr fontAlgn="t"/>
                <a:endParaRPr lang="en-US"/>
              </a:p>
            </p:txBody>
          </p:sp>
          <p:sp>
            <p:nvSpPr>
              <p:cNvPr id="48780" name="Freeform 302"/>
              <p:cNvSpPr>
                <a:spLocks/>
              </p:cNvSpPr>
              <p:nvPr/>
            </p:nvSpPr>
            <p:spPr bwMode="auto">
              <a:xfrm>
                <a:off x="4521" y="1506"/>
                <a:ext cx="52" cy="59"/>
              </a:xfrm>
              <a:custGeom>
                <a:avLst/>
                <a:gdLst>
                  <a:gd name="T0" fmla="*/ 211 w 211"/>
                  <a:gd name="T1" fmla="*/ 230 h 237"/>
                  <a:gd name="T2" fmla="*/ 70 w 211"/>
                  <a:gd name="T3" fmla="*/ 230 h 237"/>
                  <a:gd name="T4" fmla="*/ 67 w 211"/>
                  <a:gd name="T5" fmla="*/ 237 h 237"/>
                  <a:gd name="T6" fmla="*/ 29 w 211"/>
                  <a:gd name="T7" fmla="*/ 225 h 237"/>
                  <a:gd name="T8" fmla="*/ 3 w 211"/>
                  <a:gd name="T9" fmla="*/ 202 h 237"/>
                  <a:gd name="T10" fmla="*/ 0 w 211"/>
                  <a:gd name="T11" fmla="*/ 23 h 237"/>
                  <a:gd name="T12" fmla="*/ 34 w 211"/>
                  <a:gd name="T13" fmla="*/ 0 h 237"/>
                  <a:gd name="T14" fmla="*/ 0 60000 65536"/>
                  <a:gd name="T15" fmla="*/ 0 60000 65536"/>
                  <a:gd name="T16" fmla="*/ 0 60000 65536"/>
                  <a:gd name="T17" fmla="*/ 0 60000 65536"/>
                  <a:gd name="T18" fmla="*/ 0 60000 65536"/>
                  <a:gd name="T19" fmla="*/ 0 60000 65536"/>
                  <a:gd name="T20" fmla="*/ 0 60000 65536"/>
                  <a:gd name="T21" fmla="*/ 0 w 211"/>
                  <a:gd name="T22" fmla="*/ 0 h 237"/>
                  <a:gd name="T23" fmla="*/ 211 w 211"/>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237">
                    <a:moveTo>
                      <a:pt x="211" y="230"/>
                    </a:moveTo>
                    <a:lnTo>
                      <a:pt x="70" y="230"/>
                    </a:lnTo>
                    <a:lnTo>
                      <a:pt x="67" y="237"/>
                    </a:lnTo>
                    <a:lnTo>
                      <a:pt x="29" y="225"/>
                    </a:lnTo>
                    <a:lnTo>
                      <a:pt x="3" y="202"/>
                    </a:lnTo>
                    <a:lnTo>
                      <a:pt x="0" y="23"/>
                    </a:lnTo>
                    <a:lnTo>
                      <a:pt x="34" y="0"/>
                    </a:lnTo>
                  </a:path>
                </a:pathLst>
              </a:custGeom>
              <a:noFill/>
              <a:ln w="4763">
                <a:solidFill>
                  <a:srgbClr val="004A8F"/>
                </a:solidFill>
                <a:round/>
                <a:headEnd/>
                <a:tailEnd/>
              </a:ln>
            </p:spPr>
            <p:txBody>
              <a:bodyPr/>
              <a:lstStyle/>
              <a:p>
                <a:pPr fontAlgn="t"/>
                <a:endParaRPr lang="en-US"/>
              </a:p>
            </p:txBody>
          </p:sp>
          <p:sp>
            <p:nvSpPr>
              <p:cNvPr id="48781" name="Freeform 303"/>
              <p:cNvSpPr>
                <a:spLocks/>
              </p:cNvSpPr>
              <p:nvPr/>
            </p:nvSpPr>
            <p:spPr bwMode="auto">
              <a:xfrm>
                <a:off x="4521" y="1492"/>
                <a:ext cx="74" cy="20"/>
              </a:xfrm>
              <a:custGeom>
                <a:avLst/>
                <a:gdLst>
                  <a:gd name="T0" fmla="*/ 0 w 296"/>
                  <a:gd name="T1" fmla="*/ 84 h 84"/>
                  <a:gd name="T2" fmla="*/ 0 w 296"/>
                  <a:gd name="T3" fmla="*/ 27 h 84"/>
                  <a:gd name="T4" fmla="*/ 33 w 296"/>
                  <a:gd name="T5" fmla="*/ 0 h 84"/>
                  <a:gd name="T6" fmla="*/ 268 w 296"/>
                  <a:gd name="T7" fmla="*/ 0 h 84"/>
                  <a:gd name="T8" fmla="*/ 296 w 296"/>
                  <a:gd name="T9" fmla="*/ 32 h 84"/>
                  <a:gd name="T10" fmla="*/ 295 w 296"/>
                  <a:gd name="T11" fmla="*/ 77 h 84"/>
                  <a:gd name="T12" fmla="*/ 0 60000 65536"/>
                  <a:gd name="T13" fmla="*/ 0 60000 65536"/>
                  <a:gd name="T14" fmla="*/ 0 60000 65536"/>
                  <a:gd name="T15" fmla="*/ 0 60000 65536"/>
                  <a:gd name="T16" fmla="*/ 0 60000 65536"/>
                  <a:gd name="T17" fmla="*/ 0 60000 65536"/>
                  <a:gd name="T18" fmla="*/ 0 w 296"/>
                  <a:gd name="T19" fmla="*/ 0 h 84"/>
                  <a:gd name="T20" fmla="*/ 296 w 296"/>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296" h="84">
                    <a:moveTo>
                      <a:pt x="0" y="84"/>
                    </a:moveTo>
                    <a:lnTo>
                      <a:pt x="0" y="27"/>
                    </a:lnTo>
                    <a:lnTo>
                      <a:pt x="33" y="0"/>
                    </a:lnTo>
                    <a:lnTo>
                      <a:pt x="268" y="0"/>
                    </a:lnTo>
                    <a:lnTo>
                      <a:pt x="296" y="32"/>
                    </a:lnTo>
                    <a:lnTo>
                      <a:pt x="295" y="77"/>
                    </a:lnTo>
                  </a:path>
                </a:pathLst>
              </a:custGeom>
              <a:noFill/>
              <a:ln w="4763">
                <a:solidFill>
                  <a:srgbClr val="004A8F"/>
                </a:solidFill>
                <a:round/>
                <a:headEnd/>
                <a:tailEnd/>
              </a:ln>
            </p:spPr>
            <p:txBody>
              <a:bodyPr/>
              <a:lstStyle/>
              <a:p>
                <a:pPr fontAlgn="t"/>
                <a:endParaRPr lang="en-US"/>
              </a:p>
            </p:txBody>
          </p:sp>
          <p:sp>
            <p:nvSpPr>
              <p:cNvPr id="48782" name="Freeform 304"/>
              <p:cNvSpPr>
                <a:spLocks/>
              </p:cNvSpPr>
              <p:nvPr/>
            </p:nvSpPr>
            <p:spPr bwMode="auto">
              <a:xfrm>
                <a:off x="4521" y="1502"/>
                <a:ext cx="7" cy="6"/>
              </a:xfrm>
              <a:custGeom>
                <a:avLst/>
                <a:gdLst>
                  <a:gd name="T0" fmla="*/ 0 w 31"/>
                  <a:gd name="T1" fmla="*/ 24 h 24"/>
                  <a:gd name="T2" fmla="*/ 17 w 31"/>
                  <a:gd name="T3" fmla="*/ 12 h 24"/>
                  <a:gd name="T4" fmla="*/ 31 w 31"/>
                  <a:gd name="T5" fmla="*/ 0 h 24"/>
                  <a:gd name="T6" fmla="*/ 0 60000 65536"/>
                  <a:gd name="T7" fmla="*/ 0 60000 65536"/>
                  <a:gd name="T8" fmla="*/ 0 60000 65536"/>
                  <a:gd name="T9" fmla="*/ 0 w 31"/>
                  <a:gd name="T10" fmla="*/ 0 h 24"/>
                  <a:gd name="T11" fmla="*/ 31 w 31"/>
                  <a:gd name="T12" fmla="*/ 24 h 24"/>
                </a:gdLst>
                <a:ahLst/>
                <a:cxnLst>
                  <a:cxn ang="T6">
                    <a:pos x="T0" y="T1"/>
                  </a:cxn>
                  <a:cxn ang="T7">
                    <a:pos x="T2" y="T3"/>
                  </a:cxn>
                  <a:cxn ang="T8">
                    <a:pos x="T4" y="T5"/>
                  </a:cxn>
                </a:cxnLst>
                <a:rect l="T9" t="T10" r="T11" b="T12"/>
                <a:pathLst>
                  <a:path w="31" h="24">
                    <a:moveTo>
                      <a:pt x="0" y="24"/>
                    </a:moveTo>
                    <a:lnTo>
                      <a:pt x="17" y="12"/>
                    </a:lnTo>
                    <a:lnTo>
                      <a:pt x="31" y="0"/>
                    </a:lnTo>
                  </a:path>
                </a:pathLst>
              </a:custGeom>
              <a:noFill/>
              <a:ln w="3175">
                <a:solidFill>
                  <a:srgbClr val="004A8F"/>
                </a:solidFill>
                <a:round/>
                <a:headEnd/>
                <a:tailEnd/>
              </a:ln>
            </p:spPr>
            <p:txBody>
              <a:bodyPr/>
              <a:lstStyle/>
              <a:p>
                <a:pPr fontAlgn="t"/>
                <a:endParaRPr lang="en-US"/>
              </a:p>
            </p:txBody>
          </p:sp>
          <p:sp>
            <p:nvSpPr>
              <p:cNvPr id="48783" name="Freeform 305"/>
              <p:cNvSpPr>
                <a:spLocks/>
              </p:cNvSpPr>
              <p:nvPr/>
            </p:nvSpPr>
            <p:spPr bwMode="auto">
              <a:xfrm>
                <a:off x="4528" y="1502"/>
                <a:ext cx="66" cy="5"/>
              </a:xfrm>
              <a:custGeom>
                <a:avLst/>
                <a:gdLst>
                  <a:gd name="T0" fmla="*/ 0 w 264"/>
                  <a:gd name="T1" fmla="*/ 0 h 22"/>
                  <a:gd name="T2" fmla="*/ 238 w 264"/>
                  <a:gd name="T3" fmla="*/ 0 h 22"/>
                  <a:gd name="T4" fmla="*/ 264 w 264"/>
                  <a:gd name="T5" fmla="*/ 22 h 22"/>
                  <a:gd name="T6" fmla="*/ 0 60000 65536"/>
                  <a:gd name="T7" fmla="*/ 0 60000 65536"/>
                  <a:gd name="T8" fmla="*/ 0 60000 65536"/>
                  <a:gd name="T9" fmla="*/ 0 w 264"/>
                  <a:gd name="T10" fmla="*/ 0 h 22"/>
                  <a:gd name="T11" fmla="*/ 264 w 264"/>
                  <a:gd name="T12" fmla="*/ 22 h 22"/>
                </a:gdLst>
                <a:ahLst/>
                <a:cxnLst>
                  <a:cxn ang="T6">
                    <a:pos x="T0" y="T1"/>
                  </a:cxn>
                  <a:cxn ang="T7">
                    <a:pos x="T2" y="T3"/>
                  </a:cxn>
                  <a:cxn ang="T8">
                    <a:pos x="T4" y="T5"/>
                  </a:cxn>
                </a:cxnLst>
                <a:rect l="T9" t="T10" r="T11" b="T12"/>
                <a:pathLst>
                  <a:path w="264" h="22">
                    <a:moveTo>
                      <a:pt x="0" y="0"/>
                    </a:moveTo>
                    <a:lnTo>
                      <a:pt x="238" y="0"/>
                    </a:lnTo>
                    <a:lnTo>
                      <a:pt x="264" y="22"/>
                    </a:lnTo>
                  </a:path>
                </a:pathLst>
              </a:custGeom>
              <a:noFill/>
              <a:ln w="3175">
                <a:solidFill>
                  <a:srgbClr val="004A8F"/>
                </a:solidFill>
                <a:round/>
                <a:headEnd/>
                <a:tailEnd/>
              </a:ln>
            </p:spPr>
            <p:txBody>
              <a:bodyPr/>
              <a:lstStyle/>
              <a:p>
                <a:pPr fontAlgn="t"/>
                <a:endParaRPr lang="en-US"/>
              </a:p>
            </p:txBody>
          </p:sp>
          <p:sp>
            <p:nvSpPr>
              <p:cNvPr id="48784" name="Freeform 306"/>
              <p:cNvSpPr>
                <a:spLocks/>
              </p:cNvSpPr>
              <p:nvPr/>
            </p:nvSpPr>
            <p:spPr bwMode="auto">
              <a:xfrm>
                <a:off x="4521" y="1497"/>
                <a:ext cx="7" cy="5"/>
              </a:xfrm>
              <a:custGeom>
                <a:avLst/>
                <a:gdLst>
                  <a:gd name="T0" fmla="*/ 0 w 31"/>
                  <a:gd name="T1" fmla="*/ 22 h 22"/>
                  <a:gd name="T2" fmla="*/ 17 w 31"/>
                  <a:gd name="T3" fmla="*/ 10 h 22"/>
                  <a:gd name="T4" fmla="*/ 31 w 31"/>
                  <a:gd name="T5" fmla="*/ 0 h 22"/>
                  <a:gd name="T6" fmla="*/ 0 60000 65536"/>
                  <a:gd name="T7" fmla="*/ 0 60000 65536"/>
                  <a:gd name="T8" fmla="*/ 0 60000 65536"/>
                  <a:gd name="T9" fmla="*/ 0 w 31"/>
                  <a:gd name="T10" fmla="*/ 0 h 22"/>
                  <a:gd name="T11" fmla="*/ 31 w 31"/>
                  <a:gd name="T12" fmla="*/ 22 h 22"/>
                </a:gdLst>
                <a:ahLst/>
                <a:cxnLst>
                  <a:cxn ang="T6">
                    <a:pos x="T0" y="T1"/>
                  </a:cxn>
                  <a:cxn ang="T7">
                    <a:pos x="T2" y="T3"/>
                  </a:cxn>
                  <a:cxn ang="T8">
                    <a:pos x="T4" y="T5"/>
                  </a:cxn>
                </a:cxnLst>
                <a:rect l="T9" t="T10" r="T11" b="T12"/>
                <a:pathLst>
                  <a:path w="31" h="22">
                    <a:moveTo>
                      <a:pt x="0" y="22"/>
                    </a:moveTo>
                    <a:lnTo>
                      <a:pt x="17" y="10"/>
                    </a:lnTo>
                    <a:lnTo>
                      <a:pt x="31" y="0"/>
                    </a:lnTo>
                  </a:path>
                </a:pathLst>
              </a:custGeom>
              <a:noFill/>
              <a:ln w="3175">
                <a:solidFill>
                  <a:srgbClr val="004A8F"/>
                </a:solidFill>
                <a:round/>
                <a:headEnd/>
                <a:tailEnd/>
              </a:ln>
            </p:spPr>
            <p:txBody>
              <a:bodyPr/>
              <a:lstStyle/>
              <a:p>
                <a:pPr fontAlgn="t"/>
                <a:endParaRPr lang="en-US"/>
              </a:p>
            </p:txBody>
          </p:sp>
          <p:sp>
            <p:nvSpPr>
              <p:cNvPr id="48785" name="Freeform 307"/>
              <p:cNvSpPr>
                <a:spLocks/>
              </p:cNvSpPr>
              <p:nvPr/>
            </p:nvSpPr>
            <p:spPr bwMode="auto">
              <a:xfrm>
                <a:off x="4528" y="1497"/>
                <a:ext cx="66" cy="5"/>
              </a:xfrm>
              <a:custGeom>
                <a:avLst/>
                <a:gdLst>
                  <a:gd name="T0" fmla="*/ 0 w 264"/>
                  <a:gd name="T1" fmla="*/ 1 h 22"/>
                  <a:gd name="T2" fmla="*/ 238 w 264"/>
                  <a:gd name="T3" fmla="*/ 0 h 22"/>
                  <a:gd name="T4" fmla="*/ 264 w 264"/>
                  <a:gd name="T5" fmla="*/ 22 h 22"/>
                  <a:gd name="T6" fmla="*/ 0 60000 65536"/>
                  <a:gd name="T7" fmla="*/ 0 60000 65536"/>
                  <a:gd name="T8" fmla="*/ 0 60000 65536"/>
                  <a:gd name="T9" fmla="*/ 0 w 264"/>
                  <a:gd name="T10" fmla="*/ 0 h 22"/>
                  <a:gd name="T11" fmla="*/ 264 w 264"/>
                  <a:gd name="T12" fmla="*/ 22 h 22"/>
                </a:gdLst>
                <a:ahLst/>
                <a:cxnLst>
                  <a:cxn ang="T6">
                    <a:pos x="T0" y="T1"/>
                  </a:cxn>
                  <a:cxn ang="T7">
                    <a:pos x="T2" y="T3"/>
                  </a:cxn>
                  <a:cxn ang="T8">
                    <a:pos x="T4" y="T5"/>
                  </a:cxn>
                </a:cxnLst>
                <a:rect l="T9" t="T10" r="T11" b="T12"/>
                <a:pathLst>
                  <a:path w="264" h="22">
                    <a:moveTo>
                      <a:pt x="0" y="1"/>
                    </a:moveTo>
                    <a:lnTo>
                      <a:pt x="238" y="0"/>
                    </a:lnTo>
                    <a:lnTo>
                      <a:pt x="264" y="22"/>
                    </a:lnTo>
                  </a:path>
                </a:pathLst>
              </a:custGeom>
              <a:noFill/>
              <a:ln w="3175">
                <a:solidFill>
                  <a:srgbClr val="004A8F"/>
                </a:solidFill>
                <a:round/>
                <a:headEnd/>
                <a:tailEnd/>
              </a:ln>
            </p:spPr>
            <p:txBody>
              <a:bodyPr/>
              <a:lstStyle/>
              <a:p>
                <a:pPr fontAlgn="t"/>
                <a:endParaRPr lang="en-US"/>
              </a:p>
            </p:txBody>
          </p:sp>
          <p:sp>
            <p:nvSpPr>
              <p:cNvPr id="48786" name="Line 308"/>
              <p:cNvSpPr>
                <a:spLocks noChangeShapeType="1"/>
              </p:cNvSpPr>
              <p:nvPr/>
            </p:nvSpPr>
            <p:spPr bwMode="auto">
              <a:xfrm>
                <a:off x="4529" y="1492"/>
                <a:ext cx="1" cy="15"/>
              </a:xfrm>
              <a:prstGeom prst="line">
                <a:avLst/>
              </a:prstGeom>
              <a:noFill/>
              <a:ln w="6350">
                <a:solidFill>
                  <a:srgbClr val="004A8F"/>
                </a:solidFill>
                <a:round/>
                <a:headEnd/>
                <a:tailEnd/>
              </a:ln>
            </p:spPr>
            <p:txBody>
              <a:bodyPr/>
              <a:lstStyle/>
              <a:p>
                <a:endParaRPr lang="en-US"/>
              </a:p>
            </p:txBody>
          </p:sp>
          <p:sp>
            <p:nvSpPr>
              <p:cNvPr id="48787" name="Line 309"/>
              <p:cNvSpPr>
                <a:spLocks noChangeShapeType="1"/>
              </p:cNvSpPr>
              <p:nvPr/>
            </p:nvSpPr>
            <p:spPr bwMode="auto">
              <a:xfrm flipH="1">
                <a:off x="4538" y="1492"/>
                <a:ext cx="1" cy="15"/>
              </a:xfrm>
              <a:prstGeom prst="line">
                <a:avLst/>
              </a:prstGeom>
              <a:noFill/>
              <a:ln w="6350">
                <a:solidFill>
                  <a:srgbClr val="004A8F"/>
                </a:solidFill>
                <a:round/>
                <a:headEnd/>
                <a:tailEnd/>
              </a:ln>
            </p:spPr>
            <p:txBody>
              <a:bodyPr/>
              <a:lstStyle/>
              <a:p>
                <a:endParaRPr lang="en-US"/>
              </a:p>
            </p:txBody>
          </p:sp>
          <p:sp>
            <p:nvSpPr>
              <p:cNvPr id="48788" name="Line 310"/>
              <p:cNvSpPr>
                <a:spLocks noChangeShapeType="1"/>
              </p:cNvSpPr>
              <p:nvPr/>
            </p:nvSpPr>
            <p:spPr bwMode="auto">
              <a:xfrm>
                <a:off x="4578" y="1492"/>
                <a:ext cx="1" cy="15"/>
              </a:xfrm>
              <a:prstGeom prst="line">
                <a:avLst/>
              </a:prstGeom>
              <a:noFill/>
              <a:ln w="6350">
                <a:solidFill>
                  <a:srgbClr val="004A8F"/>
                </a:solidFill>
                <a:round/>
                <a:headEnd/>
                <a:tailEnd/>
              </a:ln>
            </p:spPr>
            <p:txBody>
              <a:bodyPr/>
              <a:lstStyle/>
              <a:p>
                <a:endParaRPr lang="en-US"/>
              </a:p>
            </p:txBody>
          </p:sp>
          <p:sp>
            <p:nvSpPr>
              <p:cNvPr id="48789" name="Line 311"/>
              <p:cNvSpPr>
                <a:spLocks noChangeShapeType="1"/>
              </p:cNvSpPr>
              <p:nvPr/>
            </p:nvSpPr>
            <p:spPr bwMode="auto">
              <a:xfrm>
                <a:off x="4588" y="1492"/>
                <a:ext cx="1" cy="15"/>
              </a:xfrm>
              <a:prstGeom prst="line">
                <a:avLst/>
              </a:prstGeom>
              <a:noFill/>
              <a:ln w="6350">
                <a:solidFill>
                  <a:srgbClr val="004A8F"/>
                </a:solidFill>
                <a:round/>
                <a:headEnd/>
                <a:tailEnd/>
              </a:ln>
            </p:spPr>
            <p:txBody>
              <a:bodyPr/>
              <a:lstStyle/>
              <a:p>
                <a:endParaRPr lang="en-US"/>
              </a:p>
            </p:txBody>
          </p:sp>
          <p:sp>
            <p:nvSpPr>
              <p:cNvPr id="48790" name="Line 312"/>
              <p:cNvSpPr>
                <a:spLocks noChangeShapeType="1"/>
              </p:cNvSpPr>
              <p:nvPr/>
            </p:nvSpPr>
            <p:spPr bwMode="auto">
              <a:xfrm flipH="1">
                <a:off x="4538" y="1522"/>
                <a:ext cx="5" cy="26"/>
              </a:xfrm>
              <a:prstGeom prst="line">
                <a:avLst/>
              </a:prstGeom>
              <a:noFill/>
              <a:ln w="4763">
                <a:solidFill>
                  <a:srgbClr val="004A8F"/>
                </a:solidFill>
                <a:round/>
                <a:headEnd/>
                <a:tailEnd/>
              </a:ln>
            </p:spPr>
            <p:txBody>
              <a:bodyPr/>
              <a:lstStyle/>
              <a:p>
                <a:endParaRPr lang="en-US"/>
              </a:p>
            </p:txBody>
          </p:sp>
          <p:sp>
            <p:nvSpPr>
              <p:cNvPr id="48791" name="Line 313"/>
              <p:cNvSpPr>
                <a:spLocks noChangeShapeType="1"/>
              </p:cNvSpPr>
              <p:nvPr/>
            </p:nvSpPr>
            <p:spPr bwMode="auto">
              <a:xfrm>
                <a:off x="4569" y="1519"/>
                <a:ext cx="8" cy="30"/>
              </a:xfrm>
              <a:prstGeom prst="line">
                <a:avLst/>
              </a:prstGeom>
              <a:noFill/>
              <a:ln w="4763">
                <a:solidFill>
                  <a:srgbClr val="004A8F"/>
                </a:solidFill>
                <a:round/>
                <a:headEnd/>
                <a:tailEnd/>
              </a:ln>
            </p:spPr>
            <p:txBody>
              <a:bodyPr/>
              <a:lstStyle/>
              <a:p>
                <a:endParaRPr lang="en-US"/>
              </a:p>
            </p:txBody>
          </p:sp>
          <p:sp>
            <p:nvSpPr>
              <p:cNvPr id="48792" name="Line 314"/>
              <p:cNvSpPr>
                <a:spLocks noChangeShapeType="1"/>
              </p:cNvSpPr>
              <p:nvPr/>
            </p:nvSpPr>
            <p:spPr bwMode="auto">
              <a:xfrm flipV="1">
                <a:off x="4539" y="1523"/>
                <a:ext cx="18" cy="19"/>
              </a:xfrm>
              <a:prstGeom prst="line">
                <a:avLst/>
              </a:prstGeom>
              <a:noFill/>
              <a:ln w="3175">
                <a:solidFill>
                  <a:srgbClr val="004A8F"/>
                </a:solidFill>
                <a:round/>
                <a:headEnd/>
                <a:tailEnd/>
              </a:ln>
            </p:spPr>
            <p:txBody>
              <a:bodyPr/>
              <a:lstStyle/>
              <a:p>
                <a:endParaRPr lang="en-US"/>
              </a:p>
            </p:txBody>
          </p:sp>
          <p:sp>
            <p:nvSpPr>
              <p:cNvPr id="48793" name="Line 315"/>
              <p:cNvSpPr>
                <a:spLocks noChangeShapeType="1"/>
              </p:cNvSpPr>
              <p:nvPr/>
            </p:nvSpPr>
            <p:spPr bwMode="auto">
              <a:xfrm>
                <a:off x="4557" y="1523"/>
                <a:ext cx="19" cy="16"/>
              </a:xfrm>
              <a:prstGeom prst="line">
                <a:avLst/>
              </a:prstGeom>
              <a:noFill/>
              <a:ln w="3175">
                <a:solidFill>
                  <a:srgbClr val="004A8F"/>
                </a:solidFill>
                <a:round/>
                <a:headEnd/>
                <a:tailEnd/>
              </a:ln>
            </p:spPr>
            <p:txBody>
              <a:bodyPr/>
              <a:lstStyle/>
              <a:p>
                <a:endParaRPr lang="en-US"/>
              </a:p>
            </p:txBody>
          </p:sp>
          <p:sp>
            <p:nvSpPr>
              <p:cNvPr id="48794" name="Line 316"/>
              <p:cNvSpPr>
                <a:spLocks noChangeShapeType="1"/>
              </p:cNvSpPr>
              <p:nvPr/>
            </p:nvSpPr>
            <p:spPr bwMode="auto">
              <a:xfrm flipH="1" flipV="1">
                <a:off x="4557" y="1529"/>
                <a:ext cx="16" cy="20"/>
              </a:xfrm>
              <a:prstGeom prst="line">
                <a:avLst/>
              </a:prstGeom>
              <a:noFill/>
              <a:ln w="3175">
                <a:solidFill>
                  <a:srgbClr val="004A8F"/>
                </a:solidFill>
                <a:round/>
                <a:headEnd/>
                <a:tailEnd/>
              </a:ln>
            </p:spPr>
            <p:txBody>
              <a:bodyPr/>
              <a:lstStyle/>
              <a:p>
                <a:endParaRPr lang="en-US"/>
              </a:p>
            </p:txBody>
          </p:sp>
          <p:sp>
            <p:nvSpPr>
              <p:cNvPr id="48795" name="Line 317"/>
              <p:cNvSpPr>
                <a:spLocks noChangeShapeType="1"/>
              </p:cNvSpPr>
              <p:nvPr/>
            </p:nvSpPr>
            <p:spPr bwMode="auto">
              <a:xfrm flipH="1">
                <a:off x="4542" y="1529"/>
                <a:ext cx="15" cy="20"/>
              </a:xfrm>
              <a:prstGeom prst="line">
                <a:avLst/>
              </a:prstGeom>
              <a:noFill/>
              <a:ln w="3175">
                <a:solidFill>
                  <a:srgbClr val="004A8F"/>
                </a:solidFill>
                <a:round/>
                <a:headEnd/>
                <a:tailEnd/>
              </a:ln>
            </p:spPr>
            <p:txBody>
              <a:bodyPr/>
              <a:lstStyle/>
              <a:p>
                <a:endParaRPr lang="en-US"/>
              </a:p>
            </p:txBody>
          </p:sp>
          <p:sp>
            <p:nvSpPr>
              <p:cNvPr id="48796" name="Line 318"/>
              <p:cNvSpPr>
                <a:spLocks noChangeShapeType="1"/>
              </p:cNvSpPr>
              <p:nvPr/>
            </p:nvSpPr>
            <p:spPr bwMode="auto">
              <a:xfrm>
                <a:off x="4542" y="1528"/>
                <a:ext cx="29" cy="1"/>
              </a:xfrm>
              <a:prstGeom prst="line">
                <a:avLst/>
              </a:prstGeom>
              <a:noFill/>
              <a:ln w="3175">
                <a:solidFill>
                  <a:srgbClr val="004A8F"/>
                </a:solidFill>
                <a:round/>
                <a:headEnd/>
                <a:tailEnd/>
              </a:ln>
            </p:spPr>
            <p:txBody>
              <a:bodyPr/>
              <a:lstStyle/>
              <a:p>
                <a:endParaRPr lang="en-US"/>
              </a:p>
            </p:txBody>
          </p:sp>
          <p:sp>
            <p:nvSpPr>
              <p:cNvPr id="48797" name="Line 319"/>
              <p:cNvSpPr>
                <a:spLocks noChangeShapeType="1"/>
              </p:cNvSpPr>
              <p:nvPr/>
            </p:nvSpPr>
            <p:spPr bwMode="auto">
              <a:xfrm>
                <a:off x="4551" y="1492"/>
                <a:ext cx="10" cy="9"/>
              </a:xfrm>
              <a:prstGeom prst="line">
                <a:avLst/>
              </a:prstGeom>
              <a:noFill/>
              <a:ln w="3175">
                <a:solidFill>
                  <a:srgbClr val="004A8F"/>
                </a:solidFill>
                <a:round/>
                <a:headEnd/>
                <a:tailEnd/>
              </a:ln>
            </p:spPr>
            <p:txBody>
              <a:bodyPr/>
              <a:lstStyle/>
              <a:p>
                <a:endParaRPr lang="en-US"/>
              </a:p>
            </p:txBody>
          </p:sp>
          <p:sp>
            <p:nvSpPr>
              <p:cNvPr id="48798" name="Line 320"/>
              <p:cNvSpPr>
                <a:spLocks noChangeShapeType="1"/>
              </p:cNvSpPr>
              <p:nvPr/>
            </p:nvSpPr>
            <p:spPr bwMode="auto">
              <a:xfrm flipV="1">
                <a:off x="4550" y="1492"/>
                <a:ext cx="10" cy="10"/>
              </a:xfrm>
              <a:prstGeom prst="line">
                <a:avLst/>
              </a:prstGeom>
              <a:noFill/>
              <a:ln w="3175">
                <a:solidFill>
                  <a:srgbClr val="004A8F"/>
                </a:solidFill>
                <a:round/>
                <a:headEnd/>
                <a:tailEnd/>
              </a:ln>
            </p:spPr>
            <p:txBody>
              <a:bodyPr/>
              <a:lstStyle/>
              <a:p>
                <a:endParaRPr lang="en-US"/>
              </a:p>
            </p:txBody>
          </p:sp>
          <p:sp>
            <p:nvSpPr>
              <p:cNvPr id="48799" name="Line 321"/>
              <p:cNvSpPr>
                <a:spLocks noChangeShapeType="1"/>
              </p:cNvSpPr>
              <p:nvPr/>
            </p:nvSpPr>
            <p:spPr bwMode="auto">
              <a:xfrm flipV="1">
                <a:off x="4548" y="1471"/>
                <a:ext cx="15" cy="13"/>
              </a:xfrm>
              <a:prstGeom prst="line">
                <a:avLst/>
              </a:prstGeom>
              <a:noFill/>
              <a:ln w="3175">
                <a:solidFill>
                  <a:srgbClr val="004A8F"/>
                </a:solidFill>
                <a:round/>
                <a:headEnd/>
                <a:tailEnd/>
              </a:ln>
            </p:spPr>
            <p:txBody>
              <a:bodyPr/>
              <a:lstStyle/>
              <a:p>
                <a:endParaRPr lang="en-US"/>
              </a:p>
            </p:txBody>
          </p:sp>
          <p:sp>
            <p:nvSpPr>
              <p:cNvPr id="48800" name="Line 322"/>
              <p:cNvSpPr>
                <a:spLocks noChangeShapeType="1"/>
              </p:cNvSpPr>
              <p:nvPr/>
            </p:nvSpPr>
            <p:spPr bwMode="auto">
              <a:xfrm flipH="1" flipV="1">
                <a:off x="4548" y="1470"/>
                <a:ext cx="18" cy="15"/>
              </a:xfrm>
              <a:prstGeom prst="line">
                <a:avLst/>
              </a:prstGeom>
              <a:noFill/>
              <a:ln w="3175">
                <a:solidFill>
                  <a:srgbClr val="004A8F"/>
                </a:solidFill>
                <a:round/>
                <a:headEnd/>
                <a:tailEnd/>
              </a:ln>
            </p:spPr>
            <p:txBody>
              <a:bodyPr/>
              <a:lstStyle/>
              <a:p>
                <a:endParaRPr lang="en-US"/>
              </a:p>
            </p:txBody>
          </p:sp>
          <p:sp>
            <p:nvSpPr>
              <p:cNvPr id="48801" name="Line 323"/>
              <p:cNvSpPr>
                <a:spLocks noChangeShapeType="1"/>
              </p:cNvSpPr>
              <p:nvPr/>
            </p:nvSpPr>
            <p:spPr bwMode="auto">
              <a:xfrm>
                <a:off x="4546" y="1473"/>
                <a:ext cx="17" cy="14"/>
              </a:xfrm>
              <a:prstGeom prst="line">
                <a:avLst/>
              </a:prstGeom>
              <a:noFill/>
              <a:ln w="3175">
                <a:solidFill>
                  <a:srgbClr val="004A8F"/>
                </a:solidFill>
                <a:round/>
                <a:headEnd/>
                <a:tailEnd/>
              </a:ln>
            </p:spPr>
            <p:txBody>
              <a:bodyPr/>
              <a:lstStyle/>
              <a:p>
                <a:endParaRPr lang="en-US"/>
              </a:p>
            </p:txBody>
          </p:sp>
          <p:sp>
            <p:nvSpPr>
              <p:cNvPr id="48802" name="Line 324"/>
              <p:cNvSpPr>
                <a:spLocks noChangeShapeType="1"/>
              </p:cNvSpPr>
              <p:nvPr/>
            </p:nvSpPr>
            <p:spPr bwMode="auto">
              <a:xfrm flipH="1" flipV="1">
                <a:off x="4549" y="1453"/>
                <a:ext cx="16" cy="13"/>
              </a:xfrm>
              <a:prstGeom prst="line">
                <a:avLst/>
              </a:prstGeom>
              <a:noFill/>
              <a:ln w="3175">
                <a:solidFill>
                  <a:srgbClr val="004A8F"/>
                </a:solidFill>
                <a:round/>
                <a:headEnd/>
                <a:tailEnd/>
              </a:ln>
            </p:spPr>
            <p:txBody>
              <a:bodyPr/>
              <a:lstStyle/>
              <a:p>
                <a:endParaRPr lang="en-US"/>
              </a:p>
            </p:txBody>
          </p:sp>
          <p:sp>
            <p:nvSpPr>
              <p:cNvPr id="48803" name="Line 325"/>
              <p:cNvSpPr>
                <a:spLocks noChangeShapeType="1"/>
              </p:cNvSpPr>
              <p:nvPr/>
            </p:nvSpPr>
            <p:spPr bwMode="auto">
              <a:xfrm>
                <a:off x="4547" y="1455"/>
                <a:ext cx="17" cy="14"/>
              </a:xfrm>
              <a:prstGeom prst="line">
                <a:avLst/>
              </a:prstGeom>
              <a:noFill/>
              <a:ln w="3175">
                <a:solidFill>
                  <a:srgbClr val="004A8F"/>
                </a:solidFill>
                <a:round/>
                <a:headEnd/>
                <a:tailEnd/>
              </a:ln>
            </p:spPr>
            <p:txBody>
              <a:bodyPr/>
              <a:lstStyle/>
              <a:p>
                <a:endParaRPr lang="en-US"/>
              </a:p>
            </p:txBody>
          </p:sp>
          <p:sp>
            <p:nvSpPr>
              <p:cNvPr id="48804" name="Line 326"/>
              <p:cNvSpPr>
                <a:spLocks noChangeShapeType="1"/>
              </p:cNvSpPr>
              <p:nvPr/>
            </p:nvSpPr>
            <p:spPr bwMode="auto">
              <a:xfrm flipH="1" flipV="1">
                <a:off x="4554" y="1447"/>
                <a:ext cx="5" cy="4"/>
              </a:xfrm>
              <a:prstGeom prst="line">
                <a:avLst/>
              </a:prstGeom>
              <a:noFill/>
              <a:ln w="3175">
                <a:solidFill>
                  <a:srgbClr val="004A8F"/>
                </a:solidFill>
                <a:round/>
                <a:headEnd/>
                <a:tailEnd/>
              </a:ln>
            </p:spPr>
            <p:txBody>
              <a:bodyPr/>
              <a:lstStyle/>
              <a:p>
                <a:endParaRPr lang="en-US"/>
              </a:p>
            </p:txBody>
          </p:sp>
          <p:sp>
            <p:nvSpPr>
              <p:cNvPr id="48805" name="Line 327"/>
              <p:cNvSpPr>
                <a:spLocks noChangeShapeType="1"/>
              </p:cNvSpPr>
              <p:nvPr/>
            </p:nvSpPr>
            <p:spPr bwMode="auto">
              <a:xfrm flipV="1">
                <a:off x="4545" y="1423"/>
                <a:ext cx="16" cy="12"/>
              </a:xfrm>
              <a:prstGeom prst="line">
                <a:avLst/>
              </a:prstGeom>
              <a:noFill/>
              <a:ln w="3175">
                <a:solidFill>
                  <a:srgbClr val="004A8F"/>
                </a:solidFill>
                <a:round/>
                <a:headEnd/>
                <a:tailEnd/>
              </a:ln>
            </p:spPr>
            <p:txBody>
              <a:bodyPr/>
              <a:lstStyle/>
              <a:p>
                <a:endParaRPr lang="en-US"/>
              </a:p>
            </p:txBody>
          </p:sp>
          <p:sp>
            <p:nvSpPr>
              <p:cNvPr id="48806" name="Line 328"/>
              <p:cNvSpPr>
                <a:spLocks noChangeShapeType="1"/>
              </p:cNvSpPr>
              <p:nvPr/>
            </p:nvSpPr>
            <p:spPr bwMode="auto">
              <a:xfrm flipH="1">
                <a:off x="4546" y="1425"/>
                <a:ext cx="16" cy="13"/>
              </a:xfrm>
              <a:prstGeom prst="line">
                <a:avLst/>
              </a:prstGeom>
              <a:noFill/>
              <a:ln w="3175">
                <a:solidFill>
                  <a:srgbClr val="004A8F"/>
                </a:solidFill>
                <a:round/>
                <a:headEnd/>
                <a:tailEnd/>
              </a:ln>
            </p:spPr>
            <p:txBody>
              <a:bodyPr/>
              <a:lstStyle/>
              <a:p>
                <a:endParaRPr lang="en-US"/>
              </a:p>
            </p:txBody>
          </p:sp>
        </p:grpSp>
        <p:sp>
          <p:nvSpPr>
            <p:cNvPr id="48807" name="Line 329"/>
            <p:cNvSpPr>
              <a:spLocks noChangeShapeType="1"/>
            </p:cNvSpPr>
            <p:nvPr/>
          </p:nvSpPr>
          <p:spPr bwMode="auto">
            <a:xfrm>
              <a:off x="4546" y="1422"/>
              <a:ext cx="14" cy="11"/>
            </a:xfrm>
            <a:prstGeom prst="line">
              <a:avLst/>
            </a:prstGeom>
            <a:noFill/>
            <a:ln w="3175">
              <a:solidFill>
                <a:srgbClr val="004A8F"/>
              </a:solidFill>
              <a:round/>
              <a:headEnd/>
              <a:tailEnd/>
            </a:ln>
          </p:spPr>
          <p:txBody>
            <a:bodyPr/>
            <a:lstStyle/>
            <a:p>
              <a:endParaRPr lang="en-US"/>
            </a:p>
          </p:txBody>
        </p:sp>
        <p:sp>
          <p:nvSpPr>
            <p:cNvPr id="48808" name="Line 330"/>
            <p:cNvSpPr>
              <a:spLocks noChangeShapeType="1"/>
            </p:cNvSpPr>
            <p:nvPr/>
          </p:nvSpPr>
          <p:spPr bwMode="auto">
            <a:xfrm flipH="1" flipV="1">
              <a:off x="4544" y="1426"/>
              <a:ext cx="15" cy="10"/>
            </a:xfrm>
            <a:prstGeom prst="line">
              <a:avLst/>
            </a:prstGeom>
            <a:noFill/>
            <a:ln w="3175">
              <a:solidFill>
                <a:srgbClr val="004A8F"/>
              </a:solidFill>
              <a:round/>
              <a:headEnd/>
              <a:tailEnd/>
            </a:ln>
          </p:spPr>
          <p:txBody>
            <a:bodyPr/>
            <a:lstStyle/>
            <a:p>
              <a:endParaRPr lang="en-US"/>
            </a:p>
          </p:txBody>
        </p:sp>
        <p:sp>
          <p:nvSpPr>
            <p:cNvPr id="48809" name="Line 331"/>
            <p:cNvSpPr>
              <a:spLocks noChangeShapeType="1"/>
            </p:cNvSpPr>
            <p:nvPr/>
          </p:nvSpPr>
          <p:spPr bwMode="auto">
            <a:xfrm>
              <a:off x="4546" y="1425"/>
              <a:ext cx="16" cy="1"/>
            </a:xfrm>
            <a:prstGeom prst="line">
              <a:avLst/>
            </a:prstGeom>
            <a:noFill/>
            <a:ln w="3175">
              <a:solidFill>
                <a:srgbClr val="004A8F"/>
              </a:solidFill>
              <a:round/>
              <a:headEnd/>
              <a:tailEnd/>
            </a:ln>
          </p:spPr>
          <p:txBody>
            <a:bodyPr/>
            <a:lstStyle/>
            <a:p>
              <a:endParaRPr lang="en-US"/>
            </a:p>
          </p:txBody>
        </p:sp>
        <p:sp>
          <p:nvSpPr>
            <p:cNvPr id="48810" name="Line 332"/>
            <p:cNvSpPr>
              <a:spLocks noChangeShapeType="1"/>
            </p:cNvSpPr>
            <p:nvPr/>
          </p:nvSpPr>
          <p:spPr bwMode="auto">
            <a:xfrm>
              <a:off x="4546" y="1436"/>
              <a:ext cx="12" cy="1"/>
            </a:xfrm>
            <a:prstGeom prst="line">
              <a:avLst/>
            </a:prstGeom>
            <a:noFill/>
            <a:ln w="3175">
              <a:solidFill>
                <a:srgbClr val="004A8F"/>
              </a:solidFill>
              <a:round/>
              <a:headEnd/>
              <a:tailEnd/>
            </a:ln>
          </p:spPr>
          <p:txBody>
            <a:bodyPr/>
            <a:lstStyle/>
            <a:p>
              <a:endParaRPr lang="en-US"/>
            </a:p>
          </p:txBody>
        </p:sp>
        <p:sp>
          <p:nvSpPr>
            <p:cNvPr id="48811" name="Line 333"/>
            <p:cNvSpPr>
              <a:spLocks noChangeShapeType="1"/>
            </p:cNvSpPr>
            <p:nvPr/>
          </p:nvSpPr>
          <p:spPr bwMode="auto">
            <a:xfrm>
              <a:off x="4548" y="1455"/>
              <a:ext cx="14" cy="1"/>
            </a:xfrm>
            <a:prstGeom prst="line">
              <a:avLst/>
            </a:prstGeom>
            <a:noFill/>
            <a:ln w="3175">
              <a:solidFill>
                <a:srgbClr val="004A8F"/>
              </a:solidFill>
              <a:round/>
              <a:headEnd/>
              <a:tailEnd/>
            </a:ln>
          </p:spPr>
          <p:txBody>
            <a:bodyPr/>
            <a:lstStyle/>
            <a:p>
              <a:endParaRPr lang="en-US"/>
            </a:p>
          </p:txBody>
        </p:sp>
        <p:sp>
          <p:nvSpPr>
            <p:cNvPr id="48812" name="Line 334"/>
            <p:cNvSpPr>
              <a:spLocks noChangeShapeType="1"/>
            </p:cNvSpPr>
            <p:nvPr/>
          </p:nvSpPr>
          <p:spPr bwMode="auto">
            <a:xfrm>
              <a:off x="4548" y="1451"/>
              <a:ext cx="15" cy="1"/>
            </a:xfrm>
            <a:prstGeom prst="line">
              <a:avLst/>
            </a:prstGeom>
            <a:noFill/>
            <a:ln w="3175">
              <a:solidFill>
                <a:srgbClr val="004A8F"/>
              </a:solidFill>
              <a:round/>
              <a:headEnd/>
              <a:tailEnd/>
            </a:ln>
          </p:spPr>
          <p:txBody>
            <a:bodyPr/>
            <a:lstStyle/>
            <a:p>
              <a:endParaRPr lang="en-US"/>
            </a:p>
          </p:txBody>
        </p:sp>
        <p:sp>
          <p:nvSpPr>
            <p:cNvPr id="48813" name="Line 335"/>
            <p:cNvSpPr>
              <a:spLocks noChangeShapeType="1"/>
            </p:cNvSpPr>
            <p:nvPr/>
          </p:nvSpPr>
          <p:spPr bwMode="auto">
            <a:xfrm>
              <a:off x="4547" y="1467"/>
              <a:ext cx="16" cy="1"/>
            </a:xfrm>
            <a:prstGeom prst="line">
              <a:avLst/>
            </a:prstGeom>
            <a:noFill/>
            <a:ln w="3175">
              <a:solidFill>
                <a:srgbClr val="004A8F"/>
              </a:solidFill>
              <a:round/>
              <a:headEnd/>
              <a:tailEnd/>
            </a:ln>
          </p:spPr>
          <p:txBody>
            <a:bodyPr/>
            <a:lstStyle/>
            <a:p>
              <a:endParaRPr lang="en-US"/>
            </a:p>
          </p:txBody>
        </p:sp>
        <p:sp>
          <p:nvSpPr>
            <p:cNvPr id="48814" name="Line 336"/>
            <p:cNvSpPr>
              <a:spLocks noChangeShapeType="1"/>
            </p:cNvSpPr>
            <p:nvPr/>
          </p:nvSpPr>
          <p:spPr bwMode="auto">
            <a:xfrm flipH="1">
              <a:off x="4548" y="1471"/>
              <a:ext cx="16" cy="1"/>
            </a:xfrm>
            <a:prstGeom prst="line">
              <a:avLst/>
            </a:prstGeom>
            <a:noFill/>
            <a:ln w="3175">
              <a:solidFill>
                <a:srgbClr val="004A8F"/>
              </a:solidFill>
              <a:round/>
              <a:headEnd/>
              <a:tailEnd/>
            </a:ln>
          </p:spPr>
          <p:txBody>
            <a:bodyPr/>
            <a:lstStyle/>
            <a:p>
              <a:endParaRPr lang="en-US"/>
            </a:p>
          </p:txBody>
        </p:sp>
        <p:sp>
          <p:nvSpPr>
            <p:cNvPr id="48815" name="Line 337"/>
            <p:cNvSpPr>
              <a:spLocks noChangeShapeType="1"/>
            </p:cNvSpPr>
            <p:nvPr/>
          </p:nvSpPr>
          <p:spPr bwMode="auto">
            <a:xfrm flipV="1">
              <a:off x="4547" y="1454"/>
              <a:ext cx="16" cy="13"/>
            </a:xfrm>
            <a:prstGeom prst="line">
              <a:avLst/>
            </a:prstGeom>
            <a:noFill/>
            <a:ln w="3175">
              <a:solidFill>
                <a:srgbClr val="004A8F"/>
              </a:solidFill>
              <a:round/>
              <a:headEnd/>
              <a:tailEnd/>
            </a:ln>
          </p:spPr>
          <p:txBody>
            <a:bodyPr/>
            <a:lstStyle/>
            <a:p>
              <a:endParaRPr lang="en-US"/>
            </a:p>
          </p:txBody>
        </p:sp>
        <p:sp>
          <p:nvSpPr>
            <p:cNvPr id="48816" name="Freeform 338"/>
            <p:cNvSpPr>
              <a:spLocks/>
            </p:cNvSpPr>
            <p:nvPr/>
          </p:nvSpPr>
          <p:spPr bwMode="auto">
            <a:xfrm>
              <a:off x="4540" y="1447"/>
              <a:ext cx="11" cy="61"/>
            </a:xfrm>
            <a:custGeom>
              <a:avLst/>
              <a:gdLst>
                <a:gd name="T0" fmla="*/ 16 w 43"/>
                <a:gd name="T1" fmla="*/ 61 h 242"/>
                <a:gd name="T2" fmla="*/ 13 w 43"/>
                <a:gd name="T3" fmla="*/ 70 h 242"/>
                <a:gd name="T4" fmla="*/ 13 w 43"/>
                <a:gd name="T5" fmla="*/ 77 h 242"/>
                <a:gd name="T6" fmla="*/ 14 w 43"/>
                <a:gd name="T7" fmla="*/ 78 h 242"/>
                <a:gd name="T8" fmla="*/ 14 w 43"/>
                <a:gd name="T9" fmla="*/ 124 h 242"/>
                <a:gd name="T10" fmla="*/ 11 w 43"/>
                <a:gd name="T11" fmla="*/ 130 h 242"/>
                <a:gd name="T12" fmla="*/ 11 w 43"/>
                <a:gd name="T13" fmla="*/ 136 h 242"/>
                <a:gd name="T14" fmla="*/ 14 w 43"/>
                <a:gd name="T15" fmla="*/ 141 h 242"/>
                <a:gd name="T16" fmla="*/ 11 w 43"/>
                <a:gd name="T17" fmla="*/ 190 h 242"/>
                <a:gd name="T18" fmla="*/ 4 w 43"/>
                <a:gd name="T19" fmla="*/ 238 h 242"/>
                <a:gd name="T20" fmla="*/ 25 w 43"/>
                <a:gd name="T21" fmla="*/ 242 h 242"/>
                <a:gd name="T22" fmla="*/ 29 w 43"/>
                <a:gd name="T23" fmla="*/ 226 h 242"/>
                <a:gd name="T24" fmla="*/ 29 w 43"/>
                <a:gd name="T25" fmla="*/ 208 h 242"/>
                <a:gd name="T26" fmla="*/ 25 w 43"/>
                <a:gd name="T27" fmla="*/ 189 h 242"/>
                <a:gd name="T28" fmla="*/ 27 w 43"/>
                <a:gd name="T29" fmla="*/ 182 h 242"/>
                <a:gd name="T30" fmla="*/ 36 w 43"/>
                <a:gd name="T31" fmla="*/ 162 h 242"/>
                <a:gd name="T32" fmla="*/ 36 w 43"/>
                <a:gd name="T33" fmla="*/ 154 h 242"/>
                <a:gd name="T34" fmla="*/ 31 w 43"/>
                <a:gd name="T35" fmla="*/ 144 h 242"/>
                <a:gd name="T36" fmla="*/ 29 w 43"/>
                <a:gd name="T37" fmla="*/ 140 h 242"/>
                <a:gd name="T38" fmla="*/ 31 w 43"/>
                <a:gd name="T39" fmla="*/ 133 h 242"/>
                <a:gd name="T40" fmla="*/ 29 w 43"/>
                <a:gd name="T41" fmla="*/ 126 h 242"/>
                <a:gd name="T42" fmla="*/ 28 w 43"/>
                <a:gd name="T43" fmla="*/ 119 h 242"/>
                <a:gd name="T44" fmla="*/ 25 w 43"/>
                <a:gd name="T45" fmla="*/ 104 h 242"/>
                <a:gd name="T46" fmla="*/ 31 w 43"/>
                <a:gd name="T47" fmla="*/ 103 h 242"/>
                <a:gd name="T48" fmla="*/ 34 w 43"/>
                <a:gd name="T49" fmla="*/ 97 h 242"/>
                <a:gd name="T50" fmla="*/ 37 w 43"/>
                <a:gd name="T51" fmla="*/ 86 h 242"/>
                <a:gd name="T52" fmla="*/ 34 w 43"/>
                <a:gd name="T53" fmla="*/ 73 h 242"/>
                <a:gd name="T54" fmla="*/ 32 w 43"/>
                <a:gd name="T55" fmla="*/ 68 h 242"/>
                <a:gd name="T56" fmla="*/ 27 w 43"/>
                <a:gd name="T57" fmla="*/ 65 h 242"/>
                <a:gd name="T58" fmla="*/ 25 w 43"/>
                <a:gd name="T59" fmla="*/ 38 h 242"/>
                <a:gd name="T60" fmla="*/ 29 w 43"/>
                <a:gd name="T61" fmla="*/ 37 h 242"/>
                <a:gd name="T62" fmla="*/ 36 w 43"/>
                <a:gd name="T63" fmla="*/ 29 h 242"/>
                <a:gd name="T64" fmla="*/ 42 w 43"/>
                <a:gd name="T65" fmla="*/ 15 h 242"/>
                <a:gd name="T66" fmla="*/ 43 w 43"/>
                <a:gd name="T67" fmla="*/ 3 h 242"/>
                <a:gd name="T68" fmla="*/ 15 w 43"/>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242"/>
                <a:gd name="T107" fmla="*/ 43 w 43"/>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242">
                  <a:moveTo>
                    <a:pt x="15" y="0"/>
                  </a:moveTo>
                  <a:lnTo>
                    <a:pt x="16" y="61"/>
                  </a:lnTo>
                  <a:lnTo>
                    <a:pt x="14" y="64"/>
                  </a:lnTo>
                  <a:lnTo>
                    <a:pt x="13" y="70"/>
                  </a:lnTo>
                  <a:lnTo>
                    <a:pt x="13" y="73"/>
                  </a:lnTo>
                  <a:lnTo>
                    <a:pt x="13" y="77"/>
                  </a:lnTo>
                  <a:lnTo>
                    <a:pt x="13" y="78"/>
                  </a:lnTo>
                  <a:lnTo>
                    <a:pt x="14" y="78"/>
                  </a:lnTo>
                  <a:lnTo>
                    <a:pt x="15" y="123"/>
                  </a:lnTo>
                  <a:lnTo>
                    <a:pt x="14" y="124"/>
                  </a:lnTo>
                  <a:lnTo>
                    <a:pt x="13" y="127"/>
                  </a:lnTo>
                  <a:lnTo>
                    <a:pt x="11" y="130"/>
                  </a:lnTo>
                  <a:lnTo>
                    <a:pt x="11" y="133"/>
                  </a:lnTo>
                  <a:lnTo>
                    <a:pt x="11" y="136"/>
                  </a:lnTo>
                  <a:lnTo>
                    <a:pt x="13" y="139"/>
                  </a:lnTo>
                  <a:lnTo>
                    <a:pt x="14" y="141"/>
                  </a:lnTo>
                  <a:lnTo>
                    <a:pt x="15" y="141"/>
                  </a:lnTo>
                  <a:lnTo>
                    <a:pt x="11" y="190"/>
                  </a:lnTo>
                  <a:lnTo>
                    <a:pt x="0" y="236"/>
                  </a:lnTo>
                  <a:lnTo>
                    <a:pt x="4" y="238"/>
                  </a:lnTo>
                  <a:lnTo>
                    <a:pt x="15" y="240"/>
                  </a:lnTo>
                  <a:lnTo>
                    <a:pt x="25" y="242"/>
                  </a:lnTo>
                  <a:lnTo>
                    <a:pt x="31" y="240"/>
                  </a:lnTo>
                  <a:lnTo>
                    <a:pt x="29" y="226"/>
                  </a:lnTo>
                  <a:lnTo>
                    <a:pt x="29" y="214"/>
                  </a:lnTo>
                  <a:lnTo>
                    <a:pt x="29" y="208"/>
                  </a:lnTo>
                  <a:lnTo>
                    <a:pt x="28" y="199"/>
                  </a:lnTo>
                  <a:lnTo>
                    <a:pt x="25" y="189"/>
                  </a:lnTo>
                  <a:lnTo>
                    <a:pt x="23" y="186"/>
                  </a:lnTo>
                  <a:lnTo>
                    <a:pt x="27" y="182"/>
                  </a:lnTo>
                  <a:lnTo>
                    <a:pt x="32" y="172"/>
                  </a:lnTo>
                  <a:lnTo>
                    <a:pt x="36" y="162"/>
                  </a:lnTo>
                  <a:lnTo>
                    <a:pt x="36" y="157"/>
                  </a:lnTo>
                  <a:lnTo>
                    <a:pt x="36" y="154"/>
                  </a:lnTo>
                  <a:lnTo>
                    <a:pt x="33" y="149"/>
                  </a:lnTo>
                  <a:lnTo>
                    <a:pt x="31" y="144"/>
                  </a:lnTo>
                  <a:lnTo>
                    <a:pt x="28" y="141"/>
                  </a:lnTo>
                  <a:lnTo>
                    <a:pt x="29" y="140"/>
                  </a:lnTo>
                  <a:lnTo>
                    <a:pt x="31" y="137"/>
                  </a:lnTo>
                  <a:lnTo>
                    <a:pt x="31" y="133"/>
                  </a:lnTo>
                  <a:lnTo>
                    <a:pt x="31" y="130"/>
                  </a:lnTo>
                  <a:lnTo>
                    <a:pt x="29" y="126"/>
                  </a:lnTo>
                  <a:lnTo>
                    <a:pt x="29" y="122"/>
                  </a:lnTo>
                  <a:lnTo>
                    <a:pt x="28" y="119"/>
                  </a:lnTo>
                  <a:lnTo>
                    <a:pt x="25" y="119"/>
                  </a:lnTo>
                  <a:lnTo>
                    <a:pt x="25" y="104"/>
                  </a:lnTo>
                  <a:lnTo>
                    <a:pt x="28" y="103"/>
                  </a:lnTo>
                  <a:lnTo>
                    <a:pt x="31" y="103"/>
                  </a:lnTo>
                  <a:lnTo>
                    <a:pt x="33" y="100"/>
                  </a:lnTo>
                  <a:lnTo>
                    <a:pt x="34" y="97"/>
                  </a:lnTo>
                  <a:lnTo>
                    <a:pt x="37" y="92"/>
                  </a:lnTo>
                  <a:lnTo>
                    <a:pt x="37" y="86"/>
                  </a:lnTo>
                  <a:lnTo>
                    <a:pt x="37" y="78"/>
                  </a:lnTo>
                  <a:lnTo>
                    <a:pt x="34" y="73"/>
                  </a:lnTo>
                  <a:lnTo>
                    <a:pt x="33" y="70"/>
                  </a:lnTo>
                  <a:lnTo>
                    <a:pt x="32" y="68"/>
                  </a:lnTo>
                  <a:lnTo>
                    <a:pt x="29" y="67"/>
                  </a:lnTo>
                  <a:lnTo>
                    <a:pt x="27" y="65"/>
                  </a:lnTo>
                  <a:lnTo>
                    <a:pt x="24" y="37"/>
                  </a:lnTo>
                  <a:lnTo>
                    <a:pt x="25" y="38"/>
                  </a:lnTo>
                  <a:lnTo>
                    <a:pt x="28" y="37"/>
                  </a:lnTo>
                  <a:lnTo>
                    <a:pt x="29" y="37"/>
                  </a:lnTo>
                  <a:lnTo>
                    <a:pt x="32" y="34"/>
                  </a:lnTo>
                  <a:lnTo>
                    <a:pt x="36" y="29"/>
                  </a:lnTo>
                  <a:lnTo>
                    <a:pt x="40" y="23"/>
                  </a:lnTo>
                  <a:lnTo>
                    <a:pt x="42" y="15"/>
                  </a:lnTo>
                  <a:lnTo>
                    <a:pt x="43" y="9"/>
                  </a:lnTo>
                  <a:lnTo>
                    <a:pt x="43" y="3"/>
                  </a:lnTo>
                  <a:lnTo>
                    <a:pt x="41" y="0"/>
                  </a:lnTo>
                  <a:lnTo>
                    <a:pt x="15" y="0"/>
                  </a:lnTo>
                  <a:close/>
                </a:path>
              </a:pathLst>
            </a:custGeom>
            <a:solidFill>
              <a:srgbClr val="004A8F"/>
            </a:solidFill>
            <a:ln w="9525">
              <a:noFill/>
              <a:round/>
              <a:headEnd/>
              <a:tailEnd/>
            </a:ln>
          </p:spPr>
          <p:txBody>
            <a:bodyPr/>
            <a:lstStyle/>
            <a:p>
              <a:pPr fontAlgn="t"/>
              <a:endParaRPr lang="en-US"/>
            </a:p>
          </p:txBody>
        </p:sp>
        <p:sp>
          <p:nvSpPr>
            <p:cNvPr id="48817" name="Freeform 339"/>
            <p:cNvSpPr>
              <a:spLocks/>
            </p:cNvSpPr>
            <p:nvPr/>
          </p:nvSpPr>
          <p:spPr bwMode="auto">
            <a:xfrm>
              <a:off x="4540" y="1447"/>
              <a:ext cx="11" cy="61"/>
            </a:xfrm>
            <a:custGeom>
              <a:avLst/>
              <a:gdLst>
                <a:gd name="T0" fmla="*/ 16 w 43"/>
                <a:gd name="T1" fmla="*/ 61 h 242"/>
                <a:gd name="T2" fmla="*/ 13 w 43"/>
                <a:gd name="T3" fmla="*/ 70 h 242"/>
                <a:gd name="T4" fmla="*/ 13 w 43"/>
                <a:gd name="T5" fmla="*/ 77 h 242"/>
                <a:gd name="T6" fmla="*/ 14 w 43"/>
                <a:gd name="T7" fmla="*/ 78 h 242"/>
                <a:gd name="T8" fmla="*/ 14 w 43"/>
                <a:gd name="T9" fmla="*/ 124 h 242"/>
                <a:gd name="T10" fmla="*/ 11 w 43"/>
                <a:gd name="T11" fmla="*/ 130 h 242"/>
                <a:gd name="T12" fmla="*/ 11 w 43"/>
                <a:gd name="T13" fmla="*/ 136 h 242"/>
                <a:gd name="T14" fmla="*/ 14 w 43"/>
                <a:gd name="T15" fmla="*/ 141 h 242"/>
                <a:gd name="T16" fmla="*/ 11 w 43"/>
                <a:gd name="T17" fmla="*/ 190 h 242"/>
                <a:gd name="T18" fmla="*/ 4 w 43"/>
                <a:gd name="T19" fmla="*/ 238 h 242"/>
                <a:gd name="T20" fmla="*/ 25 w 43"/>
                <a:gd name="T21" fmla="*/ 242 h 242"/>
                <a:gd name="T22" fmla="*/ 29 w 43"/>
                <a:gd name="T23" fmla="*/ 226 h 242"/>
                <a:gd name="T24" fmla="*/ 29 w 43"/>
                <a:gd name="T25" fmla="*/ 208 h 242"/>
                <a:gd name="T26" fmla="*/ 25 w 43"/>
                <a:gd name="T27" fmla="*/ 189 h 242"/>
                <a:gd name="T28" fmla="*/ 27 w 43"/>
                <a:gd name="T29" fmla="*/ 182 h 242"/>
                <a:gd name="T30" fmla="*/ 36 w 43"/>
                <a:gd name="T31" fmla="*/ 162 h 242"/>
                <a:gd name="T32" fmla="*/ 36 w 43"/>
                <a:gd name="T33" fmla="*/ 154 h 242"/>
                <a:gd name="T34" fmla="*/ 31 w 43"/>
                <a:gd name="T35" fmla="*/ 144 h 242"/>
                <a:gd name="T36" fmla="*/ 29 w 43"/>
                <a:gd name="T37" fmla="*/ 140 h 242"/>
                <a:gd name="T38" fmla="*/ 31 w 43"/>
                <a:gd name="T39" fmla="*/ 133 h 242"/>
                <a:gd name="T40" fmla="*/ 29 w 43"/>
                <a:gd name="T41" fmla="*/ 126 h 242"/>
                <a:gd name="T42" fmla="*/ 28 w 43"/>
                <a:gd name="T43" fmla="*/ 119 h 242"/>
                <a:gd name="T44" fmla="*/ 25 w 43"/>
                <a:gd name="T45" fmla="*/ 104 h 242"/>
                <a:gd name="T46" fmla="*/ 31 w 43"/>
                <a:gd name="T47" fmla="*/ 103 h 242"/>
                <a:gd name="T48" fmla="*/ 34 w 43"/>
                <a:gd name="T49" fmla="*/ 97 h 242"/>
                <a:gd name="T50" fmla="*/ 37 w 43"/>
                <a:gd name="T51" fmla="*/ 86 h 242"/>
                <a:gd name="T52" fmla="*/ 34 w 43"/>
                <a:gd name="T53" fmla="*/ 73 h 242"/>
                <a:gd name="T54" fmla="*/ 32 w 43"/>
                <a:gd name="T55" fmla="*/ 68 h 242"/>
                <a:gd name="T56" fmla="*/ 27 w 43"/>
                <a:gd name="T57" fmla="*/ 65 h 242"/>
                <a:gd name="T58" fmla="*/ 25 w 43"/>
                <a:gd name="T59" fmla="*/ 38 h 242"/>
                <a:gd name="T60" fmla="*/ 29 w 43"/>
                <a:gd name="T61" fmla="*/ 37 h 242"/>
                <a:gd name="T62" fmla="*/ 36 w 43"/>
                <a:gd name="T63" fmla="*/ 29 h 242"/>
                <a:gd name="T64" fmla="*/ 42 w 43"/>
                <a:gd name="T65" fmla="*/ 15 h 242"/>
                <a:gd name="T66" fmla="*/ 43 w 43"/>
                <a:gd name="T67" fmla="*/ 3 h 242"/>
                <a:gd name="T68" fmla="*/ 15 w 43"/>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242"/>
                <a:gd name="T107" fmla="*/ 43 w 43"/>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242">
                  <a:moveTo>
                    <a:pt x="15" y="0"/>
                  </a:moveTo>
                  <a:lnTo>
                    <a:pt x="16" y="61"/>
                  </a:lnTo>
                  <a:lnTo>
                    <a:pt x="14" y="64"/>
                  </a:lnTo>
                  <a:lnTo>
                    <a:pt x="13" y="70"/>
                  </a:lnTo>
                  <a:lnTo>
                    <a:pt x="13" y="73"/>
                  </a:lnTo>
                  <a:lnTo>
                    <a:pt x="13" y="77"/>
                  </a:lnTo>
                  <a:lnTo>
                    <a:pt x="13" y="78"/>
                  </a:lnTo>
                  <a:lnTo>
                    <a:pt x="14" y="78"/>
                  </a:lnTo>
                  <a:lnTo>
                    <a:pt x="15" y="123"/>
                  </a:lnTo>
                  <a:lnTo>
                    <a:pt x="14" y="124"/>
                  </a:lnTo>
                  <a:lnTo>
                    <a:pt x="13" y="127"/>
                  </a:lnTo>
                  <a:lnTo>
                    <a:pt x="11" y="130"/>
                  </a:lnTo>
                  <a:lnTo>
                    <a:pt x="11" y="133"/>
                  </a:lnTo>
                  <a:lnTo>
                    <a:pt x="11" y="136"/>
                  </a:lnTo>
                  <a:lnTo>
                    <a:pt x="13" y="139"/>
                  </a:lnTo>
                  <a:lnTo>
                    <a:pt x="14" y="141"/>
                  </a:lnTo>
                  <a:lnTo>
                    <a:pt x="15" y="141"/>
                  </a:lnTo>
                  <a:lnTo>
                    <a:pt x="11" y="190"/>
                  </a:lnTo>
                  <a:lnTo>
                    <a:pt x="0" y="236"/>
                  </a:lnTo>
                  <a:lnTo>
                    <a:pt x="4" y="238"/>
                  </a:lnTo>
                  <a:lnTo>
                    <a:pt x="15" y="240"/>
                  </a:lnTo>
                  <a:lnTo>
                    <a:pt x="25" y="242"/>
                  </a:lnTo>
                  <a:lnTo>
                    <a:pt x="31" y="240"/>
                  </a:lnTo>
                  <a:lnTo>
                    <a:pt x="29" y="226"/>
                  </a:lnTo>
                  <a:lnTo>
                    <a:pt x="29" y="214"/>
                  </a:lnTo>
                  <a:lnTo>
                    <a:pt x="29" y="208"/>
                  </a:lnTo>
                  <a:lnTo>
                    <a:pt x="28" y="199"/>
                  </a:lnTo>
                  <a:lnTo>
                    <a:pt x="25" y="189"/>
                  </a:lnTo>
                  <a:lnTo>
                    <a:pt x="23" y="186"/>
                  </a:lnTo>
                  <a:lnTo>
                    <a:pt x="27" y="182"/>
                  </a:lnTo>
                  <a:lnTo>
                    <a:pt x="32" y="172"/>
                  </a:lnTo>
                  <a:lnTo>
                    <a:pt x="36" y="162"/>
                  </a:lnTo>
                  <a:lnTo>
                    <a:pt x="36" y="157"/>
                  </a:lnTo>
                  <a:lnTo>
                    <a:pt x="36" y="154"/>
                  </a:lnTo>
                  <a:lnTo>
                    <a:pt x="33" y="149"/>
                  </a:lnTo>
                  <a:lnTo>
                    <a:pt x="31" y="144"/>
                  </a:lnTo>
                  <a:lnTo>
                    <a:pt x="28" y="141"/>
                  </a:lnTo>
                  <a:lnTo>
                    <a:pt x="29" y="140"/>
                  </a:lnTo>
                  <a:lnTo>
                    <a:pt x="31" y="137"/>
                  </a:lnTo>
                  <a:lnTo>
                    <a:pt x="31" y="133"/>
                  </a:lnTo>
                  <a:lnTo>
                    <a:pt x="31" y="130"/>
                  </a:lnTo>
                  <a:lnTo>
                    <a:pt x="29" y="126"/>
                  </a:lnTo>
                  <a:lnTo>
                    <a:pt x="29" y="122"/>
                  </a:lnTo>
                  <a:lnTo>
                    <a:pt x="28" y="119"/>
                  </a:lnTo>
                  <a:lnTo>
                    <a:pt x="25" y="119"/>
                  </a:lnTo>
                  <a:lnTo>
                    <a:pt x="25" y="104"/>
                  </a:lnTo>
                  <a:lnTo>
                    <a:pt x="28" y="103"/>
                  </a:lnTo>
                  <a:lnTo>
                    <a:pt x="31" y="103"/>
                  </a:lnTo>
                  <a:lnTo>
                    <a:pt x="33" y="100"/>
                  </a:lnTo>
                  <a:lnTo>
                    <a:pt x="34" y="97"/>
                  </a:lnTo>
                  <a:lnTo>
                    <a:pt x="37" y="92"/>
                  </a:lnTo>
                  <a:lnTo>
                    <a:pt x="37" y="86"/>
                  </a:lnTo>
                  <a:lnTo>
                    <a:pt x="37" y="78"/>
                  </a:lnTo>
                  <a:lnTo>
                    <a:pt x="34" y="73"/>
                  </a:lnTo>
                  <a:lnTo>
                    <a:pt x="33" y="70"/>
                  </a:lnTo>
                  <a:lnTo>
                    <a:pt x="32" y="68"/>
                  </a:lnTo>
                  <a:lnTo>
                    <a:pt x="29" y="67"/>
                  </a:lnTo>
                  <a:lnTo>
                    <a:pt x="27" y="65"/>
                  </a:lnTo>
                  <a:lnTo>
                    <a:pt x="24" y="37"/>
                  </a:lnTo>
                  <a:lnTo>
                    <a:pt x="25" y="38"/>
                  </a:lnTo>
                  <a:lnTo>
                    <a:pt x="28" y="37"/>
                  </a:lnTo>
                  <a:lnTo>
                    <a:pt x="29" y="37"/>
                  </a:lnTo>
                  <a:lnTo>
                    <a:pt x="32" y="34"/>
                  </a:lnTo>
                  <a:lnTo>
                    <a:pt x="36" y="29"/>
                  </a:lnTo>
                  <a:lnTo>
                    <a:pt x="40" y="23"/>
                  </a:lnTo>
                  <a:lnTo>
                    <a:pt x="42" y="15"/>
                  </a:lnTo>
                  <a:lnTo>
                    <a:pt x="43" y="9"/>
                  </a:lnTo>
                  <a:lnTo>
                    <a:pt x="43" y="3"/>
                  </a:lnTo>
                  <a:lnTo>
                    <a:pt x="41" y="0"/>
                  </a:lnTo>
                  <a:lnTo>
                    <a:pt x="15" y="0"/>
                  </a:lnTo>
                </a:path>
              </a:pathLst>
            </a:custGeom>
            <a:noFill/>
            <a:ln w="3175">
              <a:solidFill>
                <a:srgbClr val="004A8F"/>
              </a:solidFill>
              <a:round/>
              <a:headEnd/>
              <a:tailEnd/>
            </a:ln>
          </p:spPr>
          <p:txBody>
            <a:bodyPr/>
            <a:lstStyle/>
            <a:p>
              <a:pPr fontAlgn="t"/>
              <a:endParaRPr lang="en-US"/>
            </a:p>
          </p:txBody>
        </p:sp>
        <p:sp>
          <p:nvSpPr>
            <p:cNvPr id="48818" name="Freeform 340"/>
            <p:cNvSpPr>
              <a:spLocks/>
            </p:cNvSpPr>
            <p:nvPr/>
          </p:nvSpPr>
          <p:spPr bwMode="auto">
            <a:xfrm>
              <a:off x="4560" y="1447"/>
              <a:ext cx="14" cy="60"/>
            </a:xfrm>
            <a:custGeom>
              <a:avLst/>
              <a:gdLst>
                <a:gd name="T0" fmla="*/ 30 w 56"/>
                <a:gd name="T1" fmla="*/ 62 h 242"/>
                <a:gd name="T2" fmla="*/ 35 w 56"/>
                <a:gd name="T3" fmla="*/ 71 h 242"/>
                <a:gd name="T4" fmla="*/ 35 w 56"/>
                <a:gd name="T5" fmla="*/ 76 h 242"/>
                <a:gd name="T6" fmla="*/ 33 w 56"/>
                <a:gd name="T7" fmla="*/ 79 h 242"/>
                <a:gd name="T8" fmla="*/ 36 w 56"/>
                <a:gd name="T9" fmla="*/ 125 h 242"/>
                <a:gd name="T10" fmla="*/ 39 w 56"/>
                <a:gd name="T11" fmla="*/ 130 h 242"/>
                <a:gd name="T12" fmla="*/ 39 w 56"/>
                <a:gd name="T13" fmla="*/ 137 h 242"/>
                <a:gd name="T14" fmla="*/ 38 w 56"/>
                <a:gd name="T15" fmla="*/ 141 h 242"/>
                <a:gd name="T16" fmla="*/ 42 w 56"/>
                <a:gd name="T17" fmla="*/ 191 h 242"/>
                <a:gd name="T18" fmla="*/ 52 w 56"/>
                <a:gd name="T19" fmla="*/ 237 h 242"/>
                <a:gd name="T20" fmla="*/ 30 w 56"/>
                <a:gd name="T21" fmla="*/ 242 h 242"/>
                <a:gd name="T22" fmla="*/ 25 w 56"/>
                <a:gd name="T23" fmla="*/ 227 h 242"/>
                <a:gd name="T24" fmla="*/ 24 w 56"/>
                <a:gd name="T25" fmla="*/ 210 h 242"/>
                <a:gd name="T26" fmla="*/ 27 w 56"/>
                <a:gd name="T27" fmla="*/ 189 h 242"/>
                <a:gd name="T28" fmla="*/ 26 w 56"/>
                <a:gd name="T29" fmla="*/ 183 h 242"/>
                <a:gd name="T30" fmla="*/ 16 w 56"/>
                <a:gd name="T31" fmla="*/ 164 h 242"/>
                <a:gd name="T32" fmla="*/ 16 w 56"/>
                <a:gd name="T33" fmla="*/ 155 h 242"/>
                <a:gd name="T34" fmla="*/ 21 w 56"/>
                <a:gd name="T35" fmla="*/ 144 h 242"/>
                <a:gd name="T36" fmla="*/ 21 w 56"/>
                <a:gd name="T37" fmla="*/ 142 h 242"/>
                <a:gd name="T38" fmla="*/ 20 w 56"/>
                <a:gd name="T39" fmla="*/ 135 h 242"/>
                <a:gd name="T40" fmla="*/ 20 w 56"/>
                <a:gd name="T41" fmla="*/ 126 h 242"/>
                <a:gd name="T42" fmla="*/ 22 w 56"/>
                <a:gd name="T43" fmla="*/ 121 h 242"/>
                <a:gd name="T44" fmla="*/ 24 w 56"/>
                <a:gd name="T45" fmla="*/ 105 h 242"/>
                <a:gd name="T46" fmla="*/ 18 w 56"/>
                <a:gd name="T47" fmla="*/ 103 h 242"/>
                <a:gd name="T48" fmla="*/ 15 w 56"/>
                <a:gd name="T49" fmla="*/ 99 h 242"/>
                <a:gd name="T50" fmla="*/ 11 w 56"/>
                <a:gd name="T51" fmla="*/ 87 h 242"/>
                <a:gd name="T52" fmla="*/ 12 w 56"/>
                <a:gd name="T53" fmla="*/ 75 h 242"/>
                <a:gd name="T54" fmla="*/ 16 w 56"/>
                <a:gd name="T55" fmla="*/ 70 h 242"/>
                <a:gd name="T56" fmla="*/ 21 w 56"/>
                <a:gd name="T57" fmla="*/ 67 h 242"/>
                <a:gd name="T58" fmla="*/ 20 w 56"/>
                <a:gd name="T59" fmla="*/ 39 h 242"/>
                <a:gd name="T60" fmla="*/ 16 w 56"/>
                <a:gd name="T61" fmla="*/ 38 h 242"/>
                <a:gd name="T62" fmla="*/ 9 w 56"/>
                <a:gd name="T63" fmla="*/ 31 h 242"/>
                <a:gd name="T64" fmla="*/ 3 w 56"/>
                <a:gd name="T65" fmla="*/ 18 h 242"/>
                <a:gd name="T66" fmla="*/ 0 w 56"/>
                <a:gd name="T67" fmla="*/ 5 h 242"/>
                <a:gd name="T68" fmla="*/ 27 w 56"/>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42"/>
                <a:gd name="T107" fmla="*/ 56 w 56"/>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42">
                  <a:moveTo>
                    <a:pt x="27" y="0"/>
                  </a:moveTo>
                  <a:lnTo>
                    <a:pt x="30" y="62"/>
                  </a:lnTo>
                  <a:lnTo>
                    <a:pt x="33" y="65"/>
                  </a:lnTo>
                  <a:lnTo>
                    <a:pt x="35" y="71"/>
                  </a:lnTo>
                  <a:lnTo>
                    <a:pt x="35" y="74"/>
                  </a:lnTo>
                  <a:lnTo>
                    <a:pt x="35" y="76"/>
                  </a:lnTo>
                  <a:lnTo>
                    <a:pt x="34" y="79"/>
                  </a:lnTo>
                  <a:lnTo>
                    <a:pt x="33" y="79"/>
                  </a:lnTo>
                  <a:lnTo>
                    <a:pt x="35" y="124"/>
                  </a:lnTo>
                  <a:lnTo>
                    <a:pt x="36" y="125"/>
                  </a:lnTo>
                  <a:lnTo>
                    <a:pt x="38" y="128"/>
                  </a:lnTo>
                  <a:lnTo>
                    <a:pt x="39" y="130"/>
                  </a:lnTo>
                  <a:lnTo>
                    <a:pt x="39" y="133"/>
                  </a:lnTo>
                  <a:lnTo>
                    <a:pt x="39" y="137"/>
                  </a:lnTo>
                  <a:lnTo>
                    <a:pt x="38" y="139"/>
                  </a:lnTo>
                  <a:lnTo>
                    <a:pt x="38" y="141"/>
                  </a:lnTo>
                  <a:lnTo>
                    <a:pt x="35" y="142"/>
                  </a:lnTo>
                  <a:lnTo>
                    <a:pt x="42" y="191"/>
                  </a:lnTo>
                  <a:lnTo>
                    <a:pt x="56" y="236"/>
                  </a:lnTo>
                  <a:lnTo>
                    <a:pt x="52" y="237"/>
                  </a:lnTo>
                  <a:lnTo>
                    <a:pt x="40" y="241"/>
                  </a:lnTo>
                  <a:lnTo>
                    <a:pt x="30" y="242"/>
                  </a:lnTo>
                  <a:lnTo>
                    <a:pt x="25" y="241"/>
                  </a:lnTo>
                  <a:lnTo>
                    <a:pt x="25" y="227"/>
                  </a:lnTo>
                  <a:lnTo>
                    <a:pt x="25" y="215"/>
                  </a:lnTo>
                  <a:lnTo>
                    <a:pt x="24" y="210"/>
                  </a:lnTo>
                  <a:lnTo>
                    <a:pt x="25" y="200"/>
                  </a:lnTo>
                  <a:lnTo>
                    <a:pt x="27" y="189"/>
                  </a:lnTo>
                  <a:lnTo>
                    <a:pt x="30" y="187"/>
                  </a:lnTo>
                  <a:lnTo>
                    <a:pt x="26" y="183"/>
                  </a:lnTo>
                  <a:lnTo>
                    <a:pt x="21" y="174"/>
                  </a:lnTo>
                  <a:lnTo>
                    <a:pt x="16" y="164"/>
                  </a:lnTo>
                  <a:lnTo>
                    <a:pt x="16" y="157"/>
                  </a:lnTo>
                  <a:lnTo>
                    <a:pt x="16" y="155"/>
                  </a:lnTo>
                  <a:lnTo>
                    <a:pt x="17" y="150"/>
                  </a:lnTo>
                  <a:lnTo>
                    <a:pt x="21" y="144"/>
                  </a:lnTo>
                  <a:lnTo>
                    <a:pt x="24" y="143"/>
                  </a:lnTo>
                  <a:lnTo>
                    <a:pt x="21" y="142"/>
                  </a:lnTo>
                  <a:lnTo>
                    <a:pt x="21" y="139"/>
                  </a:lnTo>
                  <a:lnTo>
                    <a:pt x="20" y="135"/>
                  </a:lnTo>
                  <a:lnTo>
                    <a:pt x="20" y="132"/>
                  </a:lnTo>
                  <a:lnTo>
                    <a:pt x="20" y="126"/>
                  </a:lnTo>
                  <a:lnTo>
                    <a:pt x="21" y="124"/>
                  </a:lnTo>
                  <a:lnTo>
                    <a:pt x="22" y="121"/>
                  </a:lnTo>
                  <a:lnTo>
                    <a:pt x="24" y="120"/>
                  </a:lnTo>
                  <a:lnTo>
                    <a:pt x="24" y="105"/>
                  </a:lnTo>
                  <a:lnTo>
                    <a:pt x="21" y="105"/>
                  </a:lnTo>
                  <a:lnTo>
                    <a:pt x="18" y="103"/>
                  </a:lnTo>
                  <a:lnTo>
                    <a:pt x="16" y="102"/>
                  </a:lnTo>
                  <a:lnTo>
                    <a:pt x="15" y="99"/>
                  </a:lnTo>
                  <a:lnTo>
                    <a:pt x="12" y="94"/>
                  </a:lnTo>
                  <a:lnTo>
                    <a:pt x="11" y="87"/>
                  </a:lnTo>
                  <a:lnTo>
                    <a:pt x="11" y="80"/>
                  </a:lnTo>
                  <a:lnTo>
                    <a:pt x="12" y="75"/>
                  </a:lnTo>
                  <a:lnTo>
                    <a:pt x="13" y="72"/>
                  </a:lnTo>
                  <a:lnTo>
                    <a:pt x="16" y="70"/>
                  </a:lnTo>
                  <a:lnTo>
                    <a:pt x="18" y="69"/>
                  </a:lnTo>
                  <a:lnTo>
                    <a:pt x="21" y="67"/>
                  </a:lnTo>
                  <a:lnTo>
                    <a:pt x="22" y="39"/>
                  </a:lnTo>
                  <a:lnTo>
                    <a:pt x="20" y="39"/>
                  </a:lnTo>
                  <a:lnTo>
                    <a:pt x="18" y="39"/>
                  </a:lnTo>
                  <a:lnTo>
                    <a:pt x="16" y="38"/>
                  </a:lnTo>
                  <a:lnTo>
                    <a:pt x="15" y="36"/>
                  </a:lnTo>
                  <a:lnTo>
                    <a:pt x="9" y="31"/>
                  </a:lnTo>
                  <a:lnTo>
                    <a:pt x="6" y="25"/>
                  </a:lnTo>
                  <a:lnTo>
                    <a:pt x="3" y="18"/>
                  </a:lnTo>
                  <a:lnTo>
                    <a:pt x="2" y="11"/>
                  </a:lnTo>
                  <a:lnTo>
                    <a:pt x="0" y="5"/>
                  </a:lnTo>
                  <a:lnTo>
                    <a:pt x="3" y="2"/>
                  </a:lnTo>
                  <a:lnTo>
                    <a:pt x="27" y="0"/>
                  </a:lnTo>
                  <a:close/>
                </a:path>
              </a:pathLst>
            </a:custGeom>
            <a:solidFill>
              <a:srgbClr val="004A8F"/>
            </a:solidFill>
            <a:ln w="9525">
              <a:noFill/>
              <a:round/>
              <a:headEnd/>
              <a:tailEnd/>
            </a:ln>
          </p:spPr>
          <p:txBody>
            <a:bodyPr/>
            <a:lstStyle/>
            <a:p>
              <a:pPr fontAlgn="t"/>
              <a:endParaRPr lang="en-US"/>
            </a:p>
          </p:txBody>
        </p:sp>
        <p:sp>
          <p:nvSpPr>
            <p:cNvPr id="48819" name="Freeform 341"/>
            <p:cNvSpPr>
              <a:spLocks/>
            </p:cNvSpPr>
            <p:nvPr/>
          </p:nvSpPr>
          <p:spPr bwMode="auto">
            <a:xfrm>
              <a:off x="4560" y="1447"/>
              <a:ext cx="14" cy="60"/>
            </a:xfrm>
            <a:custGeom>
              <a:avLst/>
              <a:gdLst>
                <a:gd name="T0" fmla="*/ 30 w 56"/>
                <a:gd name="T1" fmla="*/ 62 h 242"/>
                <a:gd name="T2" fmla="*/ 35 w 56"/>
                <a:gd name="T3" fmla="*/ 71 h 242"/>
                <a:gd name="T4" fmla="*/ 35 w 56"/>
                <a:gd name="T5" fmla="*/ 76 h 242"/>
                <a:gd name="T6" fmla="*/ 33 w 56"/>
                <a:gd name="T7" fmla="*/ 79 h 242"/>
                <a:gd name="T8" fmla="*/ 36 w 56"/>
                <a:gd name="T9" fmla="*/ 125 h 242"/>
                <a:gd name="T10" fmla="*/ 39 w 56"/>
                <a:gd name="T11" fmla="*/ 130 h 242"/>
                <a:gd name="T12" fmla="*/ 39 w 56"/>
                <a:gd name="T13" fmla="*/ 137 h 242"/>
                <a:gd name="T14" fmla="*/ 38 w 56"/>
                <a:gd name="T15" fmla="*/ 141 h 242"/>
                <a:gd name="T16" fmla="*/ 42 w 56"/>
                <a:gd name="T17" fmla="*/ 191 h 242"/>
                <a:gd name="T18" fmla="*/ 52 w 56"/>
                <a:gd name="T19" fmla="*/ 237 h 242"/>
                <a:gd name="T20" fmla="*/ 30 w 56"/>
                <a:gd name="T21" fmla="*/ 242 h 242"/>
                <a:gd name="T22" fmla="*/ 25 w 56"/>
                <a:gd name="T23" fmla="*/ 227 h 242"/>
                <a:gd name="T24" fmla="*/ 24 w 56"/>
                <a:gd name="T25" fmla="*/ 210 h 242"/>
                <a:gd name="T26" fmla="*/ 27 w 56"/>
                <a:gd name="T27" fmla="*/ 189 h 242"/>
                <a:gd name="T28" fmla="*/ 26 w 56"/>
                <a:gd name="T29" fmla="*/ 183 h 242"/>
                <a:gd name="T30" fmla="*/ 16 w 56"/>
                <a:gd name="T31" fmla="*/ 164 h 242"/>
                <a:gd name="T32" fmla="*/ 16 w 56"/>
                <a:gd name="T33" fmla="*/ 155 h 242"/>
                <a:gd name="T34" fmla="*/ 21 w 56"/>
                <a:gd name="T35" fmla="*/ 144 h 242"/>
                <a:gd name="T36" fmla="*/ 21 w 56"/>
                <a:gd name="T37" fmla="*/ 142 h 242"/>
                <a:gd name="T38" fmla="*/ 20 w 56"/>
                <a:gd name="T39" fmla="*/ 135 h 242"/>
                <a:gd name="T40" fmla="*/ 20 w 56"/>
                <a:gd name="T41" fmla="*/ 126 h 242"/>
                <a:gd name="T42" fmla="*/ 22 w 56"/>
                <a:gd name="T43" fmla="*/ 121 h 242"/>
                <a:gd name="T44" fmla="*/ 24 w 56"/>
                <a:gd name="T45" fmla="*/ 105 h 242"/>
                <a:gd name="T46" fmla="*/ 18 w 56"/>
                <a:gd name="T47" fmla="*/ 103 h 242"/>
                <a:gd name="T48" fmla="*/ 15 w 56"/>
                <a:gd name="T49" fmla="*/ 99 h 242"/>
                <a:gd name="T50" fmla="*/ 11 w 56"/>
                <a:gd name="T51" fmla="*/ 87 h 242"/>
                <a:gd name="T52" fmla="*/ 12 w 56"/>
                <a:gd name="T53" fmla="*/ 75 h 242"/>
                <a:gd name="T54" fmla="*/ 16 w 56"/>
                <a:gd name="T55" fmla="*/ 70 h 242"/>
                <a:gd name="T56" fmla="*/ 21 w 56"/>
                <a:gd name="T57" fmla="*/ 67 h 242"/>
                <a:gd name="T58" fmla="*/ 20 w 56"/>
                <a:gd name="T59" fmla="*/ 39 h 242"/>
                <a:gd name="T60" fmla="*/ 16 w 56"/>
                <a:gd name="T61" fmla="*/ 38 h 242"/>
                <a:gd name="T62" fmla="*/ 9 w 56"/>
                <a:gd name="T63" fmla="*/ 31 h 242"/>
                <a:gd name="T64" fmla="*/ 3 w 56"/>
                <a:gd name="T65" fmla="*/ 18 h 242"/>
                <a:gd name="T66" fmla="*/ 0 w 56"/>
                <a:gd name="T67" fmla="*/ 5 h 242"/>
                <a:gd name="T68" fmla="*/ 27 w 56"/>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42"/>
                <a:gd name="T107" fmla="*/ 56 w 56"/>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42">
                  <a:moveTo>
                    <a:pt x="27" y="0"/>
                  </a:moveTo>
                  <a:lnTo>
                    <a:pt x="30" y="62"/>
                  </a:lnTo>
                  <a:lnTo>
                    <a:pt x="33" y="65"/>
                  </a:lnTo>
                  <a:lnTo>
                    <a:pt x="35" y="71"/>
                  </a:lnTo>
                  <a:lnTo>
                    <a:pt x="35" y="74"/>
                  </a:lnTo>
                  <a:lnTo>
                    <a:pt x="35" y="76"/>
                  </a:lnTo>
                  <a:lnTo>
                    <a:pt x="34" y="79"/>
                  </a:lnTo>
                  <a:lnTo>
                    <a:pt x="33" y="79"/>
                  </a:lnTo>
                  <a:lnTo>
                    <a:pt x="35" y="124"/>
                  </a:lnTo>
                  <a:lnTo>
                    <a:pt x="36" y="125"/>
                  </a:lnTo>
                  <a:lnTo>
                    <a:pt x="38" y="128"/>
                  </a:lnTo>
                  <a:lnTo>
                    <a:pt x="39" y="130"/>
                  </a:lnTo>
                  <a:lnTo>
                    <a:pt x="39" y="133"/>
                  </a:lnTo>
                  <a:lnTo>
                    <a:pt x="39" y="137"/>
                  </a:lnTo>
                  <a:lnTo>
                    <a:pt x="38" y="139"/>
                  </a:lnTo>
                  <a:lnTo>
                    <a:pt x="38" y="141"/>
                  </a:lnTo>
                  <a:lnTo>
                    <a:pt x="35" y="142"/>
                  </a:lnTo>
                  <a:lnTo>
                    <a:pt x="42" y="191"/>
                  </a:lnTo>
                  <a:lnTo>
                    <a:pt x="56" y="236"/>
                  </a:lnTo>
                  <a:lnTo>
                    <a:pt x="52" y="237"/>
                  </a:lnTo>
                  <a:lnTo>
                    <a:pt x="40" y="241"/>
                  </a:lnTo>
                  <a:lnTo>
                    <a:pt x="30" y="242"/>
                  </a:lnTo>
                  <a:lnTo>
                    <a:pt x="25" y="241"/>
                  </a:lnTo>
                  <a:lnTo>
                    <a:pt x="25" y="227"/>
                  </a:lnTo>
                  <a:lnTo>
                    <a:pt x="25" y="215"/>
                  </a:lnTo>
                  <a:lnTo>
                    <a:pt x="24" y="210"/>
                  </a:lnTo>
                  <a:lnTo>
                    <a:pt x="25" y="200"/>
                  </a:lnTo>
                  <a:lnTo>
                    <a:pt x="27" y="189"/>
                  </a:lnTo>
                  <a:lnTo>
                    <a:pt x="30" y="187"/>
                  </a:lnTo>
                  <a:lnTo>
                    <a:pt x="26" y="183"/>
                  </a:lnTo>
                  <a:lnTo>
                    <a:pt x="21" y="174"/>
                  </a:lnTo>
                  <a:lnTo>
                    <a:pt x="16" y="164"/>
                  </a:lnTo>
                  <a:lnTo>
                    <a:pt x="16" y="157"/>
                  </a:lnTo>
                  <a:lnTo>
                    <a:pt x="16" y="155"/>
                  </a:lnTo>
                  <a:lnTo>
                    <a:pt x="17" y="150"/>
                  </a:lnTo>
                  <a:lnTo>
                    <a:pt x="21" y="144"/>
                  </a:lnTo>
                  <a:lnTo>
                    <a:pt x="24" y="143"/>
                  </a:lnTo>
                  <a:lnTo>
                    <a:pt x="21" y="142"/>
                  </a:lnTo>
                  <a:lnTo>
                    <a:pt x="21" y="139"/>
                  </a:lnTo>
                  <a:lnTo>
                    <a:pt x="20" y="135"/>
                  </a:lnTo>
                  <a:lnTo>
                    <a:pt x="20" y="132"/>
                  </a:lnTo>
                  <a:lnTo>
                    <a:pt x="20" y="126"/>
                  </a:lnTo>
                  <a:lnTo>
                    <a:pt x="21" y="124"/>
                  </a:lnTo>
                  <a:lnTo>
                    <a:pt x="22" y="121"/>
                  </a:lnTo>
                  <a:lnTo>
                    <a:pt x="24" y="120"/>
                  </a:lnTo>
                  <a:lnTo>
                    <a:pt x="24" y="105"/>
                  </a:lnTo>
                  <a:lnTo>
                    <a:pt x="21" y="105"/>
                  </a:lnTo>
                  <a:lnTo>
                    <a:pt x="18" y="103"/>
                  </a:lnTo>
                  <a:lnTo>
                    <a:pt x="16" y="102"/>
                  </a:lnTo>
                  <a:lnTo>
                    <a:pt x="15" y="99"/>
                  </a:lnTo>
                  <a:lnTo>
                    <a:pt x="12" y="94"/>
                  </a:lnTo>
                  <a:lnTo>
                    <a:pt x="11" y="87"/>
                  </a:lnTo>
                  <a:lnTo>
                    <a:pt x="11" y="80"/>
                  </a:lnTo>
                  <a:lnTo>
                    <a:pt x="12" y="75"/>
                  </a:lnTo>
                  <a:lnTo>
                    <a:pt x="13" y="72"/>
                  </a:lnTo>
                  <a:lnTo>
                    <a:pt x="16" y="70"/>
                  </a:lnTo>
                  <a:lnTo>
                    <a:pt x="18" y="69"/>
                  </a:lnTo>
                  <a:lnTo>
                    <a:pt x="21" y="67"/>
                  </a:lnTo>
                  <a:lnTo>
                    <a:pt x="22" y="39"/>
                  </a:lnTo>
                  <a:lnTo>
                    <a:pt x="20" y="39"/>
                  </a:lnTo>
                  <a:lnTo>
                    <a:pt x="18" y="39"/>
                  </a:lnTo>
                  <a:lnTo>
                    <a:pt x="16" y="38"/>
                  </a:lnTo>
                  <a:lnTo>
                    <a:pt x="15" y="36"/>
                  </a:lnTo>
                  <a:lnTo>
                    <a:pt x="9" y="31"/>
                  </a:lnTo>
                  <a:lnTo>
                    <a:pt x="6" y="25"/>
                  </a:lnTo>
                  <a:lnTo>
                    <a:pt x="3" y="18"/>
                  </a:lnTo>
                  <a:lnTo>
                    <a:pt x="2" y="11"/>
                  </a:lnTo>
                  <a:lnTo>
                    <a:pt x="0" y="5"/>
                  </a:lnTo>
                  <a:lnTo>
                    <a:pt x="3" y="2"/>
                  </a:lnTo>
                  <a:lnTo>
                    <a:pt x="27" y="0"/>
                  </a:lnTo>
                </a:path>
              </a:pathLst>
            </a:custGeom>
            <a:noFill/>
            <a:ln w="3175">
              <a:solidFill>
                <a:srgbClr val="004A8F"/>
              </a:solidFill>
              <a:round/>
              <a:headEnd/>
              <a:tailEnd/>
            </a:ln>
          </p:spPr>
          <p:txBody>
            <a:bodyPr/>
            <a:lstStyle/>
            <a:p>
              <a:pPr fontAlgn="t"/>
              <a:endParaRPr lang="en-US"/>
            </a:p>
          </p:txBody>
        </p:sp>
        <p:sp>
          <p:nvSpPr>
            <p:cNvPr id="48820" name="Line 342"/>
            <p:cNvSpPr>
              <a:spLocks noChangeShapeType="1"/>
            </p:cNvSpPr>
            <p:nvPr/>
          </p:nvSpPr>
          <p:spPr bwMode="auto">
            <a:xfrm flipV="1">
              <a:off x="4547" y="1487"/>
              <a:ext cx="8" cy="11"/>
            </a:xfrm>
            <a:prstGeom prst="line">
              <a:avLst/>
            </a:prstGeom>
            <a:noFill/>
            <a:ln w="3175">
              <a:solidFill>
                <a:srgbClr val="004A8F"/>
              </a:solidFill>
              <a:round/>
              <a:headEnd/>
              <a:tailEnd/>
            </a:ln>
          </p:spPr>
          <p:txBody>
            <a:bodyPr/>
            <a:lstStyle/>
            <a:p>
              <a:endParaRPr lang="en-US"/>
            </a:p>
          </p:txBody>
        </p:sp>
        <p:sp>
          <p:nvSpPr>
            <p:cNvPr id="48821" name="Line 343"/>
            <p:cNvSpPr>
              <a:spLocks noChangeShapeType="1"/>
            </p:cNvSpPr>
            <p:nvPr/>
          </p:nvSpPr>
          <p:spPr bwMode="auto">
            <a:xfrm>
              <a:off x="4555" y="1487"/>
              <a:ext cx="12" cy="9"/>
            </a:xfrm>
            <a:prstGeom prst="line">
              <a:avLst/>
            </a:prstGeom>
            <a:noFill/>
            <a:ln w="3175">
              <a:solidFill>
                <a:srgbClr val="004A8F"/>
              </a:solidFill>
              <a:round/>
              <a:headEnd/>
              <a:tailEnd/>
            </a:ln>
          </p:spPr>
          <p:txBody>
            <a:bodyPr/>
            <a:lstStyle/>
            <a:p>
              <a:endParaRPr lang="en-US"/>
            </a:p>
          </p:txBody>
        </p:sp>
        <p:sp>
          <p:nvSpPr>
            <p:cNvPr id="48822" name="Line 344"/>
            <p:cNvSpPr>
              <a:spLocks noChangeShapeType="1"/>
            </p:cNvSpPr>
            <p:nvPr/>
          </p:nvSpPr>
          <p:spPr bwMode="auto">
            <a:xfrm>
              <a:off x="4548" y="1487"/>
              <a:ext cx="17" cy="1"/>
            </a:xfrm>
            <a:prstGeom prst="line">
              <a:avLst/>
            </a:prstGeom>
            <a:noFill/>
            <a:ln w="3175">
              <a:solidFill>
                <a:srgbClr val="004A8F"/>
              </a:solidFill>
              <a:round/>
              <a:headEnd/>
              <a:tailEnd/>
            </a:ln>
          </p:spPr>
          <p:txBody>
            <a:bodyPr/>
            <a:lstStyle/>
            <a:p>
              <a:endParaRPr lang="en-US"/>
            </a:p>
          </p:txBody>
        </p:sp>
        <p:sp>
          <p:nvSpPr>
            <p:cNvPr id="48823" name="Line 345"/>
            <p:cNvSpPr>
              <a:spLocks noChangeShapeType="1"/>
            </p:cNvSpPr>
            <p:nvPr/>
          </p:nvSpPr>
          <p:spPr bwMode="auto">
            <a:xfrm>
              <a:off x="4531" y="1430"/>
              <a:ext cx="47" cy="1"/>
            </a:xfrm>
            <a:prstGeom prst="line">
              <a:avLst/>
            </a:prstGeom>
            <a:noFill/>
            <a:ln w="3175">
              <a:solidFill>
                <a:srgbClr val="004A8F"/>
              </a:solidFill>
              <a:round/>
              <a:headEnd/>
              <a:tailEnd/>
            </a:ln>
          </p:spPr>
          <p:txBody>
            <a:bodyPr/>
            <a:lstStyle/>
            <a:p>
              <a:endParaRPr lang="en-US"/>
            </a:p>
          </p:txBody>
        </p:sp>
        <p:sp>
          <p:nvSpPr>
            <p:cNvPr id="48824" name="Freeform 346"/>
            <p:cNvSpPr>
              <a:spLocks/>
            </p:cNvSpPr>
            <p:nvPr/>
          </p:nvSpPr>
          <p:spPr bwMode="auto">
            <a:xfrm>
              <a:off x="4548" y="1421"/>
              <a:ext cx="14" cy="10"/>
            </a:xfrm>
            <a:custGeom>
              <a:avLst/>
              <a:gdLst>
                <a:gd name="T0" fmla="*/ 0 w 59"/>
                <a:gd name="T1" fmla="*/ 0 h 40"/>
                <a:gd name="T2" fmla="*/ 27 w 59"/>
                <a:gd name="T3" fmla="*/ 0 h 40"/>
                <a:gd name="T4" fmla="*/ 54 w 59"/>
                <a:gd name="T5" fmla="*/ 0 h 40"/>
                <a:gd name="T6" fmla="*/ 56 w 59"/>
                <a:gd name="T7" fmla="*/ 19 h 40"/>
                <a:gd name="T8" fmla="*/ 59 w 59"/>
                <a:gd name="T9" fmla="*/ 40 h 40"/>
                <a:gd name="T10" fmla="*/ 0 60000 65536"/>
                <a:gd name="T11" fmla="*/ 0 60000 65536"/>
                <a:gd name="T12" fmla="*/ 0 60000 65536"/>
                <a:gd name="T13" fmla="*/ 0 60000 65536"/>
                <a:gd name="T14" fmla="*/ 0 60000 65536"/>
                <a:gd name="T15" fmla="*/ 0 w 59"/>
                <a:gd name="T16" fmla="*/ 0 h 40"/>
                <a:gd name="T17" fmla="*/ 59 w 59"/>
                <a:gd name="T18" fmla="*/ 40 h 40"/>
              </a:gdLst>
              <a:ahLst/>
              <a:cxnLst>
                <a:cxn ang="T10">
                  <a:pos x="T0" y="T1"/>
                </a:cxn>
                <a:cxn ang="T11">
                  <a:pos x="T2" y="T3"/>
                </a:cxn>
                <a:cxn ang="T12">
                  <a:pos x="T4" y="T5"/>
                </a:cxn>
                <a:cxn ang="T13">
                  <a:pos x="T6" y="T7"/>
                </a:cxn>
                <a:cxn ang="T14">
                  <a:pos x="T8" y="T9"/>
                </a:cxn>
              </a:cxnLst>
              <a:rect l="T15" t="T16" r="T17" b="T18"/>
              <a:pathLst>
                <a:path w="59" h="40">
                  <a:moveTo>
                    <a:pt x="0" y="0"/>
                  </a:moveTo>
                  <a:lnTo>
                    <a:pt x="27" y="0"/>
                  </a:lnTo>
                  <a:lnTo>
                    <a:pt x="54" y="0"/>
                  </a:lnTo>
                  <a:lnTo>
                    <a:pt x="56" y="19"/>
                  </a:lnTo>
                  <a:lnTo>
                    <a:pt x="59" y="40"/>
                  </a:lnTo>
                </a:path>
              </a:pathLst>
            </a:custGeom>
            <a:noFill/>
            <a:ln w="4763">
              <a:solidFill>
                <a:srgbClr val="004A8F"/>
              </a:solidFill>
              <a:round/>
              <a:headEnd/>
              <a:tailEnd/>
            </a:ln>
          </p:spPr>
          <p:txBody>
            <a:bodyPr/>
            <a:lstStyle/>
            <a:p>
              <a:pPr fontAlgn="t"/>
              <a:endParaRPr lang="en-US"/>
            </a:p>
          </p:txBody>
        </p:sp>
        <p:sp>
          <p:nvSpPr>
            <p:cNvPr id="48825" name="Freeform 347"/>
            <p:cNvSpPr>
              <a:spLocks/>
            </p:cNvSpPr>
            <p:nvPr/>
          </p:nvSpPr>
          <p:spPr bwMode="auto">
            <a:xfrm>
              <a:off x="4556" y="1431"/>
              <a:ext cx="6" cy="8"/>
            </a:xfrm>
            <a:custGeom>
              <a:avLst/>
              <a:gdLst>
                <a:gd name="T0" fmla="*/ 27 w 27"/>
                <a:gd name="T1" fmla="*/ 3 h 32"/>
                <a:gd name="T2" fmla="*/ 24 w 27"/>
                <a:gd name="T3" fmla="*/ 1 h 32"/>
                <a:gd name="T4" fmla="*/ 22 w 27"/>
                <a:gd name="T5" fmla="*/ 0 h 32"/>
                <a:gd name="T6" fmla="*/ 20 w 27"/>
                <a:gd name="T7" fmla="*/ 0 h 32"/>
                <a:gd name="T8" fmla="*/ 18 w 27"/>
                <a:gd name="T9" fmla="*/ 1 h 32"/>
                <a:gd name="T10" fmla="*/ 13 w 27"/>
                <a:gd name="T11" fmla="*/ 4 h 32"/>
                <a:gd name="T12" fmla="*/ 7 w 27"/>
                <a:gd name="T13" fmla="*/ 8 h 32"/>
                <a:gd name="T14" fmla="*/ 4 w 27"/>
                <a:gd name="T15" fmla="*/ 14 h 32"/>
                <a:gd name="T16" fmla="*/ 1 w 27"/>
                <a:gd name="T17" fmla="*/ 19 h 32"/>
                <a:gd name="T18" fmla="*/ 0 w 27"/>
                <a:gd name="T19" fmla="*/ 26 h 32"/>
                <a:gd name="T20" fmla="*/ 1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27" y="3"/>
                  </a:moveTo>
                  <a:lnTo>
                    <a:pt x="24" y="1"/>
                  </a:lnTo>
                  <a:lnTo>
                    <a:pt x="22" y="0"/>
                  </a:lnTo>
                  <a:lnTo>
                    <a:pt x="20" y="0"/>
                  </a:lnTo>
                  <a:lnTo>
                    <a:pt x="18" y="1"/>
                  </a:lnTo>
                  <a:lnTo>
                    <a:pt x="13" y="4"/>
                  </a:lnTo>
                  <a:lnTo>
                    <a:pt x="7" y="8"/>
                  </a:lnTo>
                  <a:lnTo>
                    <a:pt x="4" y="14"/>
                  </a:lnTo>
                  <a:lnTo>
                    <a:pt x="1" y="19"/>
                  </a:lnTo>
                  <a:lnTo>
                    <a:pt x="0" y="26"/>
                  </a:lnTo>
                  <a:lnTo>
                    <a:pt x="1" y="32"/>
                  </a:lnTo>
                </a:path>
              </a:pathLst>
            </a:custGeom>
            <a:noFill/>
            <a:ln w="4763">
              <a:solidFill>
                <a:srgbClr val="004A8F"/>
              </a:solidFill>
              <a:round/>
              <a:headEnd/>
              <a:tailEnd/>
            </a:ln>
          </p:spPr>
          <p:txBody>
            <a:bodyPr/>
            <a:lstStyle/>
            <a:p>
              <a:pPr fontAlgn="t"/>
              <a:endParaRPr lang="en-US"/>
            </a:p>
          </p:txBody>
        </p:sp>
        <p:sp>
          <p:nvSpPr>
            <p:cNvPr id="48826" name="Freeform 348"/>
            <p:cNvSpPr>
              <a:spLocks/>
            </p:cNvSpPr>
            <p:nvPr/>
          </p:nvSpPr>
          <p:spPr bwMode="auto">
            <a:xfrm>
              <a:off x="4545" y="1421"/>
              <a:ext cx="11" cy="18"/>
            </a:xfrm>
            <a:custGeom>
              <a:avLst/>
              <a:gdLst>
                <a:gd name="T0" fmla="*/ 42 w 42"/>
                <a:gd name="T1" fmla="*/ 69 h 69"/>
                <a:gd name="T2" fmla="*/ 9 w 42"/>
                <a:gd name="T3" fmla="*/ 68 h 69"/>
                <a:gd name="T4" fmla="*/ 0 w 42"/>
                <a:gd name="T5" fmla="*/ 42 h 69"/>
                <a:gd name="T6" fmla="*/ 5 w 42"/>
                <a:gd name="T7" fmla="*/ 20 h 69"/>
                <a:gd name="T8" fmla="*/ 9 w 42"/>
                <a:gd name="T9" fmla="*/ 0 h 69"/>
                <a:gd name="T10" fmla="*/ 0 60000 65536"/>
                <a:gd name="T11" fmla="*/ 0 60000 65536"/>
                <a:gd name="T12" fmla="*/ 0 60000 65536"/>
                <a:gd name="T13" fmla="*/ 0 60000 65536"/>
                <a:gd name="T14" fmla="*/ 0 60000 65536"/>
                <a:gd name="T15" fmla="*/ 0 w 42"/>
                <a:gd name="T16" fmla="*/ 0 h 69"/>
                <a:gd name="T17" fmla="*/ 42 w 42"/>
                <a:gd name="T18" fmla="*/ 69 h 69"/>
              </a:gdLst>
              <a:ahLst/>
              <a:cxnLst>
                <a:cxn ang="T10">
                  <a:pos x="T0" y="T1"/>
                </a:cxn>
                <a:cxn ang="T11">
                  <a:pos x="T2" y="T3"/>
                </a:cxn>
                <a:cxn ang="T12">
                  <a:pos x="T4" y="T5"/>
                </a:cxn>
                <a:cxn ang="T13">
                  <a:pos x="T6" y="T7"/>
                </a:cxn>
                <a:cxn ang="T14">
                  <a:pos x="T8" y="T9"/>
                </a:cxn>
              </a:cxnLst>
              <a:rect l="T15" t="T16" r="T17" b="T18"/>
              <a:pathLst>
                <a:path w="42" h="69">
                  <a:moveTo>
                    <a:pt x="42" y="69"/>
                  </a:moveTo>
                  <a:lnTo>
                    <a:pt x="9" y="68"/>
                  </a:lnTo>
                  <a:lnTo>
                    <a:pt x="0" y="42"/>
                  </a:lnTo>
                  <a:lnTo>
                    <a:pt x="5" y="20"/>
                  </a:lnTo>
                  <a:lnTo>
                    <a:pt x="9" y="0"/>
                  </a:lnTo>
                </a:path>
              </a:pathLst>
            </a:custGeom>
            <a:noFill/>
            <a:ln w="4763">
              <a:solidFill>
                <a:srgbClr val="004A8F"/>
              </a:solidFill>
              <a:round/>
              <a:headEnd/>
              <a:tailEnd/>
            </a:ln>
          </p:spPr>
          <p:txBody>
            <a:bodyPr/>
            <a:lstStyle/>
            <a:p>
              <a:pPr fontAlgn="t"/>
              <a:endParaRPr lang="en-US"/>
            </a:p>
          </p:txBody>
        </p:sp>
        <p:sp>
          <p:nvSpPr>
            <p:cNvPr id="48827" name="Freeform 349"/>
            <p:cNvSpPr>
              <a:spLocks/>
            </p:cNvSpPr>
            <p:nvPr/>
          </p:nvSpPr>
          <p:spPr bwMode="auto">
            <a:xfrm>
              <a:off x="4547" y="1420"/>
              <a:ext cx="16" cy="11"/>
            </a:xfrm>
            <a:custGeom>
              <a:avLst/>
              <a:gdLst>
                <a:gd name="T0" fmla="*/ 0 w 62"/>
                <a:gd name="T1" fmla="*/ 1 h 42"/>
                <a:gd name="T2" fmla="*/ 0 w 62"/>
                <a:gd name="T3" fmla="*/ 0 h 42"/>
                <a:gd name="T4" fmla="*/ 29 w 62"/>
                <a:gd name="T5" fmla="*/ 0 h 42"/>
                <a:gd name="T6" fmla="*/ 57 w 62"/>
                <a:gd name="T7" fmla="*/ 0 h 42"/>
                <a:gd name="T8" fmla="*/ 57 w 62"/>
                <a:gd name="T9" fmla="*/ 1 h 42"/>
                <a:gd name="T10" fmla="*/ 59 w 62"/>
                <a:gd name="T11" fmla="*/ 20 h 42"/>
                <a:gd name="T12" fmla="*/ 62 w 62"/>
                <a:gd name="T13" fmla="*/ 42 h 42"/>
                <a:gd name="T14" fmla="*/ 0 60000 65536"/>
                <a:gd name="T15" fmla="*/ 0 60000 65536"/>
                <a:gd name="T16" fmla="*/ 0 60000 65536"/>
                <a:gd name="T17" fmla="*/ 0 60000 65536"/>
                <a:gd name="T18" fmla="*/ 0 60000 65536"/>
                <a:gd name="T19" fmla="*/ 0 60000 65536"/>
                <a:gd name="T20" fmla="*/ 0 60000 65536"/>
                <a:gd name="T21" fmla="*/ 0 w 62"/>
                <a:gd name="T22" fmla="*/ 0 h 42"/>
                <a:gd name="T23" fmla="*/ 62 w 62"/>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2">
                  <a:moveTo>
                    <a:pt x="0" y="1"/>
                  </a:moveTo>
                  <a:lnTo>
                    <a:pt x="0" y="0"/>
                  </a:lnTo>
                  <a:lnTo>
                    <a:pt x="29" y="0"/>
                  </a:lnTo>
                  <a:lnTo>
                    <a:pt x="57" y="0"/>
                  </a:lnTo>
                  <a:lnTo>
                    <a:pt x="57" y="1"/>
                  </a:lnTo>
                  <a:lnTo>
                    <a:pt x="59" y="20"/>
                  </a:lnTo>
                  <a:lnTo>
                    <a:pt x="62" y="42"/>
                  </a:lnTo>
                </a:path>
              </a:pathLst>
            </a:custGeom>
            <a:noFill/>
            <a:ln w="4763">
              <a:solidFill>
                <a:srgbClr val="004A8F"/>
              </a:solidFill>
              <a:round/>
              <a:headEnd/>
              <a:tailEnd/>
            </a:ln>
          </p:spPr>
          <p:txBody>
            <a:bodyPr/>
            <a:lstStyle/>
            <a:p>
              <a:pPr fontAlgn="t"/>
              <a:endParaRPr lang="en-US"/>
            </a:p>
          </p:txBody>
        </p:sp>
        <p:sp>
          <p:nvSpPr>
            <p:cNvPr id="48828" name="Freeform 350"/>
            <p:cNvSpPr>
              <a:spLocks/>
            </p:cNvSpPr>
            <p:nvPr/>
          </p:nvSpPr>
          <p:spPr bwMode="auto">
            <a:xfrm>
              <a:off x="4555" y="1431"/>
              <a:ext cx="8" cy="8"/>
            </a:xfrm>
            <a:custGeom>
              <a:avLst/>
              <a:gdLst>
                <a:gd name="T0" fmla="*/ 30 w 30"/>
                <a:gd name="T1" fmla="*/ 1 h 33"/>
                <a:gd name="T2" fmla="*/ 29 w 30"/>
                <a:gd name="T3" fmla="*/ 0 h 33"/>
                <a:gd name="T4" fmla="*/ 26 w 30"/>
                <a:gd name="T5" fmla="*/ 0 h 33"/>
                <a:gd name="T6" fmla="*/ 24 w 30"/>
                <a:gd name="T7" fmla="*/ 0 h 33"/>
                <a:gd name="T8" fmla="*/ 21 w 30"/>
                <a:gd name="T9" fmla="*/ 1 h 33"/>
                <a:gd name="T10" fmla="*/ 16 w 30"/>
                <a:gd name="T11" fmla="*/ 5 h 33"/>
                <a:gd name="T12" fmla="*/ 12 w 30"/>
                <a:gd name="T13" fmla="*/ 10 h 33"/>
                <a:gd name="T14" fmla="*/ 12 w 30"/>
                <a:gd name="T15" fmla="*/ 10 h 33"/>
                <a:gd name="T16" fmla="*/ 11 w 30"/>
                <a:gd name="T17" fmla="*/ 10 h 33"/>
                <a:gd name="T18" fmla="*/ 7 w 30"/>
                <a:gd name="T19" fmla="*/ 15 h 33"/>
                <a:gd name="T20" fmla="*/ 4 w 30"/>
                <a:gd name="T21" fmla="*/ 22 h 33"/>
                <a:gd name="T22" fmla="*/ 2 w 30"/>
                <a:gd name="T23" fmla="*/ 27 h 33"/>
                <a:gd name="T24" fmla="*/ 3 w 30"/>
                <a:gd name="T25" fmla="*/ 33 h 33"/>
                <a:gd name="T26" fmla="*/ 2 w 30"/>
                <a:gd name="T27" fmla="*/ 33 h 33"/>
                <a:gd name="T28" fmla="*/ 0 w 30"/>
                <a:gd name="T29" fmla="*/ 33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33"/>
                <a:gd name="T47" fmla="*/ 30 w 30"/>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33">
                  <a:moveTo>
                    <a:pt x="30" y="1"/>
                  </a:moveTo>
                  <a:lnTo>
                    <a:pt x="29" y="0"/>
                  </a:lnTo>
                  <a:lnTo>
                    <a:pt x="26" y="0"/>
                  </a:lnTo>
                  <a:lnTo>
                    <a:pt x="24" y="0"/>
                  </a:lnTo>
                  <a:lnTo>
                    <a:pt x="21" y="1"/>
                  </a:lnTo>
                  <a:lnTo>
                    <a:pt x="16" y="5"/>
                  </a:lnTo>
                  <a:lnTo>
                    <a:pt x="12" y="10"/>
                  </a:lnTo>
                  <a:lnTo>
                    <a:pt x="11" y="10"/>
                  </a:lnTo>
                  <a:lnTo>
                    <a:pt x="7" y="15"/>
                  </a:lnTo>
                  <a:lnTo>
                    <a:pt x="4" y="22"/>
                  </a:lnTo>
                  <a:lnTo>
                    <a:pt x="2" y="27"/>
                  </a:lnTo>
                  <a:lnTo>
                    <a:pt x="3" y="33"/>
                  </a:lnTo>
                  <a:lnTo>
                    <a:pt x="2" y="33"/>
                  </a:lnTo>
                  <a:lnTo>
                    <a:pt x="0" y="33"/>
                  </a:lnTo>
                </a:path>
              </a:pathLst>
            </a:custGeom>
            <a:noFill/>
            <a:ln w="4763">
              <a:solidFill>
                <a:srgbClr val="004A8F"/>
              </a:solidFill>
              <a:round/>
              <a:headEnd/>
              <a:tailEnd/>
            </a:ln>
          </p:spPr>
          <p:txBody>
            <a:bodyPr/>
            <a:lstStyle/>
            <a:p>
              <a:pPr fontAlgn="t"/>
              <a:endParaRPr lang="en-US"/>
            </a:p>
          </p:txBody>
        </p:sp>
        <p:sp>
          <p:nvSpPr>
            <p:cNvPr id="48829" name="Freeform 351"/>
            <p:cNvSpPr>
              <a:spLocks/>
            </p:cNvSpPr>
            <p:nvPr/>
          </p:nvSpPr>
          <p:spPr bwMode="auto">
            <a:xfrm>
              <a:off x="4545" y="1421"/>
              <a:ext cx="10" cy="18"/>
            </a:xfrm>
            <a:custGeom>
              <a:avLst/>
              <a:gdLst>
                <a:gd name="T0" fmla="*/ 41 w 41"/>
                <a:gd name="T1" fmla="*/ 73 h 73"/>
                <a:gd name="T2" fmla="*/ 9 w 41"/>
                <a:gd name="T3" fmla="*/ 72 h 73"/>
                <a:gd name="T4" fmla="*/ 0 w 41"/>
                <a:gd name="T5" fmla="*/ 44 h 73"/>
                <a:gd name="T6" fmla="*/ 4 w 41"/>
                <a:gd name="T7" fmla="*/ 23 h 73"/>
                <a:gd name="T8" fmla="*/ 9 w 41"/>
                <a:gd name="T9" fmla="*/ 0 h 73"/>
                <a:gd name="T10" fmla="*/ 0 60000 65536"/>
                <a:gd name="T11" fmla="*/ 0 60000 65536"/>
                <a:gd name="T12" fmla="*/ 0 60000 65536"/>
                <a:gd name="T13" fmla="*/ 0 60000 65536"/>
                <a:gd name="T14" fmla="*/ 0 60000 65536"/>
                <a:gd name="T15" fmla="*/ 0 w 41"/>
                <a:gd name="T16" fmla="*/ 0 h 73"/>
                <a:gd name="T17" fmla="*/ 41 w 41"/>
                <a:gd name="T18" fmla="*/ 73 h 73"/>
              </a:gdLst>
              <a:ahLst/>
              <a:cxnLst>
                <a:cxn ang="T10">
                  <a:pos x="T0" y="T1"/>
                </a:cxn>
                <a:cxn ang="T11">
                  <a:pos x="T2" y="T3"/>
                </a:cxn>
                <a:cxn ang="T12">
                  <a:pos x="T4" y="T5"/>
                </a:cxn>
                <a:cxn ang="T13">
                  <a:pos x="T6" y="T7"/>
                </a:cxn>
                <a:cxn ang="T14">
                  <a:pos x="T8" y="T9"/>
                </a:cxn>
              </a:cxnLst>
              <a:rect l="T15" t="T16" r="T17" b="T18"/>
              <a:pathLst>
                <a:path w="41" h="73">
                  <a:moveTo>
                    <a:pt x="41" y="73"/>
                  </a:moveTo>
                  <a:lnTo>
                    <a:pt x="9" y="72"/>
                  </a:lnTo>
                  <a:lnTo>
                    <a:pt x="0" y="44"/>
                  </a:lnTo>
                  <a:lnTo>
                    <a:pt x="4" y="23"/>
                  </a:lnTo>
                  <a:lnTo>
                    <a:pt x="9" y="0"/>
                  </a:lnTo>
                </a:path>
              </a:pathLst>
            </a:custGeom>
            <a:noFill/>
            <a:ln w="4763">
              <a:solidFill>
                <a:srgbClr val="004A8F"/>
              </a:solidFill>
              <a:round/>
              <a:headEnd/>
              <a:tailEnd/>
            </a:ln>
          </p:spPr>
          <p:txBody>
            <a:bodyPr/>
            <a:lstStyle/>
            <a:p>
              <a:pPr fontAlgn="t"/>
              <a:endParaRPr lang="en-US"/>
            </a:p>
          </p:txBody>
        </p:sp>
        <p:sp>
          <p:nvSpPr>
            <p:cNvPr id="48830" name="Freeform 352"/>
            <p:cNvSpPr>
              <a:spLocks/>
            </p:cNvSpPr>
            <p:nvPr/>
          </p:nvSpPr>
          <p:spPr bwMode="auto">
            <a:xfrm>
              <a:off x="4547" y="1420"/>
              <a:ext cx="16" cy="11"/>
            </a:xfrm>
            <a:custGeom>
              <a:avLst/>
              <a:gdLst>
                <a:gd name="T0" fmla="*/ 0 w 65"/>
                <a:gd name="T1" fmla="*/ 2 h 44"/>
                <a:gd name="T2" fmla="*/ 1 w 65"/>
                <a:gd name="T3" fmla="*/ 0 h 44"/>
                <a:gd name="T4" fmla="*/ 31 w 65"/>
                <a:gd name="T5" fmla="*/ 0 h 44"/>
                <a:gd name="T6" fmla="*/ 60 w 65"/>
                <a:gd name="T7" fmla="*/ 0 h 44"/>
                <a:gd name="T8" fmla="*/ 61 w 65"/>
                <a:gd name="T9" fmla="*/ 2 h 44"/>
                <a:gd name="T10" fmla="*/ 64 w 65"/>
                <a:gd name="T11" fmla="*/ 21 h 44"/>
                <a:gd name="T12" fmla="*/ 65 w 65"/>
                <a:gd name="T13" fmla="*/ 44 h 44"/>
                <a:gd name="T14" fmla="*/ 0 60000 65536"/>
                <a:gd name="T15" fmla="*/ 0 60000 65536"/>
                <a:gd name="T16" fmla="*/ 0 60000 65536"/>
                <a:gd name="T17" fmla="*/ 0 60000 65536"/>
                <a:gd name="T18" fmla="*/ 0 60000 65536"/>
                <a:gd name="T19" fmla="*/ 0 60000 65536"/>
                <a:gd name="T20" fmla="*/ 0 60000 65536"/>
                <a:gd name="T21" fmla="*/ 0 w 65"/>
                <a:gd name="T22" fmla="*/ 0 h 44"/>
                <a:gd name="T23" fmla="*/ 65 w 65"/>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44">
                  <a:moveTo>
                    <a:pt x="0" y="2"/>
                  </a:moveTo>
                  <a:lnTo>
                    <a:pt x="1" y="0"/>
                  </a:lnTo>
                  <a:lnTo>
                    <a:pt x="31" y="0"/>
                  </a:lnTo>
                  <a:lnTo>
                    <a:pt x="60" y="0"/>
                  </a:lnTo>
                  <a:lnTo>
                    <a:pt x="61" y="2"/>
                  </a:lnTo>
                  <a:lnTo>
                    <a:pt x="64" y="21"/>
                  </a:lnTo>
                  <a:lnTo>
                    <a:pt x="65" y="44"/>
                  </a:lnTo>
                </a:path>
              </a:pathLst>
            </a:custGeom>
            <a:noFill/>
            <a:ln w="4763">
              <a:solidFill>
                <a:srgbClr val="004A8F"/>
              </a:solidFill>
              <a:round/>
              <a:headEnd/>
              <a:tailEnd/>
            </a:ln>
          </p:spPr>
          <p:txBody>
            <a:bodyPr/>
            <a:lstStyle/>
            <a:p>
              <a:pPr fontAlgn="t"/>
              <a:endParaRPr lang="en-US"/>
            </a:p>
          </p:txBody>
        </p:sp>
        <p:sp>
          <p:nvSpPr>
            <p:cNvPr id="48831" name="Freeform 353"/>
            <p:cNvSpPr>
              <a:spLocks/>
            </p:cNvSpPr>
            <p:nvPr/>
          </p:nvSpPr>
          <p:spPr bwMode="auto">
            <a:xfrm>
              <a:off x="4555" y="1430"/>
              <a:ext cx="8" cy="9"/>
            </a:xfrm>
            <a:custGeom>
              <a:avLst/>
              <a:gdLst>
                <a:gd name="T0" fmla="*/ 32 w 32"/>
                <a:gd name="T1" fmla="*/ 1 h 36"/>
                <a:gd name="T2" fmla="*/ 31 w 32"/>
                <a:gd name="T3" fmla="*/ 0 h 36"/>
                <a:gd name="T4" fmla="*/ 28 w 32"/>
                <a:gd name="T5" fmla="*/ 0 h 36"/>
                <a:gd name="T6" fmla="*/ 27 w 32"/>
                <a:gd name="T7" fmla="*/ 1 h 36"/>
                <a:gd name="T8" fmla="*/ 25 w 32"/>
                <a:gd name="T9" fmla="*/ 2 h 36"/>
                <a:gd name="T10" fmla="*/ 19 w 32"/>
                <a:gd name="T11" fmla="*/ 7 h 36"/>
                <a:gd name="T12" fmla="*/ 16 w 32"/>
                <a:gd name="T13" fmla="*/ 13 h 36"/>
                <a:gd name="T14" fmla="*/ 14 w 32"/>
                <a:gd name="T15" fmla="*/ 13 h 36"/>
                <a:gd name="T16" fmla="*/ 13 w 32"/>
                <a:gd name="T17" fmla="*/ 14 h 36"/>
                <a:gd name="T18" fmla="*/ 9 w 32"/>
                <a:gd name="T19" fmla="*/ 19 h 36"/>
                <a:gd name="T20" fmla="*/ 5 w 32"/>
                <a:gd name="T21" fmla="*/ 24 h 36"/>
                <a:gd name="T22" fmla="*/ 4 w 32"/>
                <a:gd name="T23" fmla="*/ 31 h 36"/>
                <a:gd name="T24" fmla="*/ 3 w 32"/>
                <a:gd name="T25" fmla="*/ 36 h 36"/>
                <a:gd name="T26" fmla="*/ 0 w 32"/>
                <a:gd name="T27" fmla="*/ 36 h 36"/>
                <a:gd name="T28" fmla="*/ 0 w 32"/>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6"/>
                <a:gd name="T47" fmla="*/ 32 w 32"/>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6">
                  <a:moveTo>
                    <a:pt x="32" y="1"/>
                  </a:moveTo>
                  <a:lnTo>
                    <a:pt x="31" y="0"/>
                  </a:lnTo>
                  <a:lnTo>
                    <a:pt x="28" y="0"/>
                  </a:lnTo>
                  <a:lnTo>
                    <a:pt x="27" y="1"/>
                  </a:lnTo>
                  <a:lnTo>
                    <a:pt x="25" y="2"/>
                  </a:lnTo>
                  <a:lnTo>
                    <a:pt x="19" y="7"/>
                  </a:lnTo>
                  <a:lnTo>
                    <a:pt x="16" y="13"/>
                  </a:lnTo>
                  <a:lnTo>
                    <a:pt x="14" y="13"/>
                  </a:lnTo>
                  <a:lnTo>
                    <a:pt x="13" y="14"/>
                  </a:lnTo>
                  <a:lnTo>
                    <a:pt x="9" y="19"/>
                  </a:lnTo>
                  <a:lnTo>
                    <a:pt x="5" y="24"/>
                  </a:lnTo>
                  <a:lnTo>
                    <a:pt x="4" y="31"/>
                  </a:lnTo>
                  <a:lnTo>
                    <a:pt x="3" y="36"/>
                  </a:lnTo>
                  <a:lnTo>
                    <a:pt x="0" y="36"/>
                  </a:lnTo>
                </a:path>
              </a:pathLst>
            </a:custGeom>
            <a:noFill/>
            <a:ln w="4763">
              <a:solidFill>
                <a:srgbClr val="004A8F"/>
              </a:solidFill>
              <a:round/>
              <a:headEnd/>
              <a:tailEnd/>
            </a:ln>
          </p:spPr>
          <p:txBody>
            <a:bodyPr/>
            <a:lstStyle/>
            <a:p>
              <a:pPr fontAlgn="t"/>
              <a:endParaRPr lang="en-US"/>
            </a:p>
          </p:txBody>
        </p:sp>
        <p:sp>
          <p:nvSpPr>
            <p:cNvPr id="48832" name="Freeform 354"/>
            <p:cNvSpPr>
              <a:spLocks/>
            </p:cNvSpPr>
            <p:nvPr/>
          </p:nvSpPr>
          <p:spPr bwMode="auto">
            <a:xfrm>
              <a:off x="4545" y="1420"/>
              <a:ext cx="10" cy="19"/>
            </a:xfrm>
            <a:custGeom>
              <a:avLst/>
              <a:gdLst>
                <a:gd name="T0" fmla="*/ 41 w 41"/>
                <a:gd name="T1" fmla="*/ 77 h 77"/>
                <a:gd name="T2" fmla="*/ 8 w 41"/>
                <a:gd name="T3" fmla="*/ 74 h 77"/>
                <a:gd name="T4" fmla="*/ 0 w 41"/>
                <a:gd name="T5" fmla="*/ 45 h 77"/>
                <a:gd name="T6" fmla="*/ 4 w 41"/>
                <a:gd name="T7" fmla="*/ 25 h 77"/>
                <a:gd name="T8" fmla="*/ 8 w 41"/>
                <a:gd name="T9" fmla="*/ 0 h 77"/>
                <a:gd name="T10" fmla="*/ 0 60000 65536"/>
                <a:gd name="T11" fmla="*/ 0 60000 65536"/>
                <a:gd name="T12" fmla="*/ 0 60000 65536"/>
                <a:gd name="T13" fmla="*/ 0 60000 65536"/>
                <a:gd name="T14" fmla="*/ 0 60000 65536"/>
                <a:gd name="T15" fmla="*/ 0 w 41"/>
                <a:gd name="T16" fmla="*/ 0 h 77"/>
                <a:gd name="T17" fmla="*/ 41 w 41"/>
                <a:gd name="T18" fmla="*/ 77 h 77"/>
              </a:gdLst>
              <a:ahLst/>
              <a:cxnLst>
                <a:cxn ang="T10">
                  <a:pos x="T0" y="T1"/>
                </a:cxn>
                <a:cxn ang="T11">
                  <a:pos x="T2" y="T3"/>
                </a:cxn>
                <a:cxn ang="T12">
                  <a:pos x="T4" y="T5"/>
                </a:cxn>
                <a:cxn ang="T13">
                  <a:pos x="T6" y="T7"/>
                </a:cxn>
                <a:cxn ang="T14">
                  <a:pos x="T8" y="T9"/>
                </a:cxn>
              </a:cxnLst>
              <a:rect l="T15" t="T16" r="T17" b="T18"/>
              <a:pathLst>
                <a:path w="41" h="77">
                  <a:moveTo>
                    <a:pt x="41" y="77"/>
                  </a:moveTo>
                  <a:lnTo>
                    <a:pt x="8" y="74"/>
                  </a:lnTo>
                  <a:lnTo>
                    <a:pt x="0" y="45"/>
                  </a:lnTo>
                  <a:lnTo>
                    <a:pt x="4" y="25"/>
                  </a:lnTo>
                  <a:lnTo>
                    <a:pt x="8" y="0"/>
                  </a:lnTo>
                </a:path>
              </a:pathLst>
            </a:custGeom>
            <a:noFill/>
            <a:ln w="4763">
              <a:solidFill>
                <a:srgbClr val="004A8F"/>
              </a:solidFill>
              <a:round/>
              <a:headEnd/>
              <a:tailEnd/>
            </a:ln>
          </p:spPr>
          <p:txBody>
            <a:bodyPr/>
            <a:lstStyle/>
            <a:p>
              <a:pPr fontAlgn="t"/>
              <a:endParaRPr lang="en-US"/>
            </a:p>
          </p:txBody>
        </p:sp>
        <p:sp>
          <p:nvSpPr>
            <p:cNvPr id="48833" name="Freeform 355"/>
            <p:cNvSpPr>
              <a:spLocks/>
            </p:cNvSpPr>
            <p:nvPr/>
          </p:nvSpPr>
          <p:spPr bwMode="auto">
            <a:xfrm>
              <a:off x="4546" y="1419"/>
              <a:ext cx="18" cy="11"/>
            </a:xfrm>
            <a:custGeom>
              <a:avLst/>
              <a:gdLst>
                <a:gd name="T0" fmla="*/ 0 w 71"/>
                <a:gd name="T1" fmla="*/ 4 h 47"/>
                <a:gd name="T2" fmla="*/ 4 w 71"/>
                <a:gd name="T3" fmla="*/ 0 h 47"/>
                <a:gd name="T4" fmla="*/ 34 w 71"/>
                <a:gd name="T5" fmla="*/ 0 h 47"/>
                <a:gd name="T6" fmla="*/ 64 w 71"/>
                <a:gd name="T7" fmla="*/ 2 h 47"/>
                <a:gd name="T8" fmla="*/ 66 w 71"/>
                <a:gd name="T9" fmla="*/ 4 h 47"/>
                <a:gd name="T10" fmla="*/ 68 w 71"/>
                <a:gd name="T11" fmla="*/ 21 h 47"/>
                <a:gd name="T12" fmla="*/ 71 w 71"/>
                <a:gd name="T13" fmla="*/ 47 h 47"/>
                <a:gd name="T14" fmla="*/ 0 60000 65536"/>
                <a:gd name="T15" fmla="*/ 0 60000 65536"/>
                <a:gd name="T16" fmla="*/ 0 60000 65536"/>
                <a:gd name="T17" fmla="*/ 0 60000 65536"/>
                <a:gd name="T18" fmla="*/ 0 60000 65536"/>
                <a:gd name="T19" fmla="*/ 0 60000 65536"/>
                <a:gd name="T20" fmla="*/ 0 60000 65536"/>
                <a:gd name="T21" fmla="*/ 0 w 71"/>
                <a:gd name="T22" fmla="*/ 0 h 47"/>
                <a:gd name="T23" fmla="*/ 71 w 7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7">
                  <a:moveTo>
                    <a:pt x="0" y="4"/>
                  </a:moveTo>
                  <a:lnTo>
                    <a:pt x="4" y="0"/>
                  </a:lnTo>
                  <a:lnTo>
                    <a:pt x="34" y="0"/>
                  </a:lnTo>
                  <a:lnTo>
                    <a:pt x="64" y="2"/>
                  </a:lnTo>
                  <a:lnTo>
                    <a:pt x="66" y="4"/>
                  </a:lnTo>
                  <a:lnTo>
                    <a:pt x="68" y="21"/>
                  </a:lnTo>
                  <a:lnTo>
                    <a:pt x="71" y="47"/>
                  </a:lnTo>
                </a:path>
              </a:pathLst>
            </a:custGeom>
            <a:noFill/>
            <a:ln w="4763">
              <a:solidFill>
                <a:srgbClr val="004A8F"/>
              </a:solidFill>
              <a:round/>
              <a:headEnd/>
              <a:tailEnd/>
            </a:ln>
          </p:spPr>
          <p:txBody>
            <a:bodyPr/>
            <a:lstStyle/>
            <a:p>
              <a:pPr fontAlgn="t"/>
              <a:endParaRPr lang="en-US"/>
            </a:p>
          </p:txBody>
        </p:sp>
        <p:sp>
          <p:nvSpPr>
            <p:cNvPr id="48834" name="Freeform 356"/>
            <p:cNvSpPr>
              <a:spLocks/>
            </p:cNvSpPr>
            <p:nvPr/>
          </p:nvSpPr>
          <p:spPr bwMode="auto">
            <a:xfrm>
              <a:off x="4554" y="1430"/>
              <a:ext cx="10" cy="10"/>
            </a:xfrm>
            <a:custGeom>
              <a:avLst/>
              <a:gdLst>
                <a:gd name="T0" fmla="*/ 37 w 37"/>
                <a:gd name="T1" fmla="*/ 0 h 37"/>
                <a:gd name="T2" fmla="*/ 34 w 37"/>
                <a:gd name="T3" fmla="*/ 0 h 37"/>
                <a:gd name="T4" fmla="*/ 33 w 37"/>
                <a:gd name="T5" fmla="*/ 0 h 37"/>
                <a:gd name="T6" fmla="*/ 30 w 37"/>
                <a:gd name="T7" fmla="*/ 1 h 37"/>
                <a:gd name="T8" fmla="*/ 28 w 37"/>
                <a:gd name="T9" fmla="*/ 4 h 37"/>
                <a:gd name="T10" fmla="*/ 24 w 37"/>
                <a:gd name="T11" fmla="*/ 9 h 37"/>
                <a:gd name="T12" fmla="*/ 20 w 37"/>
                <a:gd name="T13" fmla="*/ 14 h 37"/>
                <a:gd name="T14" fmla="*/ 19 w 37"/>
                <a:gd name="T15" fmla="*/ 15 h 37"/>
                <a:gd name="T16" fmla="*/ 16 w 37"/>
                <a:gd name="T17" fmla="*/ 16 h 37"/>
                <a:gd name="T18" fmla="*/ 12 w 37"/>
                <a:gd name="T19" fmla="*/ 22 h 37"/>
                <a:gd name="T20" fmla="*/ 9 w 37"/>
                <a:gd name="T21" fmla="*/ 27 h 37"/>
                <a:gd name="T22" fmla="*/ 6 w 37"/>
                <a:gd name="T23" fmla="*/ 32 h 37"/>
                <a:gd name="T24" fmla="*/ 5 w 37"/>
                <a:gd name="T25" fmla="*/ 37 h 37"/>
                <a:gd name="T26" fmla="*/ 1 w 37"/>
                <a:gd name="T27" fmla="*/ 37 h 37"/>
                <a:gd name="T28" fmla="*/ 0 w 37"/>
                <a:gd name="T29" fmla="*/ 37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
                <a:gd name="T46" fmla="*/ 0 h 37"/>
                <a:gd name="T47" fmla="*/ 37 w 37"/>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 h="37">
                  <a:moveTo>
                    <a:pt x="37" y="0"/>
                  </a:moveTo>
                  <a:lnTo>
                    <a:pt x="34" y="0"/>
                  </a:lnTo>
                  <a:lnTo>
                    <a:pt x="33" y="0"/>
                  </a:lnTo>
                  <a:lnTo>
                    <a:pt x="30" y="1"/>
                  </a:lnTo>
                  <a:lnTo>
                    <a:pt x="28" y="4"/>
                  </a:lnTo>
                  <a:lnTo>
                    <a:pt x="24" y="9"/>
                  </a:lnTo>
                  <a:lnTo>
                    <a:pt x="20" y="14"/>
                  </a:lnTo>
                  <a:lnTo>
                    <a:pt x="19" y="15"/>
                  </a:lnTo>
                  <a:lnTo>
                    <a:pt x="16" y="16"/>
                  </a:lnTo>
                  <a:lnTo>
                    <a:pt x="12" y="22"/>
                  </a:lnTo>
                  <a:lnTo>
                    <a:pt x="9" y="27"/>
                  </a:lnTo>
                  <a:lnTo>
                    <a:pt x="6" y="32"/>
                  </a:lnTo>
                  <a:lnTo>
                    <a:pt x="5" y="37"/>
                  </a:lnTo>
                  <a:lnTo>
                    <a:pt x="1" y="37"/>
                  </a:lnTo>
                  <a:lnTo>
                    <a:pt x="0" y="37"/>
                  </a:lnTo>
                </a:path>
              </a:pathLst>
            </a:custGeom>
            <a:noFill/>
            <a:ln w="4763">
              <a:solidFill>
                <a:srgbClr val="004A8F"/>
              </a:solidFill>
              <a:round/>
              <a:headEnd/>
              <a:tailEnd/>
            </a:ln>
          </p:spPr>
          <p:txBody>
            <a:bodyPr/>
            <a:lstStyle/>
            <a:p>
              <a:pPr fontAlgn="t"/>
              <a:endParaRPr lang="en-US"/>
            </a:p>
          </p:txBody>
        </p:sp>
        <p:sp>
          <p:nvSpPr>
            <p:cNvPr id="48835" name="Freeform 357"/>
            <p:cNvSpPr>
              <a:spLocks/>
            </p:cNvSpPr>
            <p:nvPr/>
          </p:nvSpPr>
          <p:spPr bwMode="auto">
            <a:xfrm>
              <a:off x="4544" y="1420"/>
              <a:ext cx="10" cy="20"/>
            </a:xfrm>
            <a:custGeom>
              <a:avLst/>
              <a:gdLst>
                <a:gd name="T0" fmla="*/ 42 w 42"/>
                <a:gd name="T1" fmla="*/ 80 h 80"/>
                <a:gd name="T2" fmla="*/ 9 w 42"/>
                <a:gd name="T3" fmla="*/ 77 h 80"/>
                <a:gd name="T4" fmla="*/ 0 w 42"/>
                <a:gd name="T5" fmla="*/ 45 h 80"/>
                <a:gd name="T6" fmla="*/ 4 w 42"/>
                <a:gd name="T7" fmla="*/ 27 h 80"/>
                <a:gd name="T8" fmla="*/ 8 w 42"/>
                <a:gd name="T9" fmla="*/ 0 h 80"/>
                <a:gd name="T10" fmla="*/ 0 60000 65536"/>
                <a:gd name="T11" fmla="*/ 0 60000 65536"/>
                <a:gd name="T12" fmla="*/ 0 60000 65536"/>
                <a:gd name="T13" fmla="*/ 0 60000 65536"/>
                <a:gd name="T14" fmla="*/ 0 60000 65536"/>
                <a:gd name="T15" fmla="*/ 0 w 42"/>
                <a:gd name="T16" fmla="*/ 0 h 80"/>
                <a:gd name="T17" fmla="*/ 42 w 42"/>
                <a:gd name="T18" fmla="*/ 80 h 80"/>
              </a:gdLst>
              <a:ahLst/>
              <a:cxnLst>
                <a:cxn ang="T10">
                  <a:pos x="T0" y="T1"/>
                </a:cxn>
                <a:cxn ang="T11">
                  <a:pos x="T2" y="T3"/>
                </a:cxn>
                <a:cxn ang="T12">
                  <a:pos x="T4" y="T5"/>
                </a:cxn>
                <a:cxn ang="T13">
                  <a:pos x="T6" y="T7"/>
                </a:cxn>
                <a:cxn ang="T14">
                  <a:pos x="T8" y="T9"/>
                </a:cxn>
              </a:cxnLst>
              <a:rect l="T15" t="T16" r="T17" b="T18"/>
              <a:pathLst>
                <a:path w="42" h="80">
                  <a:moveTo>
                    <a:pt x="42" y="80"/>
                  </a:moveTo>
                  <a:lnTo>
                    <a:pt x="9" y="77"/>
                  </a:lnTo>
                  <a:lnTo>
                    <a:pt x="0" y="45"/>
                  </a:lnTo>
                  <a:lnTo>
                    <a:pt x="4" y="27"/>
                  </a:lnTo>
                  <a:lnTo>
                    <a:pt x="8" y="0"/>
                  </a:lnTo>
                </a:path>
              </a:pathLst>
            </a:custGeom>
            <a:noFill/>
            <a:ln w="4763">
              <a:solidFill>
                <a:srgbClr val="004A8F"/>
              </a:solidFill>
              <a:round/>
              <a:headEnd/>
              <a:tailEnd/>
            </a:ln>
          </p:spPr>
          <p:txBody>
            <a:bodyPr/>
            <a:lstStyle/>
            <a:p>
              <a:pPr fontAlgn="t"/>
              <a:endParaRPr lang="en-US"/>
            </a:p>
          </p:txBody>
        </p:sp>
        <p:sp>
          <p:nvSpPr>
            <p:cNvPr id="48836" name="Freeform 358"/>
            <p:cNvSpPr>
              <a:spLocks/>
            </p:cNvSpPr>
            <p:nvPr/>
          </p:nvSpPr>
          <p:spPr bwMode="auto">
            <a:xfrm>
              <a:off x="4546" y="1418"/>
              <a:ext cx="18" cy="12"/>
            </a:xfrm>
            <a:custGeom>
              <a:avLst/>
              <a:gdLst>
                <a:gd name="T0" fmla="*/ 0 w 73"/>
                <a:gd name="T1" fmla="*/ 4 h 49"/>
                <a:gd name="T2" fmla="*/ 4 w 73"/>
                <a:gd name="T3" fmla="*/ 0 h 49"/>
                <a:gd name="T4" fmla="*/ 35 w 73"/>
                <a:gd name="T5" fmla="*/ 0 h 49"/>
                <a:gd name="T6" fmla="*/ 65 w 73"/>
                <a:gd name="T7" fmla="*/ 0 h 49"/>
                <a:gd name="T8" fmla="*/ 69 w 73"/>
                <a:gd name="T9" fmla="*/ 4 h 49"/>
                <a:gd name="T10" fmla="*/ 71 w 73"/>
                <a:gd name="T11" fmla="*/ 20 h 49"/>
                <a:gd name="T12" fmla="*/ 73 w 73"/>
                <a:gd name="T13" fmla="*/ 49 h 49"/>
                <a:gd name="T14" fmla="*/ 0 60000 65536"/>
                <a:gd name="T15" fmla="*/ 0 60000 65536"/>
                <a:gd name="T16" fmla="*/ 0 60000 65536"/>
                <a:gd name="T17" fmla="*/ 0 60000 65536"/>
                <a:gd name="T18" fmla="*/ 0 60000 65536"/>
                <a:gd name="T19" fmla="*/ 0 60000 65536"/>
                <a:gd name="T20" fmla="*/ 0 60000 65536"/>
                <a:gd name="T21" fmla="*/ 0 w 73"/>
                <a:gd name="T22" fmla="*/ 0 h 49"/>
                <a:gd name="T23" fmla="*/ 73 w 7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49">
                  <a:moveTo>
                    <a:pt x="0" y="4"/>
                  </a:moveTo>
                  <a:lnTo>
                    <a:pt x="4" y="0"/>
                  </a:lnTo>
                  <a:lnTo>
                    <a:pt x="35" y="0"/>
                  </a:lnTo>
                  <a:lnTo>
                    <a:pt x="65" y="0"/>
                  </a:lnTo>
                  <a:lnTo>
                    <a:pt x="69" y="4"/>
                  </a:lnTo>
                  <a:lnTo>
                    <a:pt x="71" y="20"/>
                  </a:lnTo>
                  <a:lnTo>
                    <a:pt x="73" y="49"/>
                  </a:lnTo>
                </a:path>
              </a:pathLst>
            </a:custGeom>
            <a:noFill/>
            <a:ln w="4763">
              <a:solidFill>
                <a:srgbClr val="004A8F"/>
              </a:solidFill>
              <a:round/>
              <a:headEnd/>
              <a:tailEnd/>
            </a:ln>
          </p:spPr>
          <p:txBody>
            <a:bodyPr/>
            <a:lstStyle/>
            <a:p>
              <a:pPr fontAlgn="t"/>
              <a:endParaRPr lang="en-US"/>
            </a:p>
          </p:txBody>
        </p:sp>
        <p:sp>
          <p:nvSpPr>
            <p:cNvPr id="48837" name="Freeform 359"/>
            <p:cNvSpPr>
              <a:spLocks/>
            </p:cNvSpPr>
            <p:nvPr/>
          </p:nvSpPr>
          <p:spPr bwMode="auto">
            <a:xfrm>
              <a:off x="4554" y="1430"/>
              <a:ext cx="10" cy="10"/>
            </a:xfrm>
            <a:custGeom>
              <a:avLst/>
              <a:gdLst>
                <a:gd name="T0" fmla="*/ 41 w 41"/>
                <a:gd name="T1" fmla="*/ 2 h 40"/>
                <a:gd name="T2" fmla="*/ 40 w 41"/>
                <a:gd name="T3" fmla="*/ 0 h 40"/>
                <a:gd name="T4" fmla="*/ 37 w 41"/>
                <a:gd name="T5" fmla="*/ 2 h 40"/>
                <a:gd name="T6" fmla="*/ 35 w 41"/>
                <a:gd name="T7" fmla="*/ 3 h 40"/>
                <a:gd name="T8" fmla="*/ 33 w 41"/>
                <a:gd name="T9" fmla="*/ 6 h 40"/>
                <a:gd name="T10" fmla="*/ 28 w 41"/>
                <a:gd name="T11" fmla="*/ 12 h 40"/>
                <a:gd name="T12" fmla="*/ 24 w 41"/>
                <a:gd name="T13" fmla="*/ 17 h 40"/>
                <a:gd name="T14" fmla="*/ 23 w 41"/>
                <a:gd name="T15" fmla="*/ 18 h 40"/>
                <a:gd name="T16" fmla="*/ 21 w 41"/>
                <a:gd name="T17" fmla="*/ 21 h 40"/>
                <a:gd name="T18" fmla="*/ 17 w 41"/>
                <a:gd name="T19" fmla="*/ 25 h 40"/>
                <a:gd name="T20" fmla="*/ 13 w 41"/>
                <a:gd name="T21" fmla="*/ 30 h 40"/>
                <a:gd name="T22" fmla="*/ 9 w 41"/>
                <a:gd name="T23" fmla="*/ 35 h 40"/>
                <a:gd name="T24" fmla="*/ 8 w 41"/>
                <a:gd name="T25" fmla="*/ 40 h 40"/>
                <a:gd name="T26" fmla="*/ 3 w 41"/>
                <a:gd name="T27" fmla="*/ 40 h 40"/>
                <a:gd name="T28" fmla="*/ 0 w 41"/>
                <a:gd name="T29" fmla="*/ 4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41" y="2"/>
                  </a:moveTo>
                  <a:lnTo>
                    <a:pt x="40" y="0"/>
                  </a:lnTo>
                  <a:lnTo>
                    <a:pt x="37" y="2"/>
                  </a:lnTo>
                  <a:lnTo>
                    <a:pt x="35" y="3"/>
                  </a:lnTo>
                  <a:lnTo>
                    <a:pt x="33" y="6"/>
                  </a:lnTo>
                  <a:lnTo>
                    <a:pt x="28" y="12"/>
                  </a:lnTo>
                  <a:lnTo>
                    <a:pt x="24" y="17"/>
                  </a:lnTo>
                  <a:lnTo>
                    <a:pt x="23" y="18"/>
                  </a:lnTo>
                  <a:lnTo>
                    <a:pt x="21" y="21"/>
                  </a:lnTo>
                  <a:lnTo>
                    <a:pt x="17" y="25"/>
                  </a:lnTo>
                  <a:lnTo>
                    <a:pt x="13" y="30"/>
                  </a:lnTo>
                  <a:lnTo>
                    <a:pt x="9" y="35"/>
                  </a:lnTo>
                  <a:lnTo>
                    <a:pt x="8" y="40"/>
                  </a:lnTo>
                  <a:lnTo>
                    <a:pt x="3" y="40"/>
                  </a:lnTo>
                  <a:lnTo>
                    <a:pt x="0" y="40"/>
                  </a:lnTo>
                </a:path>
              </a:pathLst>
            </a:custGeom>
            <a:noFill/>
            <a:ln w="4763">
              <a:solidFill>
                <a:srgbClr val="004A8F"/>
              </a:solidFill>
              <a:round/>
              <a:headEnd/>
              <a:tailEnd/>
            </a:ln>
          </p:spPr>
          <p:txBody>
            <a:bodyPr/>
            <a:lstStyle/>
            <a:p>
              <a:pPr fontAlgn="t"/>
              <a:endParaRPr lang="en-US"/>
            </a:p>
          </p:txBody>
        </p:sp>
        <p:sp>
          <p:nvSpPr>
            <p:cNvPr id="48838" name="Freeform 360"/>
            <p:cNvSpPr>
              <a:spLocks/>
            </p:cNvSpPr>
            <p:nvPr/>
          </p:nvSpPr>
          <p:spPr bwMode="auto">
            <a:xfrm>
              <a:off x="4544" y="1419"/>
              <a:ext cx="10" cy="21"/>
            </a:xfrm>
            <a:custGeom>
              <a:avLst/>
              <a:gdLst>
                <a:gd name="T0" fmla="*/ 40 w 40"/>
                <a:gd name="T1" fmla="*/ 83 h 83"/>
                <a:gd name="T2" fmla="*/ 8 w 40"/>
                <a:gd name="T3" fmla="*/ 79 h 83"/>
                <a:gd name="T4" fmla="*/ 0 w 40"/>
                <a:gd name="T5" fmla="*/ 47 h 83"/>
                <a:gd name="T6" fmla="*/ 4 w 40"/>
                <a:gd name="T7" fmla="*/ 28 h 83"/>
                <a:gd name="T8" fmla="*/ 8 w 40"/>
                <a:gd name="T9" fmla="*/ 0 h 83"/>
                <a:gd name="T10" fmla="*/ 0 60000 65536"/>
                <a:gd name="T11" fmla="*/ 0 60000 65536"/>
                <a:gd name="T12" fmla="*/ 0 60000 65536"/>
                <a:gd name="T13" fmla="*/ 0 60000 65536"/>
                <a:gd name="T14" fmla="*/ 0 60000 65536"/>
                <a:gd name="T15" fmla="*/ 0 w 40"/>
                <a:gd name="T16" fmla="*/ 0 h 83"/>
                <a:gd name="T17" fmla="*/ 40 w 40"/>
                <a:gd name="T18" fmla="*/ 83 h 83"/>
              </a:gdLst>
              <a:ahLst/>
              <a:cxnLst>
                <a:cxn ang="T10">
                  <a:pos x="T0" y="T1"/>
                </a:cxn>
                <a:cxn ang="T11">
                  <a:pos x="T2" y="T3"/>
                </a:cxn>
                <a:cxn ang="T12">
                  <a:pos x="T4" y="T5"/>
                </a:cxn>
                <a:cxn ang="T13">
                  <a:pos x="T6" y="T7"/>
                </a:cxn>
                <a:cxn ang="T14">
                  <a:pos x="T8" y="T9"/>
                </a:cxn>
              </a:cxnLst>
              <a:rect l="T15" t="T16" r="T17" b="T18"/>
              <a:pathLst>
                <a:path w="40" h="83">
                  <a:moveTo>
                    <a:pt x="40" y="83"/>
                  </a:moveTo>
                  <a:lnTo>
                    <a:pt x="8" y="79"/>
                  </a:lnTo>
                  <a:lnTo>
                    <a:pt x="0" y="47"/>
                  </a:lnTo>
                  <a:lnTo>
                    <a:pt x="4" y="28"/>
                  </a:lnTo>
                  <a:lnTo>
                    <a:pt x="8" y="0"/>
                  </a:lnTo>
                </a:path>
              </a:pathLst>
            </a:custGeom>
            <a:noFill/>
            <a:ln w="4763">
              <a:solidFill>
                <a:srgbClr val="004A8F"/>
              </a:solidFill>
              <a:round/>
              <a:headEnd/>
              <a:tailEnd/>
            </a:ln>
          </p:spPr>
          <p:txBody>
            <a:bodyPr/>
            <a:lstStyle/>
            <a:p>
              <a:pPr fontAlgn="t"/>
              <a:endParaRPr lang="en-US"/>
            </a:p>
          </p:txBody>
        </p:sp>
        <p:sp>
          <p:nvSpPr>
            <p:cNvPr id="48839" name="Freeform 361"/>
            <p:cNvSpPr>
              <a:spLocks/>
            </p:cNvSpPr>
            <p:nvPr/>
          </p:nvSpPr>
          <p:spPr bwMode="auto">
            <a:xfrm>
              <a:off x="4545" y="1418"/>
              <a:ext cx="19" cy="12"/>
            </a:xfrm>
            <a:custGeom>
              <a:avLst/>
              <a:gdLst>
                <a:gd name="T0" fmla="*/ 0 w 77"/>
                <a:gd name="T1" fmla="*/ 4 h 50"/>
                <a:gd name="T2" fmla="*/ 5 w 77"/>
                <a:gd name="T3" fmla="*/ 0 h 50"/>
                <a:gd name="T4" fmla="*/ 38 w 77"/>
                <a:gd name="T5" fmla="*/ 0 h 50"/>
                <a:gd name="T6" fmla="*/ 70 w 77"/>
                <a:gd name="T7" fmla="*/ 0 h 50"/>
                <a:gd name="T8" fmla="*/ 74 w 77"/>
                <a:gd name="T9" fmla="*/ 4 h 50"/>
                <a:gd name="T10" fmla="*/ 76 w 77"/>
                <a:gd name="T11" fmla="*/ 21 h 50"/>
                <a:gd name="T12" fmla="*/ 77 w 77"/>
                <a:gd name="T13" fmla="*/ 50 h 50"/>
                <a:gd name="T14" fmla="*/ 0 60000 65536"/>
                <a:gd name="T15" fmla="*/ 0 60000 65536"/>
                <a:gd name="T16" fmla="*/ 0 60000 65536"/>
                <a:gd name="T17" fmla="*/ 0 60000 65536"/>
                <a:gd name="T18" fmla="*/ 0 60000 65536"/>
                <a:gd name="T19" fmla="*/ 0 60000 65536"/>
                <a:gd name="T20" fmla="*/ 0 60000 65536"/>
                <a:gd name="T21" fmla="*/ 0 w 77"/>
                <a:gd name="T22" fmla="*/ 0 h 50"/>
                <a:gd name="T23" fmla="*/ 77 w 77"/>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50">
                  <a:moveTo>
                    <a:pt x="0" y="4"/>
                  </a:moveTo>
                  <a:lnTo>
                    <a:pt x="5" y="0"/>
                  </a:lnTo>
                  <a:lnTo>
                    <a:pt x="38" y="0"/>
                  </a:lnTo>
                  <a:lnTo>
                    <a:pt x="70" y="0"/>
                  </a:lnTo>
                  <a:lnTo>
                    <a:pt x="74" y="4"/>
                  </a:lnTo>
                  <a:lnTo>
                    <a:pt x="76" y="21"/>
                  </a:lnTo>
                  <a:lnTo>
                    <a:pt x="77" y="50"/>
                  </a:lnTo>
                </a:path>
              </a:pathLst>
            </a:custGeom>
            <a:noFill/>
            <a:ln w="4763">
              <a:solidFill>
                <a:srgbClr val="004A8F"/>
              </a:solidFill>
              <a:round/>
              <a:headEnd/>
              <a:tailEnd/>
            </a:ln>
          </p:spPr>
          <p:txBody>
            <a:bodyPr/>
            <a:lstStyle/>
            <a:p>
              <a:pPr fontAlgn="t"/>
              <a:endParaRPr lang="en-US"/>
            </a:p>
          </p:txBody>
        </p:sp>
        <p:sp>
          <p:nvSpPr>
            <p:cNvPr id="48840" name="Freeform 362"/>
            <p:cNvSpPr>
              <a:spLocks/>
            </p:cNvSpPr>
            <p:nvPr/>
          </p:nvSpPr>
          <p:spPr bwMode="auto">
            <a:xfrm>
              <a:off x="4553" y="1430"/>
              <a:ext cx="11" cy="10"/>
            </a:xfrm>
            <a:custGeom>
              <a:avLst/>
              <a:gdLst>
                <a:gd name="T0" fmla="*/ 45 w 45"/>
                <a:gd name="T1" fmla="*/ 0 h 42"/>
                <a:gd name="T2" fmla="*/ 44 w 45"/>
                <a:gd name="T3" fmla="*/ 0 h 42"/>
                <a:gd name="T4" fmla="*/ 42 w 45"/>
                <a:gd name="T5" fmla="*/ 2 h 42"/>
                <a:gd name="T6" fmla="*/ 40 w 45"/>
                <a:gd name="T7" fmla="*/ 3 h 42"/>
                <a:gd name="T8" fmla="*/ 38 w 45"/>
                <a:gd name="T9" fmla="*/ 7 h 42"/>
                <a:gd name="T10" fmla="*/ 34 w 45"/>
                <a:gd name="T11" fmla="*/ 13 h 42"/>
                <a:gd name="T12" fmla="*/ 30 w 45"/>
                <a:gd name="T13" fmla="*/ 20 h 42"/>
                <a:gd name="T14" fmla="*/ 27 w 45"/>
                <a:gd name="T15" fmla="*/ 21 h 42"/>
                <a:gd name="T16" fmla="*/ 25 w 45"/>
                <a:gd name="T17" fmla="*/ 22 h 42"/>
                <a:gd name="T18" fmla="*/ 17 w 45"/>
                <a:gd name="T19" fmla="*/ 33 h 42"/>
                <a:gd name="T20" fmla="*/ 9 w 45"/>
                <a:gd name="T21" fmla="*/ 42 h 42"/>
                <a:gd name="T22" fmla="*/ 3 w 45"/>
                <a:gd name="T23" fmla="*/ 42 h 42"/>
                <a:gd name="T24" fmla="*/ 0 w 45"/>
                <a:gd name="T25" fmla="*/ 42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42"/>
                <a:gd name="T41" fmla="*/ 45 w 45"/>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42">
                  <a:moveTo>
                    <a:pt x="45" y="0"/>
                  </a:moveTo>
                  <a:lnTo>
                    <a:pt x="44" y="0"/>
                  </a:lnTo>
                  <a:lnTo>
                    <a:pt x="42" y="2"/>
                  </a:lnTo>
                  <a:lnTo>
                    <a:pt x="40" y="3"/>
                  </a:lnTo>
                  <a:lnTo>
                    <a:pt x="38" y="7"/>
                  </a:lnTo>
                  <a:lnTo>
                    <a:pt x="34" y="13"/>
                  </a:lnTo>
                  <a:lnTo>
                    <a:pt x="30" y="20"/>
                  </a:lnTo>
                  <a:lnTo>
                    <a:pt x="27" y="21"/>
                  </a:lnTo>
                  <a:lnTo>
                    <a:pt x="25" y="22"/>
                  </a:lnTo>
                  <a:lnTo>
                    <a:pt x="17" y="33"/>
                  </a:lnTo>
                  <a:lnTo>
                    <a:pt x="9" y="42"/>
                  </a:lnTo>
                  <a:lnTo>
                    <a:pt x="3" y="42"/>
                  </a:lnTo>
                  <a:lnTo>
                    <a:pt x="0" y="42"/>
                  </a:lnTo>
                </a:path>
              </a:pathLst>
            </a:custGeom>
            <a:noFill/>
            <a:ln w="4763">
              <a:solidFill>
                <a:srgbClr val="004A8F"/>
              </a:solidFill>
              <a:round/>
              <a:headEnd/>
              <a:tailEnd/>
            </a:ln>
          </p:spPr>
          <p:txBody>
            <a:bodyPr/>
            <a:lstStyle/>
            <a:p>
              <a:pPr fontAlgn="t"/>
              <a:endParaRPr lang="en-US"/>
            </a:p>
          </p:txBody>
        </p:sp>
        <p:sp>
          <p:nvSpPr>
            <p:cNvPr id="48841" name="Freeform 363"/>
            <p:cNvSpPr>
              <a:spLocks/>
            </p:cNvSpPr>
            <p:nvPr/>
          </p:nvSpPr>
          <p:spPr bwMode="auto">
            <a:xfrm>
              <a:off x="4543" y="1419"/>
              <a:ext cx="10" cy="21"/>
            </a:xfrm>
            <a:custGeom>
              <a:avLst/>
              <a:gdLst>
                <a:gd name="T0" fmla="*/ 38 w 38"/>
                <a:gd name="T1" fmla="*/ 88 h 88"/>
                <a:gd name="T2" fmla="*/ 6 w 38"/>
                <a:gd name="T3" fmla="*/ 82 h 88"/>
                <a:gd name="T4" fmla="*/ 0 w 38"/>
                <a:gd name="T5" fmla="*/ 49 h 88"/>
                <a:gd name="T6" fmla="*/ 2 w 38"/>
                <a:gd name="T7" fmla="*/ 31 h 88"/>
                <a:gd name="T8" fmla="*/ 6 w 38"/>
                <a:gd name="T9" fmla="*/ 0 h 88"/>
                <a:gd name="T10" fmla="*/ 0 60000 65536"/>
                <a:gd name="T11" fmla="*/ 0 60000 65536"/>
                <a:gd name="T12" fmla="*/ 0 60000 65536"/>
                <a:gd name="T13" fmla="*/ 0 60000 65536"/>
                <a:gd name="T14" fmla="*/ 0 60000 65536"/>
                <a:gd name="T15" fmla="*/ 0 w 38"/>
                <a:gd name="T16" fmla="*/ 0 h 88"/>
                <a:gd name="T17" fmla="*/ 38 w 38"/>
                <a:gd name="T18" fmla="*/ 88 h 88"/>
              </a:gdLst>
              <a:ahLst/>
              <a:cxnLst>
                <a:cxn ang="T10">
                  <a:pos x="T0" y="T1"/>
                </a:cxn>
                <a:cxn ang="T11">
                  <a:pos x="T2" y="T3"/>
                </a:cxn>
                <a:cxn ang="T12">
                  <a:pos x="T4" y="T5"/>
                </a:cxn>
                <a:cxn ang="T13">
                  <a:pos x="T6" y="T7"/>
                </a:cxn>
                <a:cxn ang="T14">
                  <a:pos x="T8" y="T9"/>
                </a:cxn>
              </a:cxnLst>
              <a:rect l="T15" t="T16" r="T17" b="T18"/>
              <a:pathLst>
                <a:path w="38" h="88">
                  <a:moveTo>
                    <a:pt x="38" y="88"/>
                  </a:moveTo>
                  <a:lnTo>
                    <a:pt x="6" y="82"/>
                  </a:lnTo>
                  <a:lnTo>
                    <a:pt x="0" y="49"/>
                  </a:lnTo>
                  <a:lnTo>
                    <a:pt x="2" y="31"/>
                  </a:lnTo>
                  <a:lnTo>
                    <a:pt x="6" y="0"/>
                  </a:lnTo>
                </a:path>
              </a:pathLst>
            </a:custGeom>
            <a:noFill/>
            <a:ln w="4763">
              <a:solidFill>
                <a:srgbClr val="004A8F"/>
              </a:solidFill>
              <a:round/>
              <a:headEnd/>
              <a:tailEnd/>
            </a:ln>
          </p:spPr>
          <p:txBody>
            <a:bodyPr/>
            <a:lstStyle/>
            <a:p>
              <a:pPr fontAlgn="t"/>
              <a:endParaRPr lang="en-US"/>
            </a:p>
          </p:txBody>
        </p:sp>
        <p:sp>
          <p:nvSpPr>
            <p:cNvPr id="48842" name="Freeform 364"/>
            <p:cNvSpPr>
              <a:spLocks/>
            </p:cNvSpPr>
            <p:nvPr/>
          </p:nvSpPr>
          <p:spPr bwMode="auto">
            <a:xfrm>
              <a:off x="4544" y="1417"/>
              <a:ext cx="21" cy="13"/>
            </a:xfrm>
            <a:custGeom>
              <a:avLst/>
              <a:gdLst>
                <a:gd name="T0" fmla="*/ 0 w 81"/>
                <a:gd name="T1" fmla="*/ 7 h 53"/>
                <a:gd name="T2" fmla="*/ 6 w 81"/>
                <a:gd name="T3" fmla="*/ 0 h 53"/>
                <a:gd name="T4" fmla="*/ 40 w 81"/>
                <a:gd name="T5" fmla="*/ 0 h 53"/>
                <a:gd name="T6" fmla="*/ 73 w 81"/>
                <a:gd name="T7" fmla="*/ 0 h 53"/>
                <a:gd name="T8" fmla="*/ 78 w 81"/>
                <a:gd name="T9" fmla="*/ 7 h 53"/>
                <a:gd name="T10" fmla="*/ 79 w 81"/>
                <a:gd name="T11" fmla="*/ 22 h 53"/>
                <a:gd name="T12" fmla="*/ 81 w 81"/>
                <a:gd name="T13" fmla="*/ 53 h 53"/>
                <a:gd name="T14" fmla="*/ 0 60000 65536"/>
                <a:gd name="T15" fmla="*/ 0 60000 65536"/>
                <a:gd name="T16" fmla="*/ 0 60000 65536"/>
                <a:gd name="T17" fmla="*/ 0 60000 65536"/>
                <a:gd name="T18" fmla="*/ 0 60000 65536"/>
                <a:gd name="T19" fmla="*/ 0 60000 65536"/>
                <a:gd name="T20" fmla="*/ 0 60000 65536"/>
                <a:gd name="T21" fmla="*/ 0 w 81"/>
                <a:gd name="T22" fmla="*/ 0 h 53"/>
                <a:gd name="T23" fmla="*/ 81 w 8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53">
                  <a:moveTo>
                    <a:pt x="0" y="7"/>
                  </a:moveTo>
                  <a:lnTo>
                    <a:pt x="6" y="0"/>
                  </a:lnTo>
                  <a:lnTo>
                    <a:pt x="40" y="0"/>
                  </a:lnTo>
                  <a:lnTo>
                    <a:pt x="73" y="0"/>
                  </a:lnTo>
                  <a:lnTo>
                    <a:pt x="78" y="7"/>
                  </a:lnTo>
                  <a:lnTo>
                    <a:pt x="79" y="22"/>
                  </a:lnTo>
                  <a:lnTo>
                    <a:pt x="81" y="53"/>
                  </a:lnTo>
                </a:path>
              </a:pathLst>
            </a:custGeom>
            <a:noFill/>
            <a:ln w="4763">
              <a:solidFill>
                <a:srgbClr val="004A8F"/>
              </a:solidFill>
              <a:round/>
              <a:headEnd/>
              <a:tailEnd/>
            </a:ln>
          </p:spPr>
          <p:txBody>
            <a:bodyPr/>
            <a:lstStyle/>
            <a:p>
              <a:pPr fontAlgn="t"/>
              <a:endParaRPr lang="en-US"/>
            </a:p>
          </p:txBody>
        </p:sp>
        <p:sp>
          <p:nvSpPr>
            <p:cNvPr id="48843" name="Freeform 365"/>
            <p:cNvSpPr>
              <a:spLocks/>
            </p:cNvSpPr>
            <p:nvPr/>
          </p:nvSpPr>
          <p:spPr bwMode="auto">
            <a:xfrm>
              <a:off x="4552" y="1430"/>
              <a:ext cx="13" cy="11"/>
            </a:xfrm>
            <a:custGeom>
              <a:avLst/>
              <a:gdLst>
                <a:gd name="T0" fmla="*/ 49 w 49"/>
                <a:gd name="T1" fmla="*/ 0 h 45"/>
                <a:gd name="T2" fmla="*/ 47 w 49"/>
                <a:gd name="T3" fmla="*/ 0 h 45"/>
                <a:gd name="T4" fmla="*/ 46 w 49"/>
                <a:gd name="T5" fmla="*/ 1 h 45"/>
                <a:gd name="T6" fmla="*/ 44 w 49"/>
                <a:gd name="T7" fmla="*/ 4 h 45"/>
                <a:gd name="T8" fmla="*/ 42 w 49"/>
                <a:gd name="T9" fmla="*/ 8 h 45"/>
                <a:gd name="T10" fmla="*/ 38 w 49"/>
                <a:gd name="T11" fmla="*/ 16 h 45"/>
                <a:gd name="T12" fmla="*/ 35 w 49"/>
                <a:gd name="T13" fmla="*/ 22 h 45"/>
                <a:gd name="T14" fmla="*/ 32 w 49"/>
                <a:gd name="T15" fmla="*/ 25 h 45"/>
                <a:gd name="T16" fmla="*/ 28 w 49"/>
                <a:gd name="T17" fmla="*/ 26 h 45"/>
                <a:gd name="T18" fmla="*/ 19 w 49"/>
                <a:gd name="T19" fmla="*/ 35 h 45"/>
                <a:gd name="T20" fmla="*/ 11 w 49"/>
                <a:gd name="T21" fmla="*/ 44 h 45"/>
                <a:gd name="T22" fmla="*/ 4 w 49"/>
                <a:gd name="T23" fmla="*/ 44 h 45"/>
                <a:gd name="T24" fmla="*/ 0 w 49"/>
                <a:gd name="T25" fmla="*/ 4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45"/>
                <a:gd name="T41" fmla="*/ 49 w 49"/>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45">
                  <a:moveTo>
                    <a:pt x="49" y="0"/>
                  </a:moveTo>
                  <a:lnTo>
                    <a:pt x="47" y="0"/>
                  </a:lnTo>
                  <a:lnTo>
                    <a:pt x="46" y="1"/>
                  </a:lnTo>
                  <a:lnTo>
                    <a:pt x="44" y="4"/>
                  </a:lnTo>
                  <a:lnTo>
                    <a:pt x="42" y="8"/>
                  </a:lnTo>
                  <a:lnTo>
                    <a:pt x="38" y="16"/>
                  </a:lnTo>
                  <a:lnTo>
                    <a:pt x="35" y="22"/>
                  </a:lnTo>
                  <a:lnTo>
                    <a:pt x="32" y="25"/>
                  </a:lnTo>
                  <a:lnTo>
                    <a:pt x="28" y="26"/>
                  </a:lnTo>
                  <a:lnTo>
                    <a:pt x="19" y="35"/>
                  </a:lnTo>
                  <a:lnTo>
                    <a:pt x="11" y="44"/>
                  </a:lnTo>
                  <a:lnTo>
                    <a:pt x="4" y="44"/>
                  </a:lnTo>
                  <a:lnTo>
                    <a:pt x="0" y="45"/>
                  </a:lnTo>
                </a:path>
              </a:pathLst>
            </a:custGeom>
            <a:noFill/>
            <a:ln w="4763">
              <a:solidFill>
                <a:srgbClr val="004A8F"/>
              </a:solidFill>
              <a:round/>
              <a:headEnd/>
              <a:tailEnd/>
            </a:ln>
          </p:spPr>
          <p:txBody>
            <a:bodyPr/>
            <a:lstStyle/>
            <a:p>
              <a:pPr fontAlgn="t"/>
              <a:endParaRPr lang="en-US"/>
            </a:p>
          </p:txBody>
        </p:sp>
        <p:sp>
          <p:nvSpPr>
            <p:cNvPr id="48844" name="Freeform 366"/>
            <p:cNvSpPr>
              <a:spLocks/>
            </p:cNvSpPr>
            <p:nvPr/>
          </p:nvSpPr>
          <p:spPr bwMode="auto">
            <a:xfrm>
              <a:off x="4543" y="1418"/>
              <a:ext cx="9" cy="23"/>
            </a:xfrm>
            <a:custGeom>
              <a:avLst/>
              <a:gdLst>
                <a:gd name="T0" fmla="*/ 39 w 39"/>
                <a:gd name="T1" fmla="*/ 91 h 91"/>
                <a:gd name="T2" fmla="*/ 8 w 39"/>
                <a:gd name="T3" fmla="*/ 85 h 91"/>
                <a:gd name="T4" fmla="*/ 0 w 39"/>
                <a:gd name="T5" fmla="*/ 49 h 91"/>
                <a:gd name="T6" fmla="*/ 4 w 39"/>
                <a:gd name="T7" fmla="*/ 32 h 91"/>
                <a:gd name="T8" fmla="*/ 7 w 39"/>
                <a:gd name="T9" fmla="*/ 0 h 91"/>
                <a:gd name="T10" fmla="*/ 0 60000 65536"/>
                <a:gd name="T11" fmla="*/ 0 60000 65536"/>
                <a:gd name="T12" fmla="*/ 0 60000 65536"/>
                <a:gd name="T13" fmla="*/ 0 60000 65536"/>
                <a:gd name="T14" fmla="*/ 0 60000 65536"/>
                <a:gd name="T15" fmla="*/ 0 w 39"/>
                <a:gd name="T16" fmla="*/ 0 h 91"/>
                <a:gd name="T17" fmla="*/ 39 w 39"/>
                <a:gd name="T18" fmla="*/ 91 h 91"/>
              </a:gdLst>
              <a:ahLst/>
              <a:cxnLst>
                <a:cxn ang="T10">
                  <a:pos x="T0" y="T1"/>
                </a:cxn>
                <a:cxn ang="T11">
                  <a:pos x="T2" y="T3"/>
                </a:cxn>
                <a:cxn ang="T12">
                  <a:pos x="T4" y="T5"/>
                </a:cxn>
                <a:cxn ang="T13">
                  <a:pos x="T6" y="T7"/>
                </a:cxn>
                <a:cxn ang="T14">
                  <a:pos x="T8" y="T9"/>
                </a:cxn>
              </a:cxnLst>
              <a:rect l="T15" t="T16" r="T17" b="T18"/>
              <a:pathLst>
                <a:path w="39" h="91">
                  <a:moveTo>
                    <a:pt x="39" y="91"/>
                  </a:moveTo>
                  <a:lnTo>
                    <a:pt x="8" y="85"/>
                  </a:lnTo>
                  <a:lnTo>
                    <a:pt x="0" y="49"/>
                  </a:lnTo>
                  <a:lnTo>
                    <a:pt x="4" y="32"/>
                  </a:lnTo>
                  <a:lnTo>
                    <a:pt x="7" y="0"/>
                  </a:lnTo>
                </a:path>
              </a:pathLst>
            </a:custGeom>
            <a:noFill/>
            <a:ln w="4763">
              <a:solidFill>
                <a:srgbClr val="004A8F"/>
              </a:solidFill>
              <a:round/>
              <a:headEnd/>
              <a:tailEnd/>
            </a:ln>
          </p:spPr>
          <p:txBody>
            <a:bodyPr/>
            <a:lstStyle/>
            <a:p>
              <a:pPr fontAlgn="t"/>
              <a:endParaRPr lang="en-US"/>
            </a:p>
          </p:txBody>
        </p:sp>
        <p:sp>
          <p:nvSpPr>
            <p:cNvPr id="48845" name="Freeform 367"/>
            <p:cNvSpPr>
              <a:spLocks/>
            </p:cNvSpPr>
            <p:nvPr/>
          </p:nvSpPr>
          <p:spPr bwMode="auto">
            <a:xfrm>
              <a:off x="4544" y="1416"/>
              <a:ext cx="21" cy="14"/>
            </a:xfrm>
            <a:custGeom>
              <a:avLst/>
              <a:gdLst>
                <a:gd name="T0" fmla="*/ 0 w 85"/>
                <a:gd name="T1" fmla="*/ 6 h 55"/>
                <a:gd name="T2" fmla="*/ 7 w 85"/>
                <a:gd name="T3" fmla="*/ 0 h 55"/>
                <a:gd name="T4" fmla="*/ 42 w 85"/>
                <a:gd name="T5" fmla="*/ 0 h 55"/>
                <a:gd name="T6" fmla="*/ 76 w 85"/>
                <a:gd name="T7" fmla="*/ 0 h 55"/>
                <a:gd name="T8" fmla="*/ 81 w 85"/>
                <a:gd name="T9" fmla="*/ 6 h 55"/>
                <a:gd name="T10" fmla="*/ 83 w 85"/>
                <a:gd name="T11" fmla="*/ 20 h 55"/>
                <a:gd name="T12" fmla="*/ 85 w 85"/>
                <a:gd name="T13" fmla="*/ 55 h 55"/>
                <a:gd name="T14" fmla="*/ 0 60000 65536"/>
                <a:gd name="T15" fmla="*/ 0 60000 65536"/>
                <a:gd name="T16" fmla="*/ 0 60000 65536"/>
                <a:gd name="T17" fmla="*/ 0 60000 65536"/>
                <a:gd name="T18" fmla="*/ 0 60000 65536"/>
                <a:gd name="T19" fmla="*/ 0 60000 65536"/>
                <a:gd name="T20" fmla="*/ 0 60000 65536"/>
                <a:gd name="T21" fmla="*/ 0 w 85"/>
                <a:gd name="T22" fmla="*/ 0 h 55"/>
                <a:gd name="T23" fmla="*/ 85 w 8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55">
                  <a:moveTo>
                    <a:pt x="0" y="6"/>
                  </a:moveTo>
                  <a:lnTo>
                    <a:pt x="7" y="0"/>
                  </a:lnTo>
                  <a:lnTo>
                    <a:pt x="42" y="0"/>
                  </a:lnTo>
                  <a:lnTo>
                    <a:pt x="76" y="0"/>
                  </a:lnTo>
                  <a:lnTo>
                    <a:pt x="81" y="6"/>
                  </a:lnTo>
                  <a:lnTo>
                    <a:pt x="83" y="20"/>
                  </a:lnTo>
                  <a:lnTo>
                    <a:pt x="85" y="55"/>
                  </a:lnTo>
                </a:path>
              </a:pathLst>
            </a:custGeom>
            <a:noFill/>
            <a:ln w="4763">
              <a:solidFill>
                <a:srgbClr val="004A8F"/>
              </a:solidFill>
              <a:round/>
              <a:headEnd/>
              <a:tailEnd/>
            </a:ln>
          </p:spPr>
          <p:txBody>
            <a:bodyPr/>
            <a:lstStyle/>
            <a:p>
              <a:pPr fontAlgn="t"/>
              <a:endParaRPr lang="en-US"/>
            </a:p>
          </p:txBody>
        </p:sp>
        <p:sp>
          <p:nvSpPr>
            <p:cNvPr id="48846" name="Freeform 368"/>
            <p:cNvSpPr>
              <a:spLocks/>
            </p:cNvSpPr>
            <p:nvPr/>
          </p:nvSpPr>
          <p:spPr bwMode="auto">
            <a:xfrm>
              <a:off x="4552" y="1430"/>
              <a:ext cx="13" cy="11"/>
            </a:xfrm>
            <a:custGeom>
              <a:avLst/>
              <a:gdLst>
                <a:gd name="T0" fmla="*/ 52 w 52"/>
                <a:gd name="T1" fmla="*/ 0 h 46"/>
                <a:gd name="T2" fmla="*/ 50 w 52"/>
                <a:gd name="T3" fmla="*/ 0 h 46"/>
                <a:gd name="T4" fmla="*/ 48 w 52"/>
                <a:gd name="T5" fmla="*/ 1 h 46"/>
                <a:gd name="T6" fmla="*/ 47 w 52"/>
                <a:gd name="T7" fmla="*/ 4 h 46"/>
                <a:gd name="T8" fmla="*/ 45 w 52"/>
                <a:gd name="T9" fmla="*/ 8 h 46"/>
                <a:gd name="T10" fmla="*/ 41 w 52"/>
                <a:gd name="T11" fmla="*/ 17 h 46"/>
                <a:gd name="T12" fmla="*/ 38 w 52"/>
                <a:gd name="T13" fmla="*/ 23 h 46"/>
                <a:gd name="T14" fmla="*/ 34 w 52"/>
                <a:gd name="T15" fmla="*/ 26 h 46"/>
                <a:gd name="T16" fmla="*/ 30 w 52"/>
                <a:gd name="T17" fmla="*/ 28 h 46"/>
                <a:gd name="T18" fmla="*/ 21 w 52"/>
                <a:gd name="T19" fmla="*/ 37 h 46"/>
                <a:gd name="T20" fmla="*/ 12 w 52"/>
                <a:gd name="T21" fmla="*/ 45 h 46"/>
                <a:gd name="T22" fmla="*/ 3 w 52"/>
                <a:gd name="T23" fmla="*/ 46 h 46"/>
                <a:gd name="T24" fmla="*/ 0 w 52"/>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46"/>
                <a:gd name="T41" fmla="*/ 52 w 52"/>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46">
                  <a:moveTo>
                    <a:pt x="52" y="0"/>
                  </a:moveTo>
                  <a:lnTo>
                    <a:pt x="50" y="0"/>
                  </a:lnTo>
                  <a:lnTo>
                    <a:pt x="48" y="1"/>
                  </a:lnTo>
                  <a:lnTo>
                    <a:pt x="47" y="4"/>
                  </a:lnTo>
                  <a:lnTo>
                    <a:pt x="45" y="8"/>
                  </a:lnTo>
                  <a:lnTo>
                    <a:pt x="41" y="17"/>
                  </a:lnTo>
                  <a:lnTo>
                    <a:pt x="38" y="23"/>
                  </a:lnTo>
                  <a:lnTo>
                    <a:pt x="34" y="26"/>
                  </a:lnTo>
                  <a:lnTo>
                    <a:pt x="30" y="28"/>
                  </a:lnTo>
                  <a:lnTo>
                    <a:pt x="21" y="37"/>
                  </a:lnTo>
                  <a:lnTo>
                    <a:pt x="12" y="45"/>
                  </a:lnTo>
                  <a:lnTo>
                    <a:pt x="3" y="46"/>
                  </a:lnTo>
                  <a:lnTo>
                    <a:pt x="0" y="46"/>
                  </a:lnTo>
                </a:path>
              </a:pathLst>
            </a:custGeom>
            <a:noFill/>
            <a:ln w="4763">
              <a:solidFill>
                <a:srgbClr val="004A8F"/>
              </a:solidFill>
              <a:round/>
              <a:headEnd/>
              <a:tailEnd/>
            </a:ln>
          </p:spPr>
          <p:txBody>
            <a:bodyPr/>
            <a:lstStyle/>
            <a:p>
              <a:pPr fontAlgn="t"/>
              <a:endParaRPr lang="en-US"/>
            </a:p>
          </p:txBody>
        </p:sp>
        <p:sp>
          <p:nvSpPr>
            <p:cNvPr id="48847" name="Freeform 369"/>
            <p:cNvSpPr>
              <a:spLocks/>
            </p:cNvSpPr>
            <p:nvPr/>
          </p:nvSpPr>
          <p:spPr bwMode="auto">
            <a:xfrm>
              <a:off x="4542" y="1418"/>
              <a:ext cx="10" cy="23"/>
            </a:xfrm>
            <a:custGeom>
              <a:avLst/>
              <a:gdLst>
                <a:gd name="T0" fmla="*/ 39 w 39"/>
                <a:gd name="T1" fmla="*/ 95 h 95"/>
                <a:gd name="T2" fmla="*/ 6 w 39"/>
                <a:gd name="T3" fmla="*/ 88 h 95"/>
                <a:gd name="T4" fmla="*/ 0 w 39"/>
                <a:gd name="T5" fmla="*/ 50 h 95"/>
                <a:gd name="T6" fmla="*/ 4 w 39"/>
                <a:gd name="T7" fmla="*/ 35 h 95"/>
                <a:gd name="T8" fmla="*/ 6 w 39"/>
                <a:gd name="T9" fmla="*/ 0 h 95"/>
                <a:gd name="T10" fmla="*/ 0 60000 65536"/>
                <a:gd name="T11" fmla="*/ 0 60000 65536"/>
                <a:gd name="T12" fmla="*/ 0 60000 65536"/>
                <a:gd name="T13" fmla="*/ 0 60000 65536"/>
                <a:gd name="T14" fmla="*/ 0 60000 65536"/>
                <a:gd name="T15" fmla="*/ 0 w 39"/>
                <a:gd name="T16" fmla="*/ 0 h 95"/>
                <a:gd name="T17" fmla="*/ 39 w 39"/>
                <a:gd name="T18" fmla="*/ 95 h 95"/>
              </a:gdLst>
              <a:ahLst/>
              <a:cxnLst>
                <a:cxn ang="T10">
                  <a:pos x="T0" y="T1"/>
                </a:cxn>
                <a:cxn ang="T11">
                  <a:pos x="T2" y="T3"/>
                </a:cxn>
                <a:cxn ang="T12">
                  <a:pos x="T4" y="T5"/>
                </a:cxn>
                <a:cxn ang="T13">
                  <a:pos x="T6" y="T7"/>
                </a:cxn>
                <a:cxn ang="T14">
                  <a:pos x="T8" y="T9"/>
                </a:cxn>
              </a:cxnLst>
              <a:rect l="T15" t="T16" r="T17" b="T18"/>
              <a:pathLst>
                <a:path w="39" h="95">
                  <a:moveTo>
                    <a:pt x="39" y="95"/>
                  </a:moveTo>
                  <a:lnTo>
                    <a:pt x="6" y="88"/>
                  </a:lnTo>
                  <a:lnTo>
                    <a:pt x="0" y="50"/>
                  </a:lnTo>
                  <a:lnTo>
                    <a:pt x="4" y="35"/>
                  </a:lnTo>
                  <a:lnTo>
                    <a:pt x="6" y="0"/>
                  </a:lnTo>
                </a:path>
              </a:pathLst>
            </a:custGeom>
            <a:noFill/>
            <a:ln w="4763">
              <a:solidFill>
                <a:srgbClr val="004A8F"/>
              </a:solidFill>
              <a:round/>
              <a:headEnd/>
              <a:tailEnd/>
            </a:ln>
          </p:spPr>
          <p:txBody>
            <a:bodyPr/>
            <a:lstStyle/>
            <a:p>
              <a:pPr fontAlgn="t"/>
              <a:endParaRPr lang="en-US"/>
            </a:p>
          </p:txBody>
        </p:sp>
        <p:sp>
          <p:nvSpPr>
            <p:cNvPr id="48848" name="Freeform 370"/>
            <p:cNvSpPr>
              <a:spLocks/>
            </p:cNvSpPr>
            <p:nvPr/>
          </p:nvSpPr>
          <p:spPr bwMode="auto">
            <a:xfrm>
              <a:off x="4543" y="1415"/>
              <a:ext cx="23" cy="14"/>
            </a:xfrm>
            <a:custGeom>
              <a:avLst/>
              <a:gdLst>
                <a:gd name="T0" fmla="*/ 0 w 89"/>
                <a:gd name="T1" fmla="*/ 8 h 58"/>
                <a:gd name="T2" fmla="*/ 8 w 89"/>
                <a:gd name="T3" fmla="*/ 0 h 58"/>
                <a:gd name="T4" fmla="*/ 44 w 89"/>
                <a:gd name="T5" fmla="*/ 1 h 58"/>
                <a:gd name="T6" fmla="*/ 80 w 89"/>
                <a:gd name="T7" fmla="*/ 1 h 58"/>
                <a:gd name="T8" fmla="*/ 85 w 89"/>
                <a:gd name="T9" fmla="*/ 8 h 58"/>
                <a:gd name="T10" fmla="*/ 87 w 89"/>
                <a:gd name="T11" fmla="*/ 22 h 58"/>
                <a:gd name="T12" fmla="*/ 89 w 89"/>
                <a:gd name="T13" fmla="*/ 58 h 58"/>
                <a:gd name="T14" fmla="*/ 0 60000 65536"/>
                <a:gd name="T15" fmla="*/ 0 60000 65536"/>
                <a:gd name="T16" fmla="*/ 0 60000 65536"/>
                <a:gd name="T17" fmla="*/ 0 60000 65536"/>
                <a:gd name="T18" fmla="*/ 0 60000 65536"/>
                <a:gd name="T19" fmla="*/ 0 60000 65536"/>
                <a:gd name="T20" fmla="*/ 0 60000 65536"/>
                <a:gd name="T21" fmla="*/ 0 w 89"/>
                <a:gd name="T22" fmla="*/ 0 h 58"/>
                <a:gd name="T23" fmla="*/ 89 w 89"/>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58">
                  <a:moveTo>
                    <a:pt x="0" y="8"/>
                  </a:moveTo>
                  <a:lnTo>
                    <a:pt x="8" y="0"/>
                  </a:lnTo>
                  <a:lnTo>
                    <a:pt x="44" y="1"/>
                  </a:lnTo>
                  <a:lnTo>
                    <a:pt x="80" y="1"/>
                  </a:lnTo>
                  <a:lnTo>
                    <a:pt x="85" y="8"/>
                  </a:lnTo>
                  <a:lnTo>
                    <a:pt x="87" y="22"/>
                  </a:lnTo>
                  <a:lnTo>
                    <a:pt x="89" y="58"/>
                  </a:lnTo>
                </a:path>
              </a:pathLst>
            </a:custGeom>
            <a:noFill/>
            <a:ln w="4763">
              <a:solidFill>
                <a:srgbClr val="004A8F"/>
              </a:solidFill>
              <a:round/>
              <a:headEnd/>
              <a:tailEnd/>
            </a:ln>
          </p:spPr>
          <p:txBody>
            <a:bodyPr/>
            <a:lstStyle/>
            <a:p>
              <a:pPr fontAlgn="t"/>
              <a:endParaRPr lang="en-US"/>
            </a:p>
          </p:txBody>
        </p:sp>
        <p:sp>
          <p:nvSpPr>
            <p:cNvPr id="48849" name="Freeform 371"/>
            <p:cNvSpPr>
              <a:spLocks/>
            </p:cNvSpPr>
            <p:nvPr/>
          </p:nvSpPr>
          <p:spPr bwMode="auto">
            <a:xfrm>
              <a:off x="4551" y="1429"/>
              <a:ext cx="15" cy="13"/>
            </a:xfrm>
            <a:custGeom>
              <a:avLst/>
              <a:gdLst>
                <a:gd name="T0" fmla="*/ 57 w 57"/>
                <a:gd name="T1" fmla="*/ 0 h 49"/>
                <a:gd name="T2" fmla="*/ 50 w 57"/>
                <a:gd name="T3" fmla="*/ 10 h 49"/>
                <a:gd name="T4" fmla="*/ 42 w 57"/>
                <a:gd name="T5" fmla="*/ 26 h 49"/>
                <a:gd name="T6" fmla="*/ 40 w 57"/>
                <a:gd name="T7" fmla="*/ 29 h 49"/>
                <a:gd name="T8" fmla="*/ 35 w 57"/>
                <a:gd name="T9" fmla="*/ 32 h 49"/>
                <a:gd name="T10" fmla="*/ 26 w 57"/>
                <a:gd name="T11" fmla="*/ 40 h 49"/>
                <a:gd name="T12" fmla="*/ 14 w 57"/>
                <a:gd name="T13" fmla="*/ 49 h 49"/>
                <a:gd name="T14" fmla="*/ 4 w 57"/>
                <a:gd name="T15" fmla="*/ 49 h 49"/>
                <a:gd name="T16" fmla="*/ 0 w 57"/>
                <a:gd name="T17" fmla="*/ 49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57" y="0"/>
                  </a:moveTo>
                  <a:lnTo>
                    <a:pt x="50" y="10"/>
                  </a:lnTo>
                  <a:lnTo>
                    <a:pt x="42" y="26"/>
                  </a:lnTo>
                  <a:lnTo>
                    <a:pt x="40" y="29"/>
                  </a:lnTo>
                  <a:lnTo>
                    <a:pt x="35" y="32"/>
                  </a:lnTo>
                  <a:lnTo>
                    <a:pt x="26" y="40"/>
                  </a:lnTo>
                  <a:lnTo>
                    <a:pt x="14" y="49"/>
                  </a:lnTo>
                  <a:lnTo>
                    <a:pt x="4" y="49"/>
                  </a:lnTo>
                  <a:lnTo>
                    <a:pt x="0" y="49"/>
                  </a:lnTo>
                </a:path>
              </a:pathLst>
            </a:custGeom>
            <a:noFill/>
            <a:ln w="4763">
              <a:solidFill>
                <a:srgbClr val="004A8F"/>
              </a:solidFill>
              <a:round/>
              <a:headEnd/>
              <a:tailEnd/>
            </a:ln>
          </p:spPr>
          <p:txBody>
            <a:bodyPr/>
            <a:lstStyle/>
            <a:p>
              <a:pPr fontAlgn="t"/>
              <a:endParaRPr lang="en-US"/>
            </a:p>
          </p:txBody>
        </p:sp>
        <p:sp>
          <p:nvSpPr>
            <p:cNvPr id="48850" name="Freeform 372"/>
            <p:cNvSpPr>
              <a:spLocks/>
            </p:cNvSpPr>
            <p:nvPr/>
          </p:nvSpPr>
          <p:spPr bwMode="auto">
            <a:xfrm>
              <a:off x="4542" y="1417"/>
              <a:ext cx="9" cy="25"/>
            </a:xfrm>
            <a:custGeom>
              <a:avLst/>
              <a:gdLst>
                <a:gd name="T0" fmla="*/ 37 w 37"/>
                <a:gd name="T1" fmla="*/ 99 h 99"/>
                <a:gd name="T2" fmla="*/ 6 w 37"/>
                <a:gd name="T3" fmla="*/ 90 h 99"/>
                <a:gd name="T4" fmla="*/ 0 w 37"/>
                <a:gd name="T5" fmla="*/ 51 h 99"/>
                <a:gd name="T6" fmla="*/ 2 w 37"/>
                <a:gd name="T7" fmla="*/ 36 h 99"/>
                <a:gd name="T8" fmla="*/ 5 w 37"/>
                <a:gd name="T9" fmla="*/ 0 h 99"/>
                <a:gd name="T10" fmla="*/ 0 60000 65536"/>
                <a:gd name="T11" fmla="*/ 0 60000 65536"/>
                <a:gd name="T12" fmla="*/ 0 60000 65536"/>
                <a:gd name="T13" fmla="*/ 0 60000 65536"/>
                <a:gd name="T14" fmla="*/ 0 60000 65536"/>
                <a:gd name="T15" fmla="*/ 0 w 37"/>
                <a:gd name="T16" fmla="*/ 0 h 99"/>
                <a:gd name="T17" fmla="*/ 37 w 37"/>
                <a:gd name="T18" fmla="*/ 99 h 99"/>
              </a:gdLst>
              <a:ahLst/>
              <a:cxnLst>
                <a:cxn ang="T10">
                  <a:pos x="T0" y="T1"/>
                </a:cxn>
                <a:cxn ang="T11">
                  <a:pos x="T2" y="T3"/>
                </a:cxn>
                <a:cxn ang="T12">
                  <a:pos x="T4" y="T5"/>
                </a:cxn>
                <a:cxn ang="T13">
                  <a:pos x="T6" y="T7"/>
                </a:cxn>
                <a:cxn ang="T14">
                  <a:pos x="T8" y="T9"/>
                </a:cxn>
              </a:cxnLst>
              <a:rect l="T15" t="T16" r="T17" b="T18"/>
              <a:pathLst>
                <a:path w="37" h="99">
                  <a:moveTo>
                    <a:pt x="37" y="99"/>
                  </a:moveTo>
                  <a:lnTo>
                    <a:pt x="6" y="90"/>
                  </a:lnTo>
                  <a:lnTo>
                    <a:pt x="0" y="51"/>
                  </a:lnTo>
                  <a:lnTo>
                    <a:pt x="2" y="36"/>
                  </a:lnTo>
                  <a:lnTo>
                    <a:pt x="5" y="0"/>
                  </a:lnTo>
                </a:path>
              </a:pathLst>
            </a:custGeom>
            <a:noFill/>
            <a:ln w="4763">
              <a:solidFill>
                <a:srgbClr val="004A8F"/>
              </a:solidFill>
              <a:round/>
              <a:headEnd/>
              <a:tailEnd/>
            </a:ln>
          </p:spPr>
          <p:txBody>
            <a:bodyPr/>
            <a:lstStyle/>
            <a:p>
              <a:pPr fontAlgn="t"/>
              <a:endParaRPr lang="en-US"/>
            </a:p>
          </p:txBody>
        </p:sp>
        <p:sp>
          <p:nvSpPr>
            <p:cNvPr id="48851" name="Freeform 373"/>
            <p:cNvSpPr>
              <a:spLocks/>
            </p:cNvSpPr>
            <p:nvPr/>
          </p:nvSpPr>
          <p:spPr bwMode="auto">
            <a:xfrm>
              <a:off x="4543" y="1414"/>
              <a:ext cx="23" cy="15"/>
            </a:xfrm>
            <a:custGeom>
              <a:avLst/>
              <a:gdLst>
                <a:gd name="T0" fmla="*/ 0 w 91"/>
                <a:gd name="T1" fmla="*/ 8 h 60"/>
                <a:gd name="T2" fmla="*/ 7 w 91"/>
                <a:gd name="T3" fmla="*/ 0 h 60"/>
                <a:gd name="T4" fmla="*/ 45 w 91"/>
                <a:gd name="T5" fmla="*/ 0 h 60"/>
                <a:gd name="T6" fmla="*/ 82 w 91"/>
                <a:gd name="T7" fmla="*/ 0 h 60"/>
                <a:gd name="T8" fmla="*/ 88 w 91"/>
                <a:gd name="T9" fmla="*/ 9 h 60"/>
                <a:gd name="T10" fmla="*/ 90 w 91"/>
                <a:gd name="T11" fmla="*/ 22 h 60"/>
                <a:gd name="T12" fmla="*/ 91 w 91"/>
                <a:gd name="T13" fmla="*/ 60 h 60"/>
                <a:gd name="T14" fmla="*/ 0 60000 65536"/>
                <a:gd name="T15" fmla="*/ 0 60000 65536"/>
                <a:gd name="T16" fmla="*/ 0 60000 65536"/>
                <a:gd name="T17" fmla="*/ 0 60000 65536"/>
                <a:gd name="T18" fmla="*/ 0 60000 65536"/>
                <a:gd name="T19" fmla="*/ 0 60000 65536"/>
                <a:gd name="T20" fmla="*/ 0 60000 65536"/>
                <a:gd name="T21" fmla="*/ 0 w 91"/>
                <a:gd name="T22" fmla="*/ 0 h 60"/>
                <a:gd name="T23" fmla="*/ 91 w 9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0">
                  <a:moveTo>
                    <a:pt x="0" y="8"/>
                  </a:moveTo>
                  <a:lnTo>
                    <a:pt x="7" y="0"/>
                  </a:lnTo>
                  <a:lnTo>
                    <a:pt x="45" y="0"/>
                  </a:lnTo>
                  <a:lnTo>
                    <a:pt x="82" y="0"/>
                  </a:lnTo>
                  <a:lnTo>
                    <a:pt x="88" y="9"/>
                  </a:lnTo>
                  <a:lnTo>
                    <a:pt x="90" y="22"/>
                  </a:lnTo>
                  <a:lnTo>
                    <a:pt x="91" y="60"/>
                  </a:lnTo>
                </a:path>
              </a:pathLst>
            </a:custGeom>
            <a:noFill/>
            <a:ln w="4763">
              <a:solidFill>
                <a:srgbClr val="004A8F"/>
              </a:solidFill>
              <a:round/>
              <a:headEnd/>
              <a:tailEnd/>
            </a:ln>
          </p:spPr>
          <p:txBody>
            <a:bodyPr/>
            <a:lstStyle/>
            <a:p>
              <a:pPr fontAlgn="t"/>
              <a:endParaRPr lang="en-US"/>
            </a:p>
          </p:txBody>
        </p:sp>
        <p:sp>
          <p:nvSpPr>
            <p:cNvPr id="48852" name="Freeform 374"/>
            <p:cNvSpPr>
              <a:spLocks/>
            </p:cNvSpPr>
            <p:nvPr/>
          </p:nvSpPr>
          <p:spPr bwMode="auto">
            <a:xfrm>
              <a:off x="4551" y="1429"/>
              <a:ext cx="15" cy="13"/>
            </a:xfrm>
            <a:custGeom>
              <a:avLst/>
              <a:gdLst>
                <a:gd name="T0" fmla="*/ 61 w 61"/>
                <a:gd name="T1" fmla="*/ 0 h 51"/>
                <a:gd name="T2" fmla="*/ 54 w 61"/>
                <a:gd name="T3" fmla="*/ 11 h 51"/>
                <a:gd name="T4" fmla="*/ 48 w 61"/>
                <a:gd name="T5" fmla="*/ 29 h 51"/>
                <a:gd name="T6" fmla="*/ 44 w 61"/>
                <a:gd name="T7" fmla="*/ 32 h 51"/>
                <a:gd name="T8" fmla="*/ 40 w 61"/>
                <a:gd name="T9" fmla="*/ 34 h 51"/>
                <a:gd name="T10" fmla="*/ 29 w 61"/>
                <a:gd name="T11" fmla="*/ 42 h 51"/>
                <a:gd name="T12" fmla="*/ 17 w 61"/>
                <a:gd name="T13" fmla="*/ 51 h 51"/>
                <a:gd name="T14" fmla="*/ 6 w 61"/>
                <a:gd name="T15" fmla="*/ 51 h 51"/>
                <a:gd name="T16" fmla="*/ 0 w 61"/>
                <a:gd name="T17" fmla="*/ 51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51"/>
                <a:gd name="T29" fmla="*/ 61 w 6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51">
                  <a:moveTo>
                    <a:pt x="61" y="0"/>
                  </a:moveTo>
                  <a:lnTo>
                    <a:pt x="54" y="11"/>
                  </a:lnTo>
                  <a:lnTo>
                    <a:pt x="48" y="29"/>
                  </a:lnTo>
                  <a:lnTo>
                    <a:pt x="44" y="32"/>
                  </a:lnTo>
                  <a:lnTo>
                    <a:pt x="40" y="34"/>
                  </a:lnTo>
                  <a:lnTo>
                    <a:pt x="29" y="42"/>
                  </a:lnTo>
                  <a:lnTo>
                    <a:pt x="17" y="51"/>
                  </a:lnTo>
                  <a:lnTo>
                    <a:pt x="6" y="51"/>
                  </a:lnTo>
                  <a:lnTo>
                    <a:pt x="0" y="51"/>
                  </a:lnTo>
                </a:path>
              </a:pathLst>
            </a:custGeom>
            <a:noFill/>
            <a:ln w="4763">
              <a:solidFill>
                <a:srgbClr val="004A8F"/>
              </a:solidFill>
              <a:round/>
              <a:headEnd/>
              <a:tailEnd/>
            </a:ln>
          </p:spPr>
          <p:txBody>
            <a:bodyPr/>
            <a:lstStyle/>
            <a:p>
              <a:pPr fontAlgn="t"/>
              <a:endParaRPr lang="en-US"/>
            </a:p>
          </p:txBody>
        </p:sp>
        <p:sp>
          <p:nvSpPr>
            <p:cNvPr id="48853" name="Freeform 375"/>
            <p:cNvSpPr>
              <a:spLocks/>
            </p:cNvSpPr>
            <p:nvPr/>
          </p:nvSpPr>
          <p:spPr bwMode="auto">
            <a:xfrm>
              <a:off x="4542" y="1416"/>
              <a:ext cx="9" cy="26"/>
            </a:xfrm>
            <a:custGeom>
              <a:avLst/>
              <a:gdLst>
                <a:gd name="T0" fmla="*/ 37 w 37"/>
                <a:gd name="T1" fmla="*/ 103 h 103"/>
                <a:gd name="T2" fmla="*/ 7 w 37"/>
                <a:gd name="T3" fmla="*/ 94 h 103"/>
                <a:gd name="T4" fmla="*/ 0 w 37"/>
                <a:gd name="T5" fmla="*/ 53 h 103"/>
                <a:gd name="T6" fmla="*/ 4 w 37"/>
                <a:gd name="T7" fmla="*/ 39 h 103"/>
                <a:gd name="T8" fmla="*/ 7 w 37"/>
                <a:gd name="T9" fmla="*/ 0 h 103"/>
                <a:gd name="T10" fmla="*/ 0 60000 65536"/>
                <a:gd name="T11" fmla="*/ 0 60000 65536"/>
                <a:gd name="T12" fmla="*/ 0 60000 65536"/>
                <a:gd name="T13" fmla="*/ 0 60000 65536"/>
                <a:gd name="T14" fmla="*/ 0 60000 65536"/>
                <a:gd name="T15" fmla="*/ 0 w 37"/>
                <a:gd name="T16" fmla="*/ 0 h 103"/>
                <a:gd name="T17" fmla="*/ 37 w 37"/>
                <a:gd name="T18" fmla="*/ 103 h 103"/>
              </a:gdLst>
              <a:ahLst/>
              <a:cxnLst>
                <a:cxn ang="T10">
                  <a:pos x="T0" y="T1"/>
                </a:cxn>
                <a:cxn ang="T11">
                  <a:pos x="T2" y="T3"/>
                </a:cxn>
                <a:cxn ang="T12">
                  <a:pos x="T4" y="T5"/>
                </a:cxn>
                <a:cxn ang="T13">
                  <a:pos x="T6" y="T7"/>
                </a:cxn>
                <a:cxn ang="T14">
                  <a:pos x="T8" y="T9"/>
                </a:cxn>
              </a:cxnLst>
              <a:rect l="T15" t="T16" r="T17" b="T18"/>
              <a:pathLst>
                <a:path w="37" h="103">
                  <a:moveTo>
                    <a:pt x="37" y="103"/>
                  </a:moveTo>
                  <a:lnTo>
                    <a:pt x="7" y="94"/>
                  </a:lnTo>
                  <a:lnTo>
                    <a:pt x="0" y="53"/>
                  </a:lnTo>
                  <a:lnTo>
                    <a:pt x="4" y="39"/>
                  </a:lnTo>
                  <a:lnTo>
                    <a:pt x="7" y="0"/>
                  </a:lnTo>
                </a:path>
              </a:pathLst>
            </a:custGeom>
            <a:noFill/>
            <a:ln w="4763">
              <a:solidFill>
                <a:srgbClr val="004A8F"/>
              </a:solidFill>
              <a:round/>
              <a:headEnd/>
              <a:tailEnd/>
            </a:ln>
          </p:spPr>
          <p:txBody>
            <a:bodyPr/>
            <a:lstStyle/>
            <a:p>
              <a:pPr fontAlgn="t"/>
              <a:endParaRPr lang="en-US"/>
            </a:p>
          </p:txBody>
        </p:sp>
        <p:sp>
          <p:nvSpPr>
            <p:cNvPr id="48854" name="Freeform 376"/>
            <p:cNvSpPr>
              <a:spLocks/>
            </p:cNvSpPr>
            <p:nvPr/>
          </p:nvSpPr>
          <p:spPr bwMode="auto">
            <a:xfrm>
              <a:off x="4542" y="1414"/>
              <a:ext cx="24" cy="15"/>
            </a:xfrm>
            <a:custGeom>
              <a:avLst/>
              <a:gdLst>
                <a:gd name="T0" fmla="*/ 0 w 95"/>
                <a:gd name="T1" fmla="*/ 9 h 62"/>
                <a:gd name="T2" fmla="*/ 10 w 95"/>
                <a:gd name="T3" fmla="*/ 0 h 62"/>
                <a:gd name="T4" fmla="*/ 48 w 95"/>
                <a:gd name="T5" fmla="*/ 0 h 62"/>
                <a:gd name="T6" fmla="*/ 86 w 95"/>
                <a:gd name="T7" fmla="*/ 0 h 62"/>
                <a:gd name="T8" fmla="*/ 93 w 95"/>
                <a:gd name="T9" fmla="*/ 9 h 62"/>
                <a:gd name="T10" fmla="*/ 95 w 95"/>
                <a:gd name="T11" fmla="*/ 22 h 62"/>
                <a:gd name="T12" fmla="*/ 95 w 95"/>
                <a:gd name="T13" fmla="*/ 62 h 62"/>
                <a:gd name="T14" fmla="*/ 0 60000 65536"/>
                <a:gd name="T15" fmla="*/ 0 60000 65536"/>
                <a:gd name="T16" fmla="*/ 0 60000 65536"/>
                <a:gd name="T17" fmla="*/ 0 60000 65536"/>
                <a:gd name="T18" fmla="*/ 0 60000 65536"/>
                <a:gd name="T19" fmla="*/ 0 60000 65536"/>
                <a:gd name="T20" fmla="*/ 0 60000 65536"/>
                <a:gd name="T21" fmla="*/ 0 w 95"/>
                <a:gd name="T22" fmla="*/ 0 h 62"/>
                <a:gd name="T23" fmla="*/ 95 w 95"/>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62">
                  <a:moveTo>
                    <a:pt x="0" y="9"/>
                  </a:moveTo>
                  <a:lnTo>
                    <a:pt x="10" y="0"/>
                  </a:lnTo>
                  <a:lnTo>
                    <a:pt x="48" y="0"/>
                  </a:lnTo>
                  <a:lnTo>
                    <a:pt x="86" y="0"/>
                  </a:lnTo>
                  <a:lnTo>
                    <a:pt x="93" y="9"/>
                  </a:lnTo>
                  <a:lnTo>
                    <a:pt x="95" y="22"/>
                  </a:lnTo>
                  <a:lnTo>
                    <a:pt x="95" y="62"/>
                  </a:lnTo>
                </a:path>
              </a:pathLst>
            </a:custGeom>
            <a:noFill/>
            <a:ln w="4763">
              <a:solidFill>
                <a:srgbClr val="004A8F"/>
              </a:solidFill>
              <a:round/>
              <a:headEnd/>
              <a:tailEnd/>
            </a:ln>
          </p:spPr>
          <p:txBody>
            <a:bodyPr/>
            <a:lstStyle/>
            <a:p>
              <a:pPr fontAlgn="t"/>
              <a:endParaRPr lang="en-US"/>
            </a:p>
          </p:txBody>
        </p:sp>
        <p:sp>
          <p:nvSpPr>
            <p:cNvPr id="48855" name="Freeform 377"/>
            <p:cNvSpPr>
              <a:spLocks/>
            </p:cNvSpPr>
            <p:nvPr/>
          </p:nvSpPr>
          <p:spPr bwMode="auto">
            <a:xfrm>
              <a:off x="4550" y="1429"/>
              <a:ext cx="16" cy="13"/>
            </a:xfrm>
            <a:custGeom>
              <a:avLst/>
              <a:gdLst>
                <a:gd name="T0" fmla="*/ 64 w 64"/>
                <a:gd name="T1" fmla="*/ 0 h 52"/>
                <a:gd name="T2" fmla="*/ 59 w 64"/>
                <a:gd name="T3" fmla="*/ 12 h 52"/>
                <a:gd name="T4" fmla="*/ 53 w 64"/>
                <a:gd name="T5" fmla="*/ 30 h 52"/>
                <a:gd name="T6" fmla="*/ 49 w 64"/>
                <a:gd name="T7" fmla="*/ 34 h 52"/>
                <a:gd name="T8" fmla="*/ 44 w 64"/>
                <a:gd name="T9" fmla="*/ 37 h 52"/>
                <a:gd name="T10" fmla="*/ 32 w 64"/>
                <a:gd name="T11" fmla="*/ 45 h 52"/>
                <a:gd name="T12" fmla="*/ 19 w 64"/>
                <a:gd name="T13" fmla="*/ 52 h 52"/>
                <a:gd name="T14" fmla="*/ 6 w 64"/>
                <a:gd name="T15" fmla="*/ 52 h 52"/>
                <a:gd name="T16" fmla="*/ 0 w 64"/>
                <a:gd name="T17" fmla="*/ 52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52"/>
                <a:gd name="T29" fmla="*/ 64 w 64"/>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52">
                  <a:moveTo>
                    <a:pt x="64" y="0"/>
                  </a:moveTo>
                  <a:lnTo>
                    <a:pt x="59" y="12"/>
                  </a:lnTo>
                  <a:lnTo>
                    <a:pt x="53" y="30"/>
                  </a:lnTo>
                  <a:lnTo>
                    <a:pt x="49" y="34"/>
                  </a:lnTo>
                  <a:lnTo>
                    <a:pt x="44" y="37"/>
                  </a:lnTo>
                  <a:lnTo>
                    <a:pt x="32" y="45"/>
                  </a:lnTo>
                  <a:lnTo>
                    <a:pt x="19" y="52"/>
                  </a:lnTo>
                  <a:lnTo>
                    <a:pt x="6" y="52"/>
                  </a:lnTo>
                  <a:lnTo>
                    <a:pt x="0" y="52"/>
                  </a:lnTo>
                </a:path>
              </a:pathLst>
            </a:custGeom>
            <a:noFill/>
            <a:ln w="4763">
              <a:solidFill>
                <a:srgbClr val="004A8F"/>
              </a:solidFill>
              <a:round/>
              <a:headEnd/>
              <a:tailEnd/>
            </a:ln>
          </p:spPr>
          <p:txBody>
            <a:bodyPr/>
            <a:lstStyle/>
            <a:p>
              <a:pPr fontAlgn="t"/>
              <a:endParaRPr lang="en-US"/>
            </a:p>
          </p:txBody>
        </p:sp>
        <p:sp>
          <p:nvSpPr>
            <p:cNvPr id="48856" name="Freeform 378"/>
            <p:cNvSpPr>
              <a:spLocks/>
            </p:cNvSpPr>
            <p:nvPr/>
          </p:nvSpPr>
          <p:spPr bwMode="auto">
            <a:xfrm>
              <a:off x="4541" y="1416"/>
              <a:ext cx="9" cy="26"/>
            </a:xfrm>
            <a:custGeom>
              <a:avLst/>
              <a:gdLst>
                <a:gd name="T0" fmla="*/ 36 w 36"/>
                <a:gd name="T1" fmla="*/ 105 h 105"/>
                <a:gd name="T2" fmla="*/ 6 w 36"/>
                <a:gd name="T3" fmla="*/ 95 h 105"/>
                <a:gd name="T4" fmla="*/ 0 w 36"/>
                <a:gd name="T5" fmla="*/ 53 h 105"/>
                <a:gd name="T6" fmla="*/ 2 w 36"/>
                <a:gd name="T7" fmla="*/ 40 h 105"/>
                <a:gd name="T8" fmla="*/ 5 w 36"/>
                <a:gd name="T9" fmla="*/ 0 h 105"/>
                <a:gd name="T10" fmla="*/ 0 60000 65536"/>
                <a:gd name="T11" fmla="*/ 0 60000 65536"/>
                <a:gd name="T12" fmla="*/ 0 60000 65536"/>
                <a:gd name="T13" fmla="*/ 0 60000 65536"/>
                <a:gd name="T14" fmla="*/ 0 60000 65536"/>
                <a:gd name="T15" fmla="*/ 0 w 36"/>
                <a:gd name="T16" fmla="*/ 0 h 105"/>
                <a:gd name="T17" fmla="*/ 36 w 36"/>
                <a:gd name="T18" fmla="*/ 105 h 105"/>
              </a:gdLst>
              <a:ahLst/>
              <a:cxnLst>
                <a:cxn ang="T10">
                  <a:pos x="T0" y="T1"/>
                </a:cxn>
                <a:cxn ang="T11">
                  <a:pos x="T2" y="T3"/>
                </a:cxn>
                <a:cxn ang="T12">
                  <a:pos x="T4" y="T5"/>
                </a:cxn>
                <a:cxn ang="T13">
                  <a:pos x="T6" y="T7"/>
                </a:cxn>
                <a:cxn ang="T14">
                  <a:pos x="T8" y="T9"/>
                </a:cxn>
              </a:cxnLst>
              <a:rect l="T15" t="T16" r="T17" b="T18"/>
              <a:pathLst>
                <a:path w="36" h="105">
                  <a:moveTo>
                    <a:pt x="36" y="105"/>
                  </a:moveTo>
                  <a:lnTo>
                    <a:pt x="6" y="95"/>
                  </a:lnTo>
                  <a:lnTo>
                    <a:pt x="0" y="53"/>
                  </a:lnTo>
                  <a:lnTo>
                    <a:pt x="2" y="40"/>
                  </a:lnTo>
                  <a:lnTo>
                    <a:pt x="5" y="0"/>
                  </a:lnTo>
                </a:path>
              </a:pathLst>
            </a:custGeom>
            <a:noFill/>
            <a:ln w="4763">
              <a:solidFill>
                <a:srgbClr val="004A8F"/>
              </a:solidFill>
              <a:round/>
              <a:headEnd/>
              <a:tailEnd/>
            </a:ln>
          </p:spPr>
          <p:txBody>
            <a:bodyPr/>
            <a:lstStyle/>
            <a:p>
              <a:pPr fontAlgn="t"/>
              <a:endParaRPr lang="en-US"/>
            </a:p>
          </p:txBody>
        </p:sp>
        <p:sp>
          <p:nvSpPr>
            <p:cNvPr id="48857" name="Freeform 379"/>
            <p:cNvSpPr>
              <a:spLocks/>
            </p:cNvSpPr>
            <p:nvPr/>
          </p:nvSpPr>
          <p:spPr bwMode="auto">
            <a:xfrm>
              <a:off x="4542" y="1413"/>
              <a:ext cx="25" cy="16"/>
            </a:xfrm>
            <a:custGeom>
              <a:avLst/>
              <a:gdLst>
                <a:gd name="T0" fmla="*/ 0 w 101"/>
                <a:gd name="T1" fmla="*/ 10 h 64"/>
                <a:gd name="T2" fmla="*/ 12 w 101"/>
                <a:gd name="T3" fmla="*/ 0 h 64"/>
                <a:gd name="T4" fmla="*/ 51 w 101"/>
                <a:gd name="T5" fmla="*/ 0 h 64"/>
                <a:gd name="T6" fmla="*/ 90 w 101"/>
                <a:gd name="T7" fmla="*/ 1 h 64"/>
                <a:gd name="T8" fmla="*/ 98 w 101"/>
                <a:gd name="T9" fmla="*/ 11 h 64"/>
                <a:gd name="T10" fmla="*/ 99 w 101"/>
                <a:gd name="T11" fmla="*/ 22 h 64"/>
                <a:gd name="T12" fmla="*/ 101 w 101"/>
                <a:gd name="T13" fmla="*/ 64 h 64"/>
                <a:gd name="T14" fmla="*/ 0 60000 65536"/>
                <a:gd name="T15" fmla="*/ 0 60000 65536"/>
                <a:gd name="T16" fmla="*/ 0 60000 65536"/>
                <a:gd name="T17" fmla="*/ 0 60000 65536"/>
                <a:gd name="T18" fmla="*/ 0 60000 65536"/>
                <a:gd name="T19" fmla="*/ 0 60000 65536"/>
                <a:gd name="T20" fmla="*/ 0 60000 65536"/>
                <a:gd name="T21" fmla="*/ 0 w 101"/>
                <a:gd name="T22" fmla="*/ 0 h 64"/>
                <a:gd name="T23" fmla="*/ 101 w 10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64">
                  <a:moveTo>
                    <a:pt x="0" y="10"/>
                  </a:moveTo>
                  <a:lnTo>
                    <a:pt x="12" y="0"/>
                  </a:lnTo>
                  <a:lnTo>
                    <a:pt x="51" y="0"/>
                  </a:lnTo>
                  <a:lnTo>
                    <a:pt x="90" y="1"/>
                  </a:lnTo>
                  <a:lnTo>
                    <a:pt x="98" y="11"/>
                  </a:lnTo>
                  <a:lnTo>
                    <a:pt x="99" y="22"/>
                  </a:lnTo>
                  <a:lnTo>
                    <a:pt x="101" y="64"/>
                  </a:lnTo>
                </a:path>
              </a:pathLst>
            </a:custGeom>
            <a:noFill/>
            <a:ln w="4763">
              <a:solidFill>
                <a:srgbClr val="004A8F"/>
              </a:solidFill>
              <a:round/>
              <a:headEnd/>
              <a:tailEnd/>
            </a:ln>
          </p:spPr>
          <p:txBody>
            <a:bodyPr/>
            <a:lstStyle/>
            <a:p>
              <a:pPr fontAlgn="t"/>
              <a:endParaRPr lang="en-US"/>
            </a:p>
          </p:txBody>
        </p:sp>
        <p:sp>
          <p:nvSpPr>
            <p:cNvPr id="48858" name="Freeform 380"/>
            <p:cNvSpPr>
              <a:spLocks/>
            </p:cNvSpPr>
            <p:nvPr/>
          </p:nvSpPr>
          <p:spPr bwMode="auto">
            <a:xfrm>
              <a:off x="4550" y="1429"/>
              <a:ext cx="17" cy="14"/>
            </a:xfrm>
            <a:custGeom>
              <a:avLst/>
              <a:gdLst>
                <a:gd name="T0" fmla="*/ 70 w 70"/>
                <a:gd name="T1" fmla="*/ 0 h 56"/>
                <a:gd name="T2" fmla="*/ 67 w 70"/>
                <a:gd name="T3" fmla="*/ 4 h 56"/>
                <a:gd name="T4" fmla="*/ 63 w 70"/>
                <a:gd name="T5" fmla="*/ 14 h 56"/>
                <a:gd name="T6" fmla="*/ 61 w 70"/>
                <a:gd name="T7" fmla="*/ 26 h 56"/>
                <a:gd name="T8" fmla="*/ 58 w 70"/>
                <a:gd name="T9" fmla="*/ 34 h 56"/>
                <a:gd name="T10" fmla="*/ 53 w 70"/>
                <a:gd name="T11" fmla="*/ 38 h 56"/>
                <a:gd name="T12" fmla="*/ 48 w 70"/>
                <a:gd name="T13" fmla="*/ 41 h 56"/>
                <a:gd name="T14" fmla="*/ 36 w 70"/>
                <a:gd name="T15" fmla="*/ 48 h 56"/>
                <a:gd name="T16" fmla="*/ 21 w 70"/>
                <a:gd name="T17" fmla="*/ 56 h 56"/>
                <a:gd name="T18" fmla="*/ 7 w 70"/>
                <a:gd name="T19" fmla="*/ 56 h 56"/>
                <a:gd name="T20" fmla="*/ 0 w 70"/>
                <a:gd name="T21" fmla="*/ 5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6"/>
                <a:gd name="T35" fmla="*/ 70 w 70"/>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6">
                  <a:moveTo>
                    <a:pt x="70" y="0"/>
                  </a:moveTo>
                  <a:lnTo>
                    <a:pt x="67" y="4"/>
                  </a:lnTo>
                  <a:lnTo>
                    <a:pt x="63" y="14"/>
                  </a:lnTo>
                  <a:lnTo>
                    <a:pt x="61" y="26"/>
                  </a:lnTo>
                  <a:lnTo>
                    <a:pt x="58" y="34"/>
                  </a:lnTo>
                  <a:lnTo>
                    <a:pt x="53" y="38"/>
                  </a:lnTo>
                  <a:lnTo>
                    <a:pt x="48" y="41"/>
                  </a:lnTo>
                  <a:lnTo>
                    <a:pt x="36" y="48"/>
                  </a:lnTo>
                  <a:lnTo>
                    <a:pt x="21" y="56"/>
                  </a:lnTo>
                  <a:lnTo>
                    <a:pt x="7" y="56"/>
                  </a:lnTo>
                  <a:lnTo>
                    <a:pt x="0" y="56"/>
                  </a:lnTo>
                </a:path>
              </a:pathLst>
            </a:custGeom>
            <a:noFill/>
            <a:ln w="4763">
              <a:solidFill>
                <a:srgbClr val="004A8F"/>
              </a:solidFill>
              <a:round/>
              <a:headEnd/>
              <a:tailEnd/>
            </a:ln>
          </p:spPr>
          <p:txBody>
            <a:bodyPr/>
            <a:lstStyle/>
            <a:p>
              <a:pPr fontAlgn="t"/>
              <a:endParaRPr lang="en-US"/>
            </a:p>
          </p:txBody>
        </p:sp>
        <p:sp>
          <p:nvSpPr>
            <p:cNvPr id="48859" name="Freeform 381"/>
            <p:cNvSpPr>
              <a:spLocks/>
            </p:cNvSpPr>
            <p:nvPr/>
          </p:nvSpPr>
          <p:spPr bwMode="auto">
            <a:xfrm>
              <a:off x="4541" y="1415"/>
              <a:ext cx="9" cy="28"/>
            </a:xfrm>
            <a:custGeom>
              <a:avLst/>
              <a:gdLst>
                <a:gd name="T0" fmla="*/ 34 w 34"/>
                <a:gd name="T1" fmla="*/ 110 h 110"/>
                <a:gd name="T2" fmla="*/ 5 w 34"/>
                <a:gd name="T3" fmla="*/ 98 h 110"/>
                <a:gd name="T4" fmla="*/ 0 w 34"/>
                <a:gd name="T5" fmla="*/ 54 h 110"/>
                <a:gd name="T6" fmla="*/ 2 w 34"/>
                <a:gd name="T7" fmla="*/ 41 h 110"/>
                <a:gd name="T8" fmla="*/ 3 w 34"/>
                <a:gd name="T9" fmla="*/ 0 h 110"/>
                <a:gd name="T10" fmla="*/ 0 60000 65536"/>
                <a:gd name="T11" fmla="*/ 0 60000 65536"/>
                <a:gd name="T12" fmla="*/ 0 60000 65536"/>
                <a:gd name="T13" fmla="*/ 0 60000 65536"/>
                <a:gd name="T14" fmla="*/ 0 60000 65536"/>
                <a:gd name="T15" fmla="*/ 0 w 34"/>
                <a:gd name="T16" fmla="*/ 0 h 110"/>
                <a:gd name="T17" fmla="*/ 34 w 34"/>
                <a:gd name="T18" fmla="*/ 110 h 110"/>
              </a:gdLst>
              <a:ahLst/>
              <a:cxnLst>
                <a:cxn ang="T10">
                  <a:pos x="T0" y="T1"/>
                </a:cxn>
                <a:cxn ang="T11">
                  <a:pos x="T2" y="T3"/>
                </a:cxn>
                <a:cxn ang="T12">
                  <a:pos x="T4" y="T5"/>
                </a:cxn>
                <a:cxn ang="T13">
                  <a:pos x="T6" y="T7"/>
                </a:cxn>
                <a:cxn ang="T14">
                  <a:pos x="T8" y="T9"/>
                </a:cxn>
              </a:cxnLst>
              <a:rect l="T15" t="T16" r="T17" b="T18"/>
              <a:pathLst>
                <a:path w="34" h="110">
                  <a:moveTo>
                    <a:pt x="34" y="110"/>
                  </a:moveTo>
                  <a:lnTo>
                    <a:pt x="5" y="98"/>
                  </a:lnTo>
                  <a:lnTo>
                    <a:pt x="0" y="54"/>
                  </a:lnTo>
                  <a:lnTo>
                    <a:pt x="2" y="41"/>
                  </a:lnTo>
                  <a:lnTo>
                    <a:pt x="3" y="0"/>
                  </a:lnTo>
                </a:path>
              </a:pathLst>
            </a:custGeom>
            <a:noFill/>
            <a:ln w="4763">
              <a:solidFill>
                <a:srgbClr val="004A8F"/>
              </a:solidFill>
              <a:round/>
              <a:headEnd/>
              <a:tailEnd/>
            </a:ln>
          </p:spPr>
          <p:txBody>
            <a:bodyPr/>
            <a:lstStyle/>
            <a:p>
              <a:pPr fontAlgn="t"/>
              <a:endParaRPr lang="en-US"/>
            </a:p>
          </p:txBody>
        </p:sp>
        <p:sp>
          <p:nvSpPr>
            <p:cNvPr id="48860" name="Freeform 382"/>
            <p:cNvSpPr>
              <a:spLocks/>
            </p:cNvSpPr>
            <p:nvPr/>
          </p:nvSpPr>
          <p:spPr bwMode="auto">
            <a:xfrm>
              <a:off x="4542" y="1412"/>
              <a:ext cx="25" cy="16"/>
            </a:xfrm>
            <a:custGeom>
              <a:avLst/>
              <a:gdLst>
                <a:gd name="T0" fmla="*/ 0 w 103"/>
                <a:gd name="T1" fmla="*/ 11 h 66"/>
                <a:gd name="T2" fmla="*/ 12 w 103"/>
                <a:gd name="T3" fmla="*/ 0 h 66"/>
                <a:gd name="T4" fmla="*/ 52 w 103"/>
                <a:gd name="T5" fmla="*/ 0 h 66"/>
                <a:gd name="T6" fmla="*/ 93 w 103"/>
                <a:gd name="T7" fmla="*/ 0 h 66"/>
                <a:gd name="T8" fmla="*/ 100 w 103"/>
                <a:gd name="T9" fmla="*/ 12 h 66"/>
                <a:gd name="T10" fmla="*/ 102 w 103"/>
                <a:gd name="T11" fmla="*/ 22 h 66"/>
                <a:gd name="T12" fmla="*/ 103 w 103"/>
                <a:gd name="T13" fmla="*/ 66 h 66"/>
                <a:gd name="T14" fmla="*/ 0 60000 65536"/>
                <a:gd name="T15" fmla="*/ 0 60000 65536"/>
                <a:gd name="T16" fmla="*/ 0 60000 65536"/>
                <a:gd name="T17" fmla="*/ 0 60000 65536"/>
                <a:gd name="T18" fmla="*/ 0 60000 65536"/>
                <a:gd name="T19" fmla="*/ 0 60000 65536"/>
                <a:gd name="T20" fmla="*/ 0 60000 65536"/>
                <a:gd name="T21" fmla="*/ 0 w 103"/>
                <a:gd name="T22" fmla="*/ 0 h 66"/>
                <a:gd name="T23" fmla="*/ 103 w 103"/>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66">
                  <a:moveTo>
                    <a:pt x="0" y="11"/>
                  </a:moveTo>
                  <a:lnTo>
                    <a:pt x="12" y="0"/>
                  </a:lnTo>
                  <a:lnTo>
                    <a:pt x="52" y="0"/>
                  </a:lnTo>
                  <a:lnTo>
                    <a:pt x="93" y="0"/>
                  </a:lnTo>
                  <a:lnTo>
                    <a:pt x="100" y="12"/>
                  </a:lnTo>
                  <a:lnTo>
                    <a:pt x="102" y="22"/>
                  </a:lnTo>
                  <a:lnTo>
                    <a:pt x="103" y="66"/>
                  </a:lnTo>
                </a:path>
              </a:pathLst>
            </a:custGeom>
            <a:noFill/>
            <a:ln w="4763">
              <a:solidFill>
                <a:srgbClr val="004A8F"/>
              </a:solidFill>
              <a:round/>
              <a:headEnd/>
              <a:tailEnd/>
            </a:ln>
          </p:spPr>
          <p:txBody>
            <a:bodyPr/>
            <a:lstStyle/>
            <a:p>
              <a:pPr fontAlgn="t"/>
              <a:endParaRPr lang="en-US"/>
            </a:p>
          </p:txBody>
        </p:sp>
        <p:sp>
          <p:nvSpPr>
            <p:cNvPr id="48861" name="Freeform 383"/>
            <p:cNvSpPr>
              <a:spLocks/>
            </p:cNvSpPr>
            <p:nvPr/>
          </p:nvSpPr>
          <p:spPr bwMode="auto">
            <a:xfrm>
              <a:off x="4549" y="1428"/>
              <a:ext cx="18" cy="15"/>
            </a:xfrm>
            <a:custGeom>
              <a:avLst/>
              <a:gdLst>
                <a:gd name="T0" fmla="*/ 72 w 72"/>
                <a:gd name="T1" fmla="*/ 0 h 58"/>
                <a:gd name="T2" fmla="*/ 69 w 72"/>
                <a:gd name="T3" fmla="*/ 4 h 58"/>
                <a:gd name="T4" fmla="*/ 67 w 72"/>
                <a:gd name="T5" fmla="*/ 15 h 58"/>
                <a:gd name="T6" fmla="*/ 64 w 72"/>
                <a:gd name="T7" fmla="*/ 30 h 58"/>
                <a:gd name="T8" fmla="*/ 62 w 72"/>
                <a:gd name="T9" fmla="*/ 36 h 58"/>
                <a:gd name="T10" fmla="*/ 57 w 72"/>
                <a:gd name="T11" fmla="*/ 41 h 58"/>
                <a:gd name="T12" fmla="*/ 50 w 72"/>
                <a:gd name="T13" fmla="*/ 45 h 58"/>
                <a:gd name="T14" fmla="*/ 39 w 72"/>
                <a:gd name="T15" fmla="*/ 51 h 58"/>
                <a:gd name="T16" fmla="*/ 22 w 72"/>
                <a:gd name="T17" fmla="*/ 58 h 58"/>
                <a:gd name="T18" fmla="*/ 6 w 72"/>
                <a:gd name="T19" fmla="*/ 58 h 58"/>
                <a:gd name="T20" fmla="*/ 0 w 72"/>
                <a:gd name="T21" fmla="*/ 58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58"/>
                <a:gd name="T35" fmla="*/ 72 w 72"/>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58">
                  <a:moveTo>
                    <a:pt x="72" y="0"/>
                  </a:moveTo>
                  <a:lnTo>
                    <a:pt x="69" y="4"/>
                  </a:lnTo>
                  <a:lnTo>
                    <a:pt x="67" y="15"/>
                  </a:lnTo>
                  <a:lnTo>
                    <a:pt x="64" y="30"/>
                  </a:lnTo>
                  <a:lnTo>
                    <a:pt x="62" y="36"/>
                  </a:lnTo>
                  <a:lnTo>
                    <a:pt x="57" y="41"/>
                  </a:lnTo>
                  <a:lnTo>
                    <a:pt x="50" y="45"/>
                  </a:lnTo>
                  <a:lnTo>
                    <a:pt x="39" y="51"/>
                  </a:lnTo>
                  <a:lnTo>
                    <a:pt x="22" y="58"/>
                  </a:lnTo>
                  <a:lnTo>
                    <a:pt x="6" y="58"/>
                  </a:lnTo>
                  <a:lnTo>
                    <a:pt x="0" y="58"/>
                  </a:lnTo>
                </a:path>
              </a:pathLst>
            </a:custGeom>
            <a:noFill/>
            <a:ln w="4763">
              <a:solidFill>
                <a:srgbClr val="004A8F"/>
              </a:solidFill>
              <a:round/>
              <a:headEnd/>
              <a:tailEnd/>
            </a:ln>
          </p:spPr>
          <p:txBody>
            <a:bodyPr/>
            <a:lstStyle/>
            <a:p>
              <a:pPr fontAlgn="t"/>
              <a:endParaRPr lang="en-US"/>
            </a:p>
          </p:txBody>
        </p:sp>
        <p:sp>
          <p:nvSpPr>
            <p:cNvPr id="48862" name="Freeform 384"/>
            <p:cNvSpPr>
              <a:spLocks/>
            </p:cNvSpPr>
            <p:nvPr/>
          </p:nvSpPr>
          <p:spPr bwMode="auto">
            <a:xfrm>
              <a:off x="4540" y="1415"/>
              <a:ext cx="9" cy="28"/>
            </a:xfrm>
            <a:custGeom>
              <a:avLst/>
              <a:gdLst>
                <a:gd name="T0" fmla="*/ 36 w 36"/>
                <a:gd name="T1" fmla="*/ 113 h 113"/>
                <a:gd name="T2" fmla="*/ 6 w 36"/>
                <a:gd name="T3" fmla="*/ 101 h 113"/>
                <a:gd name="T4" fmla="*/ 0 w 36"/>
                <a:gd name="T5" fmla="*/ 55 h 113"/>
                <a:gd name="T6" fmla="*/ 3 w 36"/>
                <a:gd name="T7" fmla="*/ 43 h 113"/>
                <a:gd name="T8" fmla="*/ 5 w 36"/>
                <a:gd name="T9" fmla="*/ 0 h 113"/>
                <a:gd name="T10" fmla="*/ 0 60000 65536"/>
                <a:gd name="T11" fmla="*/ 0 60000 65536"/>
                <a:gd name="T12" fmla="*/ 0 60000 65536"/>
                <a:gd name="T13" fmla="*/ 0 60000 65536"/>
                <a:gd name="T14" fmla="*/ 0 60000 65536"/>
                <a:gd name="T15" fmla="*/ 0 w 36"/>
                <a:gd name="T16" fmla="*/ 0 h 113"/>
                <a:gd name="T17" fmla="*/ 36 w 36"/>
                <a:gd name="T18" fmla="*/ 113 h 113"/>
              </a:gdLst>
              <a:ahLst/>
              <a:cxnLst>
                <a:cxn ang="T10">
                  <a:pos x="T0" y="T1"/>
                </a:cxn>
                <a:cxn ang="T11">
                  <a:pos x="T2" y="T3"/>
                </a:cxn>
                <a:cxn ang="T12">
                  <a:pos x="T4" y="T5"/>
                </a:cxn>
                <a:cxn ang="T13">
                  <a:pos x="T6" y="T7"/>
                </a:cxn>
                <a:cxn ang="T14">
                  <a:pos x="T8" y="T9"/>
                </a:cxn>
              </a:cxnLst>
              <a:rect l="T15" t="T16" r="T17" b="T18"/>
              <a:pathLst>
                <a:path w="36" h="113">
                  <a:moveTo>
                    <a:pt x="36" y="113"/>
                  </a:moveTo>
                  <a:lnTo>
                    <a:pt x="6" y="101"/>
                  </a:lnTo>
                  <a:lnTo>
                    <a:pt x="0" y="55"/>
                  </a:lnTo>
                  <a:lnTo>
                    <a:pt x="3" y="43"/>
                  </a:lnTo>
                  <a:lnTo>
                    <a:pt x="5" y="0"/>
                  </a:lnTo>
                </a:path>
              </a:pathLst>
            </a:custGeom>
            <a:noFill/>
            <a:ln w="4763">
              <a:solidFill>
                <a:srgbClr val="004A8F"/>
              </a:solidFill>
              <a:round/>
              <a:headEnd/>
              <a:tailEnd/>
            </a:ln>
          </p:spPr>
          <p:txBody>
            <a:bodyPr/>
            <a:lstStyle/>
            <a:p>
              <a:pPr fontAlgn="t"/>
              <a:endParaRPr lang="en-US"/>
            </a:p>
          </p:txBody>
        </p:sp>
        <p:sp>
          <p:nvSpPr>
            <p:cNvPr id="48863" name="Freeform 385"/>
            <p:cNvSpPr>
              <a:spLocks/>
            </p:cNvSpPr>
            <p:nvPr/>
          </p:nvSpPr>
          <p:spPr bwMode="auto">
            <a:xfrm>
              <a:off x="4541" y="1411"/>
              <a:ext cx="27" cy="17"/>
            </a:xfrm>
            <a:custGeom>
              <a:avLst/>
              <a:gdLst>
                <a:gd name="T0" fmla="*/ 0 w 106"/>
                <a:gd name="T1" fmla="*/ 13 h 69"/>
                <a:gd name="T2" fmla="*/ 12 w 106"/>
                <a:gd name="T3" fmla="*/ 0 h 69"/>
                <a:gd name="T4" fmla="*/ 54 w 106"/>
                <a:gd name="T5" fmla="*/ 2 h 69"/>
                <a:gd name="T6" fmla="*/ 96 w 106"/>
                <a:gd name="T7" fmla="*/ 2 h 69"/>
                <a:gd name="T8" fmla="*/ 105 w 106"/>
                <a:gd name="T9" fmla="*/ 13 h 69"/>
                <a:gd name="T10" fmla="*/ 106 w 106"/>
                <a:gd name="T11" fmla="*/ 24 h 69"/>
                <a:gd name="T12" fmla="*/ 106 w 106"/>
                <a:gd name="T13" fmla="*/ 69 h 69"/>
                <a:gd name="T14" fmla="*/ 0 60000 65536"/>
                <a:gd name="T15" fmla="*/ 0 60000 65536"/>
                <a:gd name="T16" fmla="*/ 0 60000 65536"/>
                <a:gd name="T17" fmla="*/ 0 60000 65536"/>
                <a:gd name="T18" fmla="*/ 0 60000 65536"/>
                <a:gd name="T19" fmla="*/ 0 60000 65536"/>
                <a:gd name="T20" fmla="*/ 0 60000 65536"/>
                <a:gd name="T21" fmla="*/ 0 w 106"/>
                <a:gd name="T22" fmla="*/ 0 h 69"/>
                <a:gd name="T23" fmla="*/ 106 w 10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69">
                  <a:moveTo>
                    <a:pt x="0" y="13"/>
                  </a:moveTo>
                  <a:lnTo>
                    <a:pt x="12" y="0"/>
                  </a:lnTo>
                  <a:lnTo>
                    <a:pt x="54" y="2"/>
                  </a:lnTo>
                  <a:lnTo>
                    <a:pt x="96" y="2"/>
                  </a:lnTo>
                  <a:lnTo>
                    <a:pt x="105" y="13"/>
                  </a:lnTo>
                  <a:lnTo>
                    <a:pt x="106" y="24"/>
                  </a:lnTo>
                  <a:lnTo>
                    <a:pt x="106" y="69"/>
                  </a:lnTo>
                </a:path>
              </a:pathLst>
            </a:custGeom>
            <a:noFill/>
            <a:ln w="4763">
              <a:solidFill>
                <a:srgbClr val="004A8F"/>
              </a:solidFill>
              <a:round/>
              <a:headEnd/>
              <a:tailEnd/>
            </a:ln>
          </p:spPr>
          <p:txBody>
            <a:bodyPr/>
            <a:lstStyle/>
            <a:p>
              <a:pPr fontAlgn="t"/>
              <a:endParaRPr lang="en-US"/>
            </a:p>
          </p:txBody>
        </p:sp>
        <p:sp>
          <p:nvSpPr>
            <p:cNvPr id="48864" name="Freeform 386"/>
            <p:cNvSpPr>
              <a:spLocks/>
            </p:cNvSpPr>
            <p:nvPr/>
          </p:nvSpPr>
          <p:spPr bwMode="auto">
            <a:xfrm>
              <a:off x="4549" y="1428"/>
              <a:ext cx="19" cy="16"/>
            </a:xfrm>
            <a:custGeom>
              <a:avLst/>
              <a:gdLst>
                <a:gd name="T0" fmla="*/ 76 w 76"/>
                <a:gd name="T1" fmla="*/ 0 h 61"/>
                <a:gd name="T2" fmla="*/ 74 w 76"/>
                <a:gd name="T3" fmla="*/ 5 h 61"/>
                <a:gd name="T4" fmla="*/ 71 w 76"/>
                <a:gd name="T5" fmla="*/ 18 h 61"/>
                <a:gd name="T6" fmla="*/ 69 w 76"/>
                <a:gd name="T7" fmla="*/ 32 h 61"/>
                <a:gd name="T8" fmla="*/ 66 w 76"/>
                <a:gd name="T9" fmla="*/ 40 h 61"/>
                <a:gd name="T10" fmla="*/ 61 w 76"/>
                <a:gd name="T11" fmla="*/ 43 h 61"/>
                <a:gd name="T12" fmla="*/ 54 w 76"/>
                <a:gd name="T13" fmla="*/ 49 h 61"/>
                <a:gd name="T14" fmla="*/ 49 w 76"/>
                <a:gd name="T15" fmla="*/ 51 h 61"/>
                <a:gd name="T16" fmla="*/ 42 w 76"/>
                <a:gd name="T17" fmla="*/ 55 h 61"/>
                <a:gd name="T18" fmla="*/ 34 w 76"/>
                <a:gd name="T19" fmla="*/ 58 h 61"/>
                <a:gd name="T20" fmla="*/ 25 w 76"/>
                <a:gd name="T21" fmla="*/ 60 h 61"/>
                <a:gd name="T22" fmla="*/ 8 w 76"/>
                <a:gd name="T23" fmla="*/ 61 h 61"/>
                <a:gd name="T24" fmla="*/ 0 w 76"/>
                <a:gd name="T25" fmla="*/ 61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61"/>
                <a:gd name="T41" fmla="*/ 76 w 76"/>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61">
                  <a:moveTo>
                    <a:pt x="76" y="0"/>
                  </a:moveTo>
                  <a:lnTo>
                    <a:pt x="74" y="5"/>
                  </a:lnTo>
                  <a:lnTo>
                    <a:pt x="71" y="18"/>
                  </a:lnTo>
                  <a:lnTo>
                    <a:pt x="69" y="32"/>
                  </a:lnTo>
                  <a:lnTo>
                    <a:pt x="66" y="40"/>
                  </a:lnTo>
                  <a:lnTo>
                    <a:pt x="61" y="43"/>
                  </a:lnTo>
                  <a:lnTo>
                    <a:pt x="54" y="49"/>
                  </a:lnTo>
                  <a:lnTo>
                    <a:pt x="49" y="51"/>
                  </a:lnTo>
                  <a:lnTo>
                    <a:pt x="42" y="55"/>
                  </a:lnTo>
                  <a:lnTo>
                    <a:pt x="34" y="58"/>
                  </a:lnTo>
                  <a:lnTo>
                    <a:pt x="25" y="60"/>
                  </a:lnTo>
                  <a:lnTo>
                    <a:pt x="8" y="61"/>
                  </a:lnTo>
                  <a:lnTo>
                    <a:pt x="0" y="61"/>
                  </a:lnTo>
                </a:path>
              </a:pathLst>
            </a:custGeom>
            <a:noFill/>
            <a:ln w="4763">
              <a:solidFill>
                <a:srgbClr val="004A8F"/>
              </a:solidFill>
              <a:round/>
              <a:headEnd/>
              <a:tailEnd/>
            </a:ln>
          </p:spPr>
          <p:txBody>
            <a:bodyPr/>
            <a:lstStyle/>
            <a:p>
              <a:pPr fontAlgn="t"/>
              <a:endParaRPr lang="en-US"/>
            </a:p>
          </p:txBody>
        </p:sp>
        <p:sp>
          <p:nvSpPr>
            <p:cNvPr id="48865" name="Freeform 387"/>
            <p:cNvSpPr>
              <a:spLocks/>
            </p:cNvSpPr>
            <p:nvPr/>
          </p:nvSpPr>
          <p:spPr bwMode="auto">
            <a:xfrm>
              <a:off x="4540" y="1414"/>
              <a:ext cx="9" cy="30"/>
            </a:xfrm>
            <a:custGeom>
              <a:avLst/>
              <a:gdLst>
                <a:gd name="T0" fmla="*/ 34 w 34"/>
                <a:gd name="T1" fmla="*/ 117 h 117"/>
                <a:gd name="T2" fmla="*/ 5 w 34"/>
                <a:gd name="T3" fmla="*/ 103 h 117"/>
                <a:gd name="T4" fmla="*/ 0 w 34"/>
                <a:gd name="T5" fmla="*/ 56 h 117"/>
                <a:gd name="T6" fmla="*/ 2 w 34"/>
                <a:gd name="T7" fmla="*/ 45 h 117"/>
                <a:gd name="T8" fmla="*/ 4 w 34"/>
                <a:gd name="T9" fmla="*/ 0 h 117"/>
                <a:gd name="T10" fmla="*/ 0 60000 65536"/>
                <a:gd name="T11" fmla="*/ 0 60000 65536"/>
                <a:gd name="T12" fmla="*/ 0 60000 65536"/>
                <a:gd name="T13" fmla="*/ 0 60000 65536"/>
                <a:gd name="T14" fmla="*/ 0 60000 65536"/>
                <a:gd name="T15" fmla="*/ 0 w 34"/>
                <a:gd name="T16" fmla="*/ 0 h 117"/>
                <a:gd name="T17" fmla="*/ 34 w 34"/>
                <a:gd name="T18" fmla="*/ 117 h 117"/>
              </a:gdLst>
              <a:ahLst/>
              <a:cxnLst>
                <a:cxn ang="T10">
                  <a:pos x="T0" y="T1"/>
                </a:cxn>
                <a:cxn ang="T11">
                  <a:pos x="T2" y="T3"/>
                </a:cxn>
                <a:cxn ang="T12">
                  <a:pos x="T4" y="T5"/>
                </a:cxn>
                <a:cxn ang="T13">
                  <a:pos x="T6" y="T7"/>
                </a:cxn>
                <a:cxn ang="T14">
                  <a:pos x="T8" y="T9"/>
                </a:cxn>
              </a:cxnLst>
              <a:rect l="T15" t="T16" r="T17" b="T18"/>
              <a:pathLst>
                <a:path w="34" h="117">
                  <a:moveTo>
                    <a:pt x="34" y="117"/>
                  </a:moveTo>
                  <a:lnTo>
                    <a:pt x="5" y="103"/>
                  </a:lnTo>
                  <a:lnTo>
                    <a:pt x="0" y="56"/>
                  </a:lnTo>
                  <a:lnTo>
                    <a:pt x="2" y="45"/>
                  </a:lnTo>
                  <a:lnTo>
                    <a:pt x="4" y="0"/>
                  </a:lnTo>
                </a:path>
              </a:pathLst>
            </a:custGeom>
            <a:noFill/>
            <a:ln w="4763">
              <a:solidFill>
                <a:srgbClr val="004A8F"/>
              </a:solidFill>
              <a:round/>
              <a:headEnd/>
              <a:tailEnd/>
            </a:ln>
          </p:spPr>
          <p:txBody>
            <a:bodyPr/>
            <a:lstStyle/>
            <a:p>
              <a:pPr fontAlgn="t"/>
              <a:endParaRPr lang="en-US"/>
            </a:p>
          </p:txBody>
        </p:sp>
        <p:sp>
          <p:nvSpPr>
            <p:cNvPr id="48866" name="Freeform 388"/>
            <p:cNvSpPr>
              <a:spLocks/>
            </p:cNvSpPr>
            <p:nvPr/>
          </p:nvSpPr>
          <p:spPr bwMode="auto">
            <a:xfrm>
              <a:off x="4540" y="1410"/>
              <a:ext cx="28" cy="18"/>
            </a:xfrm>
            <a:custGeom>
              <a:avLst/>
              <a:gdLst>
                <a:gd name="T0" fmla="*/ 0 w 111"/>
                <a:gd name="T1" fmla="*/ 13 h 71"/>
                <a:gd name="T2" fmla="*/ 14 w 111"/>
                <a:gd name="T3" fmla="*/ 0 h 71"/>
                <a:gd name="T4" fmla="*/ 57 w 111"/>
                <a:gd name="T5" fmla="*/ 0 h 71"/>
                <a:gd name="T6" fmla="*/ 99 w 111"/>
                <a:gd name="T7" fmla="*/ 1 h 71"/>
                <a:gd name="T8" fmla="*/ 109 w 111"/>
                <a:gd name="T9" fmla="*/ 14 h 71"/>
                <a:gd name="T10" fmla="*/ 111 w 111"/>
                <a:gd name="T11" fmla="*/ 23 h 71"/>
                <a:gd name="T12" fmla="*/ 111 w 111"/>
                <a:gd name="T13" fmla="*/ 71 h 71"/>
                <a:gd name="T14" fmla="*/ 0 60000 65536"/>
                <a:gd name="T15" fmla="*/ 0 60000 65536"/>
                <a:gd name="T16" fmla="*/ 0 60000 65536"/>
                <a:gd name="T17" fmla="*/ 0 60000 65536"/>
                <a:gd name="T18" fmla="*/ 0 60000 65536"/>
                <a:gd name="T19" fmla="*/ 0 60000 65536"/>
                <a:gd name="T20" fmla="*/ 0 60000 65536"/>
                <a:gd name="T21" fmla="*/ 0 w 111"/>
                <a:gd name="T22" fmla="*/ 0 h 71"/>
                <a:gd name="T23" fmla="*/ 111 w 111"/>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71">
                  <a:moveTo>
                    <a:pt x="0" y="13"/>
                  </a:moveTo>
                  <a:lnTo>
                    <a:pt x="14" y="0"/>
                  </a:lnTo>
                  <a:lnTo>
                    <a:pt x="57" y="0"/>
                  </a:lnTo>
                  <a:lnTo>
                    <a:pt x="99" y="1"/>
                  </a:lnTo>
                  <a:lnTo>
                    <a:pt x="109" y="14"/>
                  </a:lnTo>
                  <a:lnTo>
                    <a:pt x="111" y="23"/>
                  </a:lnTo>
                  <a:lnTo>
                    <a:pt x="111" y="71"/>
                  </a:lnTo>
                </a:path>
              </a:pathLst>
            </a:custGeom>
            <a:noFill/>
            <a:ln w="4763">
              <a:solidFill>
                <a:srgbClr val="004A8F"/>
              </a:solidFill>
              <a:round/>
              <a:headEnd/>
              <a:tailEnd/>
            </a:ln>
          </p:spPr>
          <p:txBody>
            <a:bodyPr/>
            <a:lstStyle/>
            <a:p>
              <a:pPr fontAlgn="t"/>
              <a:endParaRPr lang="en-US"/>
            </a:p>
          </p:txBody>
        </p:sp>
        <p:sp>
          <p:nvSpPr>
            <p:cNvPr id="48867" name="Freeform 389"/>
            <p:cNvSpPr>
              <a:spLocks/>
            </p:cNvSpPr>
            <p:nvPr/>
          </p:nvSpPr>
          <p:spPr bwMode="auto">
            <a:xfrm>
              <a:off x="4548" y="1428"/>
              <a:ext cx="20" cy="16"/>
            </a:xfrm>
            <a:custGeom>
              <a:avLst/>
              <a:gdLst>
                <a:gd name="T0" fmla="*/ 80 w 80"/>
                <a:gd name="T1" fmla="*/ 0 h 63"/>
                <a:gd name="T2" fmla="*/ 78 w 80"/>
                <a:gd name="T3" fmla="*/ 5 h 63"/>
                <a:gd name="T4" fmla="*/ 76 w 80"/>
                <a:gd name="T5" fmla="*/ 18 h 63"/>
                <a:gd name="T6" fmla="*/ 73 w 80"/>
                <a:gd name="T7" fmla="*/ 33 h 63"/>
                <a:gd name="T8" fmla="*/ 71 w 80"/>
                <a:gd name="T9" fmla="*/ 41 h 63"/>
                <a:gd name="T10" fmla="*/ 65 w 80"/>
                <a:gd name="T11" fmla="*/ 46 h 63"/>
                <a:gd name="T12" fmla="*/ 58 w 80"/>
                <a:gd name="T13" fmla="*/ 50 h 63"/>
                <a:gd name="T14" fmla="*/ 53 w 80"/>
                <a:gd name="T15" fmla="*/ 54 h 63"/>
                <a:gd name="T16" fmla="*/ 45 w 80"/>
                <a:gd name="T17" fmla="*/ 56 h 63"/>
                <a:gd name="T18" fmla="*/ 36 w 80"/>
                <a:gd name="T19" fmla="*/ 60 h 63"/>
                <a:gd name="T20" fmla="*/ 26 w 80"/>
                <a:gd name="T21" fmla="*/ 61 h 63"/>
                <a:gd name="T22" fmla="*/ 8 w 80"/>
                <a:gd name="T23" fmla="*/ 63 h 63"/>
                <a:gd name="T24" fmla="*/ 0 w 80"/>
                <a:gd name="T25" fmla="*/ 6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63"/>
                <a:gd name="T41" fmla="*/ 80 w 80"/>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63">
                  <a:moveTo>
                    <a:pt x="80" y="0"/>
                  </a:moveTo>
                  <a:lnTo>
                    <a:pt x="78" y="5"/>
                  </a:lnTo>
                  <a:lnTo>
                    <a:pt x="76" y="18"/>
                  </a:lnTo>
                  <a:lnTo>
                    <a:pt x="73" y="33"/>
                  </a:lnTo>
                  <a:lnTo>
                    <a:pt x="71" y="41"/>
                  </a:lnTo>
                  <a:lnTo>
                    <a:pt x="65" y="46"/>
                  </a:lnTo>
                  <a:lnTo>
                    <a:pt x="58" y="50"/>
                  </a:lnTo>
                  <a:lnTo>
                    <a:pt x="53" y="54"/>
                  </a:lnTo>
                  <a:lnTo>
                    <a:pt x="45" y="56"/>
                  </a:lnTo>
                  <a:lnTo>
                    <a:pt x="36" y="60"/>
                  </a:lnTo>
                  <a:lnTo>
                    <a:pt x="26" y="61"/>
                  </a:lnTo>
                  <a:lnTo>
                    <a:pt x="8" y="63"/>
                  </a:lnTo>
                  <a:lnTo>
                    <a:pt x="0" y="63"/>
                  </a:lnTo>
                </a:path>
              </a:pathLst>
            </a:custGeom>
            <a:noFill/>
            <a:ln w="4763">
              <a:solidFill>
                <a:srgbClr val="004A8F"/>
              </a:solidFill>
              <a:round/>
              <a:headEnd/>
              <a:tailEnd/>
            </a:ln>
          </p:spPr>
          <p:txBody>
            <a:bodyPr/>
            <a:lstStyle/>
            <a:p>
              <a:pPr fontAlgn="t"/>
              <a:endParaRPr lang="en-US"/>
            </a:p>
          </p:txBody>
        </p:sp>
        <p:sp>
          <p:nvSpPr>
            <p:cNvPr id="48868" name="Freeform 390"/>
            <p:cNvSpPr>
              <a:spLocks/>
            </p:cNvSpPr>
            <p:nvPr/>
          </p:nvSpPr>
          <p:spPr bwMode="auto">
            <a:xfrm>
              <a:off x="4540" y="1414"/>
              <a:ext cx="8" cy="30"/>
            </a:xfrm>
            <a:custGeom>
              <a:avLst/>
              <a:gdLst>
                <a:gd name="T0" fmla="*/ 34 w 34"/>
                <a:gd name="T1" fmla="*/ 121 h 121"/>
                <a:gd name="T2" fmla="*/ 6 w 34"/>
                <a:gd name="T3" fmla="*/ 107 h 121"/>
                <a:gd name="T4" fmla="*/ 0 w 34"/>
                <a:gd name="T5" fmla="*/ 56 h 121"/>
                <a:gd name="T6" fmla="*/ 2 w 34"/>
                <a:gd name="T7" fmla="*/ 47 h 121"/>
                <a:gd name="T8" fmla="*/ 3 w 34"/>
                <a:gd name="T9" fmla="*/ 0 h 121"/>
                <a:gd name="T10" fmla="*/ 0 60000 65536"/>
                <a:gd name="T11" fmla="*/ 0 60000 65536"/>
                <a:gd name="T12" fmla="*/ 0 60000 65536"/>
                <a:gd name="T13" fmla="*/ 0 60000 65536"/>
                <a:gd name="T14" fmla="*/ 0 60000 65536"/>
                <a:gd name="T15" fmla="*/ 0 w 34"/>
                <a:gd name="T16" fmla="*/ 0 h 121"/>
                <a:gd name="T17" fmla="*/ 34 w 34"/>
                <a:gd name="T18" fmla="*/ 121 h 121"/>
              </a:gdLst>
              <a:ahLst/>
              <a:cxnLst>
                <a:cxn ang="T10">
                  <a:pos x="T0" y="T1"/>
                </a:cxn>
                <a:cxn ang="T11">
                  <a:pos x="T2" y="T3"/>
                </a:cxn>
                <a:cxn ang="T12">
                  <a:pos x="T4" y="T5"/>
                </a:cxn>
                <a:cxn ang="T13">
                  <a:pos x="T6" y="T7"/>
                </a:cxn>
                <a:cxn ang="T14">
                  <a:pos x="T8" y="T9"/>
                </a:cxn>
              </a:cxnLst>
              <a:rect l="T15" t="T16" r="T17" b="T18"/>
              <a:pathLst>
                <a:path w="34" h="121">
                  <a:moveTo>
                    <a:pt x="34" y="121"/>
                  </a:moveTo>
                  <a:lnTo>
                    <a:pt x="6" y="107"/>
                  </a:lnTo>
                  <a:lnTo>
                    <a:pt x="0" y="56"/>
                  </a:lnTo>
                  <a:lnTo>
                    <a:pt x="2" y="47"/>
                  </a:lnTo>
                  <a:lnTo>
                    <a:pt x="3" y="0"/>
                  </a:lnTo>
                </a:path>
              </a:pathLst>
            </a:custGeom>
            <a:noFill/>
            <a:ln w="4763">
              <a:solidFill>
                <a:srgbClr val="004A8F"/>
              </a:solidFill>
              <a:round/>
              <a:headEnd/>
              <a:tailEnd/>
            </a:ln>
          </p:spPr>
          <p:txBody>
            <a:bodyPr/>
            <a:lstStyle/>
            <a:p>
              <a:pPr fontAlgn="t"/>
              <a:endParaRPr lang="en-US"/>
            </a:p>
          </p:txBody>
        </p:sp>
        <p:sp>
          <p:nvSpPr>
            <p:cNvPr id="48869" name="Freeform 391"/>
            <p:cNvSpPr>
              <a:spLocks/>
            </p:cNvSpPr>
            <p:nvPr/>
          </p:nvSpPr>
          <p:spPr bwMode="auto">
            <a:xfrm>
              <a:off x="4540" y="1410"/>
              <a:ext cx="29" cy="18"/>
            </a:xfrm>
            <a:custGeom>
              <a:avLst/>
              <a:gdLst>
                <a:gd name="T0" fmla="*/ 0 w 114"/>
                <a:gd name="T1" fmla="*/ 13 h 72"/>
                <a:gd name="T2" fmla="*/ 14 w 114"/>
                <a:gd name="T3" fmla="*/ 0 h 72"/>
                <a:gd name="T4" fmla="*/ 58 w 114"/>
                <a:gd name="T5" fmla="*/ 0 h 72"/>
                <a:gd name="T6" fmla="*/ 101 w 114"/>
                <a:gd name="T7" fmla="*/ 0 h 72"/>
                <a:gd name="T8" fmla="*/ 113 w 114"/>
                <a:gd name="T9" fmla="*/ 14 h 72"/>
                <a:gd name="T10" fmla="*/ 113 w 114"/>
                <a:gd name="T11" fmla="*/ 23 h 72"/>
                <a:gd name="T12" fmla="*/ 114 w 114"/>
                <a:gd name="T13" fmla="*/ 72 h 72"/>
                <a:gd name="T14" fmla="*/ 0 60000 65536"/>
                <a:gd name="T15" fmla="*/ 0 60000 65536"/>
                <a:gd name="T16" fmla="*/ 0 60000 65536"/>
                <a:gd name="T17" fmla="*/ 0 60000 65536"/>
                <a:gd name="T18" fmla="*/ 0 60000 65536"/>
                <a:gd name="T19" fmla="*/ 0 60000 65536"/>
                <a:gd name="T20" fmla="*/ 0 60000 65536"/>
                <a:gd name="T21" fmla="*/ 0 w 114"/>
                <a:gd name="T22" fmla="*/ 0 h 72"/>
                <a:gd name="T23" fmla="*/ 114 w 11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72">
                  <a:moveTo>
                    <a:pt x="0" y="13"/>
                  </a:moveTo>
                  <a:lnTo>
                    <a:pt x="14" y="0"/>
                  </a:lnTo>
                  <a:lnTo>
                    <a:pt x="58" y="0"/>
                  </a:lnTo>
                  <a:lnTo>
                    <a:pt x="101" y="0"/>
                  </a:lnTo>
                  <a:lnTo>
                    <a:pt x="113" y="14"/>
                  </a:lnTo>
                  <a:lnTo>
                    <a:pt x="113" y="23"/>
                  </a:lnTo>
                  <a:lnTo>
                    <a:pt x="114" y="72"/>
                  </a:lnTo>
                </a:path>
              </a:pathLst>
            </a:custGeom>
            <a:noFill/>
            <a:ln w="4763">
              <a:solidFill>
                <a:srgbClr val="004A8F"/>
              </a:solidFill>
              <a:round/>
              <a:headEnd/>
              <a:tailEnd/>
            </a:ln>
          </p:spPr>
          <p:txBody>
            <a:bodyPr/>
            <a:lstStyle/>
            <a:p>
              <a:pPr fontAlgn="t"/>
              <a:endParaRPr lang="en-US"/>
            </a:p>
          </p:txBody>
        </p:sp>
        <p:sp>
          <p:nvSpPr>
            <p:cNvPr id="48870" name="Freeform 392"/>
            <p:cNvSpPr>
              <a:spLocks/>
            </p:cNvSpPr>
            <p:nvPr/>
          </p:nvSpPr>
          <p:spPr bwMode="auto">
            <a:xfrm>
              <a:off x="4547" y="1428"/>
              <a:ext cx="22" cy="16"/>
            </a:xfrm>
            <a:custGeom>
              <a:avLst/>
              <a:gdLst>
                <a:gd name="T0" fmla="*/ 85 w 85"/>
                <a:gd name="T1" fmla="*/ 0 h 66"/>
                <a:gd name="T2" fmla="*/ 83 w 85"/>
                <a:gd name="T3" fmla="*/ 6 h 66"/>
                <a:gd name="T4" fmla="*/ 80 w 85"/>
                <a:gd name="T5" fmla="*/ 21 h 66"/>
                <a:gd name="T6" fmla="*/ 79 w 85"/>
                <a:gd name="T7" fmla="*/ 36 h 66"/>
                <a:gd name="T8" fmla="*/ 76 w 85"/>
                <a:gd name="T9" fmla="*/ 44 h 66"/>
                <a:gd name="T10" fmla="*/ 70 w 85"/>
                <a:gd name="T11" fmla="*/ 49 h 66"/>
                <a:gd name="T12" fmla="*/ 62 w 85"/>
                <a:gd name="T13" fmla="*/ 54 h 66"/>
                <a:gd name="T14" fmla="*/ 57 w 85"/>
                <a:gd name="T15" fmla="*/ 57 h 66"/>
                <a:gd name="T16" fmla="*/ 49 w 85"/>
                <a:gd name="T17" fmla="*/ 61 h 66"/>
                <a:gd name="T18" fmla="*/ 39 w 85"/>
                <a:gd name="T19" fmla="*/ 63 h 66"/>
                <a:gd name="T20" fmla="*/ 29 w 85"/>
                <a:gd name="T21" fmla="*/ 65 h 66"/>
                <a:gd name="T22" fmla="*/ 9 w 85"/>
                <a:gd name="T23" fmla="*/ 66 h 66"/>
                <a:gd name="T24" fmla="*/ 0 w 85"/>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66"/>
                <a:gd name="T41" fmla="*/ 85 w 85"/>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66">
                  <a:moveTo>
                    <a:pt x="85" y="0"/>
                  </a:moveTo>
                  <a:lnTo>
                    <a:pt x="83" y="6"/>
                  </a:lnTo>
                  <a:lnTo>
                    <a:pt x="80" y="21"/>
                  </a:lnTo>
                  <a:lnTo>
                    <a:pt x="79" y="36"/>
                  </a:lnTo>
                  <a:lnTo>
                    <a:pt x="76" y="44"/>
                  </a:lnTo>
                  <a:lnTo>
                    <a:pt x="70" y="49"/>
                  </a:lnTo>
                  <a:lnTo>
                    <a:pt x="62" y="54"/>
                  </a:lnTo>
                  <a:lnTo>
                    <a:pt x="57" y="57"/>
                  </a:lnTo>
                  <a:lnTo>
                    <a:pt x="49" y="61"/>
                  </a:lnTo>
                  <a:lnTo>
                    <a:pt x="39" y="63"/>
                  </a:lnTo>
                  <a:lnTo>
                    <a:pt x="29" y="65"/>
                  </a:lnTo>
                  <a:lnTo>
                    <a:pt x="9" y="66"/>
                  </a:lnTo>
                  <a:lnTo>
                    <a:pt x="0" y="66"/>
                  </a:lnTo>
                </a:path>
              </a:pathLst>
            </a:custGeom>
            <a:noFill/>
            <a:ln w="4763">
              <a:solidFill>
                <a:srgbClr val="004A8F"/>
              </a:solidFill>
              <a:round/>
              <a:headEnd/>
              <a:tailEnd/>
            </a:ln>
          </p:spPr>
          <p:txBody>
            <a:bodyPr/>
            <a:lstStyle/>
            <a:p>
              <a:pPr fontAlgn="t"/>
              <a:endParaRPr lang="en-US"/>
            </a:p>
          </p:txBody>
        </p:sp>
        <p:sp>
          <p:nvSpPr>
            <p:cNvPr id="48871" name="Freeform 393"/>
            <p:cNvSpPr>
              <a:spLocks/>
            </p:cNvSpPr>
            <p:nvPr/>
          </p:nvSpPr>
          <p:spPr bwMode="auto">
            <a:xfrm>
              <a:off x="4539" y="1413"/>
              <a:ext cx="8" cy="31"/>
            </a:xfrm>
            <a:custGeom>
              <a:avLst/>
              <a:gdLst>
                <a:gd name="T0" fmla="*/ 32 w 32"/>
                <a:gd name="T1" fmla="*/ 125 h 125"/>
                <a:gd name="T2" fmla="*/ 4 w 32"/>
                <a:gd name="T3" fmla="*/ 110 h 125"/>
                <a:gd name="T4" fmla="*/ 0 w 32"/>
                <a:gd name="T5" fmla="*/ 58 h 125"/>
                <a:gd name="T6" fmla="*/ 1 w 32"/>
                <a:gd name="T7" fmla="*/ 49 h 125"/>
                <a:gd name="T8" fmla="*/ 3 w 32"/>
                <a:gd name="T9" fmla="*/ 0 h 125"/>
                <a:gd name="T10" fmla="*/ 0 60000 65536"/>
                <a:gd name="T11" fmla="*/ 0 60000 65536"/>
                <a:gd name="T12" fmla="*/ 0 60000 65536"/>
                <a:gd name="T13" fmla="*/ 0 60000 65536"/>
                <a:gd name="T14" fmla="*/ 0 60000 65536"/>
                <a:gd name="T15" fmla="*/ 0 w 32"/>
                <a:gd name="T16" fmla="*/ 0 h 125"/>
                <a:gd name="T17" fmla="*/ 32 w 32"/>
                <a:gd name="T18" fmla="*/ 125 h 125"/>
              </a:gdLst>
              <a:ahLst/>
              <a:cxnLst>
                <a:cxn ang="T10">
                  <a:pos x="T0" y="T1"/>
                </a:cxn>
                <a:cxn ang="T11">
                  <a:pos x="T2" y="T3"/>
                </a:cxn>
                <a:cxn ang="T12">
                  <a:pos x="T4" y="T5"/>
                </a:cxn>
                <a:cxn ang="T13">
                  <a:pos x="T6" y="T7"/>
                </a:cxn>
                <a:cxn ang="T14">
                  <a:pos x="T8" y="T9"/>
                </a:cxn>
              </a:cxnLst>
              <a:rect l="T15" t="T16" r="T17" b="T18"/>
              <a:pathLst>
                <a:path w="32" h="125">
                  <a:moveTo>
                    <a:pt x="32" y="125"/>
                  </a:moveTo>
                  <a:lnTo>
                    <a:pt x="4" y="110"/>
                  </a:lnTo>
                  <a:lnTo>
                    <a:pt x="0" y="58"/>
                  </a:lnTo>
                  <a:lnTo>
                    <a:pt x="1" y="49"/>
                  </a:lnTo>
                  <a:lnTo>
                    <a:pt x="3" y="0"/>
                  </a:lnTo>
                </a:path>
              </a:pathLst>
            </a:custGeom>
            <a:noFill/>
            <a:ln w="4763">
              <a:solidFill>
                <a:srgbClr val="004A8F"/>
              </a:solidFill>
              <a:round/>
              <a:headEnd/>
              <a:tailEnd/>
            </a:ln>
          </p:spPr>
          <p:txBody>
            <a:bodyPr/>
            <a:lstStyle/>
            <a:p>
              <a:pPr fontAlgn="t"/>
              <a:endParaRPr lang="en-US"/>
            </a:p>
          </p:txBody>
        </p:sp>
        <p:sp>
          <p:nvSpPr>
            <p:cNvPr id="48872" name="Freeform 394"/>
            <p:cNvSpPr>
              <a:spLocks/>
            </p:cNvSpPr>
            <p:nvPr/>
          </p:nvSpPr>
          <p:spPr bwMode="auto">
            <a:xfrm>
              <a:off x="4539" y="1409"/>
              <a:ext cx="30" cy="19"/>
            </a:xfrm>
            <a:custGeom>
              <a:avLst/>
              <a:gdLst>
                <a:gd name="T0" fmla="*/ 0 w 118"/>
                <a:gd name="T1" fmla="*/ 16 h 75"/>
                <a:gd name="T2" fmla="*/ 16 w 118"/>
                <a:gd name="T3" fmla="*/ 0 h 75"/>
                <a:gd name="T4" fmla="*/ 61 w 118"/>
                <a:gd name="T5" fmla="*/ 2 h 75"/>
                <a:gd name="T6" fmla="*/ 106 w 118"/>
                <a:gd name="T7" fmla="*/ 2 h 75"/>
                <a:gd name="T8" fmla="*/ 117 w 118"/>
                <a:gd name="T9" fmla="*/ 16 h 75"/>
                <a:gd name="T10" fmla="*/ 118 w 118"/>
                <a:gd name="T11" fmla="*/ 24 h 75"/>
                <a:gd name="T12" fmla="*/ 118 w 118"/>
                <a:gd name="T13" fmla="*/ 75 h 75"/>
                <a:gd name="T14" fmla="*/ 0 60000 65536"/>
                <a:gd name="T15" fmla="*/ 0 60000 65536"/>
                <a:gd name="T16" fmla="*/ 0 60000 65536"/>
                <a:gd name="T17" fmla="*/ 0 60000 65536"/>
                <a:gd name="T18" fmla="*/ 0 60000 65536"/>
                <a:gd name="T19" fmla="*/ 0 60000 65536"/>
                <a:gd name="T20" fmla="*/ 0 60000 65536"/>
                <a:gd name="T21" fmla="*/ 0 w 118"/>
                <a:gd name="T22" fmla="*/ 0 h 75"/>
                <a:gd name="T23" fmla="*/ 118 w 118"/>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75">
                  <a:moveTo>
                    <a:pt x="0" y="16"/>
                  </a:moveTo>
                  <a:lnTo>
                    <a:pt x="16" y="0"/>
                  </a:lnTo>
                  <a:lnTo>
                    <a:pt x="61" y="2"/>
                  </a:lnTo>
                  <a:lnTo>
                    <a:pt x="106" y="2"/>
                  </a:lnTo>
                  <a:lnTo>
                    <a:pt x="117" y="16"/>
                  </a:lnTo>
                  <a:lnTo>
                    <a:pt x="118" y="24"/>
                  </a:lnTo>
                  <a:lnTo>
                    <a:pt x="118" y="75"/>
                  </a:lnTo>
                </a:path>
              </a:pathLst>
            </a:custGeom>
            <a:noFill/>
            <a:ln w="4763">
              <a:solidFill>
                <a:srgbClr val="004A8F"/>
              </a:solidFill>
              <a:round/>
              <a:headEnd/>
              <a:tailEnd/>
            </a:ln>
          </p:spPr>
          <p:txBody>
            <a:bodyPr/>
            <a:lstStyle/>
            <a:p>
              <a:pPr fontAlgn="t"/>
              <a:endParaRPr lang="en-US"/>
            </a:p>
          </p:txBody>
        </p:sp>
        <p:sp>
          <p:nvSpPr>
            <p:cNvPr id="48873" name="Freeform 395"/>
            <p:cNvSpPr>
              <a:spLocks/>
            </p:cNvSpPr>
            <p:nvPr/>
          </p:nvSpPr>
          <p:spPr bwMode="auto">
            <a:xfrm>
              <a:off x="4547" y="1428"/>
              <a:ext cx="22" cy="17"/>
            </a:xfrm>
            <a:custGeom>
              <a:avLst/>
              <a:gdLst>
                <a:gd name="T0" fmla="*/ 88 w 88"/>
                <a:gd name="T1" fmla="*/ 0 h 68"/>
                <a:gd name="T2" fmla="*/ 87 w 88"/>
                <a:gd name="T3" fmla="*/ 7 h 68"/>
                <a:gd name="T4" fmla="*/ 85 w 88"/>
                <a:gd name="T5" fmla="*/ 22 h 68"/>
                <a:gd name="T6" fmla="*/ 82 w 88"/>
                <a:gd name="T7" fmla="*/ 39 h 68"/>
                <a:gd name="T8" fmla="*/ 81 w 88"/>
                <a:gd name="T9" fmla="*/ 46 h 68"/>
                <a:gd name="T10" fmla="*/ 74 w 88"/>
                <a:gd name="T11" fmla="*/ 53 h 68"/>
                <a:gd name="T12" fmla="*/ 65 w 88"/>
                <a:gd name="T13" fmla="*/ 58 h 68"/>
                <a:gd name="T14" fmla="*/ 60 w 88"/>
                <a:gd name="T15" fmla="*/ 61 h 68"/>
                <a:gd name="T16" fmla="*/ 51 w 88"/>
                <a:gd name="T17" fmla="*/ 63 h 68"/>
                <a:gd name="T18" fmla="*/ 41 w 88"/>
                <a:gd name="T19" fmla="*/ 66 h 68"/>
                <a:gd name="T20" fmla="*/ 31 w 88"/>
                <a:gd name="T21" fmla="*/ 68 h 68"/>
                <a:gd name="T22" fmla="*/ 10 w 88"/>
                <a:gd name="T23" fmla="*/ 68 h 68"/>
                <a:gd name="T24" fmla="*/ 0 w 88"/>
                <a:gd name="T25" fmla="*/ 68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68"/>
                <a:gd name="T41" fmla="*/ 88 w 88"/>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68">
                  <a:moveTo>
                    <a:pt x="88" y="0"/>
                  </a:moveTo>
                  <a:lnTo>
                    <a:pt x="87" y="7"/>
                  </a:lnTo>
                  <a:lnTo>
                    <a:pt x="85" y="22"/>
                  </a:lnTo>
                  <a:lnTo>
                    <a:pt x="82" y="39"/>
                  </a:lnTo>
                  <a:lnTo>
                    <a:pt x="81" y="46"/>
                  </a:lnTo>
                  <a:lnTo>
                    <a:pt x="74" y="53"/>
                  </a:lnTo>
                  <a:lnTo>
                    <a:pt x="65" y="58"/>
                  </a:lnTo>
                  <a:lnTo>
                    <a:pt x="60" y="61"/>
                  </a:lnTo>
                  <a:lnTo>
                    <a:pt x="51" y="63"/>
                  </a:lnTo>
                  <a:lnTo>
                    <a:pt x="41" y="66"/>
                  </a:lnTo>
                  <a:lnTo>
                    <a:pt x="31" y="68"/>
                  </a:lnTo>
                  <a:lnTo>
                    <a:pt x="10" y="68"/>
                  </a:lnTo>
                  <a:lnTo>
                    <a:pt x="0" y="68"/>
                  </a:lnTo>
                </a:path>
              </a:pathLst>
            </a:custGeom>
            <a:noFill/>
            <a:ln w="4763">
              <a:solidFill>
                <a:srgbClr val="004A8F"/>
              </a:solidFill>
              <a:round/>
              <a:headEnd/>
              <a:tailEnd/>
            </a:ln>
          </p:spPr>
          <p:txBody>
            <a:bodyPr/>
            <a:lstStyle/>
            <a:p>
              <a:pPr fontAlgn="t"/>
              <a:endParaRPr lang="en-US"/>
            </a:p>
          </p:txBody>
        </p:sp>
        <p:sp>
          <p:nvSpPr>
            <p:cNvPr id="48874" name="Freeform 396"/>
            <p:cNvSpPr>
              <a:spLocks/>
            </p:cNvSpPr>
            <p:nvPr/>
          </p:nvSpPr>
          <p:spPr bwMode="auto">
            <a:xfrm>
              <a:off x="4539" y="1413"/>
              <a:ext cx="8" cy="32"/>
            </a:xfrm>
            <a:custGeom>
              <a:avLst/>
              <a:gdLst>
                <a:gd name="T0" fmla="*/ 32 w 32"/>
                <a:gd name="T1" fmla="*/ 127 h 127"/>
                <a:gd name="T2" fmla="*/ 5 w 32"/>
                <a:gd name="T3" fmla="*/ 111 h 127"/>
                <a:gd name="T4" fmla="*/ 0 w 32"/>
                <a:gd name="T5" fmla="*/ 59 h 127"/>
                <a:gd name="T6" fmla="*/ 2 w 32"/>
                <a:gd name="T7" fmla="*/ 50 h 127"/>
                <a:gd name="T8" fmla="*/ 2 w 32"/>
                <a:gd name="T9" fmla="*/ 0 h 127"/>
                <a:gd name="T10" fmla="*/ 0 60000 65536"/>
                <a:gd name="T11" fmla="*/ 0 60000 65536"/>
                <a:gd name="T12" fmla="*/ 0 60000 65536"/>
                <a:gd name="T13" fmla="*/ 0 60000 65536"/>
                <a:gd name="T14" fmla="*/ 0 60000 65536"/>
                <a:gd name="T15" fmla="*/ 0 w 32"/>
                <a:gd name="T16" fmla="*/ 0 h 127"/>
                <a:gd name="T17" fmla="*/ 32 w 32"/>
                <a:gd name="T18" fmla="*/ 127 h 127"/>
              </a:gdLst>
              <a:ahLst/>
              <a:cxnLst>
                <a:cxn ang="T10">
                  <a:pos x="T0" y="T1"/>
                </a:cxn>
                <a:cxn ang="T11">
                  <a:pos x="T2" y="T3"/>
                </a:cxn>
                <a:cxn ang="T12">
                  <a:pos x="T4" y="T5"/>
                </a:cxn>
                <a:cxn ang="T13">
                  <a:pos x="T6" y="T7"/>
                </a:cxn>
                <a:cxn ang="T14">
                  <a:pos x="T8" y="T9"/>
                </a:cxn>
              </a:cxnLst>
              <a:rect l="T15" t="T16" r="T17" b="T18"/>
              <a:pathLst>
                <a:path w="32" h="127">
                  <a:moveTo>
                    <a:pt x="32" y="127"/>
                  </a:moveTo>
                  <a:lnTo>
                    <a:pt x="5" y="111"/>
                  </a:lnTo>
                  <a:lnTo>
                    <a:pt x="0" y="59"/>
                  </a:lnTo>
                  <a:lnTo>
                    <a:pt x="2" y="50"/>
                  </a:lnTo>
                  <a:lnTo>
                    <a:pt x="2" y="0"/>
                  </a:lnTo>
                </a:path>
              </a:pathLst>
            </a:custGeom>
            <a:noFill/>
            <a:ln w="4763">
              <a:solidFill>
                <a:srgbClr val="004A8F"/>
              </a:solidFill>
              <a:round/>
              <a:headEnd/>
              <a:tailEnd/>
            </a:ln>
          </p:spPr>
          <p:txBody>
            <a:bodyPr/>
            <a:lstStyle/>
            <a:p>
              <a:pPr fontAlgn="t"/>
              <a:endParaRPr lang="en-US"/>
            </a:p>
          </p:txBody>
        </p:sp>
        <p:sp>
          <p:nvSpPr>
            <p:cNvPr id="48875" name="Freeform 397"/>
            <p:cNvSpPr>
              <a:spLocks/>
            </p:cNvSpPr>
            <p:nvPr/>
          </p:nvSpPr>
          <p:spPr bwMode="auto">
            <a:xfrm>
              <a:off x="4539" y="1408"/>
              <a:ext cx="30" cy="20"/>
            </a:xfrm>
            <a:custGeom>
              <a:avLst/>
              <a:gdLst>
                <a:gd name="T0" fmla="*/ 0 w 121"/>
                <a:gd name="T1" fmla="*/ 15 h 77"/>
                <a:gd name="T2" fmla="*/ 17 w 121"/>
                <a:gd name="T3" fmla="*/ 0 h 77"/>
                <a:gd name="T4" fmla="*/ 62 w 121"/>
                <a:gd name="T5" fmla="*/ 0 h 77"/>
                <a:gd name="T6" fmla="*/ 108 w 121"/>
                <a:gd name="T7" fmla="*/ 1 h 77"/>
                <a:gd name="T8" fmla="*/ 121 w 121"/>
                <a:gd name="T9" fmla="*/ 17 h 77"/>
                <a:gd name="T10" fmla="*/ 121 w 121"/>
                <a:gd name="T11" fmla="*/ 23 h 77"/>
                <a:gd name="T12" fmla="*/ 121 w 121"/>
                <a:gd name="T13" fmla="*/ 77 h 77"/>
                <a:gd name="T14" fmla="*/ 0 60000 65536"/>
                <a:gd name="T15" fmla="*/ 0 60000 65536"/>
                <a:gd name="T16" fmla="*/ 0 60000 65536"/>
                <a:gd name="T17" fmla="*/ 0 60000 65536"/>
                <a:gd name="T18" fmla="*/ 0 60000 65536"/>
                <a:gd name="T19" fmla="*/ 0 60000 65536"/>
                <a:gd name="T20" fmla="*/ 0 60000 65536"/>
                <a:gd name="T21" fmla="*/ 0 w 121"/>
                <a:gd name="T22" fmla="*/ 0 h 77"/>
                <a:gd name="T23" fmla="*/ 121 w 121"/>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77">
                  <a:moveTo>
                    <a:pt x="0" y="15"/>
                  </a:moveTo>
                  <a:lnTo>
                    <a:pt x="17" y="0"/>
                  </a:lnTo>
                  <a:lnTo>
                    <a:pt x="62" y="0"/>
                  </a:lnTo>
                  <a:lnTo>
                    <a:pt x="108" y="1"/>
                  </a:lnTo>
                  <a:lnTo>
                    <a:pt x="121" y="17"/>
                  </a:lnTo>
                  <a:lnTo>
                    <a:pt x="121" y="23"/>
                  </a:lnTo>
                  <a:lnTo>
                    <a:pt x="121" y="77"/>
                  </a:lnTo>
                </a:path>
              </a:pathLst>
            </a:custGeom>
            <a:noFill/>
            <a:ln w="4763">
              <a:solidFill>
                <a:srgbClr val="004A8F"/>
              </a:solidFill>
              <a:round/>
              <a:headEnd/>
              <a:tailEnd/>
            </a:ln>
          </p:spPr>
          <p:txBody>
            <a:bodyPr/>
            <a:lstStyle/>
            <a:p>
              <a:pPr fontAlgn="t"/>
              <a:endParaRPr lang="en-US"/>
            </a:p>
          </p:txBody>
        </p:sp>
        <p:sp>
          <p:nvSpPr>
            <p:cNvPr id="48876" name="Freeform 398"/>
            <p:cNvSpPr>
              <a:spLocks/>
            </p:cNvSpPr>
            <p:nvPr/>
          </p:nvSpPr>
          <p:spPr bwMode="auto">
            <a:xfrm>
              <a:off x="4546" y="1428"/>
              <a:ext cx="23" cy="17"/>
            </a:xfrm>
            <a:custGeom>
              <a:avLst/>
              <a:gdLst>
                <a:gd name="T0" fmla="*/ 92 w 92"/>
                <a:gd name="T1" fmla="*/ 0 h 70"/>
                <a:gd name="T2" fmla="*/ 90 w 92"/>
                <a:gd name="T3" fmla="*/ 7 h 70"/>
                <a:gd name="T4" fmla="*/ 88 w 92"/>
                <a:gd name="T5" fmla="*/ 22 h 70"/>
                <a:gd name="T6" fmla="*/ 87 w 92"/>
                <a:gd name="T7" fmla="*/ 40 h 70"/>
                <a:gd name="T8" fmla="*/ 85 w 92"/>
                <a:gd name="T9" fmla="*/ 49 h 70"/>
                <a:gd name="T10" fmla="*/ 78 w 92"/>
                <a:gd name="T11" fmla="*/ 54 h 70"/>
                <a:gd name="T12" fmla="*/ 69 w 92"/>
                <a:gd name="T13" fmla="*/ 61 h 70"/>
                <a:gd name="T14" fmla="*/ 63 w 92"/>
                <a:gd name="T15" fmla="*/ 62 h 70"/>
                <a:gd name="T16" fmla="*/ 54 w 92"/>
                <a:gd name="T17" fmla="*/ 64 h 70"/>
                <a:gd name="T18" fmla="*/ 44 w 92"/>
                <a:gd name="T19" fmla="*/ 67 h 70"/>
                <a:gd name="T20" fmla="*/ 31 w 92"/>
                <a:gd name="T21" fmla="*/ 70 h 70"/>
                <a:gd name="T22" fmla="*/ 9 w 92"/>
                <a:gd name="T23" fmla="*/ 70 h 70"/>
                <a:gd name="T24" fmla="*/ 0 w 92"/>
                <a:gd name="T25" fmla="*/ 70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70"/>
                <a:gd name="T41" fmla="*/ 92 w 92"/>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70">
                  <a:moveTo>
                    <a:pt x="92" y="0"/>
                  </a:moveTo>
                  <a:lnTo>
                    <a:pt x="90" y="7"/>
                  </a:lnTo>
                  <a:lnTo>
                    <a:pt x="88" y="22"/>
                  </a:lnTo>
                  <a:lnTo>
                    <a:pt x="87" y="40"/>
                  </a:lnTo>
                  <a:lnTo>
                    <a:pt x="85" y="49"/>
                  </a:lnTo>
                  <a:lnTo>
                    <a:pt x="78" y="54"/>
                  </a:lnTo>
                  <a:lnTo>
                    <a:pt x="69" y="61"/>
                  </a:lnTo>
                  <a:lnTo>
                    <a:pt x="63" y="62"/>
                  </a:lnTo>
                  <a:lnTo>
                    <a:pt x="54" y="64"/>
                  </a:lnTo>
                  <a:lnTo>
                    <a:pt x="44" y="67"/>
                  </a:lnTo>
                  <a:lnTo>
                    <a:pt x="31" y="70"/>
                  </a:lnTo>
                  <a:lnTo>
                    <a:pt x="9" y="70"/>
                  </a:lnTo>
                  <a:lnTo>
                    <a:pt x="0" y="70"/>
                  </a:lnTo>
                </a:path>
              </a:pathLst>
            </a:custGeom>
            <a:noFill/>
            <a:ln w="4763">
              <a:solidFill>
                <a:srgbClr val="004A8F"/>
              </a:solidFill>
              <a:round/>
              <a:headEnd/>
              <a:tailEnd/>
            </a:ln>
          </p:spPr>
          <p:txBody>
            <a:bodyPr/>
            <a:lstStyle/>
            <a:p>
              <a:pPr fontAlgn="t"/>
              <a:endParaRPr lang="en-US"/>
            </a:p>
          </p:txBody>
        </p:sp>
        <p:sp>
          <p:nvSpPr>
            <p:cNvPr id="48877" name="Freeform 399"/>
            <p:cNvSpPr>
              <a:spLocks/>
            </p:cNvSpPr>
            <p:nvPr/>
          </p:nvSpPr>
          <p:spPr bwMode="auto">
            <a:xfrm>
              <a:off x="4538" y="1412"/>
              <a:ext cx="8" cy="33"/>
            </a:xfrm>
            <a:custGeom>
              <a:avLst/>
              <a:gdLst>
                <a:gd name="T0" fmla="*/ 32 w 32"/>
                <a:gd name="T1" fmla="*/ 132 h 132"/>
                <a:gd name="T2" fmla="*/ 4 w 32"/>
                <a:gd name="T3" fmla="*/ 115 h 132"/>
                <a:gd name="T4" fmla="*/ 0 w 32"/>
                <a:gd name="T5" fmla="*/ 61 h 132"/>
                <a:gd name="T6" fmla="*/ 2 w 32"/>
                <a:gd name="T7" fmla="*/ 53 h 132"/>
                <a:gd name="T8" fmla="*/ 3 w 32"/>
                <a:gd name="T9" fmla="*/ 0 h 132"/>
                <a:gd name="T10" fmla="*/ 0 60000 65536"/>
                <a:gd name="T11" fmla="*/ 0 60000 65536"/>
                <a:gd name="T12" fmla="*/ 0 60000 65536"/>
                <a:gd name="T13" fmla="*/ 0 60000 65536"/>
                <a:gd name="T14" fmla="*/ 0 60000 65536"/>
                <a:gd name="T15" fmla="*/ 0 w 32"/>
                <a:gd name="T16" fmla="*/ 0 h 132"/>
                <a:gd name="T17" fmla="*/ 32 w 32"/>
                <a:gd name="T18" fmla="*/ 132 h 132"/>
              </a:gdLst>
              <a:ahLst/>
              <a:cxnLst>
                <a:cxn ang="T10">
                  <a:pos x="T0" y="T1"/>
                </a:cxn>
                <a:cxn ang="T11">
                  <a:pos x="T2" y="T3"/>
                </a:cxn>
                <a:cxn ang="T12">
                  <a:pos x="T4" y="T5"/>
                </a:cxn>
                <a:cxn ang="T13">
                  <a:pos x="T6" y="T7"/>
                </a:cxn>
                <a:cxn ang="T14">
                  <a:pos x="T8" y="T9"/>
                </a:cxn>
              </a:cxnLst>
              <a:rect l="T15" t="T16" r="T17" b="T18"/>
              <a:pathLst>
                <a:path w="32" h="132">
                  <a:moveTo>
                    <a:pt x="32" y="132"/>
                  </a:moveTo>
                  <a:lnTo>
                    <a:pt x="4" y="115"/>
                  </a:lnTo>
                  <a:lnTo>
                    <a:pt x="0" y="61"/>
                  </a:lnTo>
                  <a:lnTo>
                    <a:pt x="2" y="53"/>
                  </a:lnTo>
                  <a:lnTo>
                    <a:pt x="3" y="0"/>
                  </a:lnTo>
                </a:path>
              </a:pathLst>
            </a:custGeom>
            <a:noFill/>
            <a:ln w="4763">
              <a:solidFill>
                <a:srgbClr val="004A8F"/>
              </a:solidFill>
              <a:round/>
              <a:headEnd/>
              <a:tailEnd/>
            </a:ln>
          </p:spPr>
          <p:txBody>
            <a:bodyPr/>
            <a:lstStyle/>
            <a:p>
              <a:pPr fontAlgn="t"/>
              <a:endParaRPr lang="en-US"/>
            </a:p>
          </p:txBody>
        </p:sp>
        <p:sp>
          <p:nvSpPr>
            <p:cNvPr id="48878" name="Freeform 400"/>
            <p:cNvSpPr>
              <a:spLocks/>
            </p:cNvSpPr>
            <p:nvPr/>
          </p:nvSpPr>
          <p:spPr bwMode="auto">
            <a:xfrm>
              <a:off x="4538" y="1407"/>
              <a:ext cx="32" cy="20"/>
            </a:xfrm>
            <a:custGeom>
              <a:avLst/>
              <a:gdLst>
                <a:gd name="T0" fmla="*/ 0 w 126"/>
                <a:gd name="T1" fmla="*/ 17 h 80"/>
                <a:gd name="T2" fmla="*/ 18 w 126"/>
                <a:gd name="T3" fmla="*/ 0 h 80"/>
                <a:gd name="T4" fmla="*/ 65 w 126"/>
                <a:gd name="T5" fmla="*/ 1 h 80"/>
                <a:gd name="T6" fmla="*/ 112 w 126"/>
                <a:gd name="T7" fmla="*/ 1 h 80"/>
                <a:gd name="T8" fmla="*/ 125 w 126"/>
                <a:gd name="T9" fmla="*/ 18 h 80"/>
                <a:gd name="T10" fmla="*/ 126 w 126"/>
                <a:gd name="T11" fmla="*/ 24 h 80"/>
                <a:gd name="T12" fmla="*/ 126 w 126"/>
                <a:gd name="T13" fmla="*/ 80 h 80"/>
                <a:gd name="T14" fmla="*/ 0 60000 65536"/>
                <a:gd name="T15" fmla="*/ 0 60000 65536"/>
                <a:gd name="T16" fmla="*/ 0 60000 65536"/>
                <a:gd name="T17" fmla="*/ 0 60000 65536"/>
                <a:gd name="T18" fmla="*/ 0 60000 65536"/>
                <a:gd name="T19" fmla="*/ 0 60000 65536"/>
                <a:gd name="T20" fmla="*/ 0 60000 65536"/>
                <a:gd name="T21" fmla="*/ 0 w 126"/>
                <a:gd name="T22" fmla="*/ 0 h 80"/>
                <a:gd name="T23" fmla="*/ 126 w 12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0">
                  <a:moveTo>
                    <a:pt x="0" y="17"/>
                  </a:moveTo>
                  <a:lnTo>
                    <a:pt x="18" y="0"/>
                  </a:lnTo>
                  <a:lnTo>
                    <a:pt x="65" y="1"/>
                  </a:lnTo>
                  <a:lnTo>
                    <a:pt x="112" y="1"/>
                  </a:lnTo>
                  <a:lnTo>
                    <a:pt x="125" y="18"/>
                  </a:lnTo>
                  <a:lnTo>
                    <a:pt x="126" y="24"/>
                  </a:lnTo>
                  <a:lnTo>
                    <a:pt x="126" y="80"/>
                  </a:lnTo>
                </a:path>
              </a:pathLst>
            </a:custGeom>
            <a:noFill/>
            <a:ln w="4763">
              <a:solidFill>
                <a:srgbClr val="004A8F"/>
              </a:solidFill>
              <a:round/>
              <a:headEnd/>
              <a:tailEnd/>
            </a:ln>
          </p:spPr>
          <p:txBody>
            <a:bodyPr/>
            <a:lstStyle/>
            <a:p>
              <a:pPr fontAlgn="t"/>
              <a:endParaRPr lang="en-US"/>
            </a:p>
          </p:txBody>
        </p:sp>
        <p:sp>
          <p:nvSpPr>
            <p:cNvPr id="48879" name="Freeform 401"/>
            <p:cNvSpPr>
              <a:spLocks/>
            </p:cNvSpPr>
            <p:nvPr/>
          </p:nvSpPr>
          <p:spPr bwMode="auto">
            <a:xfrm>
              <a:off x="4546" y="1427"/>
              <a:ext cx="24" cy="19"/>
            </a:xfrm>
            <a:custGeom>
              <a:avLst/>
              <a:gdLst>
                <a:gd name="T0" fmla="*/ 96 w 96"/>
                <a:gd name="T1" fmla="*/ 0 h 73"/>
                <a:gd name="T2" fmla="*/ 94 w 96"/>
                <a:gd name="T3" fmla="*/ 8 h 73"/>
                <a:gd name="T4" fmla="*/ 92 w 96"/>
                <a:gd name="T5" fmla="*/ 24 h 73"/>
                <a:gd name="T6" fmla="*/ 91 w 96"/>
                <a:gd name="T7" fmla="*/ 42 h 73"/>
                <a:gd name="T8" fmla="*/ 89 w 96"/>
                <a:gd name="T9" fmla="*/ 51 h 73"/>
                <a:gd name="T10" fmla="*/ 82 w 96"/>
                <a:gd name="T11" fmla="*/ 58 h 73"/>
                <a:gd name="T12" fmla="*/ 72 w 96"/>
                <a:gd name="T13" fmla="*/ 63 h 73"/>
                <a:gd name="T14" fmla="*/ 58 w 96"/>
                <a:gd name="T15" fmla="*/ 68 h 73"/>
                <a:gd name="T16" fmla="*/ 33 w 96"/>
                <a:gd name="T17" fmla="*/ 72 h 73"/>
                <a:gd name="T18" fmla="*/ 10 w 96"/>
                <a:gd name="T19" fmla="*/ 73 h 73"/>
                <a:gd name="T20" fmla="*/ 0 w 96"/>
                <a:gd name="T21" fmla="*/ 72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
                <a:gd name="T34" fmla="*/ 0 h 73"/>
                <a:gd name="T35" fmla="*/ 96 w 96"/>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 h="73">
                  <a:moveTo>
                    <a:pt x="96" y="0"/>
                  </a:moveTo>
                  <a:lnTo>
                    <a:pt x="94" y="8"/>
                  </a:lnTo>
                  <a:lnTo>
                    <a:pt x="92" y="24"/>
                  </a:lnTo>
                  <a:lnTo>
                    <a:pt x="91" y="42"/>
                  </a:lnTo>
                  <a:lnTo>
                    <a:pt x="89" y="51"/>
                  </a:lnTo>
                  <a:lnTo>
                    <a:pt x="82" y="58"/>
                  </a:lnTo>
                  <a:lnTo>
                    <a:pt x="72" y="63"/>
                  </a:lnTo>
                  <a:lnTo>
                    <a:pt x="58" y="68"/>
                  </a:lnTo>
                  <a:lnTo>
                    <a:pt x="33" y="72"/>
                  </a:lnTo>
                  <a:lnTo>
                    <a:pt x="10" y="73"/>
                  </a:lnTo>
                  <a:lnTo>
                    <a:pt x="0" y="72"/>
                  </a:lnTo>
                </a:path>
              </a:pathLst>
            </a:custGeom>
            <a:noFill/>
            <a:ln w="4763">
              <a:solidFill>
                <a:srgbClr val="004A8F"/>
              </a:solidFill>
              <a:round/>
              <a:headEnd/>
              <a:tailEnd/>
            </a:ln>
          </p:spPr>
          <p:txBody>
            <a:bodyPr/>
            <a:lstStyle/>
            <a:p>
              <a:pPr fontAlgn="t"/>
              <a:endParaRPr lang="en-US"/>
            </a:p>
          </p:txBody>
        </p:sp>
        <p:sp>
          <p:nvSpPr>
            <p:cNvPr id="48880" name="Freeform 402"/>
            <p:cNvSpPr>
              <a:spLocks/>
            </p:cNvSpPr>
            <p:nvPr/>
          </p:nvSpPr>
          <p:spPr bwMode="auto">
            <a:xfrm>
              <a:off x="4538" y="1411"/>
              <a:ext cx="8" cy="34"/>
            </a:xfrm>
            <a:custGeom>
              <a:avLst/>
              <a:gdLst>
                <a:gd name="T0" fmla="*/ 31 w 31"/>
                <a:gd name="T1" fmla="*/ 135 h 135"/>
                <a:gd name="T2" fmla="*/ 4 w 31"/>
                <a:gd name="T3" fmla="*/ 117 h 135"/>
                <a:gd name="T4" fmla="*/ 0 w 31"/>
                <a:gd name="T5" fmla="*/ 62 h 135"/>
                <a:gd name="T6" fmla="*/ 1 w 31"/>
                <a:gd name="T7" fmla="*/ 55 h 135"/>
                <a:gd name="T8" fmla="*/ 1 w 31"/>
                <a:gd name="T9" fmla="*/ 0 h 135"/>
                <a:gd name="T10" fmla="*/ 0 60000 65536"/>
                <a:gd name="T11" fmla="*/ 0 60000 65536"/>
                <a:gd name="T12" fmla="*/ 0 60000 65536"/>
                <a:gd name="T13" fmla="*/ 0 60000 65536"/>
                <a:gd name="T14" fmla="*/ 0 60000 65536"/>
                <a:gd name="T15" fmla="*/ 0 w 31"/>
                <a:gd name="T16" fmla="*/ 0 h 135"/>
                <a:gd name="T17" fmla="*/ 31 w 31"/>
                <a:gd name="T18" fmla="*/ 135 h 135"/>
              </a:gdLst>
              <a:ahLst/>
              <a:cxnLst>
                <a:cxn ang="T10">
                  <a:pos x="T0" y="T1"/>
                </a:cxn>
                <a:cxn ang="T11">
                  <a:pos x="T2" y="T3"/>
                </a:cxn>
                <a:cxn ang="T12">
                  <a:pos x="T4" y="T5"/>
                </a:cxn>
                <a:cxn ang="T13">
                  <a:pos x="T6" y="T7"/>
                </a:cxn>
                <a:cxn ang="T14">
                  <a:pos x="T8" y="T9"/>
                </a:cxn>
              </a:cxnLst>
              <a:rect l="T15" t="T16" r="T17" b="T18"/>
              <a:pathLst>
                <a:path w="31" h="135">
                  <a:moveTo>
                    <a:pt x="31" y="135"/>
                  </a:moveTo>
                  <a:lnTo>
                    <a:pt x="4" y="117"/>
                  </a:lnTo>
                  <a:lnTo>
                    <a:pt x="0" y="62"/>
                  </a:lnTo>
                  <a:lnTo>
                    <a:pt x="1" y="55"/>
                  </a:lnTo>
                  <a:lnTo>
                    <a:pt x="1" y="0"/>
                  </a:lnTo>
                </a:path>
              </a:pathLst>
            </a:custGeom>
            <a:noFill/>
            <a:ln w="4763">
              <a:solidFill>
                <a:srgbClr val="004A8F"/>
              </a:solidFill>
              <a:round/>
              <a:headEnd/>
              <a:tailEnd/>
            </a:ln>
          </p:spPr>
          <p:txBody>
            <a:bodyPr/>
            <a:lstStyle/>
            <a:p>
              <a:pPr fontAlgn="t"/>
              <a:endParaRPr lang="en-US"/>
            </a:p>
          </p:txBody>
        </p:sp>
        <p:sp>
          <p:nvSpPr>
            <p:cNvPr id="48881" name="Freeform 403"/>
            <p:cNvSpPr>
              <a:spLocks/>
            </p:cNvSpPr>
            <p:nvPr/>
          </p:nvSpPr>
          <p:spPr bwMode="auto">
            <a:xfrm>
              <a:off x="4538" y="1407"/>
              <a:ext cx="32" cy="20"/>
            </a:xfrm>
            <a:custGeom>
              <a:avLst/>
              <a:gdLst>
                <a:gd name="T0" fmla="*/ 0 w 130"/>
                <a:gd name="T1" fmla="*/ 18 h 82"/>
                <a:gd name="T2" fmla="*/ 19 w 130"/>
                <a:gd name="T3" fmla="*/ 0 h 82"/>
                <a:gd name="T4" fmla="*/ 67 w 130"/>
                <a:gd name="T5" fmla="*/ 0 h 82"/>
                <a:gd name="T6" fmla="*/ 115 w 130"/>
                <a:gd name="T7" fmla="*/ 2 h 82"/>
                <a:gd name="T8" fmla="*/ 128 w 130"/>
                <a:gd name="T9" fmla="*/ 18 h 82"/>
                <a:gd name="T10" fmla="*/ 130 w 130"/>
                <a:gd name="T11" fmla="*/ 25 h 82"/>
                <a:gd name="T12" fmla="*/ 130 w 130"/>
                <a:gd name="T13" fmla="*/ 82 h 82"/>
                <a:gd name="T14" fmla="*/ 0 60000 65536"/>
                <a:gd name="T15" fmla="*/ 0 60000 65536"/>
                <a:gd name="T16" fmla="*/ 0 60000 65536"/>
                <a:gd name="T17" fmla="*/ 0 60000 65536"/>
                <a:gd name="T18" fmla="*/ 0 60000 65536"/>
                <a:gd name="T19" fmla="*/ 0 60000 65536"/>
                <a:gd name="T20" fmla="*/ 0 60000 65536"/>
                <a:gd name="T21" fmla="*/ 0 w 130"/>
                <a:gd name="T22" fmla="*/ 0 h 82"/>
                <a:gd name="T23" fmla="*/ 130 w 130"/>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82">
                  <a:moveTo>
                    <a:pt x="0" y="18"/>
                  </a:moveTo>
                  <a:lnTo>
                    <a:pt x="19" y="0"/>
                  </a:lnTo>
                  <a:lnTo>
                    <a:pt x="67" y="0"/>
                  </a:lnTo>
                  <a:lnTo>
                    <a:pt x="115" y="2"/>
                  </a:lnTo>
                  <a:lnTo>
                    <a:pt x="128" y="18"/>
                  </a:lnTo>
                  <a:lnTo>
                    <a:pt x="130" y="25"/>
                  </a:lnTo>
                  <a:lnTo>
                    <a:pt x="130" y="82"/>
                  </a:lnTo>
                </a:path>
              </a:pathLst>
            </a:custGeom>
            <a:noFill/>
            <a:ln w="4763">
              <a:solidFill>
                <a:srgbClr val="004A8F"/>
              </a:solidFill>
              <a:round/>
              <a:headEnd/>
              <a:tailEnd/>
            </a:ln>
          </p:spPr>
          <p:txBody>
            <a:bodyPr/>
            <a:lstStyle/>
            <a:p>
              <a:pPr fontAlgn="t"/>
              <a:endParaRPr lang="en-US"/>
            </a:p>
          </p:txBody>
        </p:sp>
        <p:sp>
          <p:nvSpPr>
            <p:cNvPr id="48882" name="Freeform 404"/>
            <p:cNvSpPr>
              <a:spLocks/>
            </p:cNvSpPr>
            <p:nvPr/>
          </p:nvSpPr>
          <p:spPr bwMode="auto">
            <a:xfrm>
              <a:off x="4545" y="1427"/>
              <a:ext cx="25" cy="19"/>
            </a:xfrm>
            <a:custGeom>
              <a:avLst/>
              <a:gdLst>
                <a:gd name="T0" fmla="*/ 101 w 101"/>
                <a:gd name="T1" fmla="*/ 0 h 75"/>
                <a:gd name="T2" fmla="*/ 99 w 101"/>
                <a:gd name="T3" fmla="*/ 7 h 75"/>
                <a:gd name="T4" fmla="*/ 97 w 101"/>
                <a:gd name="T5" fmla="*/ 25 h 75"/>
                <a:gd name="T6" fmla="*/ 95 w 101"/>
                <a:gd name="T7" fmla="*/ 45 h 75"/>
                <a:gd name="T8" fmla="*/ 94 w 101"/>
                <a:gd name="T9" fmla="*/ 54 h 75"/>
                <a:gd name="T10" fmla="*/ 86 w 101"/>
                <a:gd name="T11" fmla="*/ 60 h 75"/>
                <a:gd name="T12" fmla="*/ 76 w 101"/>
                <a:gd name="T13" fmla="*/ 66 h 75"/>
                <a:gd name="T14" fmla="*/ 71 w 101"/>
                <a:gd name="T15" fmla="*/ 69 h 75"/>
                <a:gd name="T16" fmla="*/ 62 w 101"/>
                <a:gd name="T17" fmla="*/ 70 h 75"/>
                <a:gd name="T18" fmla="*/ 49 w 101"/>
                <a:gd name="T19" fmla="*/ 73 h 75"/>
                <a:gd name="T20" fmla="*/ 36 w 101"/>
                <a:gd name="T21" fmla="*/ 74 h 75"/>
                <a:gd name="T22" fmla="*/ 12 w 101"/>
                <a:gd name="T23" fmla="*/ 75 h 75"/>
                <a:gd name="T24" fmla="*/ 0 w 101"/>
                <a:gd name="T25" fmla="*/ 75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75"/>
                <a:gd name="T41" fmla="*/ 101 w 101"/>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75">
                  <a:moveTo>
                    <a:pt x="101" y="0"/>
                  </a:moveTo>
                  <a:lnTo>
                    <a:pt x="99" y="7"/>
                  </a:lnTo>
                  <a:lnTo>
                    <a:pt x="97" y="25"/>
                  </a:lnTo>
                  <a:lnTo>
                    <a:pt x="95" y="45"/>
                  </a:lnTo>
                  <a:lnTo>
                    <a:pt x="94" y="54"/>
                  </a:lnTo>
                  <a:lnTo>
                    <a:pt x="86" y="60"/>
                  </a:lnTo>
                  <a:lnTo>
                    <a:pt x="76" y="66"/>
                  </a:lnTo>
                  <a:lnTo>
                    <a:pt x="71" y="69"/>
                  </a:lnTo>
                  <a:lnTo>
                    <a:pt x="62" y="70"/>
                  </a:lnTo>
                  <a:lnTo>
                    <a:pt x="49" y="73"/>
                  </a:lnTo>
                  <a:lnTo>
                    <a:pt x="36" y="74"/>
                  </a:lnTo>
                  <a:lnTo>
                    <a:pt x="12" y="75"/>
                  </a:lnTo>
                  <a:lnTo>
                    <a:pt x="0" y="75"/>
                  </a:lnTo>
                </a:path>
              </a:pathLst>
            </a:custGeom>
            <a:noFill/>
            <a:ln w="4763">
              <a:solidFill>
                <a:srgbClr val="004A8F"/>
              </a:solidFill>
              <a:round/>
              <a:headEnd/>
              <a:tailEnd/>
            </a:ln>
          </p:spPr>
          <p:txBody>
            <a:bodyPr/>
            <a:lstStyle/>
            <a:p>
              <a:pPr fontAlgn="t"/>
              <a:endParaRPr lang="en-US"/>
            </a:p>
          </p:txBody>
        </p:sp>
        <p:sp>
          <p:nvSpPr>
            <p:cNvPr id="48883" name="Freeform 405"/>
            <p:cNvSpPr>
              <a:spLocks/>
            </p:cNvSpPr>
            <p:nvPr/>
          </p:nvSpPr>
          <p:spPr bwMode="auto">
            <a:xfrm>
              <a:off x="4537" y="1411"/>
              <a:ext cx="8" cy="35"/>
            </a:xfrm>
            <a:custGeom>
              <a:avLst/>
              <a:gdLst>
                <a:gd name="T0" fmla="*/ 31 w 31"/>
                <a:gd name="T1" fmla="*/ 139 h 139"/>
                <a:gd name="T2" fmla="*/ 4 w 31"/>
                <a:gd name="T3" fmla="*/ 119 h 139"/>
                <a:gd name="T4" fmla="*/ 0 w 31"/>
                <a:gd name="T5" fmla="*/ 62 h 139"/>
                <a:gd name="T6" fmla="*/ 2 w 31"/>
                <a:gd name="T7" fmla="*/ 56 h 139"/>
                <a:gd name="T8" fmla="*/ 2 w 31"/>
                <a:gd name="T9" fmla="*/ 0 h 139"/>
                <a:gd name="T10" fmla="*/ 0 60000 65536"/>
                <a:gd name="T11" fmla="*/ 0 60000 65536"/>
                <a:gd name="T12" fmla="*/ 0 60000 65536"/>
                <a:gd name="T13" fmla="*/ 0 60000 65536"/>
                <a:gd name="T14" fmla="*/ 0 60000 65536"/>
                <a:gd name="T15" fmla="*/ 0 w 31"/>
                <a:gd name="T16" fmla="*/ 0 h 139"/>
                <a:gd name="T17" fmla="*/ 31 w 31"/>
                <a:gd name="T18" fmla="*/ 139 h 139"/>
              </a:gdLst>
              <a:ahLst/>
              <a:cxnLst>
                <a:cxn ang="T10">
                  <a:pos x="T0" y="T1"/>
                </a:cxn>
                <a:cxn ang="T11">
                  <a:pos x="T2" y="T3"/>
                </a:cxn>
                <a:cxn ang="T12">
                  <a:pos x="T4" y="T5"/>
                </a:cxn>
                <a:cxn ang="T13">
                  <a:pos x="T6" y="T7"/>
                </a:cxn>
                <a:cxn ang="T14">
                  <a:pos x="T8" y="T9"/>
                </a:cxn>
              </a:cxnLst>
              <a:rect l="T15" t="T16" r="T17" b="T18"/>
              <a:pathLst>
                <a:path w="31" h="139">
                  <a:moveTo>
                    <a:pt x="31" y="139"/>
                  </a:moveTo>
                  <a:lnTo>
                    <a:pt x="4" y="119"/>
                  </a:lnTo>
                  <a:lnTo>
                    <a:pt x="0" y="62"/>
                  </a:lnTo>
                  <a:lnTo>
                    <a:pt x="2" y="56"/>
                  </a:lnTo>
                  <a:lnTo>
                    <a:pt x="2" y="0"/>
                  </a:lnTo>
                </a:path>
              </a:pathLst>
            </a:custGeom>
            <a:noFill/>
            <a:ln w="4763">
              <a:solidFill>
                <a:srgbClr val="004A8F"/>
              </a:solidFill>
              <a:round/>
              <a:headEnd/>
              <a:tailEnd/>
            </a:ln>
          </p:spPr>
          <p:txBody>
            <a:bodyPr/>
            <a:lstStyle/>
            <a:p>
              <a:pPr fontAlgn="t"/>
              <a:endParaRPr lang="en-US"/>
            </a:p>
          </p:txBody>
        </p:sp>
        <p:sp>
          <p:nvSpPr>
            <p:cNvPr id="48884" name="Freeform 406"/>
            <p:cNvSpPr>
              <a:spLocks/>
            </p:cNvSpPr>
            <p:nvPr/>
          </p:nvSpPr>
          <p:spPr bwMode="auto">
            <a:xfrm>
              <a:off x="4537" y="1406"/>
              <a:ext cx="33" cy="21"/>
            </a:xfrm>
            <a:custGeom>
              <a:avLst/>
              <a:gdLst>
                <a:gd name="T0" fmla="*/ 0 w 133"/>
                <a:gd name="T1" fmla="*/ 18 h 84"/>
                <a:gd name="T2" fmla="*/ 20 w 133"/>
                <a:gd name="T3" fmla="*/ 0 h 84"/>
                <a:gd name="T4" fmla="*/ 69 w 133"/>
                <a:gd name="T5" fmla="*/ 0 h 84"/>
                <a:gd name="T6" fmla="*/ 119 w 133"/>
                <a:gd name="T7" fmla="*/ 0 h 84"/>
                <a:gd name="T8" fmla="*/ 133 w 133"/>
                <a:gd name="T9" fmla="*/ 19 h 84"/>
                <a:gd name="T10" fmla="*/ 133 w 133"/>
                <a:gd name="T11" fmla="*/ 23 h 84"/>
                <a:gd name="T12" fmla="*/ 133 w 133"/>
                <a:gd name="T13" fmla="*/ 84 h 84"/>
                <a:gd name="T14" fmla="*/ 0 60000 65536"/>
                <a:gd name="T15" fmla="*/ 0 60000 65536"/>
                <a:gd name="T16" fmla="*/ 0 60000 65536"/>
                <a:gd name="T17" fmla="*/ 0 60000 65536"/>
                <a:gd name="T18" fmla="*/ 0 60000 65536"/>
                <a:gd name="T19" fmla="*/ 0 60000 65536"/>
                <a:gd name="T20" fmla="*/ 0 60000 65536"/>
                <a:gd name="T21" fmla="*/ 0 w 133"/>
                <a:gd name="T22" fmla="*/ 0 h 84"/>
                <a:gd name="T23" fmla="*/ 133 w 133"/>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84">
                  <a:moveTo>
                    <a:pt x="0" y="18"/>
                  </a:moveTo>
                  <a:lnTo>
                    <a:pt x="20" y="0"/>
                  </a:lnTo>
                  <a:lnTo>
                    <a:pt x="69" y="0"/>
                  </a:lnTo>
                  <a:lnTo>
                    <a:pt x="119" y="0"/>
                  </a:lnTo>
                  <a:lnTo>
                    <a:pt x="133" y="19"/>
                  </a:lnTo>
                  <a:lnTo>
                    <a:pt x="133" y="23"/>
                  </a:lnTo>
                  <a:lnTo>
                    <a:pt x="133" y="84"/>
                  </a:lnTo>
                </a:path>
              </a:pathLst>
            </a:custGeom>
            <a:noFill/>
            <a:ln w="4763">
              <a:solidFill>
                <a:srgbClr val="004A8F"/>
              </a:solidFill>
              <a:round/>
              <a:headEnd/>
              <a:tailEnd/>
            </a:ln>
          </p:spPr>
          <p:txBody>
            <a:bodyPr/>
            <a:lstStyle/>
            <a:p>
              <a:pPr fontAlgn="t"/>
              <a:endParaRPr lang="en-US"/>
            </a:p>
          </p:txBody>
        </p:sp>
        <p:sp>
          <p:nvSpPr>
            <p:cNvPr id="48885" name="Freeform 407"/>
            <p:cNvSpPr>
              <a:spLocks/>
            </p:cNvSpPr>
            <p:nvPr/>
          </p:nvSpPr>
          <p:spPr bwMode="auto">
            <a:xfrm>
              <a:off x="4544" y="1427"/>
              <a:ext cx="26" cy="19"/>
            </a:xfrm>
            <a:custGeom>
              <a:avLst/>
              <a:gdLst>
                <a:gd name="T0" fmla="*/ 104 w 104"/>
                <a:gd name="T1" fmla="*/ 0 h 77"/>
                <a:gd name="T2" fmla="*/ 103 w 104"/>
                <a:gd name="T3" fmla="*/ 7 h 77"/>
                <a:gd name="T4" fmla="*/ 101 w 104"/>
                <a:gd name="T5" fmla="*/ 27 h 77"/>
                <a:gd name="T6" fmla="*/ 100 w 104"/>
                <a:gd name="T7" fmla="*/ 46 h 77"/>
                <a:gd name="T8" fmla="*/ 99 w 104"/>
                <a:gd name="T9" fmla="*/ 55 h 77"/>
                <a:gd name="T10" fmla="*/ 90 w 104"/>
                <a:gd name="T11" fmla="*/ 63 h 77"/>
                <a:gd name="T12" fmla="*/ 79 w 104"/>
                <a:gd name="T13" fmla="*/ 69 h 77"/>
                <a:gd name="T14" fmla="*/ 74 w 104"/>
                <a:gd name="T15" fmla="*/ 70 h 77"/>
                <a:gd name="T16" fmla="*/ 64 w 104"/>
                <a:gd name="T17" fmla="*/ 73 h 77"/>
                <a:gd name="T18" fmla="*/ 51 w 104"/>
                <a:gd name="T19" fmla="*/ 74 h 77"/>
                <a:gd name="T20" fmla="*/ 37 w 104"/>
                <a:gd name="T21" fmla="*/ 75 h 77"/>
                <a:gd name="T22" fmla="*/ 11 w 104"/>
                <a:gd name="T23" fmla="*/ 77 h 77"/>
                <a:gd name="T24" fmla="*/ 0 w 104"/>
                <a:gd name="T25" fmla="*/ 77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77"/>
                <a:gd name="T41" fmla="*/ 104 w 104"/>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77">
                  <a:moveTo>
                    <a:pt x="104" y="0"/>
                  </a:moveTo>
                  <a:lnTo>
                    <a:pt x="103" y="7"/>
                  </a:lnTo>
                  <a:lnTo>
                    <a:pt x="101" y="27"/>
                  </a:lnTo>
                  <a:lnTo>
                    <a:pt x="100" y="46"/>
                  </a:lnTo>
                  <a:lnTo>
                    <a:pt x="99" y="55"/>
                  </a:lnTo>
                  <a:lnTo>
                    <a:pt x="90" y="63"/>
                  </a:lnTo>
                  <a:lnTo>
                    <a:pt x="79" y="69"/>
                  </a:lnTo>
                  <a:lnTo>
                    <a:pt x="74" y="70"/>
                  </a:lnTo>
                  <a:lnTo>
                    <a:pt x="64" y="73"/>
                  </a:lnTo>
                  <a:lnTo>
                    <a:pt x="51" y="74"/>
                  </a:lnTo>
                  <a:lnTo>
                    <a:pt x="37" y="75"/>
                  </a:lnTo>
                  <a:lnTo>
                    <a:pt x="11" y="77"/>
                  </a:lnTo>
                  <a:lnTo>
                    <a:pt x="0" y="77"/>
                  </a:lnTo>
                </a:path>
              </a:pathLst>
            </a:custGeom>
            <a:noFill/>
            <a:ln w="4763">
              <a:solidFill>
                <a:srgbClr val="004A8F"/>
              </a:solidFill>
              <a:round/>
              <a:headEnd/>
              <a:tailEnd/>
            </a:ln>
          </p:spPr>
          <p:txBody>
            <a:bodyPr/>
            <a:lstStyle/>
            <a:p>
              <a:pPr fontAlgn="t"/>
              <a:endParaRPr lang="en-US"/>
            </a:p>
          </p:txBody>
        </p:sp>
        <p:sp>
          <p:nvSpPr>
            <p:cNvPr id="48886" name="Freeform 408"/>
            <p:cNvSpPr>
              <a:spLocks/>
            </p:cNvSpPr>
            <p:nvPr/>
          </p:nvSpPr>
          <p:spPr bwMode="auto">
            <a:xfrm>
              <a:off x="4537" y="1410"/>
              <a:ext cx="7" cy="36"/>
            </a:xfrm>
            <a:custGeom>
              <a:avLst/>
              <a:gdLst>
                <a:gd name="T0" fmla="*/ 30 w 30"/>
                <a:gd name="T1" fmla="*/ 143 h 143"/>
                <a:gd name="T2" fmla="*/ 4 w 30"/>
                <a:gd name="T3" fmla="*/ 122 h 143"/>
                <a:gd name="T4" fmla="*/ 0 w 30"/>
                <a:gd name="T5" fmla="*/ 63 h 143"/>
                <a:gd name="T6" fmla="*/ 1 w 30"/>
                <a:gd name="T7" fmla="*/ 58 h 143"/>
                <a:gd name="T8" fmla="*/ 1 w 30"/>
                <a:gd name="T9" fmla="*/ 0 h 143"/>
                <a:gd name="T10" fmla="*/ 0 60000 65536"/>
                <a:gd name="T11" fmla="*/ 0 60000 65536"/>
                <a:gd name="T12" fmla="*/ 0 60000 65536"/>
                <a:gd name="T13" fmla="*/ 0 60000 65536"/>
                <a:gd name="T14" fmla="*/ 0 60000 65536"/>
                <a:gd name="T15" fmla="*/ 0 w 30"/>
                <a:gd name="T16" fmla="*/ 0 h 143"/>
                <a:gd name="T17" fmla="*/ 30 w 30"/>
                <a:gd name="T18" fmla="*/ 143 h 143"/>
              </a:gdLst>
              <a:ahLst/>
              <a:cxnLst>
                <a:cxn ang="T10">
                  <a:pos x="T0" y="T1"/>
                </a:cxn>
                <a:cxn ang="T11">
                  <a:pos x="T2" y="T3"/>
                </a:cxn>
                <a:cxn ang="T12">
                  <a:pos x="T4" y="T5"/>
                </a:cxn>
                <a:cxn ang="T13">
                  <a:pos x="T6" y="T7"/>
                </a:cxn>
                <a:cxn ang="T14">
                  <a:pos x="T8" y="T9"/>
                </a:cxn>
              </a:cxnLst>
              <a:rect l="T15" t="T16" r="T17" b="T18"/>
              <a:pathLst>
                <a:path w="30" h="143">
                  <a:moveTo>
                    <a:pt x="30" y="143"/>
                  </a:moveTo>
                  <a:lnTo>
                    <a:pt x="4" y="122"/>
                  </a:lnTo>
                  <a:lnTo>
                    <a:pt x="0" y="63"/>
                  </a:lnTo>
                  <a:lnTo>
                    <a:pt x="1" y="58"/>
                  </a:lnTo>
                  <a:lnTo>
                    <a:pt x="1" y="0"/>
                  </a:lnTo>
                </a:path>
              </a:pathLst>
            </a:custGeom>
            <a:noFill/>
            <a:ln w="4763">
              <a:solidFill>
                <a:srgbClr val="004A8F"/>
              </a:solidFill>
              <a:round/>
              <a:headEnd/>
              <a:tailEnd/>
            </a:ln>
          </p:spPr>
          <p:txBody>
            <a:bodyPr/>
            <a:lstStyle/>
            <a:p>
              <a:pPr fontAlgn="t"/>
              <a:endParaRPr lang="en-US"/>
            </a:p>
          </p:txBody>
        </p:sp>
        <p:sp>
          <p:nvSpPr>
            <p:cNvPr id="48887" name="Freeform 409"/>
            <p:cNvSpPr>
              <a:spLocks/>
            </p:cNvSpPr>
            <p:nvPr/>
          </p:nvSpPr>
          <p:spPr bwMode="auto">
            <a:xfrm>
              <a:off x="4537" y="1405"/>
              <a:ext cx="34" cy="22"/>
            </a:xfrm>
            <a:custGeom>
              <a:avLst/>
              <a:gdLst>
                <a:gd name="T0" fmla="*/ 0 w 137"/>
                <a:gd name="T1" fmla="*/ 19 h 86"/>
                <a:gd name="T2" fmla="*/ 20 w 137"/>
                <a:gd name="T3" fmla="*/ 0 h 86"/>
                <a:gd name="T4" fmla="*/ 71 w 137"/>
                <a:gd name="T5" fmla="*/ 1 h 86"/>
                <a:gd name="T6" fmla="*/ 122 w 137"/>
                <a:gd name="T7" fmla="*/ 1 h 86"/>
                <a:gd name="T8" fmla="*/ 136 w 137"/>
                <a:gd name="T9" fmla="*/ 21 h 86"/>
                <a:gd name="T10" fmla="*/ 137 w 137"/>
                <a:gd name="T11" fmla="*/ 24 h 86"/>
                <a:gd name="T12" fmla="*/ 136 w 137"/>
                <a:gd name="T13" fmla="*/ 86 h 86"/>
                <a:gd name="T14" fmla="*/ 0 60000 65536"/>
                <a:gd name="T15" fmla="*/ 0 60000 65536"/>
                <a:gd name="T16" fmla="*/ 0 60000 65536"/>
                <a:gd name="T17" fmla="*/ 0 60000 65536"/>
                <a:gd name="T18" fmla="*/ 0 60000 65536"/>
                <a:gd name="T19" fmla="*/ 0 60000 65536"/>
                <a:gd name="T20" fmla="*/ 0 60000 65536"/>
                <a:gd name="T21" fmla="*/ 0 w 137"/>
                <a:gd name="T22" fmla="*/ 0 h 86"/>
                <a:gd name="T23" fmla="*/ 137 w 137"/>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86">
                  <a:moveTo>
                    <a:pt x="0" y="19"/>
                  </a:moveTo>
                  <a:lnTo>
                    <a:pt x="20" y="0"/>
                  </a:lnTo>
                  <a:lnTo>
                    <a:pt x="71" y="1"/>
                  </a:lnTo>
                  <a:lnTo>
                    <a:pt x="122" y="1"/>
                  </a:lnTo>
                  <a:lnTo>
                    <a:pt x="136" y="21"/>
                  </a:lnTo>
                  <a:lnTo>
                    <a:pt x="137" y="24"/>
                  </a:lnTo>
                  <a:lnTo>
                    <a:pt x="136" y="86"/>
                  </a:lnTo>
                </a:path>
              </a:pathLst>
            </a:custGeom>
            <a:noFill/>
            <a:ln w="4763">
              <a:solidFill>
                <a:srgbClr val="004A8F"/>
              </a:solidFill>
              <a:round/>
              <a:headEnd/>
              <a:tailEnd/>
            </a:ln>
          </p:spPr>
          <p:txBody>
            <a:bodyPr/>
            <a:lstStyle/>
            <a:p>
              <a:pPr fontAlgn="t"/>
              <a:endParaRPr lang="en-US"/>
            </a:p>
          </p:txBody>
        </p:sp>
        <p:sp>
          <p:nvSpPr>
            <p:cNvPr id="48888" name="Freeform 410"/>
            <p:cNvSpPr>
              <a:spLocks/>
            </p:cNvSpPr>
            <p:nvPr/>
          </p:nvSpPr>
          <p:spPr bwMode="auto">
            <a:xfrm>
              <a:off x="4544" y="1427"/>
              <a:ext cx="27" cy="20"/>
            </a:xfrm>
            <a:custGeom>
              <a:avLst/>
              <a:gdLst>
                <a:gd name="T0" fmla="*/ 108 w 108"/>
                <a:gd name="T1" fmla="*/ 0 h 80"/>
                <a:gd name="T2" fmla="*/ 108 w 108"/>
                <a:gd name="T3" fmla="*/ 9 h 80"/>
                <a:gd name="T4" fmla="*/ 107 w 108"/>
                <a:gd name="T5" fmla="*/ 29 h 80"/>
                <a:gd name="T6" fmla="*/ 104 w 108"/>
                <a:gd name="T7" fmla="*/ 49 h 80"/>
                <a:gd name="T8" fmla="*/ 104 w 108"/>
                <a:gd name="T9" fmla="*/ 59 h 80"/>
                <a:gd name="T10" fmla="*/ 95 w 108"/>
                <a:gd name="T11" fmla="*/ 66 h 80"/>
                <a:gd name="T12" fmla="*/ 84 w 108"/>
                <a:gd name="T13" fmla="*/ 74 h 80"/>
                <a:gd name="T14" fmla="*/ 79 w 108"/>
                <a:gd name="T15" fmla="*/ 75 h 80"/>
                <a:gd name="T16" fmla="*/ 68 w 108"/>
                <a:gd name="T17" fmla="*/ 76 h 80"/>
                <a:gd name="T18" fmla="*/ 54 w 108"/>
                <a:gd name="T19" fmla="*/ 77 h 80"/>
                <a:gd name="T20" fmla="*/ 40 w 108"/>
                <a:gd name="T21" fmla="*/ 79 h 80"/>
                <a:gd name="T22" fmla="*/ 26 w 108"/>
                <a:gd name="T23" fmla="*/ 80 h 80"/>
                <a:gd name="T24" fmla="*/ 13 w 108"/>
                <a:gd name="T25" fmla="*/ 80 h 80"/>
                <a:gd name="T26" fmla="*/ 4 w 108"/>
                <a:gd name="T27" fmla="*/ 80 h 80"/>
                <a:gd name="T28" fmla="*/ 0 w 108"/>
                <a:gd name="T29" fmla="*/ 8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80"/>
                <a:gd name="T47" fmla="*/ 108 w 10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80">
                  <a:moveTo>
                    <a:pt x="108" y="0"/>
                  </a:moveTo>
                  <a:lnTo>
                    <a:pt x="108" y="9"/>
                  </a:lnTo>
                  <a:lnTo>
                    <a:pt x="107" y="29"/>
                  </a:lnTo>
                  <a:lnTo>
                    <a:pt x="104" y="49"/>
                  </a:lnTo>
                  <a:lnTo>
                    <a:pt x="104" y="59"/>
                  </a:lnTo>
                  <a:lnTo>
                    <a:pt x="95" y="66"/>
                  </a:lnTo>
                  <a:lnTo>
                    <a:pt x="84" y="74"/>
                  </a:lnTo>
                  <a:lnTo>
                    <a:pt x="79" y="75"/>
                  </a:lnTo>
                  <a:lnTo>
                    <a:pt x="68" y="76"/>
                  </a:lnTo>
                  <a:lnTo>
                    <a:pt x="54" y="77"/>
                  </a:lnTo>
                  <a:lnTo>
                    <a:pt x="40" y="79"/>
                  </a:lnTo>
                  <a:lnTo>
                    <a:pt x="26" y="80"/>
                  </a:lnTo>
                  <a:lnTo>
                    <a:pt x="13" y="80"/>
                  </a:lnTo>
                  <a:lnTo>
                    <a:pt x="4" y="80"/>
                  </a:lnTo>
                  <a:lnTo>
                    <a:pt x="0" y="80"/>
                  </a:lnTo>
                </a:path>
              </a:pathLst>
            </a:custGeom>
            <a:noFill/>
            <a:ln w="4763">
              <a:solidFill>
                <a:srgbClr val="004A8F"/>
              </a:solidFill>
              <a:round/>
              <a:headEnd/>
              <a:tailEnd/>
            </a:ln>
          </p:spPr>
          <p:txBody>
            <a:bodyPr/>
            <a:lstStyle/>
            <a:p>
              <a:pPr fontAlgn="t"/>
              <a:endParaRPr lang="en-US"/>
            </a:p>
          </p:txBody>
        </p:sp>
        <p:sp>
          <p:nvSpPr>
            <p:cNvPr id="48889" name="Freeform 411"/>
            <p:cNvSpPr>
              <a:spLocks/>
            </p:cNvSpPr>
            <p:nvPr/>
          </p:nvSpPr>
          <p:spPr bwMode="auto">
            <a:xfrm>
              <a:off x="4537" y="1410"/>
              <a:ext cx="7" cy="37"/>
            </a:xfrm>
            <a:custGeom>
              <a:avLst/>
              <a:gdLst>
                <a:gd name="T0" fmla="*/ 28 w 28"/>
                <a:gd name="T1" fmla="*/ 147 h 147"/>
                <a:gd name="T2" fmla="*/ 2 w 28"/>
                <a:gd name="T3" fmla="*/ 125 h 147"/>
                <a:gd name="T4" fmla="*/ 0 w 28"/>
                <a:gd name="T5" fmla="*/ 65 h 147"/>
                <a:gd name="T6" fmla="*/ 0 w 28"/>
                <a:gd name="T7" fmla="*/ 61 h 147"/>
                <a:gd name="T8" fmla="*/ 0 w 28"/>
                <a:gd name="T9" fmla="*/ 0 h 147"/>
                <a:gd name="T10" fmla="*/ 0 60000 65536"/>
                <a:gd name="T11" fmla="*/ 0 60000 65536"/>
                <a:gd name="T12" fmla="*/ 0 60000 65536"/>
                <a:gd name="T13" fmla="*/ 0 60000 65536"/>
                <a:gd name="T14" fmla="*/ 0 60000 65536"/>
                <a:gd name="T15" fmla="*/ 0 w 28"/>
                <a:gd name="T16" fmla="*/ 0 h 147"/>
                <a:gd name="T17" fmla="*/ 28 w 28"/>
                <a:gd name="T18" fmla="*/ 147 h 147"/>
              </a:gdLst>
              <a:ahLst/>
              <a:cxnLst>
                <a:cxn ang="T10">
                  <a:pos x="T0" y="T1"/>
                </a:cxn>
                <a:cxn ang="T11">
                  <a:pos x="T2" y="T3"/>
                </a:cxn>
                <a:cxn ang="T12">
                  <a:pos x="T4" y="T5"/>
                </a:cxn>
                <a:cxn ang="T13">
                  <a:pos x="T6" y="T7"/>
                </a:cxn>
                <a:cxn ang="T14">
                  <a:pos x="T8" y="T9"/>
                </a:cxn>
              </a:cxnLst>
              <a:rect l="T15" t="T16" r="T17" b="T18"/>
              <a:pathLst>
                <a:path w="28" h="147">
                  <a:moveTo>
                    <a:pt x="28" y="147"/>
                  </a:moveTo>
                  <a:lnTo>
                    <a:pt x="2" y="125"/>
                  </a:lnTo>
                  <a:lnTo>
                    <a:pt x="0" y="65"/>
                  </a:lnTo>
                  <a:lnTo>
                    <a:pt x="0" y="61"/>
                  </a:lnTo>
                  <a:lnTo>
                    <a:pt x="0" y="0"/>
                  </a:lnTo>
                </a:path>
              </a:pathLst>
            </a:custGeom>
            <a:noFill/>
            <a:ln w="4763">
              <a:solidFill>
                <a:srgbClr val="004A8F"/>
              </a:solidFill>
              <a:round/>
              <a:headEnd/>
              <a:tailEnd/>
            </a:ln>
          </p:spPr>
          <p:txBody>
            <a:bodyPr/>
            <a:lstStyle/>
            <a:p>
              <a:pPr fontAlgn="t"/>
              <a:endParaRPr lang="en-US"/>
            </a:p>
          </p:txBody>
        </p:sp>
        <p:sp>
          <p:nvSpPr>
            <p:cNvPr id="48890" name="Freeform 412"/>
            <p:cNvSpPr>
              <a:spLocks/>
            </p:cNvSpPr>
            <p:nvPr/>
          </p:nvSpPr>
          <p:spPr bwMode="auto">
            <a:xfrm>
              <a:off x="4536" y="1404"/>
              <a:ext cx="35" cy="22"/>
            </a:xfrm>
            <a:custGeom>
              <a:avLst/>
              <a:gdLst>
                <a:gd name="T0" fmla="*/ 0 w 142"/>
                <a:gd name="T1" fmla="*/ 21 h 88"/>
                <a:gd name="T2" fmla="*/ 22 w 142"/>
                <a:gd name="T3" fmla="*/ 0 h 88"/>
                <a:gd name="T4" fmla="*/ 74 w 142"/>
                <a:gd name="T5" fmla="*/ 0 h 88"/>
                <a:gd name="T6" fmla="*/ 126 w 142"/>
                <a:gd name="T7" fmla="*/ 2 h 88"/>
                <a:gd name="T8" fmla="*/ 142 w 142"/>
                <a:gd name="T9" fmla="*/ 22 h 88"/>
                <a:gd name="T10" fmla="*/ 142 w 142"/>
                <a:gd name="T11" fmla="*/ 25 h 88"/>
                <a:gd name="T12" fmla="*/ 142 w 142"/>
                <a:gd name="T13" fmla="*/ 88 h 88"/>
                <a:gd name="T14" fmla="*/ 0 60000 65536"/>
                <a:gd name="T15" fmla="*/ 0 60000 65536"/>
                <a:gd name="T16" fmla="*/ 0 60000 65536"/>
                <a:gd name="T17" fmla="*/ 0 60000 65536"/>
                <a:gd name="T18" fmla="*/ 0 60000 65536"/>
                <a:gd name="T19" fmla="*/ 0 60000 65536"/>
                <a:gd name="T20" fmla="*/ 0 60000 65536"/>
                <a:gd name="T21" fmla="*/ 0 w 142"/>
                <a:gd name="T22" fmla="*/ 0 h 88"/>
                <a:gd name="T23" fmla="*/ 142 w 142"/>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88">
                  <a:moveTo>
                    <a:pt x="0" y="21"/>
                  </a:moveTo>
                  <a:lnTo>
                    <a:pt x="22" y="0"/>
                  </a:lnTo>
                  <a:lnTo>
                    <a:pt x="74" y="0"/>
                  </a:lnTo>
                  <a:lnTo>
                    <a:pt x="126" y="2"/>
                  </a:lnTo>
                  <a:lnTo>
                    <a:pt x="142" y="22"/>
                  </a:lnTo>
                  <a:lnTo>
                    <a:pt x="142" y="25"/>
                  </a:lnTo>
                  <a:lnTo>
                    <a:pt x="142" y="88"/>
                  </a:lnTo>
                </a:path>
              </a:pathLst>
            </a:custGeom>
            <a:noFill/>
            <a:ln w="4763">
              <a:solidFill>
                <a:srgbClr val="004A8F"/>
              </a:solidFill>
              <a:round/>
              <a:headEnd/>
              <a:tailEnd/>
            </a:ln>
          </p:spPr>
          <p:txBody>
            <a:bodyPr/>
            <a:lstStyle/>
            <a:p>
              <a:pPr fontAlgn="t"/>
              <a:endParaRPr lang="en-US"/>
            </a:p>
          </p:txBody>
        </p:sp>
        <p:sp>
          <p:nvSpPr>
            <p:cNvPr id="48891" name="Freeform 413"/>
            <p:cNvSpPr>
              <a:spLocks/>
            </p:cNvSpPr>
            <p:nvPr/>
          </p:nvSpPr>
          <p:spPr bwMode="auto">
            <a:xfrm>
              <a:off x="4543" y="1426"/>
              <a:ext cx="28" cy="21"/>
            </a:xfrm>
            <a:custGeom>
              <a:avLst/>
              <a:gdLst>
                <a:gd name="T0" fmla="*/ 113 w 113"/>
                <a:gd name="T1" fmla="*/ 0 h 82"/>
                <a:gd name="T2" fmla="*/ 111 w 113"/>
                <a:gd name="T3" fmla="*/ 9 h 82"/>
                <a:gd name="T4" fmla="*/ 110 w 113"/>
                <a:gd name="T5" fmla="*/ 31 h 82"/>
                <a:gd name="T6" fmla="*/ 109 w 113"/>
                <a:gd name="T7" fmla="*/ 51 h 82"/>
                <a:gd name="T8" fmla="*/ 108 w 113"/>
                <a:gd name="T9" fmla="*/ 62 h 82"/>
                <a:gd name="T10" fmla="*/ 99 w 113"/>
                <a:gd name="T11" fmla="*/ 69 h 82"/>
                <a:gd name="T12" fmla="*/ 87 w 113"/>
                <a:gd name="T13" fmla="*/ 77 h 82"/>
                <a:gd name="T14" fmla="*/ 82 w 113"/>
                <a:gd name="T15" fmla="*/ 77 h 82"/>
                <a:gd name="T16" fmla="*/ 72 w 113"/>
                <a:gd name="T17" fmla="*/ 78 h 82"/>
                <a:gd name="T18" fmla="*/ 57 w 113"/>
                <a:gd name="T19" fmla="*/ 80 h 82"/>
                <a:gd name="T20" fmla="*/ 42 w 113"/>
                <a:gd name="T21" fmla="*/ 81 h 82"/>
                <a:gd name="T22" fmla="*/ 27 w 113"/>
                <a:gd name="T23" fmla="*/ 82 h 82"/>
                <a:gd name="T24" fmla="*/ 14 w 113"/>
                <a:gd name="T25" fmla="*/ 82 h 82"/>
                <a:gd name="T26" fmla="*/ 3 w 113"/>
                <a:gd name="T27" fmla="*/ 82 h 82"/>
                <a:gd name="T28" fmla="*/ 0 w 113"/>
                <a:gd name="T29" fmla="*/ 82 h 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82"/>
                <a:gd name="T47" fmla="*/ 113 w 113"/>
                <a:gd name="T48" fmla="*/ 82 h 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82">
                  <a:moveTo>
                    <a:pt x="113" y="0"/>
                  </a:moveTo>
                  <a:lnTo>
                    <a:pt x="111" y="9"/>
                  </a:lnTo>
                  <a:lnTo>
                    <a:pt x="110" y="31"/>
                  </a:lnTo>
                  <a:lnTo>
                    <a:pt x="109" y="51"/>
                  </a:lnTo>
                  <a:lnTo>
                    <a:pt x="108" y="62"/>
                  </a:lnTo>
                  <a:lnTo>
                    <a:pt x="99" y="69"/>
                  </a:lnTo>
                  <a:lnTo>
                    <a:pt x="87" y="77"/>
                  </a:lnTo>
                  <a:lnTo>
                    <a:pt x="82" y="77"/>
                  </a:lnTo>
                  <a:lnTo>
                    <a:pt x="72" y="78"/>
                  </a:lnTo>
                  <a:lnTo>
                    <a:pt x="57" y="80"/>
                  </a:lnTo>
                  <a:lnTo>
                    <a:pt x="42" y="81"/>
                  </a:lnTo>
                  <a:lnTo>
                    <a:pt x="27" y="82"/>
                  </a:lnTo>
                  <a:lnTo>
                    <a:pt x="14" y="82"/>
                  </a:lnTo>
                  <a:lnTo>
                    <a:pt x="3" y="82"/>
                  </a:lnTo>
                  <a:lnTo>
                    <a:pt x="0" y="82"/>
                  </a:lnTo>
                </a:path>
              </a:pathLst>
            </a:custGeom>
            <a:noFill/>
            <a:ln w="4763">
              <a:solidFill>
                <a:srgbClr val="004A8F"/>
              </a:solidFill>
              <a:round/>
              <a:headEnd/>
              <a:tailEnd/>
            </a:ln>
          </p:spPr>
          <p:txBody>
            <a:bodyPr/>
            <a:lstStyle/>
            <a:p>
              <a:pPr fontAlgn="t"/>
              <a:endParaRPr lang="en-US"/>
            </a:p>
          </p:txBody>
        </p:sp>
        <p:sp>
          <p:nvSpPr>
            <p:cNvPr id="48892" name="Freeform 414"/>
            <p:cNvSpPr>
              <a:spLocks/>
            </p:cNvSpPr>
            <p:nvPr/>
          </p:nvSpPr>
          <p:spPr bwMode="auto">
            <a:xfrm>
              <a:off x="4536" y="1410"/>
              <a:ext cx="7" cy="37"/>
            </a:xfrm>
            <a:custGeom>
              <a:avLst/>
              <a:gdLst>
                <a:gd name="T0" fmla="*/ 29 w 29"/>
                <a:gd name="T1" fmla="*/ 149 h 149"/>
                <a:gd name="T2" fmla="*/ 4 w 29"/>
                <a:gd name="T3" fmla="*/ 127 h 149"/>
                <a:gd name="T4" fmla="*/ 0 w 29"/>
                <a:gd name="T5" fmla="*/ 64 h 149"/>
                <a:gd name="T6" fmla="*/ 1 w 29"/>
                <a:gd name="T7" fmla="*/ 62 h 149"/>
                <a:gd name="T8" fmla="*/ 0 w 29"/>
                <a:gd name="T9" fmla="*/ 0 h 149"/>
                <a:gd name="T10" fmla="*/ 0 60000 65536"/>
                <a:gd name="T11" fmla="*/ 0 60000 65536"/>
                <a:gd name="T12" fmla="*/ 0 60000 65536"/>
                <a:gd name="T13" fmla="*/ 0 60000 65536"/>
                <a:gd name="T14" fmla="*/ 0 60000 65536"/>
                <a:gd name="T15" fmla="*/ 0 w 29"/>
                <a:gd name="T16" fmla="*/ 0 h 149"/>
                <a:gd name="T17" fmla="*/ 29 w 29"/>
                <a:gd name="T18" fmla="*/ 149 h 149"/>
              </a:gdLst>
              <a:ahLst/>
              <a:cxnLst>
                <a:cxn ang="T10">
                  <a:pos x="T0" y="T1"/>
                </a:cxn>
                <a:cxn ang="T11">
                  <a:pos x="T2" y="T3"/>
                </a:cxn>
                <a:cxn ang="T12">
                  <a:pos x="T4" y="T5"/>
                </a:cxn>
                <a:cxn ang="T13">
                  <a:pos x="T6" y="T7"/>
                </a:cxn>
                <a:cxn ang="T14">
                  <a:pos x="T8" y="T9"/>
                </a:cxn>
              </a:cxnLst>
              <a:rect l="T15" t="T16" r="T17" b="T18"/>
              <a:pathLst>
                <a:path w="29" h="149">
                  <a:moveTo>
                    <a:pt x="29" y="149"/>
                  </a:moveTo>
                  <a:lnTo>
                    <a:pt x="4" y="127"/>
                  </a:lnTo>
                  <a:lnTo>
                    <a:pt x="0" y="64"/>
                  </a:lnTo>
                  <a:lnTo>
                    <a:pt x="1" y="62"/>
                  </a:lnTo>
                  <a:lnTo>
                    <a:pt x="0" y="0"/>
                  </a:lnTo>
                </a:path>
              </a:pathLst>
            </a:custGeom>
            <a:noFill/>
            <a:ln w="4763">
              <a:solidFill>
                <a:srgbClr val="004A8F"/>
              </a:solidFill>
              <a:round/>
              <a:headEnd/>
              <a:tailEnd/>
            </a:ln>
          </p:spPr>
          <p:txBody>
            <a:bodyPr/>
            <a:lstStyle/>
            <a:p>
              <a:pPr fontAlgn="t"/>
              <a:endParaRPr lang="en-US"/>
            </a:p>
          </p:txBody>
        </p:sp>
        <p:sp>
          <p:nvSpPr>
            <p:cNvPr id="48893" name="Freeform 415"/>
            <p:cNvSpPr>
              <a:spLocks/>
            </p:cNvSpPr>
            <p:nvPr/>
          </p:nvSpPr>
          <p:spPr bwMode="auto">
            <a:xfrm>
              <a:off x="4536" y="1403"/>
              <a:ext cx="36" cy="23"/>
            </a:xfrm>
            <a:custGeom>
              <a:avLst/>
              <a:gdLst>
                <a:gd name="T0" fmla="*/ 0 w 144"/>
                <a:gd name="T1" fmla="*/ 21 h 90"/>
                <a:gd name="T2" fmla="*/ 22 w 144"/>
                <a:gd name="T3" fmla="*/ 0 h 90"/>
                <a:gd name="T4" fmla="*/ 75 w 144"/>
                <a:gd name="T5" fmla="*/ 1 h 90"/>
                <a:gd name="T6" fmla="*/ 129 w 144"/>
                <a:gd name="T7" fmla="*/ 1 h 90"/>
                <a:gd name="T8" fmla="*/ 144 w 144"/>
                <a:gd name="T9" fmla="*/ 23 h 90"/>
                <a:gd name="T10" fmla="*/ 144 w 144"/>
                <a:gd name="T11" fmla="*/ 25 h 90"/>
                <a:gd name="T12" fmla="*/ 144 w 144"/>
                <a:gd name="T13" fmla="*/ 90 h 90"/>
                <a:gd name="T14" fmla="*/ 0 60000 65536"/>
                <a:gd name="T15" fmla="*/ 0 60000 65536"/>
                <a:gd name="T16" fmla="*/ 0 60000 65536"/>
                <a:gd name="T17" fmla="*/ 0 60000 65536"/>
                <a:gd name="T18" fmla="*/ 0 60000 65536"/>
                <a:gd name="T19" fmla="*/ 0 60000 65536"/>
                <a:gd name="T20" fmla="*/ 0 60000 65536"/>
                <a:gd name="T21" fmla="*/ 0 w 144"/>
                <a:gd name="T22" fmla="*/ 0 h 90"/>
                <a:gd name="T23" fmla="*/ 144 w 144"/>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90">
                  <a:moveTo>
                    <a:pt x="0" y="21"/>
                  </a:moveTo>
                  <a:lnTo>
                    <a:pt x="22" y="0"/>
                  </a:lnTo>
                  <a:lnTo>
                    <a:pt x="75" y="1"/>
                  </a:lnTo>
                  <a:lnTo>
                    <a:pt x="129" y="1"/>
                  </a:lnTo>
                  <a:lnTo>
                    <a:pt x="144" y="23"/>
                  </a:lnTo>
                  <a:lnTo>
                    <a:pt x="144" y="25"/>
                  </a:lnTo>
                  <a:lnTo>
                    <a:pt x="144" y="90"/>
                  </a:lnTo>
                </a:path>
              </a:pathLst>
            </a:custGeom>
            <a:noFill/>
            <a:ln w="4763">
              <a:solidFill>
                <a:srgbClr val="004A8F"/>
              </a:solidFill>
              <a:round/>
              <a:headEnd/>
              <a:tailEnd/>
            </a:ln>
          </p:spPr>
          <p:txBody>
            <a:bodyPr/>
            <a:lstStyle/>
            <a:p>
              <a:pPr fontAlgn="t"/>
              <a:endParaRPr lang="en-US"/>
            </a:p>
          </p:txBody>
        </p:sp>
        <p:sp>
          <p:nvSpPr>
            <p:cNvPr id="48894" name="Freeform 416"/>
            <p:cNvSpPr>
              <a:spLocks/>
            </p:cNvSpPr>
            <p:nvPr/>
          </p:nvSpPr>
          <p:spPr bwMode="auto">
            <a:xfrm>
              <a:off x="4543" y="1426"/>
              <a:ext cx="29" cy="21"/>
            </a:xfrm>
            <a:custGeom>
              <a:avLst/>
              <a:gdLst>
                <a:gd name="T0" fmla="*/ 116 w 116"/>
                <a:gd name="T1" fmla="*/ 0 h 85"/>
                <a:gd name="T2" fmla="*/ 115 w 116"/>
                <a:gd name="T3" fmla="*/ 10 h 85"/>
                <a:gd name="T4" fmla="*/ 115 w 116"/>
                <a:gd name="T5" fmla="*/ 32 h 85"/>
                <a:gd name="T6" fmla="*/ 113 w 116"/>
                <a:gd name="T7" fmla="*/ 54 h 85"/>
                <a:gd name="T8" fmla="*/ 112 w 116"/>
                <a:gd name="T9" fmla="*/ 64 h 85"/>
                <a:gd name="T10" fmla="*/ 103 w 116"/>
                <a:gd name="T11" fmla="*/ 72 h 85"/>
                <a:gd name="T12" fmla="*/ 90 w 116"/>
                <a:gd name="T13" fmla="*/ 79 h 85"/>
                <a:gd name="T14" fmla="*/ 85 w 116"/>
                <a:gd name="T15" fmla="*/ 81 h 85"/>
                <a:gd name="T16" fmla="*/ 74 w 116"/>
                <a:gd name="T17" fmla="*/ 82 h 85"/>
                <a:gd name="T18" fmla="*/ 59 w 116"/>
                <a:gd name="T19" fmla="*/ 83 h 85"/>
                <a:gd name="T20" fmla="*/ 43 w 116"/>
                <a:gd name="T21" fmla="*/ 83 h 85"/>
                <a:gd name="T22" fmla="*/ 27 w 116"/>
                <a:gd name="T23" fmla="*/ 85 h 85"/>
                <a:gd name="T24" fmla="*/ 13 w 116"/>
                <a:gd name="T25" fmla="*/ 85 h 85"/>
                <a:gd name="T26" fmla="*/ 4 w 116"/>
                <a:gd name="T27" fmla="*/ 85 h 85"/>
                <a:gd name="T28" fmla="*/ 0 w 116"/>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85"/>
                <a:gd name="T47" fmla="*/ 116 w 116"/>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85">
                  <a:moveTo>
                    <a:pt x="116" y="0"/>
                  </a:moveTo>
                  <a:lnTo>
                    <a:pt x="115" y="10"/>
                  </a:lnTo>
                  <a:lnTo>
                    <a:pt x="115" y="32"/>
                  </a:lnTo>
                  <a:lnTo>
                    <a:pt x="113" y="54"/>
                  </a:lnTo>
                  <a:lnTo>
                    <a:pt x="112" y="64"/>
                  </a:lnTo>
                  <a:lnTo>
                    <a:pt x="103" y="72"/>
                  </a:lnTo>
                  <a:lnTo>
                    <a:pt x="90" y="79"/>
                  </a:lnTo>
                  <a:lnTo>
                    <a:pt x="85" y="81"/>
                  </a:lnTo>
                  <a:lnTo>
                    <a:pt x="74" y="82"/>
                  </a:lnTo>
                  <a:lnTo>
                    <a:pt x="59" y="83"/>
                  </a:lnTo>
                  <a:lnTo>
                    <a:pt x="43" y="83"/>
                  </a:lnTo>
                  <a:lnTo>
                    <a:pt x="27" y="85"/>
                  </a:lnTo>
                  <a:lnTo>
                    <a:pt x="13" y="85"/>
                  </a:lnTo>
                  <a:lnTo>
                    <a:pt x="4" y="85"/>
                  </a:lnTo>
                  <a:lnTo>
                    <a:pt x="0" y="85"/>
                  </a:lnTo>
                </a:path>
              </a:pathLst>
            </a:custGeom>
            <a:noFill/>
            <a:ln w="4763">
              <a:solidFill>
                <a:srgbClr val="004A8F"/>
              </a:solidFill>
              <a:round/>
              <a:headEnd/>
              <a:tailEnd/>
            </a:ln>
          </p:spPr>
          <p:txBody>
            <a:bodyPr/>
            <a:lstStyle/>
            <a:p>
              <a:pPr fontAlgn="t"/>
              <a:endParaRPr lang="en-US"/>
            </a:p>
          </p:txBody>
        </p:sp>
        <p:sp>
          <p:nvSpPr>
            <p:cNvPr id="48895" name="Freeform 417"/>
            <p:cNvSpPr>
              <a:spLocks/>
            </p:cNvSpPr>
            <p:nvPr/>
          </p:nvSpPr>
          <p:spPr bwMode="auto">
            <a:xfrm>
              <a:off x="4536" y="1409"/>
              <a:ext cx="7" cy="38"/>
            </a:xfrm>
            <a:custGeom>
              <a:avLst/>
              <a:gdLst>
                <a:gd name="T0" fmla="*/ 28 w 28"/>
                <a:gd name="T1" fmla="*/ 154 h 154"/>
                <a:gd name="T2" fmla="*/ 2 w 28"/>
                <a:gd name="T3" fmla="*/ 130 h 154"/>
                <a:gd name="T4" fmla="*/ 0 w 28"/>
                <a:gd name="T5" fmla="*/ 66 h 154"/>
                <a:gd name="T6" fmla="*/ 0 w 28"/>
                <a:gd name="T7" fmla="*/ 64 h 154"/>
                <a:gd name="T8" fmla="*/ 0 w 28"/>
                <a:gd name="T9" fmla="*/ 0 h 154"/>
                <a:gd name="T10" fmla="*/ 0 60000 65536"/>
                <a:gd name="T11" fmla="*/ 0 60000 65536"/>
                <a:gd name="T12" fmla="*/ 0 60000 65536"/>
                <a:gd name="T13" fmla="*/ 0 60000 65536"/>
                <a:gd name="T14" fmla="*/ 0 60000 65536"/>
                <a:gd name="T15" fmla="*/ 0 w 28"/>
                <a:gd name="T16" fmla="*/ 0 h 154"/>
                <a:gd name="T17" fmla="*/ 28 w 28"/>
                <a:gd name="T18" fmla="*/ 154 h 154"/>
              </a:gdLst>
              <a:ahLst/>
              <a:cxnLst>
                <a:cxn ang="T10">
                  <a:pos x="T0" y="T1"/>
                </a:cxn>
                <a:cxn ang="T11">
                  <a:pos x="T2" y="T3"/>
                </a:cxn>
                <a:cxn ang="T12">
                  <a:pos x="T4" y="T5"/>
                </a:cxn>
                <a:cxn ang="T13">
                  <a:pos x="T6" y="T7"/>
                </a:cxn>
                <a:cxn ang="T14">
                  <a:pos x="T8" y="T9"/>
                </a:cxn>
              </a:cxnLst>
              <a:rect l="T15" t="T16" r="T17" b="T18"/>
              <a:pathLst>
                <a:path w="28" h="154">
                  <a:moveTo>
                    <a:pt x="28" y="154"/>
                  </a:moveTo>
                  <a:lnTo>
                    <a:pt x="2" y="130"/>
                  </a:lnTo>
                  <a:lnTo>
                    <a:pt x="0" y="66"/>
                  </a:lnTo>
                  <a:lnTo>
                    <a:pt x="0" y="64"/>
                  </a:lnTo>
                  <a:lnTo>
                    <a:pt x="0" y="0"/>
                  </a:lnTo>
                </a:path>
              </a:pathLst>
            </a:custGeom>
            <a:noFill/>
            <a:ln w="4763">
              <a:solidFill>
                <a:srgbClr val="004A8F"/>
              </a:solidFill>
              <a:round/>
              <a:headEnd/>
              <a:tailEnd/>
            </a:ln>
          </p:spPr>
          <p:txBody>
            <a:bodyPr/>
            <a:lstStyle/>
            <a:p>
              <a:pPr fontAlgn="t"/>
              <a:endParaRPr lang="en-US"/>
            </a:p>
          </p:txBody>
        </p:sp>
        <p:sp>
          <p:nvSpPr>
            <p:cNvPr id="48896" name="Freeform 418"/>
            <p:cNvSpPr>
              <a:spLocks/>
            </p:cNvSpPr>
            <p:nvPr/>
          </p:nvSpPr>
          <p:spPr bwMode="auto">
            <a:xfrm>
              <a:off x="4535" y="1403"/>
              <a:ext cx="37" cy="23"/>
            </a:xfrm>
            <a:custGeom>
              <a:avLst/>
              <a:gdLst>
                <a:gd name="T0" fmla="*/ 0 w 150"/>
                <a:gd name="T1" fmla="*/ 22 h 93"/>
                <a:gd name="T2" fmla="*/ 24 w 150"/>
                <a:gd name="T3" fmla="*/ 0 h 93"/>
                <a:gd name="T4" fmla="*/ 78 w 150"/>
                <a:gd name="T5" fmla="*/ 1 h 93"/>
                <a:gd name="T6" fmla="*/ 132 w 150"/>
                <a:gd name="T7" fmla="*/ 1 h 93"/>
                <a:gd name="T8" fmla="*/ 150 w 150"/>
                <a:gd name="T9" fmla="*/ 23 h 93"/>
                <a:gd name="T10" fmla="*/ 150 w 150"/>
                <a:gd name="T11" fmla="*/ 24 h 93"/>
                <a:gd name="T12" fmla="*/ 148 w 150"/>
                <a:gd name="T13" fmla="*/ 93 h 93"/>
                <a:gd name="T14" fmla="*/ 0 60000 65536"/>
                <a:gd name="T15" fmla="*/ 0 60000 65536"/>
                <a:gd name="T16" fmla="*/ 0 60000 65536"/>
                <a:gd name="T17" fmla="*/ 0 60000 65536"/>
                <a:gd name="T18" fmla="*/ 0 60000 65536"/>
                <a:gd name="T19" fmla="*/ 0 60000 65536"/>
                <a:gd name="T20" fmla="*/ 0 60000 65536"/>
                <a:gd name="T21" fmla="*/ 0 w 150"/>
                <a:gd name="T22" fmla="*/ 0 h 93"/>
                <a:gd name="T23" fmla="*/ 150 w 15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93">
                  <a:moveTo>
                    <a:pt x="0" y="22"/>
                  </a:moveTo>
                  <a:lnTo>
                    <a:pt x="24" y="0"/>
                  </a:lnTo>
                  <a:lnTo>
                    <a:pt x="78" y="1"/>
                  </a:lnTo>
                  <a:lnTo>
                    <a:pt x="132" y="1"/>
                  </a:lnTo>
                  <a:lnTo>
                    <a:pt x="150" y="23"/>
                  </a:lnTo>
                  <a:lnTo>
                    <a:pt x="150" y="24"/>
                  </a:lnTo>
                  <a:lnTo>
                    <a:pt x="148" y="93"/>
                  </a:lnTo>
                </a:path>
              </a:pathLst>
            </a:custGeom>
            <a:noFill/>
            <a:ln w="4763">
              <a:solidFill>
                <a:srgbClr val="004A8F"/>
              </a:solidFill>
              <a:round/>
              <a:headEnd/>
              <a:tailEnd/>
            </a:ln>
          </p:spPr>
          <p:txBody>
            <a:bodyPr/>
            <a:lstStyle/>
            <a:p>
              <a:pPr fontAlgn="t"/>
              <a:endParaRPr lang="en-US"/>
            </a:p>
          </p:txBody>
        </p:sp>
        <p:sp>
          <p:nvSpPr>
            <p:cNvPr id="48897" name="Freeform 419"/>
            <p:cNvSpPr>
              <a:spLocks/>
            </p:cNvSpPr>
            <p:nvPr/>
          </p:nvSpPr>
          <p:spPr bwMode="auto">
            <a:xfrm>
              <a:off x="4542" y="1426"/>
              <a:ext cx="30" cy="21"/>
            </a:xfrm>
            <a:custGeom>
              <a:avLst/>
              <a:gdLst>
                <a:gd name="T0" fmla="*/ 119 w 119"/>
                <a:gd name="T1" fmla="*/ 0 h 86"/>
                <a:gd name="T2" fmla="*/ 119 w 119"/>
                <a:gd name="T3" fmla="*/ 10 h 86"/>
                <a:gd name="T4" fmla="*/ 118 w 119"/>
                <a:gd name="T5" fmla="*/ 32 h 86"/>
                <a:gd name="T6" fmla="*/ 117 w 119"/>
                <a:gd name="T7" fmla="*/ 55 h 86"/>
                <a:gd name="T8" fmla="*/ 117 w 119"/>
                <a:gd name="T9" fmla="*/ 65 h 86"/>
                <a:gd name="T10" fmla="*/ 106 w 119"/>
                <a:gd name="T11" fmla="*/ 74 h 86"/>
                <a:gd name="T12" fmla="*/ 94 w 119"/>
                <a:gd name="T13" fmla="*/ 82 h 86"/>
                <a:gd name="T14" fmla="*/ 88 w 119"/>
                <a:gd name="T15" fmla="*/ 82 h 86"/>
                <a:gd name="T16" fmla="*/ 77 w 119"/>
                <a:gd name="T17" fmla="*/ 83 h 86"/>
                <a:gd name="T18" fmla="*/ 61 w 119"/>
                <a:gd name="T19" fmla="*/ 85 h 86"/>
                <a:gd name="T20" fmla="*/ 45 w 119"/>
                <a:gd name="T21" fmla="*/ 85 h 86"/>
                <a:gd name="T22" fmla="*/ 28 w 119"/>
                <a:gd name="T23" fmla="*/ 86 h 86"/>
                <a:gd name="T24" fmla="*/ 14 w 119"/>
                <a:gd name="T25" fmla="*/ 86 h 86"/>
                <a:gd name="T26" fmla="*/ 4 w 119"/>
                <a:gd name="T27" fmla="*/ 86 h 86"/>
                <a:gd name="T28" fmla="*/ 0 w 119"/>
                <a:gd name="T29" fmla="*/ 86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
                <a:gd name="T46" fmla="*/ 0 h 86"/>
                <a:gd name="T47" fmla="*/ 119 w 119"/>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 h="86">
                  <a:moveTo>
                    <a:pt x="119" y="0"/>
                  </a:moveTo>
                  <a:lnTo>
                    <a:pt x="119" y="10"/>
                  </a:lnTo>
                  <a:lnTo>
                    <a:pt x="118" y="32"/>
                  </a:lnTo>
                  <a:lnTo>
                    <a:pt x="117" y="55"/>
                  </a:lnTo>
                  <a:lnTo>
                    <a:pt x="117" y="65"/>
                  </a:lnTo>
                  <a:lnTo>
                    <a:pt x="106" y="74"/>
                  </a:lnTo>
                  <a:lnTo>
                    <a:pt x="94" y="82"/>
                  </a:lnTo>
                  <a:lnTo>
                    <a:pt x="88" y="82"/>
                  </a:lnTo>
                  <a:lnTo>
                    <a:pt x="77" y="83"/>
                  </a:lnTo>
                  <a:lnTo>
                    <a:pt x="61" y="85"/>
                  </a:lnTo>
                  <a:lnTo>
                    <a:pt x="45" y="85"/>
                  </a:lnTo>
                  <a:lnTo>
                    <a:pt x="28" y="86"/>
                  </a:lnTo>
                  <a:lnTo>
                    <a:pt x="14" y="86"/>
                  </a:lnTo>
                  <a:lnTo>
                    <a:pt x="4" y="86"/>
                  </a:lnTo>
                  <a:lnTo>
                    <a:pt x="0" y="86"/>
                  </a:lnTo>
                </a:path>
              </a:pathLst>
            </a:custGeom>
            <a:noFill/>
            <a:ln w="4763">
              <a:solidFill>
                <a:srgbClr val="004A8F"/>
              </a:solidFill>
              <a:round/>
              <a:headEnd/>
              <a:tailEnd/>
            </a:ln>
          </p:spPr>
          <p:txBody>
            <a:bodyPr/>
            <a:lstStyle/>
            <a:p>
              <a:pPr fontAlgn="t"/>
              <a:endParaRPr lang="en-US"/>
            </a:p>
          </p:txBody>
        </p:sp>
        <p:sp>
          <p:nvSpPr>
            <p:cNvPr id="48898" name="Freeform 420"/>
            <p:cNvSpPr>
              <a:spLocks/>
            </p:cNvSpPr>
            <p:nvPr/>
          </p:nvSpPr>
          <p:spPr bwMode="auto">
            <a:xfrm>
              <a:off x="4535" y="1408"/>
              <a:ext cx="7" cy="39"/>
            </a:xfrm>
            <a:custGeom>
              <a:avLst/>
              <a:gdLst>
                <a:gd name="T0" fmla="*/ 29 w 29"/>
                <a:gd name="T1" fmla="*/ 157 h 157"/>
                <a:gd name="T2" fmla="*/ 3 w 29"/>
                <a:gd name="T3" fmla="*/ 132 h 157"/>
                <a:gd name="T4" fmla="*/ 2 w 29"/>
                <a:gd name="T5" fmla="*/ 67 h 157"/>
                <a:gd name="T6" fmla="*/ 2 w 29"/>
                <a:gd name="T7" fmla="*/ 66 h 157"/>
                <a:gd name="T8" fmla="*/ 0 w 29"/>
                <a:gd name="T9" fmla="*/ 0 h 157"/>
                <a:gd name="T10" fmla="*/ 0 60000 65536"/>
                <a:gd name="T11" fmla="*/ 0 60000 65536"/>
                <a:gd name="T12" fmla="*/ 0 60000 65536"/>
                <a:gd name="T13" fmla="*/ 0 60000 65536"/>
                <a:gd name="T14" fmla="*/ 0 60000 65536"/>
                <a:gd name="T15" fmla="*/ 0 w 29"/>
                <a:gd name="T16" fmla="*/ 0 h 157"/>
                <a:gd name="T17" fmla="*/ 29 w 29"/>
                <a:gd name="T18" fmla="*/ 157 h 157"/>
              </a:gdLst>
              <a:ahLst/>
              <a:cxnLst>
                <a:cxn ang="T10">
                  <a:pos x="T0" y="T1"/>
                </a:cxn>
                <a:cxn ang="T11">
                  <a:pos x="T2" y="T3"/>
                </a:cxn>
                <a:cxn ang="T12">
                  <a:pos x="T4" y="T5"/>
                </a:cxn>
                <a:cxn ang="T13">
                  <a:pos x="T6" y="T7"/>
                </a:cxn>
                <a:cxn ang="T14">
                  <a:pos x="T8" y="T9"/>
                </a:cxn>
              </a:cxnLst>
              <a:rect l="T15" t="T16" r="T17" b="T18"/>
              <a:pathLst>
                <a:path w="29" h="157">
                  <a:moveTo>
                    <a:pt x="29" y="157"/>
                  </a:moveTo>
                  <a:lnTo>
                    <a:pt x="3" y="132"/>
                  </a:lnTo>
                  <a:lnTo>
                    <a:pt x="2" y="67"/>
                  </a:lnTo>
                  <a:lnTo>
                    <a:pt x="2" y="66"/>
                  </a:lnTo>
                  <a:lnTo>
                    <a:pt x="0" y="0"/>
                  </a:lnTo>
                </a:path>
              </a:pathLst>
            </a:custGeom>
            <a:noFill/>
            <a:ln w="4763">
              <a:solidFill>
                <a:srgbClr val="004A8F"/>
              </a:solidFill>
              <a:round/>
              <a:headEnd/>
              <a:tailEnd/>
            </a:ln>
          </p:spPr>
          <p:txBody>
            <a:bodyPr/>
            <a:lstStyle/>
            <a:p>
              <a:pPr fontAlgn="t"/>
              <a:endParaRPr lang="en-US"/>
            </a:p>
          </p:txBody>
        </p:sp>
        <p:sp>
          <p:nvSpPr>
            <p:cNvPr id="48899" name="Freeform 421"/>
            <p:cNvSpPr>
              <a:spLocks/>
            </p:cNvSpPr>
            <p:nvPr/>
          </p:nvSpPr>
          <p:spPr bwMode="auto">
            <a:xfrm>
              <a:off x="4535" y="1402"/>
              <a:ext cx="38" cy="24"/>
            </a:xfrm>
            <a:custGeom>
              <a:avLst/>
              <a:gdLst>
                <a:gd name="T0" fmla="*/ 0 w 152"/>
                <a:gd name="T1" fmla="*/ 24 h 94"/>
                <a:gd name="T2" fmla="*/ 25 w 152"/>
                <a:gd name="T3" fmla="*/ 0 h 94"/>
                <a:gd name="T4" fmla="*/ 79 w 152"/>
                <a:gd name="T5" fmla="*/ 0 h 94"/>
                <a:gd name="T6" fmla="*/ 134 w 152"/>
                <a:gd name="T7" fmla="*/ 2 h 94"/>
                <a:gd name="T8" fmla="*/ 152 w 152"/>
                <a:gd name="T9" fmla="*/ 25 h 94"/>
                <a:gd name="T10" fmla="*/ 152 w 152"/>
                <a:gd name="T11" fmla="*/ 25 h 94"/>
                <a:gd name="T12" fmla="*/ 151 w 152"/>
                <a:gd name="T13" fmla="*/ 94 h 94"/>
                <a:gd name="T14" fmla="*/ 0 60000 65536"/>
                <a:gd name="T15" fmla="*/ 0 60000 65536"/>
                <a:gd name="T16" fmla="*/ 0 60000 65536"/>
                <a:gd name="T17" fmla="*/ 0 60000 65536"/>
                <a:gd name="T18" fmla="*/ 0 60000 65536"/>
                <a:gd name="T19" fmla="*/ 0 60000 65536"/>
                <a:gd name="T20" fmla="*/ 0 60000 65536"/>
                <a:gd name="T21" fmla="*/ 0 w 152"/>
                <a:gd name="T22" fmla="*/ 0 h 94"/>
                <a:gd name="T23" fmla="*/ 152 w 152"/>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4">
                  <a:moveTo>
                    <a:pt x="0" y="24"/>
                  </a:moveTo>
                  <a:lnTo>
                    <a:pt x="25" y="0"/>
                  </a:lnTo>
                  <a:lnTo>
                    <a:pt x="79" y="0"/>
                  </a:lnTo>
                  <a:lnTo>
                    <a:pt x="134" y="2"/>
                  </a:lnTo>
                  <a:lnTo>
                    <a:pt x="152" y="25"/>
                  </a:lnTo>
                  <a:lnTo>
                    <a:pt x="151" y="94"/>
                  </a:lnTo>
                </a:path>
              </a:pathLst>
            </a:custGeom>
            <a:noFill/>
            <a:ln w="4763">
              <a:solidFill>
                <a:srgbClr val="004A8F"/>
              </a:solidFill>
              <a:round/>
              <a:headEnd/>
              <a:tailEnd/>
            </a:ln>
          </p:spPr>
          <p:txBody>
            <a:bodyPr/>
            <a:lstStyle/>
            <a:p>
              <a:pPr fontAlgn="t"/>
              <a:endParaRPr lang="en-US"/>
            </a:p>
          </p:txBody>
        </p:sp>
        <p:sp>
          <p:nvSpPr>
            <p:cNvPr id="48900" name="Freeform 422"/>
            <p:cNvSpPr>
              <a:spLocks/>
            </p:cNvSpPr>
            <p:nvPr/>
          </p:nvSpPr>
          <p:spPr bwMode="auto">
            <a:xfrm>
              <a:off x="4542" y="1426"/>
              <a:ext cx="30" cy="22"/>
            </a:xfrm>
            <a:custGeom>
              <a:avLst/>
              <a:gdLst>
                <a:gd name="T0" fmla="*/ 124 w 124"/>
                <a:gd name="T1" fmla="*/ 0 h 90"/>
                <a:gd name="T2" fmla="*/ 124 w 124"/>
                <a:gd name="T3" fmla="*/ 11 h 90"/>
                <a:gd name="T4" fmla="*/ 124 w 124"/>
                <a:gd name="T5" fmla="*/ 35 h 90"/>
                <a:gd name="T6" fmla="*/ 122 w 124"/>
                <a:gd name="T7" fmla="*/ 58 h 90"/>
                <a:gd name="T8" fmla="*/ 122 w 124"/>
                <a:gd name="T9" fmla="*/ 70 h 90"/>
                <a:gd name="T10" fmla="*/ 112 w 124"/>
                <a:gd name="T11" fmla="*/ 78 h 90"/>
                <a:gd name="T12" fmla="*/ 98 w 124"/>
                <a:gd name="T13" fmla="*/ 87 h 90"/>
                <a:gd name="T14" fmla="*/ 93 w 124"/>
                <a:gd name="T15" fmla="*/ 87 h 90"/>
                <a:gd name="T16" fmla="*/ 81 w 124"/>
                <a:gd name="T17" fmla="*/ 88 h 90"/>
                <a:gd name="T18" fmla="*/ 64 w 124"/>
                <a:gd name="T19" fmla="*/ 88 h 90"/>
                <a:gd name="T20" fmla="*/ 48 w 124"/>
                <a:gd name="T21" fmla="*/ 89 h 90"/>
                <a:gd name="T22" fmla="*/ 30 w 124"/>
                <a:gd name="T23" fmla="*/ 89 h 90"/>
                <a:gd name="T24" fmla="*/ 14 w 124"/>
                <a:gd name="T25" fmla="*/ 89 h 90"/>
                <a:gd name="T26" fmla="*/ 4 w 124"/>
                <a:gd name="T27" fmla="*/ 90 h 90"/>
                <a:gd name="T28" fmla="*/ 0 w 124"/>
                <a:gd name="T29" fmla="*/ 9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90"/>
                <a:gd name="T47" fmla="*/ 124 w 124"/>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90">
                  <a:moveTo>
                    <a:pt x="124" y="0"/>
                  </a:moveTo>
                  <a:lnTo>
                    <a:pt x="124" y="11"/>
                  </a:lnTo>
                  <a:lnTo>
                    <a:pt x="124" y="35"/>
                  </a:lnTo>
                  <a:lnTo>
                    <a:pt x="122" y="58"/>
                  </a:lnTo>
                  <a:lnTo>
                    <a:pt x="122" y="70"/>
                  </a:lnTo>
                  <a:lnTo>
                    <a:pt x="112" y="78"/>
                  </a:lnTo>
                  <a:lnTo>
                    <a:pt x="98" y="87"/>
                  </a:lnTo>
                  <a:lnTo>
                    <a:pt x="93" y="87"/>
                  </a:lnTo>
                  <a:lnTo>
                    <a:pt x="81" y="88"/>
                  </a:lnTo>
                  <a:lnTo>
                    <a:pt x="64" y="88"/>
                  </a:lnTo>
                  <a:lnTo>
                    <a:pt x="48" y="89"/>
                  </a:lnTo>
                  <a:lnTo>
                    <a:pt x="30" y="89"/>
                  </a:lnTo>
                  <a:lnTo>
                    <a:pt x="14" y="89"/>
                  </a:lnTo>
                  <a:lnTo>
                    <a:pt x="4" y="90"/>
                  </a:lnTo>
                  <a:lnTo>
                    <a:pt x="0" y="90"/>
                  </a:lnTo>
                </a:path>
              </a:pathLst>
            </a:custGeom>
            <a:noFill/>
            <a:ln w="4763">
              <a:solidFill>
                <a:srgbClr val="004A8F"/>
              </a:solidFill>
              <a:round/>
              <a:headEnd/>
              <a:tailEnd/>
            </a:ln>
          </p:spPr>
          <p:txBody>
            <a:bodyPr/>
            <a:lstStyle/>
            <a:p>
              <a:pPr fontAlgn="t"/>
              <a:endParaRPr lang="en-US"/>
            </a:p>
          </p:txBody>
        </p:sp>
        <p:sp>
          <p:nvSpPr>
            <p:cNvPr id="48901" name="Freeform 423"/>
            <p:cNvSpPr>
              <a:spLocks/>
            </p:cNvSpPr>
            <p:nvPr/>
          </p:nvSpPr>
          <p:spPr bwMode="auto">
            <a:xfrm>
              <a:off x="4535" y="1408"/>
              <a:ext cx="7" cy="40"/>
            </a:xfrm>
            <a:custGeom>
              <a:avLst/>
              <a:gdLst>
                <a:gd name="T0" fmla="*/ 27 w 27"/>
                <a:gd name="T1" fmla="*/ 160 h 160"/>
                <a:gd name="T2" fmla="*/ 3 w 27"/>
                <a:gd name="T3" fmla="*/ 135 h 160"/>
                <a:gd name="T4" fmla="*/ 0 w 27"/>
                <a:gd name="T5" fmla="*/ 67 h 160"/>
                <a:gd name="T6" fmla="*/ 1 w 27"/>
                <a:gd name="T7" fmla="*/ 67 h 160"/>
                <a:gd name="T8" fmla="*/ 0 w 27"/>
                <a:gd name="T9" fmla="*/ 0 h 160"/>
                <a:gd name="T10" fmla="*/ 0 60000 65536"/>
                <a:gd name="T11" fmla="*/ 0 60000 65536"/>
                <a:gd name="T12" fmla="*/ 0 60000 65536"/>
                <a:gd name="T13" fmla="*/ 0 60000 65536"/>
                <a:gd name="T14" fmla="*/ 0 60000 65536"/>
                <a:gd name="T15" fmla="*/ 0 w 27"/>
                <a:gd name="T16" fmla="*/ 0 h 160"/>
                <a:gd name="T17" fmla="*/ 27 w 27"/>
                <a:gd name="T18" fmla="*/ 160 h 160"/>
              </a:gdLst>
              <a:ahLst/>
              <a:cxnLst>
                <a:cxn ang="T10">
                  <a:pos x="T0" y="T1"/>
                </a:cxn>
                <a:cxn ang="T11">
                  <a:pos x="T2" y="T3"/>
                </a:cxn>
                <a:cxn ang="T12">
                  <a:pos x="T4" y="T5"/>
                </a:cxn>
                <a:cxn ang="T13">
                  <a:pos x="T6" y="T7"/>
                </a:cxn>
                <a:cxn ang="T14">
                  <a:pos x="T8" y="T9"/>
                </a:cxn>
              </a:cxnLst>
              <a:rect l="T15" t="T16" r="T17" b="T18"/>
              <a:pathLst>
                <a:path w="27" h="160">
                  <a:moveTo>
                    <a:pt x="27" y="160"/>
                  </a:moveTo>
                  <a:lnTo>
                    <a:pt x="3" y="135"/>
                  </a:lnTo>
                  <a:lnTo>
                    <a:pt x="0" y="67"/>
                  </a:lnTo>
                  <a:lnTo>
                    <a:pt x="1" y="67"/>
                  </a:lnTo>
                  <a:lnTo>
                    <a:pt x="0" y="0"/>
                  </a:lnTo>
                </a:path>
              </a:pathLst>
            </a:custGeom>
            <a:noFill/>
            <a:ln w="4763">
              <a:solidFill>
                <a:srgbClr val="004A8F"/>
              </a:solidFill>
              <a:round/>
              <a:headEnd/>
              <a:tailEnd/>
            </a:ln>
          </p:spPr>
          <p:txBody>
            <a:bodyPr/>
            <a:lstStyle/>
            <a:p>
              <a:pPr fontAlgn="t"/>
              <a:endParaRPr lang="en-US"/>
            </a:p>
          </p:txBody>
        </p:sp>
        <p:sp>
          <p:nvSpPr>
            <p:cNvPr id="48902" name="Freeform 424"/>
            <p:cNvSpPr>
              <a:spLocks/>
            </p:cNvSpPr>
            <p:nvPr/>
          </p:nvSpPr>
          <p:spPr bwMode="auto">
            <a:xfrm>
              <a:off x="4541" y="1401"/>
              <a:ext cx="32" cy="42"/>
            </a:xfrm>
            <a:custGeom>
              <a:avLst/>
              <a:gdLst>
                <a:gd name="T0" fmla="*/ 0 w 131"/>
                <a:gd name="T1" fmla="*/ 0 h 168"/>
                <a:gd name="T2" fmla="*/ 56 w 131"/>
                <a:gd name="T3" fmla="*/ 1 h 168"/>
                <a:gd name="T4" fmla="*/ 112 w 131"/>
                <a:gd name="T5" fmla="*/ 1 h 168"/>
                <a:gd name="T6" fmla="*/ 131 w 131"/>
                <a:gd name="T7" fmla="*/ 25 h 168"/>
                <a:gd name="T8" fmla="*/ 130 w 131"/>
                <a:gd name="T9" fmla="*/ 96 h 168"/>
                <a:gd name="T10" fmla="*/ 129 w 131"/>
                <a:gd name="T11" fmla="*/ 168 h 168"/>
                <a:gd name="T12" fmla="*/ 0 60000 65536"/>
                <a:gd name="T13" fmla="*/ 0 60000 65536"/>
                <a:gd name="T14" fmla="*/ 0 60000 65536"/>
                <a:gd name="T15" fmla="*/ 0 60000 65536"/>
                <a:gd name="T16" fmla="*/ 0 60000 65536"/>
                <a:gd name="T17" fmla="*/ 0 60000 65536"/>
                <a:gd name="T18" fmla="*/ 0 w 131"/>
                <a:gd name="T19" fmla="*/ 0 h 168"/>
                <a:gd name="T20" fmla="*/ 131 w 131"/>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31" h="168">
                  <a:moveTo>
                    <a:pt x="0" y="0"/>
                  </a:moveTo>
                  <a:lnTo>
                    <a:pt x="56" y="1"/>
                  </a:lnTo>
                  <a:lnTo>
                    <a:pt x="112" y="1"/>
                  </a:lnTo>
                  <a:lnTo>
                    <a:pt x="131" y="25"/>
                  </a:lnTo>
                  <a:lnTo>
                    <a:pt x="130" y="96"/>
                  </a:lnTo>
                  <a:lnTo>
                    <a:pt x="129" y="168"/>
                  </a:lnTo>
                </a:path>
              </a:pathLst>
            </a:custGeom>
            <a:noFill/>
            <a:ln w="4763">
              <a:solidFill>
                <a:srgbClr val="004A8F"/>
              </a:solidFill>
              <a:round/>
              <a:headEnd/>
              <a:tailEnd/>
            </a:ln>
          </p:spPr>
          <p:txBody>
            <a:bodyPr/>
            <a:lstStyle/>
            <a:p>
              <a:pPr fontAlgn="t"/>
              <a:endParaRPr lang="en-US"/>
            </a:p>
          </p:txBody>
        </p:sp>
        <p:sp>
          <p:nvSpPr>
            <p:cNvPr id="48903" name="Freeform 425"/>
            <p:cNvSpPr>
              <a:spLocks/>
            </p:cNvSpPr>
            <p:nvPr/>
          </p:nvSpPr>
          <p:spPr bwMode="auto">
            <a:xfrm>
              <a:off x="4541" y="1443"/>
              <a:ext cx="32" cy="5"/>
            </a:xfrm>
            <a:custGeom>
              <a:avLst/>
              <a:gdLst>
                <a:gd name="T0" fmla="*/ 127 w 127"/>
                <a:gd name="T1" fmla="*/ 0 h 21"/>
                <a:gd name="T2" fmla="*/ 115 w 127"/>
                <a:gd name="T3" fmla="*/ 9 h 21"/>
                <a:gd name="T4" fmla="*/ 101 w 127"/>
                <a:gd name="T5" fmla="*/ 18 h 21"/>
                <a:gd name="T6" fmla="*/ 96 w 127"/>
                <a:gd name="T7" fmla="*/ 18 h 21"/>
                <a:gd name="T8" fmla="*/ 83 w 127"/>
                <a:gd name="T9" fmla="*/ 18 h 21"/>
                <a:gd name="T10" fmla="*/ 68 w 127"/>
                <a:gd name="T11" fmla="*/ 18 h 21"/>
                <a:gd name="T12" fmla="*/ 48 w 127"/>
                <a:gd name="T13" fmla="*/ 19 h 21"/>
                <a:gd name="T14" fmla="*/ 30 w 127"/>
                <a:gd name="T15" fmla="*/ 19 h 21"/>
                <a:gd name="T16" fmla="*/ 15 w 127"/>
                <a:gd name="T17" fmla="*/ 19 h 21"/>
                <a:gd name="T18" fmla="*/ 5 w 127"/>
                <a:gd name="T19" fmla="*/ 21 h 21"/>
                <a:gd name="T20" fmla="*/ 0 w 127"/>
                <a:gd name="T21" fmla="*/ 2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21"/>
                <a:gd name="T35" fmla="*/ 127 w 127"/>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21">
                  <a:moveTo>
                    <a:pt x="127" y="0"/>
                  </a:moveTo>
                  <a:lnTo>
                    <a:pt x="115" y="9"/>
                  </a:lnTo>
                  <a:lnTo>
                    <a:pt x="101" y="18"/>
                  </a:lnTo>
                  <a:lnTo>
                    <a:pt x="96" y="18"/>
                  </a:lnTo>
                  <a:lnTo>
                    <a:pt x="83" y="18"/>
                  </a:lnTo>
                  <a:lnTo>
                    <a:pt x="68" y="18"/>
                  </a:lnTo>
                  <a:lnTo>
                    <a:pt x="48" y="19"/>
                  </a:lnTo>
                  <a:lnTo>
                    <a:pt x="30" y="19"/>
                  </a:lnTo>
                  <a:lnTo>
                    <a:pt x="15" y="19"/>
                  </a:lnTo>
                  <a:lnTo>
                    <a:pt x="5" y="21"/>
                  </a:lnTo>
                  <a:lnTo>
                    <a:pt x="0" y="21"/>
                  </a:lnTo>
                </a:path>
              </a:pathLst>
            </a:custGeom>
            <a:noFill/>
            <a:ln w="4763">
              <a:solidFill>
                <a:srgbClr val="004A8F"/>
              </a:solidFill>
              <a:round/>
              <a:headEnd/>
              <a:tailEnd/>
            </a:ln>
          </p:spPr>
          <p:txBody>
            <a:bodyPr/>
            <a:lstStyle/>
            <a:p>
              <a:pPr fontAlgn="t"/>
              <a:endParaRPr lang="en-US"/>
            </a:p>
          </p:txBody>
        </p:sp>
        <p:sp>
          <p:nvSpPr>
            <p:cNvPr id="48904" name="Freeform 426"/>
            <p:cNvSpPr>
              <a:spLocks/>
            </p:cNvSpPr>
            <p:nvPr/>
          </p:nvSpPr>
          <p:spPr bwMode="auto">
            <a:xfrm>
              <a:off x="4534" y="1401"/>
              <a:ext cx="7" cy="47"/>
            </a:xfrm>
            <a:custGeom>
              <a:avLst/>
              <a:gdLst>
                <a:gd name="T0" fmla="*/ 28 w 28"/>
                <a:gd name="T1" fmla="*/ 189 h 189"/>
                <a:gd name="T2" fmla="*/ 3 w 28"/>
                <a:gd name="T3" fmla="*/ 162 h 189"/>
                <a:gd name="T4" fmla="*/ 2 w 28"/>
                <a:gd name="T5" fmla="*/ 92 h 189"/>
                <a:gd name="T6" fmla="*/ 0 w 28"/>
                <a:gd name="T7" fmla="*/ 24 h 189"/>
                <a:gd name="T8" fmla="*/ 26 w 28"/>
                <a:gd name="T9" fmla="*/ 0 h 189"/>
                <a:gd name="T10" fmla="*/ 0 60000 65536"/>
                <a:gd name="T11" fmla="*/ 0 60000 65536"/>
                <a:gd name="T12" fmla="*/ 0 60000 65536"/>
                <a:gd name="T13" fmla="*/ 0 60000 65536"/>
                <a:gd name="T14" fmla="*/ 0 60000 65536"/>
                <a:gd name="T15" fmla="*/ 0 w 28"/>
                <a:gd name="T16" fmla="*/ 0 h 189"/>
                <a:gd name="T17" fmla="*/ 28 w 28"/>
                <a:gd name="T18" fmla="*/ 189 h 189"/>
              </a:gdLst>
              <a:ahLst/>
              <a:cxnLst>
                <a:cxn ang="T10">
                  <a:pos x="T0" y="T1"/>
                </a:cxn>
                <a:cxn ang="T11">
                  <a:pos x="T2" y="T3"/>
                </a:cxn>
                <a:cxn ang="T12">
                  <a:pos x="T4" y="T5"/>
                </a:cxn>
                <a:cxn ang="T13">
                  <a:pos x="T6" y="T7"/>
                </a:cxn>
                <a:cxn ang="T14">
                  <a:pos x="T8" y="T9"/>
                </a:cxn>
              </a:cxnLst>
              <a:rect l="T15" t="T16" r="T17" b="T18"/>
              <a:pathLst>
                <a:path w="28" h="189">
                  <a:moveTo>
                    <a:pt x="28" y="189"/>
                  </a:moveTo>
                  <a:lnTo>
                    <a:pt x="3" y="162"/>
                  </a:lnTo>
                  <a:lnTo>
                    <a:pt x="2" y="92"/>
                  </a:lnTo>
                  <a:lnTo>
                    <a:pt x="0" y="24"/>
                  </a:lnTo>
                  <a:lnTo>
                    <a:pt x="26" y="0"/>
                  </a:lnTo>
                </a:path>
              </a:pathLst>
            </a:custGeom>
            <a:noFill/>
            <a:ln w="4763">
              <a:solidFill>
                <a:srgbClr val="004A8F"/>
              </a:solidFill>
              <a:round/>
              <a:headEnd/>
              <a:tailEnd/>
            </a:ln>
          </p:spPr>
          <p:txBody>
            <a:bodyPr/>
            <a:lstStyle/>
            <a:p>
              <a:pPr fontAlgn="t"/>
              <a:endParaRPr lang="en-US"/>
            </a:p>
          </p:txBody>
        </p:sp>
        <p:sp>
          <p:nvSpPr>
            <p:cNvPr id="48905" name="Freeform 427"/>
            <p:cNvSpPr>
              <a:spLocks/>
            </p:cNvSpPr>
            <p:nvPr/>
          </p:nvSpPr>
          <p:spPr bwMode="auto">
            <a:xfrm>
              <a:off x="4544" y="1394"/>
              <a:ext cx="1" cy="8"/>
            </a:xfrm>
            <a:custGeom>
              <a:avLst/>
              <a:gdLst>
                <a:gd name="T0" fmla="*/ 0 w 4"/>
                <a:gd name="T1" fmla="*/ 35 h 35"/>
                <a:gd name="T2" fmla="*/ 1 w 4"/>
                <a:gd name="T3" fmla="*/ 17 h 35"/>
                <a:gd name="T4" fmla="*/ 4 w 4"/>
                <a:gd name="T5" fmla="*/ 0 h 35"/>
                <a:gd name="T6" fmla="*/ 0 60000 65536"/>
                <a:gd name="T7" fmla="*/ 0 60000 65536"/>
                <a:gd name="T8" fmla="*/ 0 60000 65536"/>
                <a:gd name="T9" fmla="*/ 0 w 4"/>
                <a:gd name="T10" fmla="*/ 0 h 35"/>
                <a:gd name="T11" fmla="*/ 4 w 4"/>
                <a:gd name="T12" fmla="*/ 35 h 35"/>
              </a:gdLst>
              <a:ahLst/>
              <a:cxnLst>
                <a:cxn ang="T6">
                  <a:pos x="T0" y="T1"/>
                </a:cxn>
                <a:cxn ang="T7">
                  <a:pos x="T2" y="T3"/>
                </a:cxn>
                <a:cxn ang="T8">
                  <a:pos x="T4" y="T5"/>
                </a:cxn>
              </a:cxnLst>
              <a:rect l="T9" t="T10" r="T11" b="T12"/>
              <a:pathLst>
                <a:path w="4" h="35">
                  <a:moveTo>
                    <a:pt x="0" y="35"/>
                  </a:moveTo>
                  <a:lnTo>
                    <a:pt x="1" y="17"/>
                  </a:lnTo>
                  <a:lnTo>
                    <a:pt x="4" y="0"/>
                  </a:lnTo>
                </a:path>
              </a:pathLst>
            </a:custGeom>
            <a:noFill/>
            <a:ln w="6350">
              <a:solidFill>
                <a:srgbClr val="004A8F"/>
              </a:solidFill>
              <a:round/>
              <a:headEnd/>
              <a:tailEnd/>
            </a:ln>
          </p:spPr>
          <p:txBody>
            <a:bodyPr/>
            <a:lstStyle/>
            <a:p>
              <a:pPr fontAlgn="t"/>
              <a:endParaRPr lang="en-US"/>
            </a:p>
          </p:txBody>
        </p:sp>
        <p:sp>
          <p:nvSpPr>
            <p:cNvPr id="48906" name="Freeform 428"/>
            <p:cNvSpPr>
              <a:spLocks/>
            </p:cNvSpPr>
            <p:nvPr/>
          </p:nvSpPr>
          <p:spPr bwMode="auto">
            <a:xfrm>
              <a:off x="4545" y="1394"/>
              <a:ext cx="17" cy="7"/>
            </a:xfrm>
            <a:custGeom>
              <a:avLst/>
              <a:gdLst>
                <a:gd name="T0" fmla="*/ 0 w 71"/>
                <a:gd name="T1" fmla="*/ 0 h 30"/>
                <a:gd name="T2" fmla="*/ 71 w 71"/>
                <a:gd name="T3" fmla="*/ 0 h 30"/>
                <a:gd name="T4" fmla="*/ 71 w 71"/>
                <a:gd name="T5" fmla="*/ 30 h 30"/>
                <a:gd name="T6" fmla="*/ 0 60000 65536"/>
                <a:gd name="T7" fmla="*/ 0 60000 65536"/>
                <a:gd name="T8" fmla="*/ 0 60000 65536"/>
                <a:gd name="T9" fmla="*/ 0 w 71"/>
                <a:gd name="T10" fmla="*/ 0 h 30"/>
                <a:gd name="T11" fmla="*/ 71 w 71"/>
                <a:gd name="T12" fmla="*/ 30 h 30"/>
              </a:gdLst>
              <a:ahLst/>
              <a:cxnLst>
                <a:cxn ang="T6">
                  <a:pos x="T0" y="T1"/>
                </a:cxn>
                <a:cxn ang="T7">
                  <a:pos x="T2" y="T3"/>
                </a:cxn>
                <a:cxn ang="T8">
                  <a:pos x="T4" y="T5"/>
                </a:cxn>
              </a:cxnLst>
              <a:rect l="T9" t="T10" r="T11" b="T12"/>
              <a:pathLst>
                <a:path w="71" h="30">
                  <a:moveTo>
                    <a:pt x="0" y="0"/>
                  </a:moveTo>
                  <a:lnTo>
                    <a:pt x="71" y="0"/>
                  </a:lnTo>
                  <a:lnTo>
                    <a:pt x="71" y="30"/>
                  </a:lnTo>
                </a:path>
              </a:pathLst>
            </a:custGeom>
            <a:noFill/>
            <a:ln w="6350">
              <a:solidFill>
                <a:srgbClr val="004A8F"/>
              </a:solidFill>
              <a:round/>
              <a:headEnd/>
              <a:tailEnd/>
            </a:ln>
          </p:spPr>
          <p:txBody>
            <a:bodyPr/>
            <a:lstStyle/>
            <a:p>
              <a:pPr fontAlgn="t"/>
              <a:endParaRPr lang="en-US"/>
            </a:p>
          </p:txBody>
        </p:sp>
        <p:sp>
          <p:nvSpPr>
            <p:cNvPr id="48907" name="Freeform 429"/>
            <p:cNvSpPr>
              <a:spLocks/>
            </p:cNvSpPr>
            <p:nvPr/>
          </p:nvSpPr>
          <p:spPr bwMode="auto">
            <a:xfrm>
              <a:off x="4545" y="1394"/>
              <a:ext cx="17" cy="7"/>
            </a:xfrm>
            <a:custGeom>
              <a:avLst/>
              <a:gdLst>
                <a:gd name="T0" fmla="*/ 67 w 67"/>
                <a:gd name="T1" fmla="*/ 0 h 27"/>
                <a:gd name="T2" fmla="*/ 36 w 67"/>
                <a:gd name="T3" fmla="*/ 27 h 27"/>
                <a:gd name="T4" fmla="*/ 0 w 67"/>
                <a:gd name="T5" fmla="*/ 1 h 27"/>
                <a:gd name="T6" fmla="*/ 0 60000 65536"/>
                <a:gd name="T7" fmla="*/ 0 60000 65536"/>
                <a:gd name="T8" fmla="*/ 0 60000 65536"/>
                <a:gd name="T9" fmla="*/ 0 w 67"/>
                <a:gd name="T10" fmla="*/ 0 h 27"/>
                <a:gd name="T11" fmla="*/ 67 w 67"/>
                <a:gd name="T12" fmla="*/ 27 h 27"/>
              </a:gdLst>
              <a:ahLst/>
              <a:cxnLst>
                <a:cxn ang="T6">
                  <a:pos x="T0" y="T1"/>
                </a:cxn>
                <a:cxn ang="T7">
                  <a:pos x="T2" y="T3"/>
                </a:cxn>
                <a:cxn ang="T8">
                  <a:pos x="T4" y="T5"/>
                </a:cxn>
              </a:cxnLst>
              <a:rect l="T9" t="T10" r="T11" b="T12"/>
              <a:pathLst>
                <a:path w="67" h="27">
                  <a:moveTo>
                    <a:pt x="67" y="0"/>
                  </a:moveTo>
                  <a:lnTo>
                    <a:pt x="36" y="27"/>
                  </a:lnTo>
                  <a:lnTo>
                    <a:pt x="0" y="1"/>
                  </a:lnTo>
                </a:path>
              </a:pathLst>
            </a:custGeom>
            <a:noFill/>
            <a:ln w="4763">
              <a:solidFill>
                <a:srgbClr val="004A8F"/>
              </a:solidFill>
              <a:round/>
              <a:headEnd/>
              <a:tailEnd/>
            </a:ln>
          </p:spPr>
          <p:txBody>
            <a:bodyPr/>
            <a:lstStyle/>
            <a:p>
              <a:pPr fontAlgn="t"/>
              <a:endParaRPr lang="en-US"/>
            </a:p>
          </p:txBody>
        </p:sp>
        <p:sp>
          <p:nvSpPr>
            <p:cNvPr id="48908" name="Freeform 430"/>
            <p:cNvSpPr>
              <a:spLocks/>
            </p:cNvSpPr>
            <p:nvPr/>
          </p:nvSpPr>
          <p:spPr bwMode="auto">
            <a:xfrm>
              <a:off x="4550" y="1372"/>
              <a:ext cx="6" cy="30"/>
            </a:xfrm>
            <a:custGeom>
              <a:avLst/>
              <a:gdLst>
                <a:gd name="T0" fmla="*/ 0 w 25"/>
                <a:gd name="T1" fmla="*/ 119 h 120"/>
                <a:gd name="T2" fmla="*/ 14 w 25"/>
                <a:gd name="T3" fmla="*/ 0 h 120"/>
                <a:gd name="T4" fmla="*/ 25 w 25"/>
                <a:gd name="T5" fmla="*/ 120 h 120"/>
                <a:gd name="T6" fmla="*/ 0 w 25"/>
                <a:gd name="T7" fmla="*/ 119 h 120"/>
                <a:gd name="T8" fmla="*/ 0 60000 65536"/>
                <a:gd name="T9" fmla="*/ 0 60000 65536"/>
                <a:gd name="T10" fmla="*/ 0 60000 65536"/>
                <a:gd name="T11" fmla="*/ 0 60000 65536"/>
                <a:gd name="T12" fmla="*/ 0 w 25"/>
                <a:gd name="T13" fmla="*/ 0 h 120"/>
                <a:gd name="T14" fmla="*/ 25 w 25"/>
                <a:gd name="T15" fmla="*/ 120 h 120"/>
              </a:gdLst>
              <a:ahLst/>
              <a:cxnLst>
                <a:cxn ang="T8">
                  <a:pos x="T0" y="T1"/>
                </a:cxn>
                <a:cxn ang="T9">
                  <a:pos x="T2" y="T3"/>
                </a:cxn>
                <a:cxn ang="T10">
                  <a:pos x="T4" y="T5"/>
                </a:cxn>
                <a:cxn ang="T11">
                  <a:pos x="T6" y="T7"/>
                </a:cxn>
              </a:cxnLst>
              <a:rect l="T12" t="T13" r="T14" b="T15"/>
              <a:pathLst>
                <a:path w="25" h="120">
                  <a:moveTo>
                    <a:pt x="0" y="119"/>
                  </a:moveTo>
                  <a:lnTo>
                    <a:pt x="14" y="0"/>
                  </a:lnTo>
                  <a:lnTo>
                    <a:pt x="25" y="120"/>
                  </a:lnTo>
                  <a:lnTo>
                    <a:pt x="0" y="119"/>
                  </a:lnTo>
                  <a:close/>
                </a:path>
              </a:pathLst>
            </a:custGeom>
            <a:solidFill>
              <a:srgbClr val="004A8F"/>
            </a:solidFill>
            <a:ln w="9525">
              <a:noFill/>
              <a:round/>
              <a:headEnd/>
              <a:tailEnd/>
            </a:ln>
          </p:spPr>
          <p:txBody>
            <a:bodyPr/>
            <a:lstStyle/>
            <a:p>
              <a:pPr fontAlgn="t"/>
              <a:endParaRPr lang="en-US"/>
            </a:p>
          </p:txBody>
        </p:sp>
        <p:sp>
          <p:nvSpPr>
            <p:cNvPr id="48909" name="Freeform 431"/>
            <p:cNvSpPr>
              <a:spLocks/>
            </p:cNvSpPr>
            <p:nvPr/>
          </p:nvSpPr>
          <p:spPr bwMode="auto">
            <a:xfrm>
              <a:off x="4550" y="1372"/>
              <a:ext cx="6" cy="30"/>
            </a:xfrm>
            <a:custGeom>
              <a:avLst/>
              <a:gdLst>
                <a:gd name="T0" fmla="*/ 0 w 25"/>
                <a:gd name="T1" fmla="*/ 119 h 120"/>
                <a:gd name="T2" fmla="*/ 14 w 25"/>
                <a:gd name="T3" fmla="*/ 0 h 120"/>
                <a:gd name="T4" fmla="*/ 25 w 25"/>
                <a:gd name="T5" fmla="*/ 120 h 120"/>
                <a:gd name="T6" fmla="*/ 0 w 25"/>
                <a:gd name="T7" fmla="*/ 119 h 120"/>
                <a:gd name="T8" fmla="*/ 0 60000 65536"/>
                <a:gd name="T9" fmla="*/ 0 60000 65536"/>
                <a:gd name="T10" fmla="*/ 0 60000 65536"/>
                <a:gd name="T11" fmla="*/ 0 60000 65536"/>
                <a:gd name="T12" fmla="*/ 0 w 25"/>
                <a:gd name="T13" fmla="*/ 0 h 120"/>
                <a:gd name="T14" fmla="*/ 25 w 25"/>
                <a:gd name="T15" fmla="*/ 120 h 120"/>
              </a:gdLst>
              <a:ahLst/>
              <a:cxnLst>
                <a:cxn ang="T8">
                  <a:pos x="T0" y="T1"/>
                </a:cxn>
                <a:cxn ang="T9">
                  <a:pos x="T2" y="T3"/>
                </a:cxn>
                <a:cxn ang="T10">
                  <a:pos x="T4" y="T5"/>
                </a:cxn>
                <a:cxn ang="T11">
                  <a:pos x="T6" y="T7"/>
                </a:cxn>
              </a:cxnLst>
              <a:rect l="T12" t="T13" r="T14" b="T15"/>
              <a:pathLst>
                <a:path w="25" h="120">
                  <a:moveTo>
                    <a:pt x="0" y="119"/>
                  </a:moveTo>
                  <a:lnTo>
                    <a:pt x="14" y="0"/>
                  </a:lnTo>
                  <a:lnTo>
                    <a:pt x="25" y="120"/>
                  </a:lnTo>
                  <a:lnTo>
                    <a:pt x="0" y="119"/>
                  </a:lnTo>
                  <a:close/>
                </a:path>
              </a:pathLst>
            </a:custGeom>
            <a:noFill/>
            <a:ln w="3175">
              <a:solidFill>
                <a:srgbClr val="004A8F"/>
              </a:solidFill>
              <a:round/>
              <a:headEnd/>
              <a:tailEnd/>
            </a:ln>
          </p:spPr>
          <p:txBody>
            <a:bodyPr/>
            <a:lstStyle/>
            <a:p>
              <a:pPr fontAlgn="t"/>
              <a:endParaRPr lang="en-US"/>
            </a:p>
          </p:txBody>
        </p:sp>
        <p:sp>
          <p:nvSpPr>
            <p:cNvPr id="48910" name="Freeform 432"/>
            <p:cNvSpPr>
              <a:spLocks/>
            </p:cNvSpPr>
            <p:nvPr/>
          </p:nvSpPr>
          <p:spPr bwMode="auto">
            <a:xfrm>
              <a:off x="4550" y="1388"/>
              <a:ext cx="6" cy="3"/>
            </a:xfrm>
            <a:custGeom>
              <a:avLst/>
              <a:gdLst>
                <a:gd name="T0" fmla="*/ 0 w 27"/>
                <a:gd name="T1" fmla="*/ 0 h 15"/>
                <a:gd name="T2" fmla="*/ 14 w 27"/>
                <a:gd name="T3" fmla="*/ 0 h 15"/>
                <a:gd name="T4" fmla="*/ 27 w 27"/>
                <a:gd name="T5" fmla="*/ 1 h 15"/>
                <a:gd name="T6" fmla="*/ 14 w 27"/>
                <a:gd name="T7" fmla="*/ 15 h 15"/>
                <a:gd name="T8" fmla="*/ 7 w 27"/>
                <a:gd name="T9" fmla="*/ 7 h 15"/>
                <a:gd name="T10" fmla="*/ 0 w 27"/>
                <a:gd name="T11" fmla="*/ 0 h 15"/>
                <a:gd name="T12" fmla="*/ 0 60000 65536"/>
                <a:gd name="T13" fmla="*/ 0 60000 65536"/>
                <a:gd name="T14" fmla="*/ 0 60000 65536"/>
                <a:gd name="T15" fmla="*/ 0 60000 65536"/>
                <a:gd name="T16" fmla="*/ 0 60000 65536"/>
                <a:gd name="T17" fmla="*/ 0 60000 65536"/>
                <a:gd name="T18" fmla="*/ 0 w 27"/>
                <a:gd name="T19" fmla="*/ 0 h 15"/>
                <a:gd name="T20" fmla="*/ 27 w 2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7" h="15">
                  <a:moveTo>
                    <a:pt x="0" y="0"/>
                  </a:moveTo>
                  <a:lnTo>
                    <a:pt x="14" y="0"/>
                  </a:lnTo>
                  <a:lnTo>
                    <a:pt x="27" y="1"/>
                  </a:lnTo>
                  <a:lnTo>
                    <a:pt x="14" y="15"/>
                  </a:lnTo>
                  <a:lnTo>
                    <a:pt x="7" y="7"/>
                  </a:lnTo>
                  <a:lnTo>
                    <a:pt x="0" y="0"/>
                  </a:lnTo>
                  <a:close/>
                </a:path>
              </a:pathLst>
            </a:custGeom>
            <a:solidFill>
              <a:srgbClr val="004A8F"/>
            </a:solidFill>
            <a:ln w="9525">
              <a:noFill/>
              <a:round/>
              <a:headEnd/>
              <a:tailEnd/>
            </a:ln>
          </p:spPr>
          <p:txBody>
            <a:bodyPr/>
            <a:lstStyle/>
            <a:p>
              <a:pPr fontAlgn="t"/>
              <a:endParaRPr lang="en-US"/>
            </a:p>
          </p:txBody>
        </p:sp>
        <p:sp>
          <p:nvSpPr>
            <p:cNvPr id="48911" name="Freeform 433"/>
            <p:cNvSpPr>
              <a:spLocks/>
            </p:cNvSpPr>
            <p:nvPr/>
          </p:nvSpPr>
          <p:spPr bwMode="auto">
            <a:xfrm>
              <a:off x="4550" y="1388"/>
              <a:ext cx="6" cy="3"/>
            </a:xfrm>
            <a:custGeom>
              <a:avLst/>
              <a:gdLst>
                <a:gd name="T0" fmla="*/ 0 w 27"/>
                <a:gd name="T1" fmla="*/ 0 h 15"/>
                <a:gd name="T2" fmla="*/ 14 w 27"/>
                <a:gd name="T3" fmla="*/ 0 h 15"/>
                <a:gd name="T4" fmla="*/ 27 w 27"/>
                <a:gd name="T5" fmla="*/ 1 h 15"/>
                <a:gd name="T6" fmla="*/ 14 w 27"/>
                <a:gd name="T7" fmla="*/ 15 h 15"/>
                <a:gd name="T8" fmla="*/ 7 w 27"/>
                <a:gd name="T9" fmla="*/ 7 h 15"/>
                <a:gd name="T10" fmla="*/ 0 w 27"/>
                <a:gd name="T11" fmla="*/ 0 h 15"/>
                <a:gd name="T12" fmla="*/ 0 60000 65536"/>
                <a:gd name="T13" fmla="*/ 0 60000 65536"/>
                <a:gd name="T14" fmla="*/ 0 60000 65536"/>
                <a:gd name="T15" fmla="*/ 0 60000 65536"/>
                <a:gd name="T16" fmla="*/ 0 60000 65536"/>
                <a:gd name="T17" fmla="*/ 0 60000 65536"/>
                <a:gd name="T18" fmla="*/ 0 w 27"/>
                <a:gd name="T19" fmla="*/ 0 h 15"/>
                <a:gd name="T20" fmla="*/ 27 w 2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7" h="15">
                  <a:moveTo>
                    <a:pt x="0" y="0"/>
                  </a:moveTo>
                  <a:lnTo>
                    <a:pt x="14" y="0"/>
                  </a:lnTo>
                  <a:lnTo>
                    <a:pt x="27" y="1"/>
                  </a:lnTo>
                  <a:lnTo>
                    <a:pt x="14" y="15"/>
                  </a:lnTo>
                  <a:lnTo>
                    <a:pt x="7" y="7"/>
                  </a:lnTo>
                  <a:lnTo>
                    <a:pt x="0" y="0"/>
                  </a:lnTo>
                </a:path>
              </a:pathLst>
            </a:custGeom>
            <a:noFill/>
            <a:ln w="3175">
              <a:solidFill>
                <a:srgbClr val="004A8F"/>
              </a:solidFill>
              <a:round/>
              <a:headEnd/>
              <a:tailEnd/>
            </a:ln>
          </p:spPr>
          <p:txBody>
            <a:bodyPr/>
            <a:lstStyle/>
            <a:p>
              <a:pPr fontAlgn="t"/>
              <a:endParaRPr lang="en-US"/>
            </a:p>
          </p:txBody>
        </p:sp>
        <p:sp>
          <p:nvSpPr>
            <p:cNvPr id="48912" name="Freeform 434"/>
            <p:cNvSpPr>
              <a:spLocks/>
            </p:cNvSpPr>
            <p:nvPr/>
          </p:nvSpPr>
          <p:spPr bwMode="auto">
            <a:xfrm>
              <a:off x="4355" y="1361"/>
              <a:ext cx="30" cy="112"/>
            </a:xfrm>
            <a:custGeom>
              <a:avLst/>
              <a:gdLst>
                <a:gd name="T0" fmla="*/ 117 w 119"/>
                <a:gd name="T1" fmla="*/ 22 h 450"/>
                <a:gd name="T2" fmla="*/ 100 w 119"/>
                <a:gd name="T3" fmla="*/ 56 h 450"/>
                <a:gd name="T4" fmla="*/ 85 w 119"/>
                <a:gd name="T5" fmla="*/ 89 h 450"/>
                <a:gd name="T6" fmla="*/ 70 w 119"/>
                <a:gd name="T7" fmla="*/ 129 h 450"/>
                <a:gd name="T8" fmla="*/ 61 w 119"/>
                <a:gd name="T9" fmla="*/ 166 h 450"/>
                <a:gd name="T10" fmla="*/ 56 w 119"/>
                <a:gd name="T11" fmla="*/ 205 h 450"/>
                <a:gd name="T12" fmla="*/ 56 w 119"/>
                <a:gd name="T13" fmla="*/ 242 h 450"/>
                <a:gd name="T14" fmla="*/ 59 w 119"/>
                <a:gd name="T15" fmla="*/ 277 h 450"/>
                <a:gd name="T16" fmla="*/ 65 w 119"/>
                <a:gd name="T17" fmla="*/ 312 h 450"/>
                <a:gd name="T18" fmla="*/ 74 w 119"/>
                <a:gd name="T19" fmla="*/ 345 h 450"/>
                <a:gd name="T20" fmla="*/ 85 w 119"/>
                <a:gd name="T21" fmla="*/ 372 h 450"/>
                <a:gd name="T22" fmla="*/ 94 w 119"/>
                <a:gd name="T23" fmla="*/ 393 h 450"/>
                <a:gd name="T24" fmla="*/ 109 w 119"/>
                <a:gd name="T25" fmla="*/ 425 h 450"/>
                <a:gd name="T26" fmla="*/ 110 w 119"/>
                <a:gd name="T27" fmla="*/ 442 h 450"/>
                <a:gd name="T28" fmla="*/ 105 w 119"/>
                <a:gd name="T29" fmla="*/ 448 h 450"/>
                <a:gd name="T30" fmla="*/ 96 w 119"/>
                <a:gd name="T31" fmla="*/ 448 h 450"/>
                <a:gd name="T32" fmla="*/ 87 w 119"/>
                <a:gd name="T33" fmla="*/ 444 h 450"/>
                <a:gd name="T34" fmla="*/ 70 w 119"/>
                <a:gd name="T35" fmla="*/ 428 h 450"/>
                <a:gd name="T36" fmla="*/ 43 w 119"/>
                <a:gd name="T37" fmla="*/ 389 h 450"/>
                <a:gd name="T38" fmla="*/ 22 w 119"/>
                <a:gd name="T39" fmla="*/ 344 h 450"/>
                <a:gd name="T40" fmla="*/ 7 w 119"/>
                <a:gd name="T41" fmla="*/ 298 h 450"/>
                <a:gd name="T42" fmla="*/ 1 w 119"/>
                <a:gd name="T43" fmla="*/ 249 h 450"/>
                <a:gd name="T44" fmla="*/ 1 w 119"/>
                <a:gd name="T45" fmla="*/ 200 h 450"/>
                <a:gd name="T46" fmla="*/ 9 w 119"/>
                <a:gd name="T47" fmla="*/ 156 h 450"/>
                <a:gd name="T48" fmla="*/ 22 w 119"/>
                <a:gd name="T49" fmla="*/ 114 h 450"/>
                <a:gd name="T50" fmla="*/ 41 w 119"/>
                <a:gd name="T51" fmla="*/ 73 h 450"/>
                <a:gd name="T52" fmla="*/ 61 w 119"/>
                <a:gd name="T53" fmla="*/ 40 h 450"/>
                <a:gd name="T54" fmla="*/ 77 w 119"/>
                <a:gd name="T55" fmla="*/ 21 h 450"/>
                <a:gd name="T56" fmla="*/ 91 w 119"/>
                <a:gd name="T57" fmla="*/ 8 h 450"/>
                <a:gd name="T58" fmla="*/ 104 w 119"/>
                <a:gd name="T59" fmla="*/ 2 h 450"/>
                <a:gd name="T60" fmla="*/ 113 w 119"/>
                <a:gd name="T61" fmla="*/ 2 h 450"/>
                <a:gd name="T62" fmla="*/ 118 w 119"/>
                <a:gd name="T63" fmla="*/ 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
                <a:gd name="T97" fmla="*/ 0 h 450"/>
                <a:gd name="T98" fmla="*/ 119 w 119"/>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 h="450">
                  <a:moveTo>
                    <a:pt x="119" y="13"/>
                  </a:moveTo>
                  <a:lnTo>
                    <a:pt x="117" y="22"/>
                  </a:lnTo>
                  <a:lnTo>
                    <a:pt x="109" y="38"/>
                  </a:lnTo>
                  <a:lnTo>
                    <a:pt x="100" y="56"/>
                  </a:lnTo>
                  <a:lnTo>
                    <a:pt x="94" y="69"/>
                  </a:lnTo>
                  <a:lnTo>
                    <a:pt x="85" y="89"/>
                  </a:lnTo>
                  <a:lnTo>
                    <a:pt x="77" y="110"/>
                  </a:lnTo>
                  <a:lnTo>
                    <a:pt x="70" y="129"/>
                  </a:lnTo>
                  <a:lnTo>
                    <a:pt x="65" y="148"/>
                  </a:lnTo>
                  <a:lnTo>
                    <a:pt x="61" y="166"/>
                  </a:lnTo>
                  <a:lnTo>
                    <a:pt x="59" y="186"/>
                  </a:lnTo>
                  <a:lnTo>
                    <a:pt x="56" y="205"/>
                  </a:lnTo>
                  <a:lnTo>
                    <a:pt x="56" y="224"/>
                  </a:lnTo>
                  <a:lnTo>
                    <a:pt x="56" y="242"/>
                  </a:lnTo>
                  <a:lnTo>
                    <a:pt x="58" y="259"/>
                  </a:lnTo>
                  <a:lnTo>
                    <a:pt x="59" y="277"/>
                  </a:lnTo>
                  <a:lnTo>
                    <a:pt x="61" y="294"/>
                  </a:lnTo>
                  <a:lnTo>
                    <a:pt x="65" y="312"/>
                  </a:lnTo>
                  <a:lnTo>
                    <a:pt x="69" y="329"/>
                  </a:lnTo>
                  <a:lnTo>
                    <a:pt x="74" y="345"/>
                  </a:lnTo>
                  <a:lnTo>
                    <a:pt x="81" y="362"/>
                  </a:lnTo>
                  <a:lnTo>
                    <a:pt x="85" y="372"/>
                  </a:lnTo>
                  <a:lnTo>
                    <a:pt x="89" y="383"/>
                  </a:lnTo>
                  <a:lnTo>
                    <a:pt x="94" y="393"/>
                  </a:lnTo>
                  <a:lnTo>
                    <a:pt x="100" y="406"/>
                  </a:lnTo>
                  <a:lnTo>
                    <a:pt x="109" y="425"/>
                  </a:lnTo>
                  <a:lnTo>
                    <a:pt x="112" y="437"/>
                  </a:lnTo>
                  <a:lnTo>
                    <a:pt x="110" y="442"/>
                  </a:lnTo>
                  <a:lnTo>
                    <a:pt x="109" y="446"/>
                  </a:lnTo>
                  <a:lnTo>
                    <a:pt x="105" y="448"/>
                  </a:lnTo>
                  <a:lnTo>
                    <a:pt x="101" y="450"/>
                  </a:lnTo>
                  <a:lnTo>
                    <a:pt x="96" y="448"/>
                  </a:lnTo>
                  <a:lnTo>
                    <a:pt x="92" y="447"/>
                  </a:lnTo>
                  <a:lnTo>
                    <a:pt x="87" y="444"/>
                  </a:lnTo>
                  <a:lnTo>
                    <a:pt x="82" y="439"/>
                  </a:lnTo>
                  <a:lnTo>
                    <a:pt x="70" y="428"/>
                  </a:lnTo>
                  <a:lnTo>
                    <a:pt x="58" y="411"/>
                  </a:lnTo>
                  <a:lnTo>
                    <a:pt x="43" y="389"/>
                  </a:lnTo>
                  <a:lnTo>
                    <a:pt x="32" y="367"/>
                  </a:lnTo>
                  <a:lnTo>
                    <a:pt x="22" y="344"/>
                  </a:lnTo>
                  <a:lnTo>
                    <a:pt x="14" y="321"/>
                  </a:lnTo>
                  <a:lnTo>
                    <a:pt x="7" y="298"/>
                  </a:lnTo>
                  <a:lnTo>
                    <a:pt x="4" y="273"/>
                  </a:lnTo>
                  <a:lnTo>
                    <a:pt x="1" y="249"/>
                  </a:lnTo>
                  <a:lnTo>
                    <a:pt x="0" y="223"/>
                  </a:lnTo>
                  <a:lnTo>
                    <a:pt x="1" y="200"/>
                  </a:lnTo>
                  <a:lnTo>
                    <a:pt x="4" y="178"/>
                  </a:lnTo>
                  <a:lnTo>
                    <a:pt x="9" y="156"/>
                  </a:lnTo>
                  <a:lnTo>
                    <a:pt x="14" y="134"/>
                  </a:lnTo>
                  <a:lnTo>
                    <a:pt x="22" y="114"/>
                  </a:lnTo>
                  <a:lnTo>
                    <a:pt x="31" y="93"/>
                  </a:lnTo>
                  <a:lnTo>
                    <a:pt x="41" y="73"/>
                  </a:lnTo>
                  <a:lnTo>
                    <a:pt x="54" y="52"/>
                  </a:lnTo>
                  <a:lnTo>
                    <a:pt x="61" y="40"/>
                  </a:lnTo>
                  <a:lnTo>
                    <a:pt x="69" y="30"/>
                  </a:lnTo>
                  <a:lnTo>
                    <a:pt x="77" y="21"/>
                  </a:lnTo>
                  <a:lnTo>
                    <a:pt x="85" y="13"/>
                  </a:lnTo>
                  <a:lnTo>
                    <a:pt x="91" y="8"/>
                  </a:lnTo>
                  <a:lnTo>
                    <a:pt x="98" y="4"/>
                  </a:lnTo>
                  <a:lnTo>
                    <a:pt x="104" y="2"/>
                  </a:lnTo>
                  <a:lnTo>
                    <a:pt x="109" y="0"/>
                  </a:lnTo>
                  <a:lnTo>
                    <a:pt x="113" y="2"/>
                  </a:lnTo>
                  <a:lnTo>
                    <a:pt x="117" y="4"/>
                  </a:lnTo>
                  <a:lnTo>
                    <a:pt x="118" y="8"/>
                  </a:lnTo>
                  <a:lnTo>
                    <a:pt x="119" y="13"/>
                  </a:lnTo>
                  <a:close/>
                </a:path>
              </a:pathLst>
            </a:custGeom>
            <a:solidFill>
              <a:srgbClr val="004A8F"/>
            </a:solidFill>
            <a:ln w="9525">
              <a:noFill/>
              <a:round/>
              <a:headEnd/>
              <a:tailEnd/>
            </a:ln>
          </p:spPr>
          <p:txBody>
            <a:bodyPr/>
            <a:lstStyle/>
            <a:p>
              <a:pPr fontAlgn="t"/>
              <a:endParaRPr lang="en-US"/>
            </a:p>
          </p:txBody>
        </p:sp>
        <p:sp>
          <p:nvSpPr>
            <p:cNvPr id="48913" name="Freeform 435"/>
            <p:cNvSpPr>
              <a:spLocks/>
            </p:cNvSpPr>
            <p:nvPr/>
          </p:nvSpPr>
          <p:spPr bwMode="auto">
            <a:xfrm>
              <a:off x="4418" y="1372"/>
              <a:ext cx="24" cy="89"/>
            </a:xfrm>
            <a:custGeom>
              <a:avLst/>
              <a:gdLst>
                <a:gd name="T0" fmla="*/ 95 w 95"/>
                <a:gd name="T1" fmla="*/ 10 h 354"/>
                <a:gd name="T2" fmla="*/ 94 w 95"/>
                <a:gd name="T3" fmla="*/ 18 h 354"/>
                <a:gd name="T4" fmla="*/ 88 w 95"/>
                <a:gd name="T5" fmla="*/ 29 h 354"/>
                <a:gd name="T6" fmla="*/ 81 w 95"/>
                <a:gd name="T7" fmla="*/ 44 h 354"/>
                <a:gd name="T8" fmla="*/ 76 w 95"/>
                <a:gd name="T9" fmla="*/ 54 h 354"/>
                <a:gd name="T10" fmla="*/ 68 w 95"/>
                <a:gd name="T11" fmla="*/ 71 h 354"/>
                <a:gd name="T12" fmla="*/ 62 w 95"/>
                <a:gd name="T13" fmla="*/ 86 h 354"/>
                <a:gd name="T14" fmla="*/ 57 w 95"/>
                <a:gd name="T15" fmla="*/ 101 h 354"/>
                <a:gd name="T16" fmla="*/ 53 w 95"/>
                <a:gd name="T17" fmla="*/ 117 h 354"/>
                <a:gd name="T18" fmla="*/ 49 w 95"/>
                <a:gd name="T19" fmla="*/ 131 h 354"/>
                <a:gd name="T20" fmla="*/ 47 w 95"/>
                <a:gd name="T21" fmla="*/ 146 h 354"/>
                <a:gd name="T22" fmla="*/ 45 w 95"/>
                <a:gd name="T23" fmla="*/ 161 h 354"/>
                <a:gd name="T24" fmla="*/ 45 w 95"/>
                <a:gd name="T25" fmla="*/ 176 h 354"/>
                <a:gd name="T26" fmla="*/ 45 w 95"/>
                <a:gd name="T27" fmla="*/ 190 h 354"/>
                <a:gd name="T28" fmla="*/ 45 w 95"/>
                <a:gd name="T29" fmla="*/ 204 h 354"/>
                <a:gd name="T30" fmla="*/ 48 w 95"/>
                <a:gd name="T31" fmla="*/ 219 h 354"/>
                <a:gd name="T32" fmla="*/ 49 w 95"/>
                <a:gd name="T33" fmla="*/ 231 h 354"/>
                <a:gd name="T34" fmla="*/ 52 w 95"/>
                <a:gd name="T35" fmla="*/ 246 h 354"/>
                <a:gd name="T36" fmla="*/ 56 w 95"/>
                <a:gd name="T37" fmla="*/ 258 h 354"/>
                <a:gd name="T38" fmla="*/ 61 w 95"/>
                <a:gd name="T39" fmla="*/ 273 h 354"/>
                <a:gd name="T40" fmla="*/ 65 w 95"/>
                <a:gd name="T41" fmla="*/ 285 h 354"/>
                <a:gd name="T42" fmla="*/ 71 w 95"/>
                <a:gd name="T43" fmla="*/ 301 h 354"/>
                <a:gd name="T44" fmla="*/ 80 w 95"/>
                <a:gd name="T45" fmla="*/ 319 h 354"/>
                <a:gd name="T46" fmla="*/ 88 w 95"/>
                <a:gd name="T47" fmla="*/ 336 h 354"/>
                <a:gd name="T48" fmla="*/ 90 w 95"/>
                <a:gd name="T49" fmla="*/ 343 h 354"/>
                <a:gd name="T50" fmla="*/ 89 w 95"/>
                <a:gd name="T51" fmla="*/ 348 h 354"/>
                <a:gd name="T52" fmla="*/ 88 w 95"/>
                <a:gd name="T53" fmla="*/ 351 h 354"/>
                <a:gd name="T54" fmla="*/ 85 w 95"/>
                <a:gd name="T55" fmla="*/ 354 h 354"/>
                <a:gd name="T56" fmla="*/ 81 w 95"/>
                <a:gd name="T57" fmla="*/ 354 h 354"/>
                <a:gd name="T58" fmla="*/ 77 w 95"/>
                <a:gd name="T59" fmla="*/ 354 h 354"/>
                <a:gd name="T60" fmla="*/ 74 w 95"/>
                <a:gd name="T61" fmla="*/ 352 h 354"/>
                <a:gd name="T62" fmla="*/ 70 w 95"/>
                <a:gd name="T63" fmla="*/ 350 h 354"/>
                <a:gd name="T64" fmla="*/ 66 w 95"/>
                <a:gd name="T65" fmla="*/ 346 h 354"/>
                <a:gd name="T66" fmla="*/ 57 w 95"/>
                <a:gd name="T67" fmla="*/ 337 h 354"/>
                <a:gd name="T68" fmla="*/ 47 w 95"/>
                <a:gd name="T69" fmla="*/ 324 h 354"/>
                <a:gd name="T70" fmla="*/ 35 w 95"/>
                <a:gd name="T71" fmla="*/ 306 h 354"/>
                <a:gd name="T72" fmla="*/ 26 w 95"/>
                <a:gd name="T73" fmla="*/ 289 h 354"/>
                <a:gd name="T74" fmla="*/ 17 w 95"/>
                <a:gd name="T75" fmla="*/ 271 h 354"/>
                <a:gd name="T76" fmla="*/ 11 w 95"/>
                <a:gd name="T77" fmla="*/ 253 h 354"/>
                <a:gd name="T78" fmla="*/ 5 w 95"/>
                <a:gd name="T79" fmla="*/ 234 h 354"/>
                <a:gd name="T80" fmla="*/ 3 w 95"/>
                <a:gd name="T81" fmla="*/ 215 h 354"/>
                <a:gd name="T82" fmla="*/ 0 w 95"/>
                <a:gd name="T83" fmla="*/ 195 h 354"/>
                <a:gd name="T84" fmla="*/ 0 w 95"/>
                <a:gd name="T85" fmla="*/ 176 h 354"/>
                <a:gd name="T86" fmla="*/ 2 w 95"/>
                <a:gd name="T87" fmla="*/ 158 h 354"/>
                <a:gd name="T88" fmla="*/ 3 w 95"/>
                <a:gd name="T89" fmla="*/ 140 h 354"/>
                <a:gd name="T90" fmla="*/ 7 w 95"/>
                <a:gd name="T91" fmla="*/ 122 h 354"/>
                <a:gd name="T92" fmla="*/ 12 w 95"/>
                <a:gd name="T93" fmla="*/ 105 h 354"/>
                <a:gd name="T94" fmla="*/ 17 w 95"/>
                <a:gd name="T95" fmla="*/ 89 h 354"/>
                <a:gd name="T96" fmla="*/ 25 w 95"/>
                <a:gd name="T97" fmla="*/ 73 h 354"/>
                <a:gd name="T98" fmla="*/ 32 w 95"/>
                <a:gd name="T99" fmla="*/ 56 h 354"/>
                <a:gd name="T100" fmla="*/ 43 w 95"/>
                <a:gd name="T101" fmla="*/ 41 h 354"/>
                <a:gd name="T102" fmla="*/ 56 w 95"/>
                <a:gd name="T103" fmla="*/ 23 h 354"/>
                <a:gd name="T104" fmla="*/ 68 w 95"/>
                <a:gd name="T105" fmla="*/ 10 h 354"/>
                <a:gd name="T106" fmla="*/ 74 w 95"/>
                <a:gd name="T107" fmla="*/ 6 h 354"/>
                <a:gd name="T108" fmla="*/ 79 w 95"/>
                <a:gd name="T109" fmla="*/ 2 h 354"/>
                <a:gd name="T110" fmla="*/ 84 w 95"/>
                <a:gd name="T111" fmla="*/ 1 h 354"/>
                <a:gd name="T112" fmla="*/ 88 w 95"/>
                <a:gd name="T113" fmla="*/ 0 h 354"/>
                <a:gd name="T114" fmla="*/ 92 w 95"/>
                <a:gd name="T115" fmla="*/ 1 h 354"/>
                <a:gd name="T116" fmla="*/ 94 w 95"/>
                <a:gd name="T117" fmla="*/ 4 h 354"/>
                <a:gd name="T118" fmla="*/ 95 w 95"/>
                <a:gd name="T119" fmla="*/ 6 h 354"/>
                <a:gd name="T120" fmla="*/ 95 w 95"/>
                <a:gd name="T121" fmla="*/ 10 h 3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
                <a:gd name="T184" fmla="*/ 0 h 354"/>
                <a:gd name="T185" fmla="*/ 95 w 95"/>
                <a:gd name="T186" fmla="*/ 354 h 35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 h="354">
                  <a:moveTo>
                    <a:pt x="95" y="10"/>
                  </a:moveTo>
                  <a:lnTo>
                    <a:pt x="94" y="18"/>
                  </a:lnTo>
                  <a:lnTo>
                    <a:pt x="88" y="29"/>
                  </a:lnTo>
                  <a:lnTo>
                    <a:pt x="81" y="44"/>
                  </a:lnTo>
                  <a:lnTo>
                    <a:pt x="76" y="54"/>
                  </a:lnTo>
                  <a:lnTo>
                    <a:pt x="68" y="71"/>
                  </a:lnTo>
                  <a:lnTo>
                    <a:pt x="62" y="86"/>
                  </a:lnTo>
                  <a:lnTo>
                    <a:pt x="57" y="101"/>
                  </a:lnTo>
                  <a:lnTo>
                    <a:pt x="53" y="117"/>
                  </a:lnTo>
                  <a:lnTo>
                    <a:pt x="49" y="131"/>
                  </a:lnTo>
                  <a:lnTo>
                    <a:pt x="47" y="146"/>
                  </a:lnTo>
                  <a:lnTo>
                    <a:pt x="45" y="161"/>
                  </a:lnTo>
                  <a:lnTo>
                    <a:pt x="45" y="176"/>
                  </a:lnTo>
                  <a:lnTo>
                    <a:pt x="45" y="190"/>
                  </a:lnTo>
                  <a:lnTo>
                    <a:pt x="45" y="204"/>
                  </a:lnTo>
                  <a:lnTo>
                    <a:pt x="48" y="219"/>
                  </a:lnTo>
                  <a:lnTo>
                    <a:pt x="49" y="231"/>
                  </a:lnTo>
                  <a:lnTo>
                    <a:pt x="52" y="246"/>
                  </a:lnTo>
                  <a:lnTo>
                    <a:pt x="56" y="258"/>
                  </a:lnTo>
                  <a:lnTo>
                    <a:pt x="61" y="273"/>
                  </a:lnTo>
                  <a:lnTo>
                    <a:pt x="65" y="285"/>
                  </a:lnTo>
                  <a:lnTo>
                    <a:pt x="71" y="301"/>
                  </a:lnTo>
                  <a:lnTo>
                    <a:pt x="80" y="319"/>
                  </a:lnTo>
                  <a:lnTo>
                    <a:pt x="88" y="336"/>
                  </a:lnTo>
                  <a:lnTo>
                    <a:pt x="90" y="343"/>
                  </a:lnTo>
                  <a:lnTo>
                    <a:pt x="89" y="348"/>
                  </a:lnTo>
                  <a:lnTo>
                    <a:pt x="88" y="351"/>
                  </a:lnTo>
                  <a:lnTo>
                    <a:pt x="85" y="354"/>
                  </a:lnTo>
                  <a:lnTo>
                    <a:pt x="81" y="354"/>
                  </a:lnTo>
                  <a:lnTo>
                    <a:pt x="77" y="354"/>
                  </a:lnTo>
                  <a:lnTo>
                    <a:pt x="74" y="352"/>
                  </a:lnTo>
                  <a:lnTo>
                    <a:pt x="70" y="350"/>
                  </a:lnTo>
                  <a:lnTo>
                    <a:pt x="66" y="346"/>
                  </a:lnTo>
                  <a:lnTo>
                    <a:pt x="57" y="337"/>
                  </a:lnTo>
                  <a:lnTo>
                    <a:pt x="47" y="324"/>
                  </a:lnTo>
                  <a:lnTo>
                    <a:pt x="35" y="306"/>
                  </a:lnTo>
                  <a:lnTo>
                    <a:pt x="26" y="289"/>
                  </a:lnTo>
                  <a:lnTo>
                    <a:pt x="17" y="271"/>
                  </a:lnTo>
                  <a:lnTo>
                    <a:pt x="11" y="253"/>
                  </a:lnTo>
                  <a:lnTo>
                    <a:pt x="5" y="234"/>
                  </a:lnTo>
                  <a:lnTo>
                    <a:pt x="3" y="215"/>
                  </a:lnTo>
                  <a:lnTo>
                    <a:pt x="0" y="195"/>
                  </a:lnTo>
                  <a:lnTo>
                    <a:pt x="0" y="176"/>
                  </a:lnTo>
                  <a:lnTo>
                    <a:pt x="2" y="158"/>
                  </a:lnTo>
                  <a:lnTo>
                    <a:pt x="3" y="140"/>
                  </a:lnTo>
                  <a:lnTo>
                    <a:pt x="7" y="122"/>
                  </a:lnTo>
                  <a:lnTo>
                    <a:pt x="12" y="105"/>
                  </a:lnTo>
                  <a:lnTo>
                    <a:pt x="17" y="89"/>
                  </a:lnTo>
                  <a:lnTo>
                    <a:pt x="25" y="73"/>
                  </a:lnTo>
                  <a:lnTo>
                    <a:pt x="32" y="56"/>
                  </a:lnTo>
                  <a:lnTo>
                    <a:pt x="43" y="41"/>
                  </a:lnTo>
                  <a:lnTo>
                    <a:pt x="56" y="23"/>
                  </a:lnTo>
                  <a:lnTo>
                    <a:pt x="68" y="10"/>
                  </a:lnTo>
                  <a:lnTo>
                    <a:pt x="74" y="6"/>
                  </a:lnTo>
                  <a:lnTo>
                    <a:pt x="79" y="2"/>
                  </a:lnTo>
                  <a:lnTo>
                    <a:pt x="84" y="1"/>
                  </a:lnTo>
                  <a:lnTo>
                    <a:pt x="88" y="0"/>
                  </a:lnTo>
                  <a:lnTo>
                    <a:pt x="92" y="1"/>
                  </a:lnTo>
                  <a:lnTo>
                    <a:pt x="94" y="4"/>
                  </a:lnTo>
                  <a:lnTo>
                    <a:pt x="95" y="6"/>
                  </a:lnTo>
                  <a:lnTo>
                    <a:pt x="95" y="10"/>
                  </a:lnTo>
                  <a:close/>
                </a:path>
              </a:pathLst>
            </a:custGeom>
            <a:solidFill>
              <a:srgbClr val="004A8F"/>
            </a:solidFill>
            <a:ln w="9525">
              <a:noFill/>
              <a:round/>
              <a:headEnd/>
              <a:tailEnd/>
            </a:ln>
          </p:spPr>
          <p:txBody>
            <a:bodyPr/>
            <a:lstStyle/>
            <a:p>
              <a:pPr fontAlgn="t"/>
              <a:endParaRPr lang="en-US"/>
            </a:p>
          </p:txBody>
        </p:sp>
        <p:sp>
          <p:nvSpPr>
            <p:cNvPr id="48914" name="Freeform 436"/>
            <p:cNvSpPr>
              <a:spLocks/>
            </p:cNvSpPr>
            <p:nvPr/>
          </p:nvSpPr>
          <p:spPr bwMode="auto">
            <a:xfrm>
              <a:off x="4480" y="1384"/>
              <a:ext cx="19" cy="67"/>
            </a:xfrm>
            <a:custGeom>
              <a:avLst/>
              <a:gdLst>
                <a:gd name="T0" fmla="*/ 78 w 78"/>
                <a:gd name="T1" fmla="*/ 8 h 269"/>
                <a:gd name="T2" fmla="*/ 76 w 78"/>
                <a:gd name="T3" fmla="*/ 13 h 269"/>
                <a:gd name="T4" fmla="*/ 71 w 78"/>
                <a:gd name="T5" fmla="*/ 22 h 269"/>
                <a:gd name="T6" fmla="*/ 66 w 78"/>
                <a:gd name="T7" fmla="*/ 32 h 269"/>
                <a:gd name="T8" fmla="*/ 61 w 78"/>
                <a:gd name="T9" fmla="*/ 40 h 269"/>
                <a:gd name="T10" fmla="*/ 56 w 78"/>
                <a:gd name="T11" fmla="*/ 53 h 269"/>
                <a:gd name="T12" fmla="*/ 50 w 78"/>
                <a:gd name="T13" fmla="*/ 66 h 269"/>
                <a:gd name="T14" fmla="*/ 45 w 78"/>
                <a:gd name="T15" fmla="*/ 77 h 269"/>
                <a:gd name="T16" fmla="*/ 43 w 78"/>
                <a:gd name="T17" fmla="*/ 89 h 269"/>
                <a:gd name="T18" fmla="*/ 40 w 78"/>
                <a:gd name="T19" fmla="*/ 99 h 269"/>
                <a:gd name="T20" fmla="*/ 38 w 78"/>
                <a:gd name="T21" fmla="*/ 111 h 269"/>
                <a:gd name="T22" fmla="*/ 36 w 78"/>
                <a:gd name="T23" fmla="*/ 122 h 269"/>
                <a:gd name="T24" fmla="*/ 36 w 78"/>
                <a:gd name="T25" fmla="*/ 134 h 269"/>
                <a:gd name="T26" fmla="*/ 36 w 78"/>
                <a:gd name="T27" fmla="*/ 144 h 269"/>
                <a:gd name="T28" fmla="*/ 36 w 78"/>
                <a:gd name="T29" fmla="*/ 155 h 269"/>
                <a:gd name="T30" fmla="*/ 38 w 78"/>
                <a:gd name="T31" fmla="*/ 166 h 269"/>
                <a:gd name="T32" fmla="*/ 40 w 78"/>
                <a:gd name="T33" fmla="*/ 176 h 269"/>
                <a:gd name="T34" fmla="*/ 43 w 78"/>
                <a:gd name="T35" fmla="*/ 185 h 269"/>
                <a:gd name="T36" fmla="*/ 45 w 78"/>
                <a:gd name="T37" fmla="*/ 196 h 269"/>
                <a:gd name="T38" fmla="*/ 49 w 78"/>
                <a:gd name="T39" fmla="*/ 206 h 269"/>
                <a:gd name="T40" fmla="*/ 53 w 78"/>
                <a:gd name="T41" fmla="*/ 216 h 269"/>
                <a:gd name="T42" fmla="*/ 58 w 78"/>
                <a:gd name="T43" fmla="*/ 228 h 269"/>
                <a:gd name="T44" fmla="*/ 65 w 78"/>
                <a:gd name="T45" fmla="*/ 242 h 269"/>
                <a:gd name="T46" fmla="*/ 71 w 78"/>
                <a:gd name="T47" fmla="*/ 255 h 269"/>
                <a:gd name="T48" fmla="*/ 72 w 78"/>
                <a:gd name="T49" fmla="*/ 261 h 269"/>
                <a:gd name="T50" fmla="*/ 72 w 78"/>
                <a:gd name="T51" fmla="*/ 264 h 269"/>
                <a:gd name="T52" fmla="*/ 71 w 78"/>
                <a:gd name="T53" fmla="*/ 266 h 269"/>
                <a:gd name="T54" fmla="*/ 68 w 78"/>
                <a:gd name="T55" fmla="*/ 268 h 269"/>
                <a:gd name="T56" fmla="*/ 66 w 78"/>
                <a:gd name="T57" fmla="*/ 269 h 269"/>
                <a:gd name="T58" fmla="*/ 59 w 78"/>
                <a:gd name="T59" fmla="*/ 268 h 269"/>
                <a:gd name="T60" fmla="*/ 53 w 78"/>
                <a:gd name="T61" fmla="*/ 263 h 269"/>
                <a:gd name="T62" fmla="*/ 45 w 78"/>
                <a:gd name="T63" fmla="*/ 256 h 269"/>
                <a:gd name="T64" fmla="*/ 38 w 78"/>
                <a:gd name="T65" fmla="*/ 246 h 269"/>
                <a:gd name="T66" fmla="*/ 29 w 78"/>
                <a:gd name="T67" fmla="*/ 233 h 269"/>
                <a:gd name="T68" fmla="*/ 21 w 78"/>
                <a:gd name="T69" fmla="*/ 219 h 269"/>
                <a:gd name="T70" fmla="*/ 14 w 78"/>
                <a:gd name="T71" fmla="*/ 206 h 269"/>
                <a:gd name="T72" fmla="*/ 8 w 78"/>
                <a:gd name="T73" fmla="*/ 192 h 269"/>
                <a:gd name="T74" fmla="*/ 4 w 78"/>
                <a:gd name="T75" fmla="*/ 178 h 269"/>
                <a:gd name="T76" fmla="*/ 2 w 78"/>
                <a:gd name="T77" fmla="*/ 164 h 269"/>
                <a:gd name="T78" fmla="*/ 0 w 78"/>
                <a:gd name="T79" fmla="*/ 148 h 269"/>
                <a:gd name="T80" fmla="*/ 0 w 78"/>
                <a:gd name="T81" fmla="*/ 133 h 269"/>
                <a:gd name="T82" fmla="*/ 0 w 78"/>
                <a:gd name="T83" fmla="*/ 120 h 269"/>
                <a:gd name="T84" fmla="*/ 3 w 78"/>
                <a:gd name="T85" fmla="*/ 106 h 269"/>
                <a:gd name="T86" fmla="*/ 5 w 78"/>
                <a:gd name="T87" fmla="*/ 93 h 269"/>
                <a:gd name="T88" fmla="*/ 9 w 78"/>
                <a:gd name="T89" fmla="*/ 80 h 269"/>
                <a:gd name="T90" fmla="*/ 14 w 78"/>
                <a:gd name="T91" fmla="*/ 67 h 269"/>
                <a:gd name="T92" fmla="*/ 20 w 78"/>
                <a:gd name="T93" fmla="*/ 55 h 269"/>
                <a:gd name="T94" fmla="*/ 26 w 78"/>
                <a:gd name="T95" fmla="*/ 43 h 269"/>
                <a:gd name="T96" fmla="*/ 35 w 78"/>
                <a:gd name="T97" fmla="*/ 31 h 269"/>
                <a:gd name="T98" fmla="*/ 45 w 78"/>
                <a:gd name="T99" fmla="*/ 17 h 269"/>
                <a:gd name="T100" fmla="*/ 54 w 78"/>
                <a:gd name="T101" fmla="*/ 8 h 269"/>
                <a:gd name="T102" fmla="*/ 59 w 78"/>
                <a:gd name="T103" fmla="*/ 4 h 269"/>
                <a:gd name="T104" fmla="*/ 63 w 78"/>
                <a:gd name="T105" fmla="*/ 1 h 269"/>
                <a:gd name="T106" fmla="*/ 67 w 78"/>
                <a:gd name="T107" fmla="*/ 0 h 269"/>
                <a:gd name="T108" fmla="*/ 71 w 78"/>
                <a:gd name="T109" fmla="*/ 0 h 269"/>
                <a:gd name="T110" fmla="*/ 74 w 78"/>
                <a:gd name="T111" fmla="*/ 0 h 269"/>
                <a:gd name="T112" fmla="*/ 76 w 78"/>
                <a:gd name="T113" fmla="*/ 3 h 269"/>
                <a:gd name="T114" fmla="*/ 78 w 78"/>
                <a:gd name="T115" fmla="*/ 4 h 269"/>
                <a:gd name="T116" fmla="*/ 78 w 78"/>
                <a:gd name="T117" fmla="*/ 8 h 2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
                <a:gd name="T178" fmla="*/ 0 h 269"/>
                <a:gd name="T179" fmla="*/ 78 w 78"/>
                <a:gd name="T180" fmla="*/ 269 h 2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 h="269">
                  <a:moveTo>
                    <a:pt x="78" y="8"/>
                  </a:moveTo>
                  <a:lnTo>
                    <a:pt x="76" y="13"/>
                  </a:lnTo>
                  <a:lnTo>
                    <a:pt x="71" y="22"/>
                  </a:lnTo>
                  <a:lnTo>
                    <a:pt x="66" y="32"/>
                  </a:lnTo>
                  <a:lnTo>
                    <a:pt x="61" y="40"/>
                  </a:lnTo>
                  <a:lnTo>
                    <a:pt x="56" y="53"/>
                  </a:lnTo>
                  <a:lnTo>
                    <a:pt x="50" y="66"/>
                  </a:lnTo>
                  <a:lnTo>
                    <a:pt x="45" y="77"/>
                  </a:lnTo>
                  <a:lnTo>
                    <a:pt x="43" y="89"/>
                  </a:lnTo>
                  <a:lnTo>
                    <a:pt x="40" y="99"/>
                  </a:lnTo>
                  <a:lnTo>
                    <a:pt x="38" y="111"/>
                  </a:lnTo>
                  <a:lnTo>
                    <a:pt x="36" y="122"/>
                  </a:lnTo>
                  <a:lnTo>
                    <a:pt x="36" y="134"/>
                  </a:lnTo>
                  <a:lnTo>
                    <a:pt x="36" y="144"/>
                  </a:lnTo>
                  <a:lnTo>
                    <a:pt x="36" y="155"/>
                  </a:lnTo>
                  <a:lnTo>
                    <a:pt x="38" y="166"/>
                  </a:lnTo>
                  <a:lnTo>
                    <a:pt x="40" y="176"/>
                  </a:lnTo>
                  <a:lnTo>
                    <a:pt x="43" y="185"/>
                  </a:lnTo>
                  <a:lnTo>
                    <a:pt x="45" y="196"/>
                  </a:lnTo>
                  <a:lnTo>
                    <a:pt x="49" y="206"/>
                  </a:lnTo>
                  <a:lnTo>
                    <a:pt x="53" y="216"/>
                  </a:lnTo>
                  <a:lnTo>
                    <a:pt x="58" y="228"/>
                  </a:lnTo>
                  <a:lnTo>
                    <a:pt x="65" y="242"/>
                  </a:lnTo>
                  <a:lnTo>
                    <a:pt x="71" y="255"/>
                  </a:lnTo>
                  <a:lnTo>
                    <a:pt x="72" y="261"/>
                  </a:lnTo>
                  <a:lnTo>
                    <a:pt x="72" y="264"/>
                  </a:lnTo>
                  <a:lnTo>
                    <a:pt x="71" y="266"/>
                  </a:lnTo>
                  <a:lnTo>
                    <a:pt x="68" y="268"/>
                  </a:lnTo>
                  <a:lnTo>
                    <a:pt x="66" y="269"/>
                  </a:lnTo>
                  <a:lnTo>
                    <a:pt x="59" y="268"/>
                  </a:lnTo>
                  <a:lnTo>
                    <a:pt x="53" y="263"/>
                  </a:lnTo>
                  <a:lnTo>
                    <a:pt x="45" y="256"/>
                  </a:lnTo>
                  <a:lnTo>
                    <a:pt x="38" y="246"/>
                  </a:lnTo>
                  <a:lnTo>
                    <a:pt x="29" y="233"/>
                  </a:lnTo>
                  <a:lnTo>
                    <a:pt x="21" y="219"/>
                  </a:lnTo>
                  <a:lnTo>
                    <a:pt x="14" y="206"/>
                  </a:lnTo>
                  <a:lnTo>
                    <a:pt x="8" y="192"/>
                  </a:lnTo>
                  <a:lnTo>
                    <a:pt x="4" y="178"/>
                  </a:lnTo>
                  <a:lnTo>
                    <a:pt x="2" y="164"/>
                  </a:lnTo>
                  <a:lnTo>
                    <a:pt x="0" y="148"/>
                  </a:lnTo>
                  <a:lnTo>
                    <a:pt x="0" y="133"/>
                  </a:lnTo>
                  <a:lnTo>
                    <a:pt x="0" y="120"/>
                  </a:lnTo>
                  <a:lnTo>
                    <a:pt x="3" y="106"/>
                  </a:lnTo>
                  <a:lnTo>
                    <a:pt x="5" y="93"/>
                  </a:lnTo>
                  <a:lnTo>
                    <a:pt x="9" y="80"/>
                  </a:lnTo>
                  <a:lnTo>
                    <a:pt x="14" y="67"/>
                  </a:lnTo>
                  <a:lnTo>
                    <a:pt x="20" y="55"/>
                  </a:lnTo>
                  <a:lnTo>
                    <a:pt x="26" y="43"/>
                  </a:lnTo>
                  <a:lnTo>
                    <a:pt x="35" y="31"/>
                  </a:lnTo>
                  <a:lnTo>
                    <a:pt x="45" y="17"/>
                  </a:lnTo>
                  <a:lnTo>
                    <a:pt x="54" y="8"/>
                  </a:lnTo>
                  <a:lnTo>
                    <a:pt x="59" y="4"/>
                  </a:lnTo>
                  <a:lnTo>
                    <a:pt x="63" y="1"/>
                  </a:lnTo>
                  <a:lnTo>
                    <a:pt x="67" y="0"/>
                  </a:lnTo>
                  <a:lnTo>
                    <a:pt x="71" y="0"/>
                  </a:lnTo>
                  <a:lnTo>
                    <a:pt x="74" y="0"/>
                  </a:lnTo>
                  <a:lnTo>
                    <a:pt x="76" y="3"/>
                  </a:lnTo>
                  <a:lnTo>
                    <a:pt x="78" y="4"/>
                  </a:lnTo>
                  <a:lnTo>
                    <a:pt x="78" y="8"/>
                  </a:lnTo>
                  <a:close/>
                </a:path>
              </a:pathLst>
            </a:custGeom>
            <a:solidFill>
              <a:srgbClr val="004A8F"/>
            </a:solidFill>
            <a:ln w="9525">
              <a:noFill/>
              <a:round/>
              <a:headEnd/>
              <a:tailEnd/>
            </a:ln>
          </p:spPr>
          <p:txBody>
            <a:bodyPr/>
            <a:lstStyle/>
            <a:p>
              <a:pPr fontAlgn="t"/>
              <a:endParaRPr lang="en-US"/>
            </a:p>
          </p:txBody>
        </p:sp>
        <p:sp>
          <p:nvSpPr>
            <p:cNvPr id="48915" name="Freeform 437"/>
            <p:cNvSpPr>
              <a:spLocks/>
            </p:cNvSpPr>
            <p:nvPr/>
          </p:nvSpPr>
          <p:spPr bwMode="auto">
            <a:xfrm>
              <a:off x="4727" y="1361"/>
              <a:ext cx="29" cy="112"/>
            </a:xfrm>
            <a:custGeom>
              <a:avLst/>
              <a:gdLst>
                <a:gd name="T0" fmla="*/ 3 w 120"/>
                <a:gd name="T1" fmla="*/ 22 h 450"/>
                <a:gd name="T2" fmla="*/ 19 w 120"/>
                <a:gd name="T3" fmla="*/ 56 h 450"/>
                <a:gd name="T4" fmla="*/ 35 w 120"/>
                <a:gd name="T5" fmla="*/ 89 h 450"/>
                <a:gd name="T6" fmla="*/ 49 w 120"/>
                <a:gd name="T7" fmla="*/ 129 h 450"/>
                <a:gd name="T8" fmla="*/ 58 w 120"/>
                <a:gd name="T9" fmla="*/ 166 h 450"/>
                <a:gd name="T10" fmla="*/ 63 w 120"/>
                <a:gd name="T11" fmla="*/ 205 h 450"/>
                <a:gd name="T12" fmla="*/ 63 w 120"/>
                <a:gd name="T13" fmla="*/ 242 h 450"/>
                <a:gd name="T14" fmla="*/ 60 w 120"/>
                <a:gd name="T15" fmla="*/ 277 h 450"/>
                <a:gd name="T16" fmla="*/ 54 w 120"/>
                <a:gd name="T17" fmla="*/ 312 h 450"/>
                <a:gd name="T18" fmla="*/ 45 w 120"/>
                <a:gd name="T19" fmla="*/ 345 h 450"/>
                <a:gd name="T20" fmla="*/ 35 w 120"/>
                <a:gd name="T21" fmla="*/ 372 h 450"/>
                <a:gd name="T22" fmla="*/ 26 w 120"/>
                <a:gd name="T23" fmla="*/ 393 h 450"/>
                <a:gd name="T24" fmla="*/ 10 w 120"/>
                <a:gd name="T25" fmla="*/ 425 h 450"/>
                <a:gd name="T26" fmla="*/ 9 w 120"/>
                <a:gd name="T27" fmla="*/ 442 h 450"/>
                <a:gd name="T28" fmla="*/ 14 w 120"/>
                <a:gd name="T29" fmla="*/ 448 h 450"/>
                <a:gd name="T30" fmla="*/ 22 w 120"/>
                <a:gd name="T31" fmla="*/ 448 h 450"/>
                <a:gd name="T32" fmla="*/ 32 w 120"/>
                <a:gd name="T33" fmla="*/ 444 h 450"/>
                <a:gd name="T34" fmla="*/ 49 w 120"/>
                <a:gd name="T35" fmla="*/ 428 h 450"/>
                <a:gd name="T36" fmla="*/ 76 w 120"/>
                <a:gd name="T37" fmla="*/ 389 h 450"/>
                <a:gd name="T38" fmla="*/ 98 w 120"/>
                <a:gd name="T39" fmla="*/ 344 h 450"/>
                <a:gd name="T40" fmla="*/ 112 w 120"/>
                <a:gd name="T41" fmla="*/ 298 h 450"/>
                <a:gd name="T42" fmla="*/ 118 w 120"/>
                <a:gd name="T43" fmla="*/ 249 h 450"/>
                <a:gd name="T44" fmla="*/ 118 w 120"/>
                <a:gd name="T45" fmla="*/ 200 h 450"/>
                <a:gd name="T46" fmla="*/ 111 w 120"/>
                <a:gd name="T47" fmla="*/ 156 h 450"/>
                <a:gd name="T48" fmla="*/ 98 w 120"/>
                <a:gd name="T49" fmla="*/ 114 h 450"/>
                <a:gd name="T50" fmla="*/ 79 w 120"/>
                <a:gd name="T51" fmla="*/ 73 h 450"/>
                <a:gd name="T52" fmla="*/ 58 w 120"/>
                <a:gd name="T53" fmla="*/ 40 h 450"/>
                <a:gd name="T54" fmla="*/ 42 w 120"/>
                <a:gd name="T55" fmla="*/ 21 h 450"/>
                <a:gd name="T56" fmla="*/ 28 w 120"/>
                <a:gd name="T57" fmla="*/ 8 h 450"/>
                <a:gd name="T58" fmla="*/ 15 w 120"/>
                <a:gd name="T59" fmla="*/ 2 h 450"/>
                <a:gd name="T60" fmla="*/ 6 w 120"/>
                <a:gd name="T61" fmla="*/ 2 h 450"/>
                <a:gd name="T62" fmla="*/ 1 w 120"/>
                <a:gd name="T63" fmla="*/ 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450"/>
                <a:gd name="T98" fmla="*/ 120 w 120"/>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450">
                  <a:moveTo>
                    <a:pt x="0" y="13"/>
                  </a:moveTo>
                  <a:lnTo>
                    <a:pt x="3" y="22"/>
                  </a:lnTo>
                  <a:lnTo>
                    <a:pt x="10" y="38"/>
                  </a:lnTo>
                  <a:lnTo>
                    <a:pt x="19" y="56"/>
                  </a:lnTo>
                  <a:lnTo>
                    <a:pt x="24" y="69"/>
                  </a:lnTo>
                  <a:lnTo>
                    <a:pt x="35" y="89"/>
                  </a:lnTo>
                  <a:lnTo>
                    <a:pt x="42" y="110"/>
                  </a:lnTo>
                  <a:lnTo>
                    <a:pt x="49" y="129"/>
                  </a:lnTo>
                  <a:lnTo>
                    <a:pt x="54" y="148"/>
                  </a:lnTo>
                  <a:lnTo>
                    <a:pt x="58" y="166"/>
                  </a:lnTo>
                  <a:lnTo>
                    <a:pt x="60" y="186"/>
                  </a:lnTo>
                  <a:lnTo>
                    <a:pt x="63" y="205"/>
                  </a:lnTo>
                  <a:lnTo>
                    <a:pt x="63" y="224"/>
                  </a:lnTo>
                  <a:lnTo>
                    <a:pt x="63" y="242"/>
                  </a:lnTo>
                  <a:lnTo>
                    <a:pt x="62" y="259"/>
                  </a:lnTo>
                  <a:lnTo>
                    <a:pt x="60" y="277"/>
                  </a:lnTo>
                  <a:lnTo>
                    <a:pt x="58" y="294"/>
                  </a:lnTo>
                  <a:lnTo>
                    <a:pt x="54" y="312"/>
                  </a:lnTo>
                  <a:lnTo>
                    <a:pt x="50" y="329"/>
                  </a:lnTo>
                  <a:lnTo>
                    <a:pt x="45" y="345"/>
                  </a:lnTo>
                  <a:lnTo>
                    <a:pt x="39" y="362"/>
                  </a:lnTo>
                  <a:lnTo>
                    <a:pt x="35" y="372"/>
                  </a:lnTo>
                  <a:lnTo>
                    <a:pt x="30" y="383"/>
                  </a:lnTo>
                  <a:lnTo>
                    <a:pt x="26" y="393"/>
                  </a:lnTo>
                  <a:lnTo>
                    <a:pt x="19" y="406"/>
                  </a:lnTo>
                  <a:lnTo>
                    <a:pt x="10" y="425"/>
                  </a:lnTo>
                  <a:lnTo>
                    <a:pt x="8" y="437"/>
                  </a:lnTo>
                  <a:lnTo>
                    <a:pt x="9" y="442"/>
                  </a:lnTo>
                  <a:lnTo>
                    <a:pt x="10" y="446"/>
                  </a:lnTo>
                  <a:lnTo>
                    <a:pt x="14" y="448"/>
                  </a:lnTo>
                  <a:lnTo>
                    <a:pt x="18" y="450"/>
                  </a:lnTo>
                  <a:lnTo>
                    <a:pt x="22" y="448"/>
                  </a:lnTo>
                  <a:lnTo>
                    <a:pt x="27" y="447"/>
                  </a:lnTo>
                  <a:lnTo>
                    <a:pt x="32" y="444"/>
                  </a:lnTo>
                  <a:lnTo>
                    <a:pt x="37" y="439"/>
                  </a:lnTo>
                  <a:lnTo>
                    <a:pt x="49" y="428"/>
                  </a:lnTo>
                  <a:lnTo>
                    <a:pt x="62" y="411"/>
                  </a:lnTo>
                  <a:lnTo>
                    <a:pt x="76" y="389"/>
                  </a:lnTo>
                  <a:lnTo>
                    <a:pt x="88" y="367"/>
                  </a:lnTo>
                  <a:lnTo>
                    <a:pt x="98" y="344"/>
                  </a:lnTo>
                  <a:lnTo>
                    <a:pt x="106" y="321"/>
                  </a:lnTo>
                  <a:lnTo>
                    <a:pt x="112" y="298"/>
                  </a:lnTo>
                  <a:lnTo>
                    <a:pt x="116" y="273"/>
                  </a:lnTo>
                  <a:lnTo>
                    <a:pt x="118" y="249"/>
                  </a:lnTo>
                  <a:lnTo>
                    <a:pt x="120" y="223"/>
                  </a:lnTo>
                  <a:lnTo>
                    <a:pt x="118" y="200"/>
                  </a:lnTo>
                  <a:lnTo>
                    <a:pt x="116" y="178"/>
                  </a:lnTo>
                  <a:lnTo>
                    <a:pt x="111" y="156"/>
                  </a:lnTo>
                  <a:lnTo>
                    <a:pt x="106" y="134"/>
                  </a:lnTo>
                  <a:lnTo>
                    <a:pt x="98" y="114"/>
                  </a:lnTo>
                  <a:lnTo>
                    <a:pt x="89" y="93"/>
                  </a:lnTo>
                  <a:lnTo>
                    <a:pt x="79" y="73"/>
                  </a:lnTo>
                  <a:lnTo>
                    <a:pt x="66" y="52"/>
                  </a:lnTo>
                  <a:lnTo>
                    <a:pt x="58" y="40"/>
                  </a:lnTo>
                  <a:lnTo>
                    <a:pt x="50" y="30"/>
                  </a:lnTo>
                  <a:lnTo>
                    <a:pt x="42" y="21"/>
                  </a:lnTo>
                  <a:lnTo>
                    <a:pt x="35" y="13"/>
                  </a:lnTo>
                  <a:lnTo>
                    <a:pt x="28" y="8"/>
                  </a:lnTo>
                  <a:lnTo>
                    <a:pt x="22" y="4"/>
                  </a:lnTo>
                  <a:lnTo>
                    <a:pt x="15" y="2"/>
                  </a:lnTo>
                  <a:lnTo>
                    <a:pt x="10" y="0"/>
                  </a:lnTo>
                  <a:lnTo>
                    <a:pt x="6" y="2"/>
                  </a:lnTo>
                  <a:lnTo>
                    <a:pt x="3" y="4"/>
                  </a:lnTo>
                  <a:lnTo>
                    <a:pt x="1" y="8"/>
                  </a:lnTo>
                  <a:lnTo>
                    <a:pt x="0" y="13"/>
                  </a:lnTo>
                  <a:close/>
                </a:path>
              </a:pathLst>
            </a:custGeom>
            <a:solidFill>
              <a:srgbClr val="004A8F"/>
            </a:solidFill>
            <a:ln w="9525">
              <a:noFill/>
              <a:round/>
              <a:headEnd/>
              <a:tailEnd/>
            </a:ln>
          </p:spPr>
          <p:txBody>
            <a:bodyPr/>
            <a:lstStyle/>
            <a:p>
              <a:pPr fontAlgn="t"/>
              <a:endParaRPr lang="en-US"/>
            </a:p>
          </p:txBody>
        </p:sp>
        <p:sp>
          <p:nvSpPr>
            <p:cNvPr id="48916" name="Freeform 438"/>
            <p:cNvSpPr>
              <a:spLocks/>
            </p:cNvSpPr>
            <p:nvPr/>
          </p:nvSpPr>
          <p:spPr bwMode="auto">
            <a:xfrm>
              <a:off x="4669" y="1372"/>
              <a:ext cx="24" cy="89"/>
            </a:xfrm>
            <a:custGeom>
              <a:avLst/>
              <a:gdLst>
                <a:gd name="T0" fmla="*/ 0 w 95"/>
                <a:gd name="T1" fmla="*/ 10 h 354"/>
                <a:gd name="T2" fmla="*/ 1 w 95"/>
                <a:gd name="T3" fmla="*/ 18 h 354"/>
                <a:gd name="T4" fmla="*/ 8 w 95"/>
                <a:gd name="T5" fmla="*/ 29 h 354"/>
                <a:gd name="T6" fmla="*/ 14 w 95"/>
                <a:gd name="T7" fmla="*/ 44 h 354"/>
                <a:gd name="T8" fmla="*/ 19 w 95"/>
                <a:gd name="T9" fmla="*/ 54 h 354"/>
                <a:gd name="T10" fmla="*/ 27 w 95"/>
                <a:gd name="T11" fmla="*/ 71 h 354"/>
                <a:gd name="T12" fmla="*/ 33 w 95"/>
                <a:gd name="T13" fmla="*/ 86 h 354"/>
                <a:gd name="T14" fmla="*/ 39 w 95"/>
                <a:gd name="T15" fmla="*/ 101 h 354"/>
                <a:gd name="T16" fmla="*/ 42 w 95"/>
                <a:gd name="T17" fmla="*/ 117 h 354"/>
                <a:gd name="T18" fmla="*/ 46 w 95"/>
                <a:gd name="T19" fmla="*/ 131 h 354"/>
                <a:gd name="T20" fmla="*/ 49 w 95"/>
                <a:gd name="T21" fmla="*/ 146 h 354"/>
                <a:gd name="T22" fmla="*/ 50 w 95"/>
                <a:gd name="T23" fmla="*/ 161 h 354"/>
                <a:gd name="T24" fmla="*/ 50 w 95"/>
                <a:gd name="T25" fmla="*/ 176 h 354"/>
                <a:gd name="T26" fmla="*/ 50 w 95"/>
                <a:gd name="T27" fmla="*/ 190 h 354"/>
                <a:gd name="T28" fmla="*/ 50 w 95"/>
                <a:gd name="T29" fmla="*/ 204 h 354"/>
                <a:gd name="T30" fmla="*/ 48 w 95"/>
                <a:gd name="T31" fmla="*/ 219 h 354"/>
                <a:gd name="T32" fmla="*/ 46 w 95"/>
                <a:gd name="T33" fmla="*/ 231 h 354"/>
                <a:gd name="T34" fmla="*/ 42 w 95"/>
                <a:gd name="T35" fmla="*/ 246 h 354"/>
                <a:gd name="T36" fmla="*/ 40 w 95"/>
                <a:gd name="T37" fmla="*/ 258 h 354"/>
                <a:gd name="T38" fmla="*/ 35 w 95"/>
                <a:gd name="T39" fmla="*/ 273 h 354"/>
                <a:gd name="T40" fmla="*/ 30 w 95"/>
                <a:gd name="T41" fmla="*/ 285 h 354"/>
                <a:gd name="T42" fmla="*/ 23 w 95"/>
                <a:gd name="T43" fmla="*/ 301 h 354"/>
                <a:gd name="T44" fmla="*/ 15 w 95"/>
                <a:gd name="T45" fmla="*/ 319 h 354"/>
                <a:gd name="T46" fmla="*/ 8 w 95"/>
                <a:gd name="T47" fmla="*/ 336 h 354"/>
                <a:gd name="T48" fmla="*/ 5 w 95"/>
                <a:gd name="T49" fmla="*/ 343 h 354"/>
                <a:gd name="T50" fmla="*/ 6 w 95"/>
                <a:gd name="T51" fmla="*/ 348 h 354"/>
                <a:gd name="T52" fmla="*/ 8 w 95"/>
                <a:gd name="T53" fmla="*/ 351 h 354"/>
                <a:gd name="T54" fmla="*/ 10 w 95"/>
                <a:gd name="T55" fmla="*/ 354 h 354"/>
                <a:gd name="T56" fmla="*/ 14 w 95"/>
                <a:gd name="T57" fmla="*/ 354 h 354"/>
                <a:gd name="T58" fmla="*/ 18 w 95"/>
                <a:gd name="T59" fmla="*/ 354 h 354"/>
                <a:gd name="T60" fmla="*/ 22 w 95"/>
                <a:gd name="T61" fmla="*/ 352 h 354"/>
                <a:gd name="T62" fmla="*/ 26 w 95"/>
                <a:gd name="T63" fmla="*/ 350 h 354"/>
                <a:gd name="T64" fmla="*/ 30 w 95"/>
                <a:gd name="T65" fmla="*/ 346 h 354"/>
                <a:gd name="T66" fmla="*/ 39 w 95"/>
                <a:gd name="T67" fmla="*/ 337 h 354"/>
                <a:gd name="T68" fmla="*/ 49 w 95"/>
                <a:gd name="T69" fmla="*/ 324 h 354"/>
                <a:gd name="T70" fmla="*/ 60 w 95"/>
                <a:gd name="T71" fmla="*/ 306 h 354"/>
                <a:gd name="T72" fmla="*/ 69 w 95"/>
                <a:gd name="T73" fmla="*/ 289 h 354"/>
                <a:gd name="T74" fmla="*/ 78 w 95"/>
                <a:gd name="T75" fmla="*/ 271 h 354"/>
                <a:gd name="T76" fmla="*/ 85 w 95"/>
                <a:gd name="T77" fmla="*/ 253 h 354"/>
                <a:gd name="T78" fmla="*/ 90 w 95"/>
                <a:gd name="T79" fmla="*/ 234 h 354"/>
                <a:gd name="T80" fmla="*/ 93 w 95"/>
                <a:gd name="T81" fmla="*/ 215 h 354"/>
                <a:gd name="T82" fmla="*/ 95 w 95"/>
                <a:gd name="T83" fmla="*/ 195 h 354"/>
                <a:gd name="T84" fmla="*/ 95 w 95"/>
                <a:gd name="T85" fmla="*/ 176 h 354"/>
                <a:gd name="T86" fmla="*/ 94 w 95"/>
                <a:gd name="T87" fmla="*/ 158 h 354"/>
                <a:gd name="T88" fmla="*/ 93 w 95"/>
                <a:gd name="T89" fmla="*/ 140 h 354"/>
                <a:gd name="T90" fmla="*/ 89 w 95"/>
                <a:gd name="T91" fmla="*/ 122 h 354"/>
                <a:gd name="T92" fmla="*/ 84 w 95"/>
                <a:gd name="T93" fmla="*/ 105 h 354"/>
                <a:gd name="T94" fmla="*/ 78 w 95"/>
                <a:gd name="T95" fmla="*/ 89 h 354"/>
                <a:gd name="T96" fmla="*/ 71 w 95"/>
                <a:gd name="T97" fmla="*/ 73 h 354"/>
                <a:gd name="T98" fmla="*/ 62 w 95"/>
                <a:gd name="T99" fmla="*/ 56 h 354"/>
                <a:gd name="T100" fmla="*/ 53 w 95"/>
                <a:gd name="T101" fmla="*/ 41 h 354"/>
                <a:gd name="T102" fmla="*/ 40 w 95"/>
                <a:gd name="T103" fmla="*/ 23 h 354"/>
                <a:gd name="T104" fmla="*/ 27 w 95"/>
                <a:gd name="T105" fmla="*/ 10 h 354"/>
                <a:gd name="T106" fmla="*/ 22 w 95"/>
                <a:gd name="T107" fmla="*/ 6 h 354"/>
                <a:gd name="T108" fmla="*/ 17 w 95"/>
                <a:gd name="T109" fmla="*/ 2 h 354"/>
                <a:gd name="T110" fmla="*/ 12 w 95"/>
                <a:gd name="T111" fmla="*/ 1 h 354"/>
                <a:gd name="T112" fmla="*/ 8 w 95"/>
                <a:gd name="T113" fmla="*/ 0 h 354"/>
                <a:gd name="T114" fmla="*/ 4 w 95"/>
                <a:gd name="T115" fmla="*/ 1 h 354"/>
                <a:gd name="T116" fmla="*/ 1 w 95"/>
                <a:gd name="T117" fmla="*/ 4 h 354"/>
                <a:gd name="T118" fmla="*/ 0 w 95"/>
                <a:gd name="T119" fmla="*/ 6 h 354"/>
                <a:gd name="T120" fmla="*/ 0 w 95"/>
                <a:gd name="T121" fmla="*/ 10 h 3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
                <a:gd name="T184" fmla="*/ 0 h 354"/>
                <a:gd name="T185" fmla="*/ 95 w 95"/>
                <a:gd name="T186" fmla="*/ 354 h 35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 h="354">
                  <a:moveTo>
                    <a:pt x="0" y="10"/>
                  </a:moveTo>
                  <a:lnTo>
                    <a:pt x="1" y="18"/>
                  </a:lnTo>
                  <a:lnTo>
                    <a:pt x="8" y="29"/>
                  </a:lnTo>
                  <a:lnTo>
                    <a:pt x="14" y="44"/>
                  </a:lnTo>
                  <a:lnTo>
                    <a:pt x="19" y="54"/>
                  </a:lnTo>
                  <a:lnTo>
                    <a:pt x="27" y="71"/>
                  </a:lnTo>
                  <a:lnTo>
                    <a:pt x="33" y="86"/>
                  </a:lnTo>
                  <a:lnTo>
                    <a:pt x="39" y="101"/>
                  </a:lnTo>
                  <a:lnTo>
                    <a:pt x="42" y="117"/>
                  </a:lnTo>
                  <a:lnTo>
                    <a:pt x="46" y="131"/>
                  </a:lnTo>
                  <a:lnTo>
                    <a:pt x="49" y="146"/>
                  </a:lnTo>
                  <a:lnTo>
                    <a:pt x="50" y="161"/>
                  </a:lnTo>
                  <a:lnTo>
                    <a:pt x="50" y="176"/>
                  </a:lnTo>
                  <a:lnTo>
                    <a:pt x="50" y="190"/>
                  </a:lnTo>
                  <a:lnTo>
                    <a:pt x="50" y="204"/>
                  </a:lnTo>
                  <a:lnTo>
                    <a:pt x="48" y="219"/>
                  </a:lnTo>
                  <a:lnTo>
                    <a:pt x="46" y="231"/>
                  </a:lnTo>
                  <a:lnTo>
                    <a:pt x="42" y="246"/>
                  </a:lnTo>
                  <a:lnTo>
                    <a:pt x="40" y="258"/>
                  </a:lnTo>
                  <a:lnTo>
                    <a:pt x="35" y="273"/>
                  </a:lnTo>
                  <a:lnTo>
                    <a:pt x="30" y="285"/>
                  </a:lnTo>
                  <a:lnTo>
                    <a:pt x="23" y="301"/>
                  </a:lnTo>
                  <a:lnTo>
                    <a:pt x="15" y="319"/>
                  </a:lnTo>
                  <a:lnTo>
                    <a:pt x="8" y="336"/>
                  </a:lnTo>
                  <a:lnTo>
                    <a:pt x="5" y="343"/>
                  </a:lnTo>
                  <a:lnTo>
                    <a:pt x="6" y="348"/>
                  </a:lnTo>
                  <a:lnTo>
                    <a:pt x="8" y="351"/>
                  </a:lnTo>
                  <a:lnTo>
                    <a:pt x="10" y="354"/>
                  </a:lnTo>
                  <a:lnTo>
                    <a:pt x="14" y="354"/>
                  </a:lnTo>
                  <a:lnTo>
                    <a:pt x="18" y="354"/>
                  </a:lnTo>
                  <a:lnTo>
                    <a:pt x="22" y="352"/>
                  </a:lnTo>
                  <a:lnTo>
                    <a:pt x="26" y="350"/>
                  </a:lnTo>
                  <a:lnTo>
                    <a:pt x="30" y="346"/>
                  </a:lnTo>
                  <a:lnTo>
                    <a:pt x="39" y="337"/>
                  </a:lnTo>
                  <a:lnTo>
                    <a:pt x="49" y="324"/>
                  </a:lnTo>
                  <a:lnTo>
                    <a:pt x="60" y="306"/>
                  </a:lnTo>
                  <a:lnTo>
                    <a:pt x="69" y="289"/>
                  </a:lnTo>
                  <a:lnTo>
                    <a:pt x="78" y="271"/>
                  </a:lnTo>
                  <a:lnTo>
                    <a:pt x="85" y="253"/>
                  </a:lnTo>
                  <a:lnTo>
                    <a:pt x="90" y="234"/>
                  </a:lnTo>
                  <a:lnTo>
                    <a:pt x="93" y="215"/>
                  </a:lnTo>
                  <a:lnTo>
                    <a:pt x="95" y="195"/>
                  </a:lnTo>
                  <a:lnTo>
                    <a:pt x="95" y="176"/>
                  </a:lnTo>
                  <a:lnTo>
                    <a:pt x="94" y="158"/>
                  </a:lnTo>
                  <a:lnTo>
                    <a:pt x="93" y="140"/>
                  </a:lnTo>
                  <a:lnTo>
                    <a:pt x="89" y="122"/>
                  </a:lnTo>
                  <a:lnTo>
                    <a:pt x="84" y="105"/>
                  </a:lnTo>
                  <a:lnTo>
                    <a:pt x="78" y="89"/>
                  </a:lnTo>
                  <a:lnTo>
                    <a:pt x="71" y="73"/>
                  </a:lnTo>
                  <a:lnTo>
                    <a:pt x="62" y="56"/>
                  </a:lnTo>
                  <a:lnTo>
                    <a:pt x="53" y="41"/>
                  </a:lnTo>
                  <a:lnTo>
                    <a:pt x="40" y="23"/>
                  </a:lnTo>
                  <a:lnTo>
                    <a:pt x="27" y="10"/>
                  </a:lnTo>
                  <a:lnTo>
                    <a:pt x="22" y="6"/>
                  </a:lnTo>
                  <a:lnTo>
                    <a:pt x="17" y="2"/>
                  </a:lnTo>
                  <a:lnTo>
                    <a:pt x="12" y="1"/>
                  </a:lnTo>
                  <a:lnTo>
                    <a:pt x="8" y="0"/>
                  </a:lnTo>
                  <a:lnTo>
                    <a:pt x="4" y="1"/>
                  </a:lnTo>
                  <a:lnTo>
                    <a:pt x="1" y="4"/>
                  </a:lnTo>
                  <a:lnTo>
                    <a:pt x="0" y="6"/>
                  </a:lnTo>
                  <a:lnTo>
                    <a:pt x="0" y="10"/>
                  </a:lnTo>
                  <a:close/>
                </a:path>
              </a:pathLst>
            </a:custGeom>
            <a:solidFill>
              <a:srgbClr val="004A8F"/>
            </a:solidFill>
            <a:ln w="9525">
              <a:noFill/>
              <a:round/>
              <a:headEnd/>
              <a:tailEnd/>
            </a:ln>
          </p:spPr>
          <p:txBody>
            <a:bodyPr/>
            <a:lstStyle/>
            <a:p>
              <a:pPr fontAlgn="t"/>
              <a:endParaRPr lang="en-US"/>
            </a:p>
          </p:txBody>
        </p:sp>
        <p:sp>
          <p:nvSpPr>
            <p:cNvPr id="48917" name="Freeform 439"/>
            <p:cNvSpPr>
              <a:spLocks/>
            </p:cNvSpPr>
            <p:nvPr/>
          </p:nvSpPr>
          <p:spPr bwMode="auto">
            <a:xfrm>
              <a:off x="4612" y="1384"/>
              <a:ext cx="19" cy="67"/>
            </a:xfrm>
            <a:custGeom>
              <a:avLst/>
              <a:gdLst>
                <a:gd name="T0" fmla="*/ 0 w 77"/>
                <a:gd name="T1" fmla="*/ 8 h 269"/>
                <a:gd name="T2" fmla="*/ 1 w 77"/>
                <a:gd name="T3" fmla="*/ 13 h 269"/>
                <a:gd name="T4" fmla="*/ 6 w 77"/>
                <a:gd name="T5" fmla="*/ 22 h 269"/>
                <a:gd name="T6" fmla="*/ 11 w 77"/>
                <a:gd name="T7" fmla="*/ 32 h 269"/>
                <a:gd name="T8" fmla="*/ 17 w 77"/>
                <a:gd name="T9" fmla="*/ 40 h 269"/>
                <a:gd name="T10" fmla="*/ 22 w 77"/>
                <a:gd name="T11" fmla="*/ 53 h 269"/>
                <a:gd name="T12" fmla="*/ 27 w 77"/>
                <a:gd name="T13" fmla="*/ 66 h 269"/>
                <a:gd name="T14" fmla="*/ 32 w 77"/>
                <a:gd name="T15" fmla="*/ 77 h 269"/>
                <a:gd name="T16" fmla="*/ 35 w 77"/>
                <a:gd name="T17" fmla="*/ 89 h 269"/>
                <a:gd name="T18" fmla="*/ 37 w 77"/>
                <a:gd name="T19" fmla="*/ 99 h 269"/>
                <a:gd name="T20" fmla="*/ 40 w 77"/>
                <a:gd name="T21" fmla="*/ 111 h 269"/>
                <a:gd name="T22" fmla="*/ 41 w 77"/>
                <a:gd name="T23" fmla="*/ 122 h 269"/>
                <a:gd name="T24" fmla="*/ 41 w 77"/>
                <a:gd name="T25" fmla="*/ 134 h 269"/>
                <a:gd name="T26" fmla="*/ 41 w 77"/>
                <a:gd name="T27" fmla="*/ 144 h 269"/>
                <a:gd name="T28" fmla="*/ 40 w 77"/>
                <a:gd name="T29" fmla="*/ 155 h 269"/>
                <a:gd name="T30" fmla="*/ 39 w 77"/>
                <a:gd name="T31" fmla="*/ 166 h 269"/>
                <a:gd name="T32" fmla="*/ 37 w 77"/>
                <a:gd name="T33" fmla="*/ 176 h 269"/>
                <a:gd name="T34" fmla="*/ 35 w 77"/>
                <a:gd name="T35" fmla="*/ 185 h 269"/>
                <a:gd name="T36" fmla="*/ 32 w 77"/>
                <a:gd name="T37" fmla="*/ 196 h 269"/>
                <a:gd name="T38" fmla="*/ 28 w 77"/>
                <a:gd name="T39" fmla="*/ 206 h 269"/>
                <a:gd name="T40" fmla="*/ 24 w 77"/>
                <a:gd name="T41" fmla="*/ 216 h 269"/>
                <a:gd name="T42" fmla="*/ 19 w 77"/>
                <a:gd name="T43" fmla="*/ 228 h 269"/>
                <a:gd name="T44" fmla="*/ 13 w 77"/>
                <a:gd name="T45" fmla="*/ 242 h 269"/>
                <a:gd name="T46" fmla="*/ 6 w 77"/>
                <a:gd name="T47" fmla="*/ 255 h 269"/>
                <a:gd name="T48" fmla="*/ 5 w 77"/>
                <a:gd name="T49" fmla="*/ 261 h 269"/>
                <a:gd name="T50" fmla="*/ 5 w 77"/>
                <a:gd name="T51" fmla="*/ 264 h 269"/>
                <a:gd name="T52" fmla="*/ 6 w 77"/>
                <a:gd name="T53" fmla="*/ 266 h 269"/>
                <a:gd name="T54" fmla="*/ 9 w 77"/>
                <a:gd name="T55" fmla="*/ 268 h 269"/>
                <a:gd name="T56" fmla="*/ 11 w 77"/>
                <a:gd name="T57" fmla="*/ 269 h 269"/>
                <a:gd name="T58" fmla="*/ 18 w 77"/>
                <a:gd name="T59" fmla="*/ 268 h 269"/>
                <a:gd name="T60" fmla="*/ 24 w 77"/>
                <a:gd name="T61" fmla="*/ 263 h 269"/>
                <a:gd name="T62" fmla="*/ 32 w 77"/>
                <a:gd name="T63" fmla="*/ 256 h 269"/>
                <a:gd name="T64" fmla="*/ 40 w 77"/>
                <a:gd name="T65" fmla="*/ 246 h 269"/>
                <a:gd name="T66" fmla="*/ 49 w 77"/>
                <a:gd name="T67" fmla="*/ 233 h 269"/>
                <a:gd name="T68" fmla="*/ 57 w 77"/>
                <a:gd name="T69" fmla="*/ 219 h 269"/>
                <a:gd name="T70" fmla="*/ 63 w 77"/>
                <a:gd name="T71" fmla="*/ 206 h 269"/>
                <a:gd name="T72" fmla="*/ 68 w 77"/>
                <a:gd name="T73" fmla="*/ 192 h 269"/>
                <a:gd name="T74" fmla="*/ 73 w 77"/>
                <a:gd name="T75" fmla="*/ 178 h 269"/>
                <a:gd name="T76" fmla="*/ 76 w 77"/>
                <a:gd name="T77" fmla="*/ 164 h 269"/>
                <a:gd name="T78" fmla="*/ 77 w 77"/>
                <a:gd name="T79" fmla="*/ 148 h 269"/>
                <a:gd name="T80" fmla="*/ 77 w 77"/>
                <a:gd name="T81" fmla="*/ 133 h 269"/>
                <a:gd name="T82" fmla="*/ 77 w 77"/>
                <a:gd name="T83" fmla="*/ 120 h 269"/>
                <a:gd name="T84" fmla="*/ 75 w 77"/>
                <a:gd name="T85" fmla="*/ 106 h 269"/>
                <a:gd name="T86" fmla="*/ 72 w 77"/>
                <a:gd name="T87" fmla="*/ 93 h 269"/>
                <a:gd name="T88" fmla="*/ 68 w 77"/>
                <a:gd name="T89" fmla="*/ 80 h 269"/>
                <a:gd name="T90" fmla="*/ 63 w 77"/>
                <a:gd name="T91" fmla="*/ 67 h 269"/>
                <a:gd name="T92" fmla="*/ 58 w 77"/>
                <a:gd name="T93" fmla="*/ 55 h 269"/>
                <a:gd name="T94" fmla="*/ 50 w 77"/>
                <a:gd name="T95" fmla="*/ 43 h 269"/>
                <a:gd name="T96" fmla="*/ 42 w 77"/>
                <a:gd name="T97" fmla="*/ 31 h 269"/>
                <a:gd name="T98" fmla="*/ 32 w 77"/>
                <a:gd name="T99" fmla="*/ 17 h 269"/>
                <a:gd name="T100" fmla="*/ 23 w 77"/>
                <a:gd name="T101" fmla="*/ 8 h 269"/>
                <a:gd name="T102" fmla="*/ 18 w 77"/>
                <a:gd name="T103" fmla="*/ 4 h 269"/>
                <a:gd name="T104" fmla="*/ 14 w 77"/>
                <a:gd name="T105" fmla="*/ 1 h 269"/>
                <a:gd name="T106" fmla="*/ 10 w 77"/>
                <a:gd name="T107" fmla="*/ 0 h 269"/>
                <a:gd name="T108" fmla="*/ 6 w 77"/>
                <a:gd name="T109" fmla="*/ 0 h 269"/>
                <a:gd name="T110" fmla="*/ 4 w 77"/>
                <a:gd name="T111" fmla="*/ 0 h 269"/>
                <a:gd name="T112" fmla="*/ 1 w 77"/>
                <a:gd name="T113" fmla="*/ 3 h 269"/>
                <a:gd name="T114" fmla="*/ 0 w 77"/>
                <a:gd name="T115" fmla="*/ 4 h 269"/>
                <a:gd name="T116" fmla="*/ 0 w 77"/>
                <a:gd name="T117" fmla="*/ 8 h 2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7"/>
                <a:gd name="T178" fmla="*/ 0 h 269"/>
                <a:gd name="T179" fmla="*/ 77 w 77"/>
                <a:gd name="T180" fmla="*/ 269 h 2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7" h="269">
                  <a:moveTo>
                    <a:pt x="0" y="8"/>
                  </a:moveTo>
                  <a:lnTo>
                    <a:pt x="1" y="13"/>
                  </a:lnTo>
                  <a:lnTo>
                    <a:pt x="6" y="22"/>
                  </a:lnTo>
                  <a:lnTo>
                    <a:pt x="11" y="32"/>
                  </a:lnTo>
                  <a:lnTo>
                    <a:pt x="17" y="40"/>
                  </a:lnTo>
                  <a:lnTo>
                    <a:pt x="22" y="53"/>
                  </a:lnTo>
                  <a:lnTo>
                    <a:pt x="27" y="66"/>
                  </a:lnTo>
                  <a:lnTo>
                    <a:pt x="32" y="77"/>
                  </a:lnTo>
                  <a:lnTo>
                    <a:pt x="35" y="89"/>
                  </a:lnTo>
                  <a:lnTo>
                    <a:pt x="37" y="99"/>
                  </a:lnTo>
                  <a:lnTo>
                    <a:pt x="40" y="111"/>
                  </a:lnTo>
                  <a:lnTo>
                    <a:pt x="41" y="122"/>
                  </a:lnTo>
                  <a:lnTo>
                    <a:pt x="41" y="134"/>
                  </a:lnTo>
                  <a:lnTo>
                    <a:pt x="41" y="144"/>
                  </a:lnTo>
                  <a:lnTo>
                    <a:pt x="40" y="155"/>
                  </a:lnTo>
                  <a:lnTo>
                    <a:pt x="39" y="166"/>
                  </a:lnTo>
                  <a:lnTo>
                    <a:pt x="37" y="176"/>
                  </a:lnTo>
                  <a:lnTo>
                    <a:pt x="35" y="185"/>
                  </a:lnTo>
                  <a:lnTo>
                    <a:pt x="32" y="196"/>
                  </a:lnTo>
                  <a:lnTo>
                    <a:pt x="28" y="206"/>
                  </a:lnTo>
                  <a:lnTo>
                    <a:pt x="24" y="216"/>
                  </a:lnTo>
                  <a:lnTo>
                    <a:pt x="19" y="228"/>
                  </a:lnTo>
                  <a:lnTo>
                    <a:pt x="13" y="242"/>
                  </a:lnTo>
                  <a:lnTo>
                    <a:pt x="6" y="255"/>
                  </a:lnTo>
                  <a:lnTo>
                    <a:pt x="5" y="261"/>
                  </a:lnTo>
                  <a:lnTo>
                    <a:pt x="5" y="264"/>
                  </a:lnTo>
                  <a:lnTo>
                    <a:pt x="6" y="266"/>
                  </a:lnTo>
                  <a:lnTo>
                    <a:pt x="9" y="268"/>
                  </a:lnTo>
                  <a:lnTo>
                    <a:pt x="11" y="269"/>
                  </a:lnTo>
                  <a:lnTo>
                    <a:pt x="18" y="268"/>
                  </a:lnTo>
                  <a:lnTo>
                    <a:pt x="24" y="263"/>
                  </a:lnTo>
                  <a:lnTo>
                    <a:pt x="32" y="256"/>
                  </a:lnTo>
                  <a:lnTo>
                    <a:pt x="40" y="246"/>
                  </a:lnTo>
                  <a:lnTo>
                    <a:pt x="49" y="233"/>
                  </a:lnTo>
                  <a:lnTo>
                    <a:pt x="57" y="219"/>
                  </a:lnTo>
                  <a:lnTo>
                    <a:pt x="63" y="206"/>
                  </a:lnTo>
                  <a:lnTo>
                    <a:pt x="68" y="192"/>
                  </a:lnTo>
                  <a:lnTo>
                    <a:pt x="73" y="178"/>
                  </a:lnTo>
                  <a:lnTo>
                    <a:pt x="76" y="164"/>
                  </a:lnTo>
                  <a:lnTo>
                    <a:pt x="77" y="148"/>
                  </a:lnTo>
                  <a:lnTo>
                    <a:pt x="77" y="133"/>
                  </a:lnTo>
                  <a:lnTo>
                    <a:pt x="77" y="120"/>
                  </a:lnTo>
                  <a:lnTo>
                    <a:pt x="75" y="106"/>
                  </a:lnTo>
                  <a:lnTo>
                    <a:pt x="72" y="93"/>
                  </a:lnTo>
                  <a:lnTo>
                    <a:pt x="68" y="80"/>
                  </a:lnTo>
                  <a:lnTo>
                    <a:pt x="63" y="67"/>
                  </a:lnTo>
                  <a:lnTo>
                    <a:pt x="58" y="55"/>
                  </a:lnTo>
                  <a:lnTo>
                    <a:pt x="50" y="43"/>
                  </a:lnTo>
                  <a:lnTo>
                    <a:pt x="42" y="31"/>
                  </a:lnTo>
                  <a:lnTo>
                    <a:pt x="32" y="17"/>
                  </a:lnTo>
                  <a:lnTo>
                    <a:pt x="23" y="8"/>
                  </a:lnTo>
                  <a:lnTo>
                    <a:pt x="18" y="4"/>
                  </a:lnTo>
                  <a:lnTo>
                    <a:pt x="14" y="1"/>
                  </a:lnTo>
                  <a:lnTo>
                    <a:pt x="10" y="0"/>
                  </a:lnTo>
                  <a:lnTo>
                    <a:pt x="6" y="0"/>
                  </a:lnTo>
                  <a:lnTo>
                    <a:pt x="4" y="0"/>
                  </a:lnTo>
                  <a:lnTo>
                    <a:pt x="1" y="3"/>
                  </a:lnTo>
                  <a:lnTo>
                    <a:pt x="0" y="4"/>
                  </a:lnTo>
                  <a:lnTo>
                    <a:pt x="0" y="8"/>
                  </a:lnTo>
                  <a:close/>
                </a:path>
              </a:pathLst>
            </a:custGeom>
            <a:solidFill>
              <a:srgbClr val="004A8F"/>
            </a:solidFill>
            <a:ln w="9525">
              <a:noFill/>
              <a:round/>
              <a:headEnd/>
              <a:tailEnd/>
            </a:ln>
          </p:spPr>
          <p:txBody>
            <a:bodyPr/>
            <a:lstStyle/>
            <a:p>
              <a:pPr fontAlgn="t"/>
              <a:endParaRPr lang="en-US"/>
            </a:p>
          </p:txBody>
        </p:sp>
        <p:sp>
          <p:nvSpPr>
            <p:cNvPr id="48918" name="Line 440"/>
            <p:cNvSpPr>
              <a:spLocks noChangeShapeType="1"/>
            </p:cNvSpPr>
            <p:nvPr/>
          </p:nvSpPr>
          <p:spPr bwMode="auto">
            <a:xfrm>
              <a:off x="4567" y="1404"/>
              <a:ext cx="4" cy="4"/>
            </a:xfrm>
            <a:prstGeom prst="line">
              <a:avLst/>
            </a:prstGeom>
            <a:noFill/>
            <a:ln w="3175">
              <a:solidFill>
                <a:srgbClr val="004A8F"/>
              </a:solidFill>
              <a:round/>
              <a:headEnd/>
              <a:tailEnd/>
            </a:ln>
          </p:spPr>
          <p:txBody>
            <a:bodyPr/>
            <a:lstStyle/>
            <a:p>
              <a:endParaRPr lang="en-US"/>
            </a:p>
          </p:txBody>
        </p:sp>
        <p:sp>
          <p:nvSpPr>
            <p:cNvPr id="48919" name="Line 441"/>
            <p:cNvSpPr>
              <a:spLocks noChangeShapeType="1"/>
            </p:cNvSpPr>
            <p:nvPr/>
          </p:nvSpPr>
          <p:spPr bwMode="auto">
            <a:xfrm>
              <a:off x="4564" y="1405"/>
              <a:ext cx="6" cy="6"/>
            </a:xfrm>
            <a:prstGeom prst="line">
              <a:avLst/>
            </a:prstGeom>
            <a:noFill/>
            <a:ln w="3175">
              <a:solidFill>
                <a:srgbClr val="004A8F"/>
              </a:solidFill>
              <a:round/>
              <a:headEnd/>
              <a:tailEnd/>
            </a:ln>
          </p:spPr>
          <p:txBody>
            <a:bodyPr/>
            <a:lstStyle/>
            <a:p>
              <a:endParaRPr lang="en-US"/>
            </a:p>
          </p:txBody>
        </p:sp>
        <p:sp>
          <p:nvSpPr>
            <p:cNvPr id="48920" name="Line 442"/>
            <p:cNvSpPr>
              <a:spLocks noChangeShapeType="1"/>
            </p:cNvSpPr>
            <p:nvPr/>
          </p:nvSpPr>
          <p:spPr bwMode="auto">
            <a:xfrm flipH="1">
              <a:off x="4537" y="1405"/>
              <a:ext cx="8" cy="7"/>
            </a:xfrm>
            <a:prstGeom prst="line">
              <a:avLst/>
            </a:prstGeom>
            <a:noFill/>
            <a:ln w="3175">
              <a:solidFill>
                <a:srgbClr val="004A8F"/>
              </a:solidFill>
              <a:round/>
              <a:headEnd/>
              <a:tailEnd/>
            </a:ln>
          </p:spPr>
          <p:txBody>
            <a:bodyPr/>
            <a:lstStyle/>
            <a:p>
              <a:endParaRPr lang="en-US"/>
            </a:p>
          </p:txBody>
        </p:sp>
        <p:sp>
          <p:nvSpPr>
            <p:cNvPr id="48921" name="Line 443"/>
            <p:cNvSpPr>
              <a:spLocks noChangeShapeType="1"/>
            </p:cNvSpPr>
            <p:nvPr/>
          </p:nvSpPr>
          <p:spPr bwMode="auto">
            <a:xfrm flipH="1">
              <a:off x="4537" y="1404"/>
              <a:ext cx="5" cy="4"/>
            </a:xfrm>
            <a:prstGeom prst="line">
              <a:avLst/>
            </a:prstGeom>
            <a:noFill/>
            <a:ln w="3175">
              <a:solidFill>
                <a:srgbClr val="004A8F"/>
              </a:solidFill>
              <a:round/>
              <a:headEnd/>
              <a:tailEnd/>
            </a:ln>
          </p:spPr>
          <p:txBody>
            <a:bodyPr/>
            <a:lstStyle/>
            <a:p>
              <a:endParaRPr lang="en-US"/>
            </a:p>
          </p:txBody>
        </p:sp>
        <p:sp>
          <p:nvSpPr>
            <p:cNvPr id="48922" name="Rectangle 444"/>
            <p:cNvSpPr>
              <a:spLocks noChangeArrowheads="1"/>
            </p:cNvSpPr>
            <p:nvPr/>
          </p:nvSpPr>
          <p:spPr bwMode="auto">
            <a:xfrm>
              <a:off x="4573" y="1549"/>
              <a:ext cx="19" cy="12"/>
            </a:xfrm>
            <a:prstGeom prst="rect">
              <a:avLst/>
            </a:prstGeom>
            <a:solidFill>
              <a:srgbClr val="004A8E"/>
            </a:solidFill>
            <a:ln w="9525">
              <a:noFill/>
              <a:miter lim="800000"/>
              <a:headEnd/>
              <a:tailEnd/>
            </a:ln>
          </p:spPr>
          <p:txBody>
            <a:bodyPr/>
            <a:lstStyle/>
            <a:p>
              <a:pPr fontAlgn="t"/>
              <a:endParaRPr lang="en-US"/>
            </a:p>
          </p:txBody>
        </p:sp>
        <p:sp>
          <p:nvSpPr>
            <p:cNvPr id="48923" name="Rectangle 445"/>
            <p:cNvSpPr>
              <a:spLocks noChangeArrowheads="1"/>
            </p:cNvSpPr>
            <p:nvPr/>
          </p:nvSpPr>
          <p:spPr bwMode="auto">
            <a:xfrm>
              <a:off x="4564" y="1421"/>
              <a:ext cx="9" cy="11"/>
            </a:xfrm>
            <a:prstGeom prst="rect">
              <a:avLst/>
            </a:prstGeom>
            <a:solidFill>
              <a:srgbClr val="004A8E"/>
            </a:solidFill>
            <a:ln w="9525">
              <a:noFill/>
              <a:miter lim="800000"/>
              <a:headEnd/>
              <a:tailEnd/>
            </a:ln>
          </p:spPr>
          <p:txBody>
            <a:bodyPr/>
            <a:lstStyle/>
            <a:p>
              <a:pPr fontAlgn="t"/>
              <a:endParaRPr lang="en-US"/>
            </a:p>
          </p:txBody>
        </p:sp>
        <p:sp>
          <p:nvSpPr>
            <p:cNvPr id="48924" name="Freeform 446"/>
            <p:cNvSpPr>
              <a:spLocks/>
            </p:cNvSpPr>
            <p:nvPr/>
          </p:nvSpPr>
          <p:spPr bwMode="auto">
            <a:xfrm>
              <a:off x="4580" y="1507"/>
              <a:ext cx="16" cy="8"/>
            </a:xfrm>
            <a:custGeom>
              <a:avLst/>
              <a:gdLst>
                <a:gd name="T0" fmla="*/ 0 w 64"/>
                <a:gd name="T1" fmla="*/ 0 h 32"/>
                <a:gd name="T2" fmla="*/ 39 w 64"/>
                <a:gd name="T3" fmla="*/ 0 h 32"/>
                <a:gd name="T4" fmla="*/ 64 w 64"/>
                <a:gd name="T5" fmla="*/ 17 h 32"/>
                <a:gd name="T6" fmla="*/ 55 w 64"/>
                <a:gd name="T7" fmla="*/ 32 h 32"/>
                <a:gd name="T8" fmla="*/ 0 w 64"/>
                <a:gd name="T9" fmla="*/ 29 h 32"/>
                <a:gd name="T10" fmla="*/ 0 w 64"/>
                <a:gd name="T11" fmla="*/ 0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0" y="0"/>
                  </a:moveTo>
                  <a:lnTo>
                    <a:pt x="39" y="0"/>
                  </a:lnTo>
                  <a:lnTo>
                    <a:pt x="64" y="17"/>
                  </a:lnTo>
                  <a:lnTo>
                    <a:pt x="55" y="32"/>
                  </a:lnTo>
                  <a:lnTo>
                    <a:pt x="0" y="29"/>
                  </a:lnTo>
                  <a:lnTo>
                    <a:pt x="0" y="0"/>
                  </a:lnTo>
                  <a:close/>
                </a:path>
              </a:pathLst>
            </a:custGeom>
            <a:solidFill>
              <a:srgbClr val="004A8E"/>
            </a:solidFill>
            <a:ln w="9525">
              <a:noFill/>
              <a:round/>
              <a:headEnd/>
              <a:tailEnd/>
            </a:ln>
          </p:spPr>
          <p:txBody>
            <a:bodyPr/>
            <a:lstStyle/>
            <a:p>
              <a:pPr fontAlgn="t"/>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20" charset="0"/>
                <a:ea typeface="MS PGothic" pitchFamily="34" charset="-128"/>
              </a:rPr>
              <a:t>Page </a:t>
            </a:r>
            <a:fld id="{23D95844-48F4-4C29-9EA2-0DC697CBD48A}" type="slidenum">
              <a:rPr lang="de-DE" sz="1200">
                <a:latin typeface="FrutigerNext LT Bold" pitchFamily="20" charset="0"/>
                <a:ea typeface="MS PGothic" pitchFamily="34" charset="-128"/>
              </a:rPr>
              <a:pPr eaLnBrk="0" hangingPunct="0">
                <a:lnSpc>
                  <a:spcPct val="85000"/>
                </a:lnSpc>
              </a:pPr>
              <a:t>12</a:t>
            </a:fld>
            <a:endParaRPr lang="en-GB" sz="1200">
              <a:latin typeface="FrutigerNext LT Bold" pitchFamily="20" charset="0"/>
              <a:ea typeface="MS PGothic" pitchFamily="34" charset="-128"/>
            </a:endParaRPr>
          </a:p>
        </p:txBody>
      </p:sp>
      <p:sp>
        <p:nvSpPr>
          <p:cNvPr id="58371" name="Rectangle 3"/>
          <p:cNvSpPr>
            <a:spLocks noGrp="1" noChangeArrowheads="1"/>
          </p:cNvSpPr>
          <p:nvPr>
            <p:ph type="body" idx="1"/>
          </p:nvPr>
        </p:nvSpPr>
        <p:spPr>
          <a:xfrm>
            <a:off x="696913" y="1131888"/>
            <a:ext cx="8121650" cy="4948237"/>
          </a:xfrm>
        </p:spPr>
        <p:txBody>
          <a:bodyPr anchor="ctr"/>
          <a:lstStyle/>
          <a:p>
            <a:pPr marL="465138" indent="-465138" defTabSz="447675">
              <a:lnSpc>
                <a:spcPct val="100000"/>
              </a:lnSpc>
              <a:spcBef>
                <a:spcPts val="600"/>
              </a:spcBef>
              <a:spcAft>
                <a:spcPts val="600"/>
              </a:spcAft>
              <a:buSzPct val="75000"/>
              <a:buFont typeface="Wingdings" pitchFamily="2" charset="2"/>
              <a:buBlip>
                <a:blip r:embed="rId3"/>
              </a:buBlip>
            </a:pPr>
            <a:r>
              <a:rPr lang="en-US" altLang="zh-CN" sz="2000" b="1" smtClean="0">
                <a:latin typeface="Calibri" pitchFamily="34" charset="0"/>
              </a:rPr>
              <a:t>E1</a:t>
            </a:r>
            <a:r>
              <a:rPr lang="en-US" altLang="zh-CN" sz="2000" smtClean="0">
                <a:latin typeface="Calibri" pitchFamily="34" charset="0"/>
              </a:rPr>
              <a:t> - European digital transmission format. </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Transmitted as 32 timeslots</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Data rate of 2 Mbps</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Used widely in almost all countries outside the USA, Canada, Japan &amp; Korea</a:t>
            </a:r>
          </a:p>
          <a:p>
            <a:pPr marL="914400" lvl="4" indent="-454025" defTabSz="447675">
              <a:lnSpc>
                <a:spcPct val="100000"/>
              </a:lnSpc>
              <a:spcBef>
                <a:spcPts val="600"/>
              </a:spcBef>
              <a:spcAft>
                <a:spcPts val="600"/>
              </a:spcAft>
              <a:buSzPct val="75000"/>
              <a:buFont typeface="FrutigerNext LT Medium" pitchFamily="34" charset="0"/>
              <a:buBlip>
                <a:blip r:embed="rId3"/>
              </a:buBlip>
            </a:pPr>
            <a:endParaRPr lang="en-US" altLang="zh-CN" sz="1800" smtClean="0">
              <a:latin typeface="Calibri" pitchFamily="34" charset="0"/>
            </a:endParaRPr>
          </a:p>
          <a:p>
            <a:pPr marL="465138" indent="-465138" defTabSz="447675">
              <a:lnSpc>
                <a:spcPct val="100000"/>
              </a:lnSpc>
              <a:spcBef>
                <a:spcPts val="600"/>
              </a:spcBef>
              <a:spcAft>
                <a:spcPts val="600"/>
              </a:spcAft>
              <a:buSzPct val="75000"/>
              <a:buFont typeface="Wingdings" pitchFamily="2" charset="2"/>
              <a:buBlip>
                <a:blip r:embed="rId3"/>
              </a:buBlip>
            </a:pPr>
            <a:r>
              <a:rPr lang="en-US" altLang="zh-CN" sz="2000" b="1" smtClean="0">
                <a:latin typeface="Calibri" pitchFamily="34" charset="0"/>
              </a:rPr>
              <a:t>T1</a:t>
            </a:r>
            <a:r>
              <a:rPr lang="en-US" altLang="zh-CN" sz="2000" smtClean="0">
                <a:latin typeface="Calibri" pitchFamily="34" charset="0"/>
              </a:rPr>
              <a:t> - American digital transmission format.</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Transmitted as 24 timeslots</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Data rate of 1.5 Mbps</a:t>
            </a:r>
          </a:p>
          <a:p>
            <a:pPr marL="914400" lvl="4" indent="-454025" defTabSz="447675">
              <a:lnSpc>
                <a:spcPct val="100000"/>
              </a:lnSpc>
              <a:spcBef>
                <a:spcPts val="600"/>
              </a:spcBef>
              <a:spcAft>
                <a:spcPts val="600"/>
              </a:spcAft>
              <a:buSzPct val="75000"/>
              <a:buFont typeface="FrutigerNext LT Medium" pitchFamily="34" charset="0"/>
              <a:buBlip>
                <a:blip r:embed="rId3"/>
              </a:buBlip>
            </a:pPr>
            <a:r>
              <a:rPr lang="en-US" altLang="zh-CN" sz="1800" smtClean="0">
                <a:latin typeface="Calibri" pitchFamily="34" charset="0"/>
              </a:rPr>
              <a:t>Used in USA, Japan, Canada, Korea</a:t>
            </a:r>
          </a:p>
          <a:p>
            <a:pPr marL="465138" indent="-465138" defTabSz="447675">
              <a:lnSpc>
                <a:spcPct val="100000"/>
              </a:lnSpc>
              <a:spcBef>
                <a:spcPts val="600"/>
              </a:spcBef>
              <a:spcAft>
                <a:spcPts val="600"/>
              </a:spcAft>
              <a:buSzPct val="75000"/>
              <a:buFont typeface="Wingdings" pitchFamily="2" charset="2"/>
              <a:buNone/>
            </a:pPr>
            <a:endParaRPr lang="en-US" altLang="zh-CN" sz="2000" smtClean="0">
              <a:latin typeface="Calibri" pitchFamily="34" charset="0"/>
            </a:endParaRPr>
          </a:p>
          <a:p>
            <a:pPr marL="465138" indent="-465138" defTabSz="447675">
              <a:lnSpc>
                <a:spcPct val="100000"/>
              </a:lnSpc>
              <a:spcBef>
                <a:spcPts val="600"/>
              </a:spcBef>
              <a:spcAft>
                <a:spcPts val="600"/>
              </a:spcAft>
              <a:buSzPct val="75000"/>
              <a:buFont typeface="Wingdings" pitchFamily="2" charset="2"/>
              <a:buNone/>
            </a:pPr>
            <a:r>
              <a:rPr lang="en-US" altLang="zh-CN" sz="2000" smtClean="0">
                <a:latin typeface="Calibri" pitchFamily="34" charset="0"/>
              </a:rPr>
              <a:t>An E1 or T1 has links, lines and trunks associated to them.</a:t>
            </a:r>
          </a:p>
        </p:txBody>
      </p:sp>
      <p:pic>
        <p:nvPicPr>
          <p:cNvPr id="50180" name="Picture 4" descr="总结 copy"/>
          <p:cNvPicPr>
            <a:picLocks noChangeAspect="1" noChangeArrowheads="1"/>
          </p:cNvPicPr>
          <p:nvPr/>
        </p:nvPicPr>
        <p:blipFill>
          <a:blip r:embed="rId4" cstate="print"/>
          <a:srcRect/>
          <a:stretch>
            <a:fillRect/>
          </a:stretch>
        </p:blipFill>
        <p:spPr bwMode="auto">
          <a:xfrm>
            <a:off x="196850" y="204788"/>
            <a:ext cx="617538" cy="617537"/>
          </a:xfrm>
          <a:prstGeom prst="rect">
            <a:avLst/>
          </a:prstGeom>
          <a:noFill/>
          <a:ln w="9525">
            <a:noFill/>
            <a:miter lim="800000"/>
            <a:headEnd/>
            <a:tailEnd/>
          </a:ln>
        </p:spPr>
      </p:pic>
      <p:sp>
        <p:nvSpPr>
          <p:cNvPr id="5" name="Rectangle 2"/>
          <p:cNvSpPr txBox="1">
            <a:spLocks noChangeArrowheads="1"/>
          </p:cNvSpPr>
          <p:nvPr/>
        </p:nvSpPr>
        <p:spPr bwMode="auto">
          <a:xfrm>
            <a:off x="939798" y="762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altLang="zh-CN" sz="3200" b="1" spc="50" dirty="0">
                <a:ln w="11430"/>
                <a:solidFill>
                  <a:schemeClr val="accent2"/>
                </a:solidFill>
                <a:effectLst>
                  <a:outerShdw blurRad="76200" dist="50800" dir="5400000" algn="tl" rotWithShape="0">
                    <a:srgbClr val="000000">
                      <a:alpha val="65000"/>
                    </a:srgbClr>
                  </a:outerShdw>
                </a:effectLst>
                <a:latin typeface="FrutigerNext LT Medium" pitchFamily="34" charset="0"/>
                <a:ea typeface="宋体" pitchFamily="2" charset="-122"/>
              </a:rPr>
              <a:t>TDM Interfaces</a:t>
            </a:r>
            <a:endParaRPr lang="en-US" altLang="zh-CN" sz="1200" b="1" spc="50" dirty="0">
              <a:ln w="11430"/>
              <a:solidFill>
                <a:schemeClr val="accent2"/>
              </a:solidFill>
              <a:effectLst>
                <a:outerShdw blurRad="76200" dist="50800" dir="5400000" algn="tl" rotWithShape="0">
                  <a:srgbClr val="000000">
                    <a:alpha val="65000"/>
                  </a:srgbClr>
                </a:outerShdw>
              </a:effectLst>
              <a:latin typeface="FrutigerNext LT Medium" pitchFamily="34"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20" charset="0"/>
                <a:ea typeface="MS PGothic" pitchFamily="34" charset="-128"/>
              </a:rPr>
              <a:t>Page </a:t>
            </a:r>
            <a:fld id="{FEDCCA6C-714B-4999-A1FE-3A83EBCBEA23}" type="slidenum">
              <a:rPr lang="de-DE" sz="1200">
                <a:latin typeface="FrutigerNext LT Bold" pitchFamily="20" charset="0"/>
                <a:ea typeface="MS PGothic" pitchFamily="34" charset="-128"/>
              </a:rPr>
              <a:pPr eaLnBrk="0" hangingPunct="0">
                <a:lnSpc>
                  <a:spcPct val="85000"/>
                </a:lnSpc>
              </a:pPr>
              <a:t>13</a:t>
            </a:fld>
            <a:endParaRPr lang="en-GB" sz="1200">
              <a:latin typeface="FrutigerNext LT Bold" pitchFamily="20" charset="0"/>
              <a:ea typeface="MS PGothic" pitchFamily="34" charset="-128"/>
            </a:endParaRPr>
          </a:p>
        </p:txBody>
      </p:sp>
      <p:sp>
        <p:nvSpPr>
          <p:cNvPr id="49155" name="Rectangle 3"/>
          <p:cNvSpPr>
            <a:spLocks noGrp="1" noChangeArrowheads="1"/>
          </p:cNvSpPr>
          <p:nvPr>
            <p:ph type="body" idx="1"/>
          </p:nvPr>
        </p:nvSpPr>
        <p:spPr>
          <a:xfrm>
            <a:off x="827088" y="1131888"/>
            <a:ext cx="7794625" cy="4513262"/>
          </a:xfrm>
        </p:spPr>
        <p:txBody>
          <a:bodyPr/>
          <a:lstStyle/>
          <a:p>
            <a:pPr marL="0" indent="0">
              <a:buFontTx/>
              <a:buNone/>
            </a:pPr>
            <a:r>
              <a:rPr lang="en-US" altLang="zh-CN" sz="2000" smtClean="0">
                <a:latin typeface="Calibri" pitchFamily="34" charset="0"/>
                <a:ea typeface="宋体" pitchFamily="2" charset="-122"/>
              </a:rPr>
              <a:t>Integrated Services Digital Network is a set of communications standards for simultaneous digital transmission of voice, video, data over the traditional circuits of the PSTN. </a:t>
            </a:r>
          </a:p>
          <a:p>
            <a:pPr marL="0" indent="0">
              <a:buFontTx/>
              <a:buNone/>
            </a:pPr>
            <a:r>
              <a:rPr lang="en-US" altLang="zh-CN" sz="2000" smtClean="0">
                <a:latin typeface="Calibri" pitchFamily="34" charset="0"/>
                <a:ea typeface="宋体" pitchFamily="2" charset="-122"/>
              </a:rPr>
              <a:t>ISDN offers the following two services:</a:t>
            </a:r>
          </a:p>
          <a:p>
            <a:pPr marL="914400" lvl="1" indent="-465138"/>
            <a:r>
              <a:rPr lang="en-US" altLang="zh-CN" b="1" smtClean="0">
                <a:latin typeface="Calibri" pitchFamily="34" charset="0"/>
                <a:ea typeface="宋体" pitchFamily="2" charset="-122"/>
              </a:rPr>
              <a:t>ISDN Basic Rate Interface (BRI)</a:t>
            </a:r>
            <a:endParaRPr lang="en-US" altLang="zh-CN" smtClean="0">
              <a:latin typeface="Calibri" pitchFamily="34" charset="0"/>
              <a:ea typeface="宋体" pitchFamily="2" charset="-122"/>
            </a:endParaRPr>
          </a:p>
          <a:p>
            <a:pPr marL="914400" lvl="1" indent="-465138"/>
            <a:r>
              <a:rPr lang="en-US" altLang="zh-CN" b="1" smtClean="0">
                <a:latin typeface="Calibri" pitchFamily="34" charset="0"/>
                <a:ea typeface="宋体" pitchFamily="2" charset="-122"/>
              </a:rPr>
              <a:t>ISDN Primary Rate Interface</a:t>
            </a:r>
            <a:r>
              <a:rPr lang="en-US" altLang="zh-CN" b="1" i="1" smtClean="0">
                <a:latin typeface="Calibri" pitchFamily="34" charset="0"/>
                <a:ea typeface="宋体" pitchFamily="2" charset="-122"/>
              </a:rPr>
              <a:t> </a:t>
            </a:r>
            <a:r>
              <a:rPr lang="en-US" altLang="zh-CN" b="1" smtClean="0">
                <a:latin typeface="Calibri" pitchFamily="34" charset="0"/>
                <a:ea typeface="宋体" pitchFamily="2" charset="-122"/>
              </a:rPr>
              <a:t>(PRI)</a:t>
            </a:r>
          </a:p>
          <a:p>
            <a:pPr marL="914400" lvl="1" indent="-465138"/>
            <a:endParaRPr lang="en-US" altLang="zh-CN" b="1" smtClean="0">
              <a:latin typeface="Calibri" pitchFamily="34" charset="0"/>
              <a:ea typeface="宋体" pitchFamily="2" charset="-122"/>
            </a:endParaRPr>
          </a:p>
          <a:p>
            <a:pPr marL="0" indent="0">
              <a:buFont typeface="Wingdings" pitchFamily="2" charset="2"/>
              <a:buNone/>
            </a:pPr>
            <a:r>
              <a:rPr lang="en-US" altLang="zh-CN" sz="2000" smtClean="0">
                <a:latin typeface="Calibri" pitchFamily="34" charset="0"/>
                <a:ea typeface="宋体" pitchFamily="2" charset="-122"/>
              </a:rPr>
              <a:t>ISDN-PRI is popular throughout the world, especially for connecting PBX’s to PSTN.</a:t>
            </a:r>
            <a:endParaRPr lang="zh-CN" altLang="en-US" sz="2000" smtClean="0">
              <a:latin typeface="Calibri" pitchFamily="34" charset="0"/>
              <a:ea typeface="宋体" pitchFamily="2" charset="-122"/>
            </a:endParaRPr>
          </a:p>
        </p:txBody>
      </p:sp>
      <p:sp>
        <p:nvSpPr>
          <p:cNvPr id="6" name="Rectangle 2"/>
          <p:cNvSpPr>
            <a:spLocks noGrp="1" noChangeArrowheads="1"/>
          </p:cNvSpPr>
          <p:nvPr>
            <p:ph type="title"/>
          </p:nvPr>
        </p:nvSpPr>
        <p:spPr>
          <a:xfrm>
            <a:off x="943428" y="206829"/>
            <a:ext cx="7808686" cy="609600"/>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Integrated Services Digital network (ISDN)</a:t>
            </a:r>
            <a:endParaRPr lang="en-US" altLang="zh-CN" sz="3200" b="1" kern="1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52228" name="Picture 6" descr="总结 copy"/>
          <p:cNvPicPr>
            <a:picLocks noChangeAspect="1" noChangeArrowheads="1"/>
          </p:cNvPicPr>
          <p:nvPr/>
        </p:nvPicPr>
        <p:blipFill>
          <a:blip r:embed="rId3" cstate="print"/>
          <a:srcRect/>
          <a:stretch>
            <a:fillRect/>
          </a:stretch>
        </p:blipFill>
        <p:spPr bwMode="auto">
          <a:xfrm>
            <a:off x="196850" y="2047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20" charset="0"/>
                <a:ea typeface="MS PGothic" pitchFamily="34" charset="-128"/>
              </a:rPr>
              <a:t>Page </a:t>
            </a:r>
            <a:fld id="{881CADE5-335E-413D-9117-3C21143EB48C}" type="slidenum">
              <a:rPr lang="de-DE" sz="1200">
                <a:latin typeface="FrutigerNext LT Bold" pitchFamily="20" charset="0"/>
                <a:ea typeface="MS PGothic" pitchFamily="34" charset="-128"/>
              </a:rPr>
              <a:pPr eaLnBrk="0" hangingPunct="0">
                <a:lnSpc>
                  <a:spcPct val="85000"/>
                </a:lnSpc>
              </a:pPr>
              <a:t>14</a:t>
            </a:fld>
            <a:endParaRPr lang="en-GB" sz="1200">
              <a:latin typeface="FrutigerNext LT Bold" pitchFamily="20" charset="0"/>
              <a:ea typeface="MS PGothic" pitchFamily="34" charset="-128"/>
            </a:endParaRPr>
          </a:p>
        </p:txBody>
      </p:sp>
      <p:sp>
        <p:nvSpPr>
          <p:cNvPr id="54274" name="Rectangle 3"/>
          <p:cNvSpPr>
            <a:spLocks noGrp="1" noChangeArrowheads="1"/>
          </p:cNvSpPr>
          <p:nvPr>
            <p:ph type="body" idx="1"/>
          </p:nvPr>
        </p:nvSpPr>
        <p:spPr>
          <a:xfrm>
            <a:off x="696913" y="1292225"/>
            <a:ext cx="3730625" cy="4281488"/>
          </a:xfrm>
        </p:spPr>
        <p:txBody>
          <a:bodyPr/>
          <a:lstStyle/>
          <a:p>
            <a:pPr marL="0" indent="0">
              <a:buFont typeface="Wingdings" pitchFamily="2" charset="2"/>
              <a:buNone/>
            </a:pPr>
            <a:r>
              <a:rPr lang="en-US" altLang="zh-CN" sz="2000" b="1" smtClean="0">
                <a:latin typeface="Calibri" pitchFamily="34" charset="0"/>
                <a:ea typeface="宋体" pitchFamily="2" charset="-122"/>
              </a:rPr>
              <a:t>Channel Associated Signaling (CAS) </a:t>
            </a:r>
            <a:r>
              <a:rPr lang="en-US" altLang="zh-CN" sz="2000" smtClean="0">
                <a:latin typeface="Calibri" pitchFamily="34" charset="0"/>
                <a:ea typeface="宋体" pitchFamily="2" charset="-122"/>
              </a:rPr>
              <a:t>is used for in-band Signaling, e.g. </a:t>
            </a:r>
            <a:r>
              <a:rPr lang="en-US" altLang="zh-CN" sz="2000" b="1" smtClean="0">
                <a:latin typeface="Calibri" pitchFamily="34" charset="0"/>
                <a:ea typeface="宋体" pitchFamily="2" charset="-122"/>
              </a:rPr>
              <a:t>MFC/R2</a:t>
            </a:r>
            <a:r>
              <a:rPr lang="en-US" altLang="zh-CN" b="1" smtClean="0">
                <a:latin typeface="Calibri" pitchFamily="34" charset="0"/>
                <a:ea typeface="宋体" pitchFamily="2" charset="-122"/>
              </a:rPr>
              <a:t>.</a:t>
            </a:r>
          </a:p>
          <a:p>
            <a:pPr marL="0" indent="0">
              <a:buFont typeface="Wingdings" pitchFamily="2" charset="2"/>
              <a:buNone/>
            </a:pPr>
            <a:endParaRPr lang="en-US" altLang="zh-CN" sz="2000" b="1" smtClean="0">
              <a:latin typeface="Calibri" pitchFamily="34" charset="0"/>
              <a:ea typeface="宋体" pitchFamily="2" charset="-122"/>
            </a:endParaRPr>
          </a:p>
          <a:p>
            <a:pPr marL="0" indent="0">
              <a:buFont typeface="Wingdings" pitchFamily="2" charset="2"/>
              <a:buNone/>
            </a:pPr>
            <a:endParaRPr lang="en-US" altLang="zh-CN" sz="2000" b="1" smtClean="0">
              <a:latin typeface="Calibri" pitchFamily="34" charset="0"/>
              <a:ea typeface="宋体" pitchFamily="2" charset="-122"/>
            </a:endParaRPr>
          </a:p>
          <a:p>
            <a:pPr marL="0" indent="0">
              <a:buFont typeface="Wingdings" pitchFamily="2" charset="2"/>
              <a:buNone/>
            </a:pPr>
            <a:r>
              <a:rPr lang="en-US" altLang="zh-CN" sz="2000" b="1" smtClean="0">
                <a:latin typeface="Calibri" pitchFamily="34" charset="0"/>
                <a:ea typeface="宋体" pitchFamily="2" charset="-122"/>
              </a:rPr>
              <a:t>Common Channel Signaling (CCS) </a:t>
            </a:r>
            <a:r>
              <a:rPr lang="en-US" altLang="zh-CN" sz="2000" smtClean="0">
                <a:latin typeface="Calibri" pitchFamily="34" charset="0"/>
                <a:ea typeface="宋体" pitchFamily="2" charset="-122"/>
              </a:rPr>
              <a:t>is used for out of Band signaling, e.g. </a:t>
            </a:r>
            <a:r>
              <a:rPr lang="en-US" altLang="zh-CN" sz="2000" b="1" smtClean="0">
                <a:latin typeface="Calibri" pitchFamily="34" charset="0"/>
                <a:ea typeface="宋体" pitchFamily="2" charset="-122"/>
              </a:rPr>
              <a:t>SS7.</a:t>
            </a:r>
          </a:p>
        </p:txBody>
      </p:sp>
      <p:sp>
        <p:nvSpPr>
          <p:cNvPr id="7" name="Rectangle 2"/>
          <p:cNvSpPr>
            <a:spLocks noGrp="1" noChangeArrowheads="1"/>
          </p:cNvSpPr>
          <p:nvPr>
            <p:ph type="title"/>
          </p:nvPr>
        </p:nvSpPr>
        <p:spPr>
          <a:xfrm>
            <a:off x="943428" y="206829"/>
            <a:ext cx="7808686" cy="609600"/>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Signaling</a:t>
            </a:r>
            <a:endParaRPr lang="en-US" altLang="zh-CN" sz="3200" b="1" kern="1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54276" name="Picture 7" descr="总结 copy"/>
          <p:cNvPicPr>
            <a:picLocks noChangeAspect="1" noChangeArrowheads="1"/>
          </p:cNvPicPr>
          <p:nvPr/>
        </p:nvPicPr>
        <p:blipFill>
          <a:blip r:embed="rId3" cstate="print"/>
          <a:srcRect/>
          <a:stretch>
            <a:fillRect/>
          </a:stretch>
        </p:blipFill>
        <p:spPr bwMode="auto">
          <a:xfrm>
            <a:off x="196850" y="204788"/>
            <a:ext cx="617538" cy="617537"/>
          </a:xfrm>
          <a:prstGeom prst="rect">
            <a:avLst/>
          </a:prstGeom>
          <a:noFill/>
          <a:ln w="9525">
            <a:noFill/>
            <a:miter lim="800000"/>
            <a:headEnd/>
            <a:tailEnd/>
          </a:ln>
        </p:spPr>
      </p:pic>
      <p:pic>
        <p:nvPicPr>
          <p:cNvPr id="54277" name="Picture 2" descr="C:\Documents and Settings\skf58289\My Documents\My Pictures\Signaling - CCS.png"/>
          <p:cNvPicPr>
            <a:picLocks noChangeAspect="1" noChangeArrowheads="1"/>
          </p:cNvPicPr>
          <p:nvPr/>
        </p:nvPicPr>
        <p:blipFill>
          <a:blip r:embed="rId4" cstate="print"/>
          <a:srcRect/>
          <a:stretch>
            <a:fillRect/>
          </a:stretch>
        </p:blipFill>
        <p:spPr bwMode="auto">
          <a:xfrm>
            <a:off x="4498975" y="3684588"/>
            <a:ext cx="4205288" cy="2157412"/>
          </a:xfrm>
          <a:prstGeom prst="rect">
            <a:avLst/>
          </a:prstGeom>
          <a:noFill/>
          <a:ln w="9525">
            <a:noFill/>
            <a:miter lim="800000"/>
            <a:headEnd/>
            <a:tailEnd/>
          </a:ln>
        </p:spPr>
      </p:pic>
      <p:pic>
        <p:nvPicPr>
          <p:cNvPr id="54278" name="Picture 3" descr="C:\Documents and Settings\skf58289\My Documents\My Pictures\Signaling - CAS.png"/>
          <p:cNvPicPr>
            <a:picLocks noChangeAspect="1" noChangeArrowheads="1"/>
          </p:cNvPicPr>
          <p:nvPr/>
        </p:nvPicPr>
        <p:blipFill>
          <a:blip r:embed="rId5" cstate="print"/>
          <a:srcRect/>
          <a:stretch>
            <a:fillRect/>
          </a:stretch>
        </p:blipFill>
        <p:spPr bwMode="auto">
          <a:xfrm>
            <a:off x="4498975" y="1131888"/>
            <a:ext cx="4197350" cy="2157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20" charset="0"/>
                <a:ea typeface="MS PGothic" pitchFamily="34" charset="-128"/>
              </a:rPr>
              <a:t>Page </a:t>
            </a:r>
            <a:fld id="{881741C2-5CB1-4C07-9EB9-9F8C8244408B}" type="slidenum">
              <a:rPr lang="de-DE" sz="1200">
                <a:latin typeface="FrutigerNext LT Bold" pitchFamily="20" charset="0"/>
                <a:ea typeface="MS PGothic" pitchFamily="34" charset="-128"/>
              </a:rPr>
              <a:pPr eaLnBrk="0" hangingPunct="0">
                <a:lnSpc>
                  <a:spcPct val="85000"/>
                </a:lnSpc>
              </a:pPr>
              <a:t>15</a:t>
            </a:fld>
            <a:endParaRPr lang="en-GB" sz="1200">
              <a:latin typeface="FrutigerNext LT Bold" pitchFamily="20" charset="0"/>
              <a:ea typeface="MS PGothic" pitchFamily="34" charset="-128"/>
            </a:endParaRPr>
          </a:p>
        </p:txBody>
      </p:sp>
      <p:sp>
        <p:nvSpPr>
          <p:cNvPr id="56322" name="Rectangle 3"/>
          <p:cNvSpPr>
            <a:spLocks noGrp="1" noChangeArrowheads="1"/>
          </p:cNvSpPr>
          <p:nvPr>
            <p:ph type="body" idx="1"/>
          </p:nvPr>
        </p:nvSpPr>
        <p:spPr>
          <a:xfrm>
            <a:off x="827088" y="987425"/>
            <a:ext cx="7678737" cy="5108575"/>
          </a:xfrm>
        </p:spPr>
        <p:txBody>
          <a:bodyPr/>
          <a:lstStyle/>
          <a:p>
            <a:pPr marL="0" indent="0">
              <a:buFontTx/>
              <a:buNone/>
            </a:pPr>
            <a:r>
              <a:rPr lang="en-US" altLang="zh-CN" sz="2000" smtClean="0">
                <a:latin typeface="Calibri" pitchFamily="34" charset="0"/>
                <a:ea typeface="宋体" pitchFamily="2" charset="-122"/>
              </a:rPr>
              <a:t>This is a set of telephony signaling protocols which are used to set up most of the world's public switched telephone network telephone calls.</a:t>
            </a:r>
          </a:p>
          <a:p>
            <a:pPr marL="914400" lvl="1" indent="-465138">
              <a:buFont typeface="Wingdings" pitchFamily="2" charset="2"/>
              <a:buChar char="q"/>
            </a:pPr>
            <a:r>
              <a:rPr lang="en-US" altLang="zh-CN" sz="1800" smtClean="0">
                <a:latin typeface="Calibri" pitchFamily="34" charset="0"/>
                <a:ea typeface="宋体" pitchFamily="2" charset="-122"/>
              </a:rPr>
              <a:t>Used mainly to set-up and teardown calls</a:t>
            </a:r>
          </a:p>
          <a:p>
            <a:pPr marL="914400" lvl="1" indent="-465138">
              <a:buFont typeface="Wingdings" pitchFamily="2" charset="2"/>
              <a:buChar char="q"/>
            </a:pPr>
            <a:r>
              <a:rPr lang="en-US" altLang="zh-CN" sz="1800" smtClean="0">
                <a:latin typeface="Calibri" pitchFamily="34" charset="0"/>
                <a:ea typeface="宋体" pitchFamily="2" charset="-122"/>
              </a:rPr>
              <a:t>Other services include number translation, prepaid billing mechanisms, SMS</a:t>
            </a:r>
          </a:p>
          <a:p>
            <a:pPr marL="914400" lvl="1" indent="-465138">
              <a:buFont typeface="Wingdings" pitchFamily="2" charset="2"/>
              <a:buChar char="q"/>
            </a:pPr>
            <a:r>
              <a:rPr lang="en-US" altLang="zh-CN" sz="1800" smtClean="0">
                <a:latin typeface="Calibri" pitchFamily="34" charset="0"/>
                <a:ea typeface="宋体" pitchFamily="2" charset="-122"/>
              </a:rPr>
              <a:t>Defined by ITU-T, however, many national variants exist</a:t>
            </a:r>
          </a:p>
          <a:p>
            <a:pPr marL="914400" lvl="1" indent="-465138">
              <a:buFont typeface="Wingdings" pitchFamily="2" charset="2"/>
              <a:buChar char="q"/>
            </a:pPr>
            <a:r>
              <a:rPr lang="en-US" altLang="zh-CN" sz="1800" smtClean="0">
                <a:latin typeface="Calibri" pitchFamily="34" charset="0"/>
                <a:ea typeface="宋体" pitchFamily="2" charset="-122"/>
              </a:rPr>
              <a:t>Mostly used for signaling between telephone switches</a:t>
            </a:r>
          </a:p>
          <a:p>
            <a:pPr marL="0" indent="0">
              <a:buFontTx/>
              <a:buNone/>
            </a:pPr>
            <a:r>
              <a:rPr lang="en-US" altLang="zh-CN" sz="2000" smtClean="0">
                <a:latin typeface="Calibri" pitchFamily="34" charset="0"/>
                <a:ea typeface="宋体" pitchFamily="2" charset="-122"/>
              </a:rPr>
              <a:t>Common SS7 Protocols</a:t>
            </a:r>
          </a:p>
          <a:p>
            <a:pPr marL="914400" lvl="1" indent="-465138">
              <a:buFont typeface="Wingdings" pitchFamily="2" charset="2"/>
              <a:buChar char="q"/>
            </a:pPr>
            <a:r>
              <a:rPr lang="en-US" altLang="zh-CN" sz="1800" smtClean="0">
                <a:latin typeface="Calibri" pitchFamily="34" charset="0"/>
                <a:ea typeface="宋体" pitchFamily="2" charset="-122"/>
              </a:rPr>
              <a:t>Telephone User Part (TUP)</a:t>
            </a:r>
          </a:p>
          <a:p>
            <a:pPr marL="914400" lvl="1" indent="-465138">
              <a:buFont typeface="Wingdings" pitchFamily="2" charset="2"/>
              <a:buChar char="q"/>
            </a:pPr>
            <a:r>
              <a:rPr lang="en-US" altLang="zh-CN" sz="1800" smtClean="0">
                <a:latin typeface="Calibri" pitchFamily="34" charset="0"/>
                <a:ea typeface="宋体" pitchFamily="2" charset="-122"/>
              </a:rPr>
              <a:t>ISDN User Part (ISUP).</a:t>
            </a:r>
          </a:p>
        </p:txBody>
      </p:sp>
      <p:sp>
        <p:nvSpPr>
          <p:cNvPr id="6" name="Rectangle 2"/>
          <p:cNvSpPr>
            <a:spLocks noGrp="1" noChangeArrowheads="1"/>
          </p:cNvSpPr>
          <p:nvPr>
            <p:ph type="title"/>
          </p:nvPr>
        </p:nvSpPr>
        <p:spPr>
          <a:xfrm>
            <a:off x="943428" y="206829"/>
            <a:ext cx="7808686" cy="609600"/>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Signaling System No. 7 (SS7)</a:t>
            </a:r>
            <a:endParaRPr lang="en-US" altLang="zh-CN" sz="3200" b="1" kern="1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56324" name="Picture 6" descr="总结 copy"/>
          <p:cNvPicPr>
            <a:picLocks noChangeAspect="1" noChangeArrowheads="1"/>
          </p:cNvPicPr>
          <p:nvPr/>
        </p:nvPicPr>
        <p:blipFill>
          <a:blip r:embed="rId3" cstate="print"/>
          <a:srcRect/>
          <a:stretch>
            <a:fillRect/>
          </a:stretch>
        </p:blipFill>
        <p:spPr bwMode="auto">
          <a:xfrm>
            <a:off x="196850" y="2047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0"/>
          </p:nvPr>
        </p:nvSpPr>
        <p:spPr>
          <a:noFill/>
        </p:spPr>
        <p:txBody>
          <a:bodyPr/>
          <a:lstStyle/>
          <a:p>
            <a:r>
              <a:rPr lang="en-US" altLang="zh-CN"/>
              <a:t>Page</a:t>
            </a:r>
            <a:fld id="{5146B8C6-0049-45D9-B501-BA25A2AE9A43}" type="slidenum">
              <a:rPr lang="en-US" altLang="zh-CN"/>
              <a:pPr/>
              <a:t>16</a:t>
            </a:fld>
            <a:endParaRPr lang="en-US" altLang="zh-CN"/>
          </a:p>
        </p:txBody>
      </p:sp>
      <p:sp>
        <p:nvSpPr>
          <p:cNvPr id="58370" name="Rectangle 3"/>
          <p:cNvSpPr>
            <a:spLocks noGrp="1" noChangeArrowheads="1"/>
          </p:cNvSpPr>
          <p:nvPr>
            <p:ph idx="1"/>
          </p:nvPr>
        </p:nvSpPr>
        <p:spPr>
          <a:xfrm>
            <a:off x="4030663" y="1727200"/>
            <a:ext cx="4430712" cy="3309938"/>
          </a:xfrm>
        </p:spPr>
        <p:txBody>
          <a:bodyPr anchor="ctr"/>
          <a:lstStyle/>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Voice Over Internet Protocol (VOIP)</a:t>
            </a:r>
          </a:p>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ea typeface="宋体" pitchFamily="2" charset="-122"/>
              </a:rPr>
              <a:t>Session Initiation Protocol (SIP)</a:t>
            </a:r>
            <a:endParaRPr lang="en-US" altLang="zh-CN" sz="2000" smtClean="0">
              <a:latin typeface="Calibri" pitchFamily="34" charset="0"/>
            </a:endParaRP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SIP Elements &amp; Entities</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SIP Messages</a:t>
            </a:r>
          </a:p>
          <a:p>
            <a:pPr lvl="1" defTabSz="447675">
              <a:lnSpc>
                <a:spcPct val="100000"/>
              </a:lnSpc>
              <a:spcBef>
                <a:spcPts val="600"/>
              </a:spcBef>
              <a:spcAft>
                <a:spcPts val="600"/>
              </a:spcAft>
              <a:buSzPct val="75000"/>
              <a:buFont typeface="Wingdings" pitchFamily="2" charset="2"/>
              <a:buBlip>
                <a:blip r:embed="rId2"/>
              </a:buBlip>
            </a:pPr>
            <a:r>
              <a:rPr lang="en-US" altLang="zh-CN" sz="1800" smtClean="0">
                <a:latin typeface="Calibri" pitchFamily="34" charset="0"/>
              </a:rPr>
              <a:t>SIP Signaling</a:t>
            </a:r>
          </a:p>
          <a:p>
            <a:pPr defTabSz="447675">
              <a:lnSpc>
                <a:spcPct val="100000"/>
              </a:lnSpc>
              <a:spcBef>
                <a:spcPts val="600"/>
              </a:spcBef>
              <a:spcAft>
                <a:spcPts val="600"/>
              </a:spcAft>
              <a:buSzPct val="75000"/>
              <a:buFont typeface="Wingdings" pitchFamily="2" charset="2"/>
              <a:buBlip>
                <a:blip r:embed="rId2"/>
              </a:buBlip>
            </a:pPr>
            <a:r>
              <a:rPr lang="en-US" altLang="zh-CN" sz="2000" smtClean="0">
                <a:latin typeface="Calibri" pitchFamily="34" charset="0"/>
              </a:rPr>
              <a:t>Real-time Transport Protocol (RTP)</a:t>
            </a:r>
          </a:p>
        </p:txBody>
      </p:sp>
      <p:sp>
        <p:nvSpPr>
          <p:cNvPr id="6" name="矩形 23"/>
          <p:cNvSpPr txBox="1">
            <a:spLocks noChangeArrowheads="1"/>
          </p:cNvSpPr>
          <p:nvPr/>
        </p:nvSpPr>
        <p:spPr bwMode="auto">
          <a:xfrm>
            <a:off x="277317" y="540045"/>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IP Telephony</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58372" name="Line 4"/>
          <p:cNvSpPr>
            <a:spLocks noChangeShapeType="1"/>
          </p:cNvSpPr>
          <p:nvPr/>
        </p:nvSpPr>
        <p:spPr bwMode="auto">
          <a:xfrm flipV="1">
            <a:off x="3875088" y="1422400"/>
            <a:ext cx="0" cy="4470400"/>
          </a:xfrm>
          <a:prstGeom prst="line">
            <a:avLst/>
          </a:prstGeom>
          <a:noFill/>
          <a:ln w="38100">
            <a:solidFill>
              <a:srgbClr val="002060"/>
            </a:solidFill>
            <a:round/>
            <a:headEnd/>
            <a:tailEnd/>
          </a:ln>
        </p:spPr>
        <p:txBody>
          <a:bodyPr wrap="none" anchor="ctr"/>
          <a:lstStyle/>
          <a:p>
            <a:endParaRPr lang="en-US"/>
          </a:p>
        </p:txBody>
      </p:sp>
      <p:pic>
        <p:nvPicPr>
          <p:cNvPr id="58373" name="Picture 3" descr="C:\Documents and Settings\skf58289\My Documents\My Pictures\424px-Voip_illustration.png"/>
          <p:cNvPicPr>
            <a:picLocks noChangeAspect="1" noChangeArrowheads="1"/>
          </p:cNvPicPr>
          <p:nvPr/>
        </p:nvPicPr>
        <p:blipFill>
          <a:blip r:embed="rId3" cstate="print"/>
          <a:srcRect/>
          <a:stretch>
            <a:fillRect/>
          </a:stretch>
        </p:blipFill>
        <p:spPr bwMode="auto">
          <a:xfrm>
            <a:off x="379413" y="1349375"/>
            <a:ext cx="3179762"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3"/>
          <p:cNvSpPr>
            <a:spLocks noGrp="1"/>
          </p:cNvSpPr>
          <p:nvPr>
            <p:ph type="sldNum" sz="quarter" idx="10"/>
          </p:nvPr>
        </p:nvSpPr>
        <p:spPr>
          <a:noFill/>
        </p:spPr>
        <p:txBody>
          <a:bodyPr/>
          <a:lstStyle/>
          <a:p>
            <a:pPr defTabSz="877888"/>
            <a:r>
              <a:rPr lang="en-US" altLang="zh-CN"/>
              <a:t>Page</a:t>
            </a:r>
            <a:fld id="{76A60946-D354-4455-A15E-1F5D033CD639}" type="slidenum">
              <a:rPr lang="en-US" altLang="zh-CN"/>
              <a:pPr defTabSz="877888"/>
              <a:t>17</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Voice Over Internet Protocol (VOIP)</a:t>
            </a:r>
          </a:p>
        </p:txBody>
      </p:sp>
      <p:pic>
        <p:nvPicPr>
          <p:cNvPr id="59395"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7" name="Rectangle 3"/>
          <p:cNvSpPr txBox="1">
            <a:spLocks noChangeArrowheads="1"/>
          </p:cNvSpPr>
          <p:nvPr/>
        </p:nvSpPr>
        <p:spPr bwMode="auto">
          <a:xfrm>
            <a:off x="711200" y="1214438"/>
            <a:ext cx="7983538" cy="1049337"/>
          </a:xfrm>
          <a:prstGeom prst="rect">
            <a:avLst/>
          </a:prstGeom>
          <a:noFill/>
          <a:ln w="9525">
            <a:noFill/>
            <a:miter lim="800000"/>
            <a:headEnd/>
            <a:tailEnd/>
          </a:ln>
        </p:spPr>
        <p:txBody>
          <a:bodyPr lIns="80141" tIns="40071" rIns="80141" bIns="40071"/>
          <a:lstStyle/>
          <a:p>
            <a:pPr algn="just" defTabSz="801688">
              <a:spcBef>
                <a:spcPts val="600"/>
              </a:spcBef>
              <a:spcAft>
                <a:spcPts val="600"/>
              </a:spcAft>
              <a:buClr>
                <a:schemeClr val="tx1"/>
              </a:buClr>
              <a:defRPr/>
            </a:pPr>
            <a:r>
              <a:rPr lang="en-US" altLang="zh-CN" sz="2000" kern="0" dirty="0">
                <a:latin typeface="Calibri" pitchFamily="34" charset="0"/>
                <a:ea typeface="+mn-ea"/>
              </a:rPr>
              <a:t>This is a </a:t>
            </a:r>
            <a:r>
              <a:rPr lang="en-US" altLang="zh-CN" sz="2000" dirty="0">
                <a:latin typeface="Calibri" pitchFamily="34" charset="0"/>
                <a:ea typeface="宋体" pitchFamily="2" charset="-122"/>
              </a:rPr>
              <a:t>suite of technologies used for delivery of voice and multimedia sessions over Internet Protocol (IP) networks. Common VoIP protocols include SIP &amp; RTP.</a:t>
            </a:r>
            <a:endParaRPr lang="en-US" altLang="zh-CN" sz="2000" b="1" kern="0" dirty="0">
              <a:solidFill>
                <a:schemeClr val="folHlink"/>
              </a:solidFill>
              <a:latin typeface="Calibri" pitchFamily="34" charset="0"/>
              <a:ea typeface="+mn-ea"/>
            </a:endParaRPr>
          </a:p>
          <a:p>
            <a:pPr marL="419100" indent="-419100" defTabSz="801688">
              <a:spcBef>
                <a:spcPts val="600"/>
              </a:spcBef>
              <a:spcAft>
                <a:spcPts val="600"/>
              </a:spcAft>
              <a:buClr>
                <a:srgbClr val="808080"/>
              </a:buClr>
              <a:buSzPct val="60000"/>
              <a:buFont typeface="Wingdings" pitchFamily="2" charset="2"/>
              <a:buChar char="l"/>
              <a:defRPr/>
            </a:pPr>
            <a:endParaRPr lang="en-US" altLang="zh-CN" sz="2000" kern="0" dirty="0">
              <a:latin typeface="Calibri" pitchFamily="34" charset="0"/>
              <a:ea typeface="+mn-ea"/>
            </a:endParaRPr>
          </a:p>
        </p:txBody>
      </p:sp>
      <p:sp>
        <p:nvSpPr>
          <p:cNvPr id="59397" name="Rectangle 89"/>
          <p:cNvSpPr>
            <a:spLocks noChangeArrowheads="1"/>
          </p:cNvSpPr>
          <p:nvPr/>
        </p:nvSpPr>
        <p:spPr bwMode="auto">
          <a:xfrm>
            <a:off x="0" y="5559425"/>
            <a:ext cx="9144000" cy="471488"/>
          </a:xfrm>
          <a:prstGeom prst="rect">
            <a:avLst/>
          </a:prstGeom>
          <a:solidFill>
            <a:srgbClr val="969696"/>
          </a:solidFill>
          <a:ln w="9525">
            <a:noFill/>
            <a:miter lim="800000"/>
            <a:headEnd/>
            <a:tailEnd/>
          </a:ln>
        </p:spPr>
        <p:txBody>
          <a:bodyPr anchor="ctr"/>
          <a:lstStyle/>
          <a:p>
            <a:pPr marL="342900" indent="-342900" algn="ctr" fontAlgn="t">
              <a:spcBef>
                <a:spcPct val="20000"/>
              </a:spcBef>
              <a:buClr>
                <a:schemeClr val="tx1"/>
              </a:buClr>
            </a:pPr>
            <a:r>
              <a:rPr lang="en-US" altLang="zh-CN" sz="2000">
                <a:solidFill>
                  <a:schemeClr val="bg1"/>
                </a:solidFill>
                <a:latin typeface="Calibri" pitchFamily="34" charset="0"/>
                <a:ea typeface="宋体" pitchFamily="2" charset="-122"/>
              </a:rPr>
              <a:t>	NGN and IMS are based on IP Technology</a:t>
            </a:r>
          </a:p>
        </p:txBody>
      </p:sp>
      <p:grpSp>
        <p:nvGrpSpPr>
          <p:cNvPr id="59399" name="Group 198"/>
          <p:cNvGrpSpPr>
            <a:grpSpLocks/>
          </p:cNvGrpSpPr>
          <p:nvPr/>
        </p:nvGrpSpPr>
        <p:grpSpPr bwMode="auto">
          <a:xfrm>
            <a:off x="6542088" y="3625850"/>
            <a:ext cx="773112" cy="511175"/>
            <a:chOff x="6324600" y="3567280"/>
            <a:chExt cx="990600" cy="581877"/>
          </a:xfrm>
        </p:grpSpPr>
        <p:sp>
          <p:nvSpPr>
            <p:cNvPr id="59504" name="Line 87"/>
            <p:cNvSpPr>
              <a:spLocks noChangeShapeType="1"/>
            </p:cNvSpPr>
            <p:nvPr/>
          </p:nvSpPr>
          <p:spPr bwMode="auto">
            <a:xfrm flipH="1" flipV="1">
              <a:off x="6324600" y="3581794"/>
              <a:ext cx="990600" cy="567363"/>
            </a:xfrm>
            <a:prstGeom prst="line">
              <a:avLst/>
            </a:prstGeom>
            <a:noFill/>
            <a:ln w="76200" cmpd="tri">
              <a:solidFill>
                <a:srgbClr val="FF0000"/>
              </a:solidFill>
              <a:round/>
              <a:headEnd type="none" w="sm" len="sm"/>
              <a:tailEnd/>
            </a:ln>
          </p:spPr>
          <p:txBody>
            <a:bodyPr wrap="none" anchor="ctr"/>
            <a:lstStyle/>
            <a:p>
              <a:endParaRPr lang="en-US"/>
            </a:p>
          </p:txBody>
        </p:sp>
        <p:sp>
          <p:nvSpPr>
            <p:cNvPr id="59505" name="Rectangle 91"/>
            <p:cNvSpPr>
              <a:spLocks noChangeArrowheads="1"/>
            </p:cNvSpPr>
            <p:nvPr/>
          </p:nvSpPr>
          <p:spPr bwMode="auto">
            <a:xfrm>
              <a:off x="6582929" y="3567280"/>
              <a:ext cx="699726" cy="285517"/>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SIP</a:t>
              </a:r>
            </a:p>
          </p:txBody>
        </p:sp>
      </p:grpSp>
      <p:sp>
        <p:nvSpPr>
          <p:cNvPr id="59503" name="Rectangle 90"/>
          <p:cNvSpPr>
            <a:spLocks noChangeArrowheads="1"/>
          </p:cNvSpPr>
          <p:nvPr/>
        </p:nvSpPr>
        <p:spPr bwMode="auto">
          <a:xfrm>
            <a:off x="1717675" y="3684588"/>
            <a:ext cx="700088"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SIP</a:t>
            </a:r>
          </a:p>
        </p:txBody>
      </p:sp>
      <p:grpSp>
        <p:nvGrpSpPr>
          <p:cNvPr id="59401" name="Group 176"/>
          <p:cNvGrpSpPr>
            <a:grpSpLocks/>
          </p:cNvGrpSpPr>
          <p:nvPr/>
        </p:nvGrpSpPr>
        <p:grpSpPr bwMode="auto">
          <a:xfrm>
            <a:off x="6829425" y="2681288"/>
            <a:ext cx="776288" cy="454025"/>
            <a:chOff x="6843713" y="2390332"/>
            <a:chExt cx="776287" cy="453890"/>
          </a:xfrm>
        </p:grpSpPr>
        <p:sp>
          <p:nvSpPr>
            <p:cNvPr id="59500" name="Line 92"/>
            <p:cNvSpPr>
              <a:spLocks noChangeShapeType="1"/>
            </p:cNvSpPr>
            <p:nvPr/>
          </p:nvSpPr>
          <p:spPr bwMode="auto">
            <a:xfrm flipH="1">
              <a:off x="7010400" y="2447068"/>
              <a:ext cx="609600" cy="397154"/>
            </a:xfrm>
            <a:prstGeom prst="line">
              <a:avLst/>
            </a:prstGeom>
            <a:noFill/>
            <a:ln w="76200" cmpd="tri">
              <a:solidFill>
                <a:srgbClr val="FF0000"/>
              </a:solidFill>
              <a:round/>
              <a:headEnd type="none" w="sm" len="sm"/>
              <a:tailEnd/>
            </a:ln>
          </p:spPr>
          <p:txBody>
            <a:bodyPr wrap="none" anchor="ctr"/>
            <a:lstStyle/>
            <a:p>
              <a:endParaRPr lang="en-US"/>
            </a:p>
          </p:txBody>
        </p:sp>
        <p:sp>
          <p:nvSpPr>
            <p:cNvPr id="59501" name="Rectangle 106"/>
            <p:cNvSpPr>
              <a:spLocks noChangeArrowheads="1"/>
            </p:cNvSpPr>
            <p:nvPr/>
          </p:nvSpPr>
          <p:spPr bwMode="auto">
            <a:xfrm>
              <a:off x="6843713" y="2390332"/>
              <a:ext cx="700088" cy="251767"/>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SIP</a:t>
              </a:r>
            </a:p>
          </p:txBody>
        </p:sp>
      </p:grpSp>
      <p:grpSp>
        <p:nvGrpSpPr>
          <p:cNvPr id="59402" name="Group 159"/>
          <p:cNvGrpSpPr>
            <a:grpSpLocks/>
          </p:cNvGrpSpPr>
          <p:nvPr/>
        </p:nvGrpSpPr>
        <p:grpSpPr bwMode="auto">
          <a:xfrm>
            <a:off x="7529513" y="2141538"/>
            <a:ext cx="1143000" cy="1093787"/>
            <a:chOff x="7543800" y="1676400"/>
            <a:chExt cx="1143000" cy="1093079"/>
          </a:xfrm>
        </p:grpSpPr>
        <p:sp>
          <p:nvSpPr>
            <p:cNvPr id="161" name="Rectangle 3475"/>
            <p:cNvSpPr>
              <a:spLocks noChangeArrowheads="1"/>
            </p:cNvSpPr>
            <p:nvPr/>
          </p:nvSpPr>
          <p:spPr bwMode="auto">
            <a:xfrm>
              <a:off x="7543800" y="1676400"/>
              <a:ext cx="1143000" cy="8281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auto">
                <a:spcBef>
                  <a:spcPts val="0"/>
                </a:spcBef>
                <a:spcAft>
                  <a:spcPts val="0"/>
                </a:spcAft>
                <a:defRPr/>
              </a:pPr>
              <a:endParaRPr lang="en-US" sz="1200" kern="0">
                <a:solidFill>
                  <a:sysClr val="windowText" lastClr="000000"/>
                </a:solidFill>
                <a:latin typeface="Calibri" pitchFamily="34" charset="0"/>
              </a:endParaRPr>
            </a:p>
          </p:txBody>
        </p:sp>
        <p:grpSp>
          <p:nvGrpSpPr>
            <p:cNvPr id="59487" name="Group 3476"/>
            <p:cNvGrpSpPr>
              <a:grpSpLocks/>
            </p:cNvGrpSpPr>
            <p:nvPr/>
          </p:nvGrpSpPr>
          <p:grpSpPr bwMode="auto">
            <a:xfrm>
              <a:off x="8108950" y="1722498"/>
              <a:ext cx="404813" cy="336872"/>
              <a:chOff x="3696" y="3113"/>
              <a:chExt cx="385" cy="474"/>
            </a:xfrm>
          </p:grpSpPr>
          <p:pic>
            <p:nvPicPr>
              <p:cNvPr id="59498" name="Picture 3477" descr="图形3"/>
              <p:cNvPicPr>
                <a:picLocks noChangeAspect="1" noChangeArrowheads="1"/>
              </p:cNvPicPr>
              <p:nvPr/>
            </p:nvPicPr>
            <p:blipFill>
              <a:blip r:embed="rId4" cstate="print"/>
              <a:srcRect/>
              <a:stretch>
                <a:fillRect/>
              </a:stretch>
            </p:blipFill>
            <p:spPr bwMode="auto">
              <a:xfrm>
                <a:off x="3696" y="3203"/>
                <a:ext cx="385" cy="384"/>
              </a:xfrm>
              <a:prstGeom prst="rect">
                <a:avLst/>
              </a:prstGeom>
              <a:noFill/>
              <a:ln w="9525">
                <a:noFill/>
                <a:miter lim="800000"/>
                <a:headEnd/>
                <a:tailEnd/>
              </a:ln>
            </p:spPr>
          </p:pic>
          <p:pic>
            <p:nvPicPr>
              <p:cNvPr id="59499" name="Picture 3478"/>
              <p:cNvPicPr preferRelativeResize="0">
                <a:picLocks noChangeAspect="1" noChangeArrowheads="1"/>
              </p:cNvPicPr>
              <p:nvPr/>
            </p:nvPicPr>
            <p:blipFill>
              <a:blip r:embed="rId5" cstate="print"/>
              <a:srcRect/>
              <a:stretch>
                <a:fillRect/>
              </a:stretch>
            </p:blipFill>
            <p:spPr bwMode="auto">
              <a:xfrm>
                <a:off x="3727" y="3113"/>
                <a:ext cx="105" cy="147"/>
              </a:xfrm>
              <a:prstGeom prst="rect">
                <a:avLst/>
              </a:prstGeom>
              <a:noFill/>
              <a:ln w="9525">
                <a:noFill/>
                <a:miter lim="800000"/>
                <a:headEnd/>
                <a:tailEnd/>
              </a:ln>
            </p:spPr>
          </p:pic>
        </p:grpSp>
        <p:grpSp>
          <p:nvGrpSpPr>
            <p:cNvPr id="59488" name="Group 3479"/>
            <p:cNvGrpSpPr>
              <a:grpSpLocks/>
            </p:cNvGrpSpPr>
            <p:nvPr/>
          </p:nvGrpSpPr>
          <p:grpSpPr bwMode="auto">
            <a:xfrm>
              <a:off x="7629525" y="1722498"/>
              <a:ext cx="404813" cy="336872"/>
              <a:chOff x="3696" y="3113"/>
              <a:chExt cx="385" cy="474"/>
            </a:xfrm>
          </p:grpSpPr>
          <p:pic>
            <p:nvPicPr>
              <p:cNvPr id="59496" name="Picture 3480" descr="图形3"/>
              <p:cNvPicPr>
                <a:picLocks noChangeAspect="1" noChangeArrowheads="1"/>
              </p:cNvPicPr>
              <p:nvPr/>
            </p:nvPicPr>
            <p:blipFill>
              <a:blip r:embed="rId4" cstate="print"/>
              <a:srcRect/>
              <a:stretch>
                <a:fillRect/>
              </a:stretch>
            </p:blipFill>
            <p:spPr bwMode="auto">
              <a:xfrm>
                <a:off x="3696" y="3203"/>
                <a:ext cx="385" cy="384"/>
              </a:xfrm>
              <a:prstGeom prst="rect">
                <a:avLst/>
              </a:prstGeom>
              <a:noFill/>
              <a:ln w="9525">
                <a:noFill/>
                <a:miter lim="800000"/>
                <a:headEnd/>
                <a:tailEnd/>
              </a:ln>
            </p:spPr>
          </p:pic>
          <p:pic>
            <p:nvPicPr>
              <p:cNvPr id="59497" name="Picture 3481"/>
              <p:cNvPicPr preferRelativeResize="0">
                <a:picLocks noChangeAspect="1" noChangeArrowheads="1"/>
              </p:cNvPicPr>
              <p:nvPr/>
            </p:nvPicPr>
            <p:blipFill>
              <a:blip r:embed="rId5" cstate="print"/>
              <a:srcRect/>
              <a:stretch>
                <a:fillRect/>
              </a:stretch>
            </p:blipFill>
            <p:spPr bwMode="auto">
              <a:xfrm>
                <a:off x="3727" y="3113"/>
                <a:ext cx="105" cy="147"/>
              </a:xfrm>
              <a:prstGeom prst="rect">
                <a:avLst/>
              </a:prstGeom>
              <a:noFill/>
              <a:ln w="9525">
                <a:noFill/>
                <a:miter lim="800000"/>
                <a:headEnd/>
                <a:tailEnd/>
              </a:ln>
            </p:spPr>
          </p:pic>
        </p:grpSp>
        <p:grpSp>
          <p:nvGrpSpPr>
            <p:cNvPr id="59489" name="Group 3482"/>
            <p:cNvGrpSpPr>
              <a:grpSpLocks/>
            </p:cNvGrpSpPr>
            <p:nvPr/>
          </p:nvGrpSpPr>
          <p:grpSpPr bwMode="auto">
            <a:xfrm>
              <a:off x="7670800" y="2109014"/>
              <a:ext cx="404813" cy="338054"/>
              <a:chOff x="3696" y="3113"/>
              <a:chExt cx="385" cy="474"/>
            </a:xfrm>
          </p:grpSpPr>
          <p:pic>
            <p:nvPicPr>
              <p:cNvPr id="59494" name="Picture 3483" descr="图形3"/>
              <p:cNvPicPr>
                <a:picLocks noChangeAspect="1" noChangeArrowheads="1"/>
              </p:cNvPicPr>
              <p:nvPr/>
            </p:nvPicPr>
            <p:blipFill>
              <a:blip r:embed="rId4" cstate="print"/>
              <a:srcRect/>
              <a:stretch>
                <a:fillRect/>
              </a:stretch>
            </p:blipFill>
            <p:spPr bwMode="auto">
              <a:xfrm>
                <a:off x="3696" y="3203"/>
                <a:ext cx="385" cy="384"/>
              </a:xfrm>
              <a:prstGeom prst="rect">
                <a:avLst/>
              </a:prstGeom>
              <a:noFill/>
              <a:ln w="9525">
                <a:noFill/>
                <a:miter lim="800000"/>
                <a:headEnd/>
                <a:tailEnd/>
              </a:ln>
            </p:spPr>
          </p:pic>
          <p:pic>
            <p:nvPicPr>
              <p:cNvPr id="59495" name="Picture 3484"/>
              <p:cNvPicPr preferRelativeResize="0">
                <a:picLocks noChangeAspect="1" noChangeArrowheads="1"/>
              </p:cNvPicPr>
              <p:nvPr/>
            </p:nvPicPr>
            <p:blipFill>
              <a:blip r:embed="rId5" cstate="print"/>
              <a:srcRect/>
              <a:stretch>
                <a:fillRect/>
              </a:stretch>
            </p:blipFill>
            <p:spPr bwMode="auto">
              <a:xfrm>
                <a:off x="3727" y="3113"/>
                <a:ext cx="105" cy="147"/>
              </a:xfrm>
              <a:prstGeom prst="rect">
                <a:avLst/>
              </a:prstGeom>
              <a:noFill/>
              <a:ln w="9525">
                <a:noFill/>
                <a:miter lim="800000"/>
                <a:headEnd/>
                <a:tailEnd/>
              </a:ln>
            </p:spPr>
          </p:pic>
        </p:grpSp>
        <p:grpSp>
          <p:nvGrpSpPr>
            <p:cNvPr id="59490" name="Group 3485"/>
            <p:cNvGrpSpPr>
              <a:grpSpLocks/>
            </p:cNvGrpSpPr>
            <p:nvPr/>
          </p:nvGrpSpPr>
          <p:grpSpPr bwMode="auto">
            <a:xfrm>
              <a:off x="8128000" y="2109014"/>
              <a:ext cx="406400" cy="338054"/>
              <a:chOff x="3696" y="3113"/>
              <a:chExt cx="385" cy="474"/>
            </a:xfrm>
          </p:grpSpPr>
          <p:pic>
            <p:nvPicPr>
              <p:cNvPr id="59492" name="Picture 3486" descr="图形3"/>
              <p:cNvPicPr>
                <a:picLocks noChangeAspect="1" noChangeArrowheads="1"/>
              </p:cNvPicPr>
              <p:nvPr/>
            </p:nvPicPr>
            <p:blipFill>
              <a:blip r:embed="rId4" cstate="print"/>
              <a:srcRect/>
              <a:stretch>
                <a:fillRect/>
              </a:stretch>
            </p:blipFill>
            <p:spPr bwMode="auto">
              <a:xfrm>
                <a:off x="3696" y="3203"/>
                <a:ext cx="385" cy="384"/>
              </a:xfrm>
              <a:prstGeom prst="rect">
                <a:avLst/>
              </a:prstGeom>
              <a:noFill/>
              <a:ln w="9525">
                <a:noFill/>
                <a:miter lim="800000"/>
                <a:headEnd/>
                <a:tailEnd/>
              </a:ln>
            </p:spPr>
          </p:pic>
          <p:pic>
            <p:nvPicPr>
              <p:cNvPr id="59493" name="Picture 3487"/>
              <p:cNvPicPr preferRelativeResize="0">
                <a:picLocks noChangeAspect="1" noChangeArrowheads="1"/>
              </p:cNvPicPr>
              <p:nvPr/>
            </p:nvPicPr>
            <p:blipFill>
              <a:blip r:embed="rId5" cstate="print"/>
              <a:srcRect/>
              <a:stretch>
                <a:fillRect/>
              </a:stretch>
            </p:blipFill>
            <p:spPr bwMode="auto">
              <a:xfrm>
                <a:off x="3727" y="3113"/>
                <a:ext cx="105" cy="147"/>
              </a:xfrm>
              <a:prstGeom prst="rect">
                <a:avLst/>
              </a:prstGeom>
              <a:noFill/>
              <a:ln w="9525">
                <a:noFill/>
                <a:miter lim="800000"/>
                <a:headEnd/>
                <a:tailEnd/>
              </a:ln>
            </p:spPr>
          </p:pic>
        </p:grpSp>
        <p:sp>
          <p:nvSpPr>
            <p:cNvPr id="59491" name="Rectangle 107"/>
            <p:cNvSpPr>
              <a:spLocks noChangeArrowheads="1"/>
            </p:cNvSpPr>
            <p:nvPr/>
          </p:nvSpPr>
          <p:spPr bwMode="auto">
            <a:xfrm>
              <a:off x="7620000" y="2504538"/>
              <a:ext cx="928688" cy="264941"/>
            </a:xfrm>
            <a:prstGeom prst="rect">
              <a:avLst/>
            </a:prstGeom>
            <a:noFill/>
            <a:ln w="9525">
              <a:noFill/>
              <a:miter lim="800000"/>
              <a:headEnd/>
              <a:tailEnd/>
            </a:ln>
          </p:spPr>
          <p:txBody>
            <a:bodyPr lIns="83370" tIns="41684" rIns="83370" bIns="41684">
              <a:spAutoFit/>
            </a:bodyPr>
            <a:lstStyle/>
            <a:p>
              <a:pPr algn="ctr" defTabSz="835025" fontAlgn="t"/>
              <a:r>
                <a:rPr lang="en-US" altLang="zh-CN" sz="1200">
                  <a:solidFill>
                    <a:srgbClr val="000000"/>
                  </a:solidFill>
                  <a:latin typeface="Calibri" pitchFamily="34" charset="0"/>
                </a:rPr>
                <a:t>IP Agents</a:t>
              </a:r>
            </a:p>
          </p:txBody>
        </p:sp>
      </p:grpSp>
      <p:grpSp>
        <p:nvGrpSpPr>
          <p:cNvPr id="59482" name="Group 68"/>
          <p:cNvGrpSpPr>
            <a:grpSpLocks/>
          </p:cNvGrpSpPr>
          <p:nvPr/>
        </p:nvGrpSpPr>
        <p:grpSpPr bwMode="auto">
          <a:xfrm>
            <a:off x="1243013" y="4945063"/>
            <a:ext cx="819150" cy="354012"/>
            <a:chOff x="1066" y="3113"/>
            <a:chExt cx="544" cy="480"/>
          </a:xfrm>
        </p:grpSpPr>
        <p:sp>
          <p:nvSpPr>
            <p:cNvPr id="59484" name="Rectangle 69"/>
            <p:cNvSpPr>
              <a:spLocks noChangeArrowheads="1"/>
            </p:cNvSpPr>
            <p:nvPr/>
          </p:nvSpPr>
          <p:spPr bwMode="auto">
            <a:xfrm>
              <a:off x="1066" y="3475"/>
              <a:ext cx="544" cy="118"/>
            </a:xfrm>
            <a:prstGeom prst="rect">
              <a:avLst/>
            </a:prstGeom>
            <a:noFill/>
            <a:ln w="9525">
              <a:noFill/>
              <a:miter lim="800000"/>
              <a:headEnd/>
              <a:tailEnd/>
            </a:ln>
          </p:spPr>
          <p:txBody>
            <a:bodyPr lIns="0" tIns="0" rIns="0" bIns="0"/>
            <a:lstStyle/>
            <a:p>
              <a:pPr algn="ctr" defTabSz="784225" fontAlgn="t"/>
              <a:r>
                <a:rPr kumimoji="1" lang="en-US" altLang="zh-CN" sz="1200">
                  <a:solidFill>
                    <a:srgbClr val="000000"/>
                  </a:solidFill>
                  <a:latin typeface="Calibri" pitchFamily="34" charset="0"/>
                  <a:ea typeface="宋体" pitchFamily="2" charset="-122"/>
                </a:rPr>
                <a:t>IP Phone</a:t>
              </a:r>
            </a:p>
          </p:txBody>
        </p:sp>
        <p:pic>
          <p:nvPicPr>
            <p:cNvPr id="59485" name="Picture 70" descr="可视电话"/>
            <p:cNvPicPr>
              <a:picLocks noChangeAspect="1" noChangeArrowheads="1"/>
            </p:cNvPicPr>
            <p:nvPr/>
          </p:nvPicPr>
          <p:blipFill>
            <a:blip r:embed="rId6" cstate="print"/>
            <a:srcRect/>
            <a:stretch>
              <a:fillRect/>
            </a:stretch>
          </p:blipFill>
          <p:spPr bwMode="auto">
            <a:xfrm>
              <a:off x="1066" y="3113"/>
              <a:ext cx="499" cy="336"/>
            </a:xfrm>
            <a:prstGeom prst="rect">
              <a:avLst/>
            </a:prstGeom>
            <a:noFill/>
            <a:ln w="9525">
              <a:noFill/>
              <a:miter lim="800000"/>
              <a:headEnd/>
              <a:tailEnd/>
            </a:ln>
          </p:spPr>
        </p:pic>
      </p:grpSp>
      <p:sp>
        <p:nvSpPr>
          <p:cNvPr id="59483" name="Line 81"/>
          <p:cNvSpPr>
            <a:spLocks noChangeShapeType="1"/>
          </p:cNvSpPr>
          <p:nvPr/>
        </p:nvSpPr>
        <p:spPr bwMode="auto">
          <a:xfrm flipV="1">
            <a:off x="1604963" y="4603750"/>
            <a:ext cx="0" cy="396875"/>
          </a:xfrm>
          <a:prstGeom prst="line">
            <a:avLst/>
          </a:prstGeom>
          <a:noFill/>
          <a:ln w="9525">
            <a:solidFill>
              <a:schemeClr val="bg2"/>
            </a:solidFill>
            <a:round/>
            <a:headEnd/>
            <a:tailEnd/>
          </a:ln>
        </p:spPr>
        <p:txBody>
          <a:bodyPr/>
          <a:lstStyle/>
          <a:p>
            <a:endParaRPr lang="en-US"/>
          </a:p>
        </p:txBody>
      </p:sp>
      <p:pic>
        <p:nvPicPr>
          <p:cNvPr id="59457" name="Picture 71" descr="cf62-silver-side-off-opened"/>
          <p:cNvPicPr>
            <a:picLocks noChangeAspect="1" noChangeArrowheads="1"/>
          </p:cNvPicPr>
          <p:nvPr/>
        </p:nvPicPr>
        <p:blipFill>
          <a:blip r:embed="rId7" cstate="print"/>
          <a:srcRect/>
          <a:stretch>
            <a:fillRect/>
          </a:stretch>
        </p:blipFill>
        <p:spPr bwMode="auto">
          <a:xfrm>
            <a:off x="5992813" y="4546600"/>
            <a:ext cx="481012" cy="357188"/>
          </a:xfrm>
          <a:prstGeom prst="rect">
            <a:avLst/>
          </a:prstGeom>
          <a:noFill/>
          <a:ln w="9525">
            <a:noFill/>
            <a:miter lim="800000"/>
            <a:headEnd/>
            <a:tailEnd/>
          </a:ln>
        </p:spPr>
      </p:pic>
      <p:grpSp>
        <p:nvGrpSpPr>
          <p:cNvPr id="59458" name="Group 72"/>
          <p:cNvGrpSpPr>
            <a:grpSpLocks/>
          </p:cNvGrpSpPr>
          <p:nvPr/>
        </p:nvGrpSpPr>
        <p:grpSpPr bwMode="auto">
          <a:xfrm>
            <a:off x="6321425" y="4846638"/>
            <a:ext cx="819150" cy="354012"/>
            <a:chOff x="1066" y="3113"/>
            <a:chExt cx="544" cy="480"/>
          </a:xfrm>
        </p:grpSpPr>
        <p:sp>
          <p:nvSpPr>
            <p:cNvPr id="59469" name="Rectangle 73"/>
            <p:cNvSpPr>
              <a:spLocks noChangeArrowheads="1"/>
            </p:cNvSpPr>
            <p:nvPr/>
          </p:nvSpPr>
          <p:spPr bwMode="auto">
            <a:xfrm>
              <a:off x="1066" y="3475"/>
              <a:ext cx="544" cy="118"/>
            </a:xfrm>
            <a:prstGeom prst="rect">
              <a:avLst/>
            </a:prstGeom>
            <a:noFill/>
            <a:ln w="9525">
              <a:noFill/>
              <a:miter lim="800000"/>
              <a:headEnd/>
              <a:tailEnd/>
            </a:ln>
          </p:spPr>
          <p:txBody>
            <a:bodyPr lIns="0" tIns="0" rIns="0" bIns="0"/>
            <a:lstStyle/>
            <a:p>
              <a:pPr algn="ctr" defTabSz="784225" fontAlgn="t"/>
              <a:r>
                <a:rPr kumimoji="1" lang="en-US" altLang="zh-CN" sz="1200">
                  <a:solidFill>
                    <a:srgbClr val="000000"/>
                  </a:solidFill>
                  <a:latin typeface="Calibri" pitchFamily="34" charset="0"/>
                  <a:ea typeface="宋体" pitchFamily="2" charset="-122"/>
                </a:rPr>
                <a:t>IP Phone</a:t>
              </a:r>
            </a:p>
          </p:txBody>
        </p:sp>
        <p:pic>
          <p:nvPicPr>
            <p:cNvPr id="59470" name="Picture 74" descr="可视电话"/>
            <p:cNvPicPr>
              <a:picLocks noChangeAspect="1" noChangeArrowheads="1"/>
            </p:cNvPicPr>
            <p:nvPr/>
          </p:nvPicPr>
          <p:blipFill>
            <a:blip r:embed="rId6" cstate="print"/>
            <a:srcRect/>
            <a:stretch>
              <a:fillRect/>
            </a:stretch>
          </p:blipFill>
          <p:spPr bwMode="auto">
            <a:xfrm>
              <a:off x="1066" y="3113"/>
              <a:ext cx="499" cy="336"/>
            </a:xfrm>
            <a:prstGeom prst="rect">
              <a:avLst/>
            </a:prstGeom>
            <a:noFill/>
            <a:ln w="9525">
              <a:noFill/>
              <a:miter lim="800000"/>
              <a:headEnd/>
              <a:tailEnd/>
            </a:ln>
          </p:spPr>
        </p:pic>
      </p:grpSp>
      <p:pic>
        <p:nvPicPr>
          <p:cNvPr id="59459" name="Picture 75" descr="DIANHUA"/>
          <p:cNvPicPr>
            <a:picLocks noChangeAspect="1" noChangeArrowheads="1"/>
          </p:cNvPicPr>
          <p:nvPr/>
        </p:nvPicPr>
        <p:blipFill>
          <a:blip r:embed="rId8" cstate="print">
            <a:clrChange>
              <a:clrFrom>
                <a:srgbClr val="FFFFFF"/>
              </a:clrFrom>
              <a:clrTo>
                <a:srgbClr val="FFFFFF">
                  <a:alpha val="0"/>
                </a:srgbClr>
              </a:clrTo>
            </a:clrChange>
            <a:lum bright="12000"/>
          </a:blip>
          <a:srcRect/>
          <a:stretch>
            <a:fillRect/>
          </a:stretch>
        </p:blipFill>
        <p:spPr bwMode="auto">
          <a:xfrm>
            <a:off x="7159625" y="4789488"/>
            <a:ext cx="609600" cy="341312"/>
          </a:xfrm>
          <a:prstGeom prst="rect">
            <a:avLst/>
          </a:prstGeom>
          <a:noFill/>
          <a:ln w="9525">
            <a:noFill/>
            <a:miter lim="800000"/>
            <a:headEnd/>
            <a:tailEnd/>
          </a:ln>
        </p:spPr>
      </p:pic>
      <p:sp>
        <p:nvSpPr>
          <p:cNvPr id="59460" name="Rectangle 76"/>
          <p:cNvSpPr>
            <a:spLocks noChangeArrowheads="1"/>
          </p:cNvSpPr>
          <p:nvPr/>
        </p:nvSpPr>
        <p:spPr bwMode="auto">
          <a:xfrm>
            <a:off x="5611813" y="4886325"/>
            <a:ext cx="700087" cy="265113"/>
          </a:xfrm>
          <a:prstGeom prst="rect">
            <a:avLst/>
          </a:prstGeom>
          <a:noFill/>
          <a:ln w="9525">
            <a:noFill/>
            <a:miter lim="800000"/>
            <a:headEnd/>
            <a:tailEnd/>
          </a:ln>
        </p:spPr>
        <p:txBody>
          <a:bodyPr lIns="83370" tIns="41684" rIns="83370" bIns="41684">
            <a:spAutoFit/>
          </a:bodyPr>
          <a:lstStyle/>
          <a:p>
            <a:pPr algn="ctr" defTabSz="835025" fontAlgn="t"/>
            <a:r>
              <a:rPr lang="en-US" altLang="zh-CN" sz="1200" i="1">
                <a:solidFill>
                  <a:srgbClr val="000000"/>
                </a:solidFill>
                <a:latin typeface="Calibri" pitchFamily="34" charset="0"/>
              </a:rPr>
              <a:t>Mobile</a:t>
            </a:r>
          </a:p>
        </p:txBody>
      </p:sp>
      <p:sp>
        <p:nvSpPr>
          <p:cNvPr id="59461" name="Rectangle 77"/>
          <p:cNvSpPr>
            <a:spLocks noChangeArrowheads="1"/>
          </p:cNvSpPr>
          <p:nvPr/>
        </p:nvSpPr>
        <p:spPr bwMode="auto">
          <a:xfrm>
            <a:off x="7145338" y="5113338"/>
            <a:ext cx="700087" cy="265112"/>
          </a:xfrm>
          <a:prstGeom prst="rect">
            <a:avLst/>
          </a:prstGeom>
          <a:noFill/>
          <a:ln w="9525">
            <a:noFill/>
            <a:miter lim="800000"/>
            <a:headEnd/>
            <a:tailEnd/>
          </a:ln>
        </p:spPr>
        <p:txBody>
          <a:bodyPr lIns="83370" tIns="41684" rIns="83370" bIns="41684">
            <a:spAutoFit/>
          </a:bodyPr>
          <a:lstStyle/>
          <a:p>
            <a:pPr algn="ctr" defTabSz="835025" fontAlgn="t"/>
            <a:r>
              <a:rPr lang="en-US" altLang="zh-CN" sz="1200">
                <a:solidFill>
                  <a:srgbClr val="000000"/>
                </a:solidFill>
                <a:latin typeface="Calibri" pitchFamily="34" charset="0"/>
              </a:rPr>
              <a:t>Phone</a:t>
            </a:r>
          </a:p>
        </p:txBody>
      </p:sp>
      <p:pic>
        <p:nvPicPr>
          <p:cNvPr id="59463" name="Picture 79" descr="laptop-pcmcia-icon"/>
          <p:cNvPicPr>
            <a:picLocks noChangeAspect="1" noChangeArrowheads="1"/>
          </p:cNvPicPr>
          <p:nvPr/>
        </p:nvPicPr>
        <p:blipFill>
          <a:blip r:embed="rId9" cstate="print"/>
          <a:srcRect/>
          <a:stretch>
            <a:fillRect/>
          </a:stretch>
        </p:blipFill>
        <p:spPr bwMode="auto">
          <a:xfrm>
            <a:off x="7845425" y="4562475"/>
            <a:ext cx="685800" cy="511175"/>
          </a:xfrm>
          <a:prstGeom prst="rect">
            <a:avLst/>
          </a:prstGeom>
          <a:noFill/>
          <a:ln w="9525">
            <a:noFill/>
            <a:miter lim="800000"/>
            <a:headEnd/>
            <a:tailEnd/>
          </a:ln>
        </p:spPr>
      </p:pic>
      <p:sp>
        <p:nvSpPr>
          <p:cNvPr id="59464" name="Rectangle 80"/>
          <p:cNvSpPr>
            <a:spLocks noChangeArrowheads="1"/>
          </p:cNvSpPr>
          <p:nvPr/>
        </p:nvSpPr>
        <p:spPr bwMode="auto">
          <a:xfrm>
            <a:off x="7845425" y="4999038"/>
            <a:ext cx="700088" cy="447675"/>
          </a:xfrm>
          <a:prstGeom prst="rect">
            <a:avLst/>
          </a:prstGeom>
          <a:noFill/>
          <a:ln w="9525">
            <a:noFill/>
            <a:miter lim="800000"/>
            <a:headEnd/>
            <a:tailEnd/>
          </a:ln>
        </p:spPr>
        <p:txBody>
          <a:bodyPr lIns="83370" tIns="41684" rIns="83370" bIns="41684">
            <a:spAutoFit/>
          </a:bodyPr>
          <a:lstStyle/>
          <a:p>
            <a:pPr algn="ctr" defTabSz="835025" fontAlgn="t"/>
            <a:r>
              <a:rPr lang="en-US" altLang="zh-CN" sz="1200">
                <a:solidFill>
                  <a:srgbClr val="000000"/>
                </a:solidFill>
                <a:latin typeface="Calibri" pitchFamily="34" charset="0"/>
              </a:rPr>
              <a:t>Laptop/PC</a:t>
            </a:r>
          </a:p>
        </p:txBody>
      </p:sp>
      <p:sp>
        <p:nvSpPr>
          <p:cNvPr id="59465" name="Line 82"/>
          <p:cNvSpPr>
            <a:spLocks noChangeShapeType="1"/>
          </p:cNvSpPr>
          <p:nvPr/>
        </p:nvSpPr>
        <p:spPr bwMode="auto">
          <a:xfrm flipV="1">
            <a:off x="6397625" y="4505325"/>
            <a:ext cx="457200" cy="227013"/>
          </a:xfrm>
          <a:prstGeom prst="line">
            <a:avLst/>
          </a:prstGeom>
          <a:noFill/>
          <a:ln w="9525">
            <a:solidFill>
              <a:schemeClr val="bg2"/>
            </a:solidFill>
            <a:round/>
            <a:headEnd/>
            <a:tailEnd/>
          </a:ln>
        </p:spPr>
        <p:txBody>
          <a:bodyPr/>
          <a:lstStyle/>
          <a:p>
            <a:endParaRPr lang="en-US"/>
          </a:p>
        </p:txBody>
      </p:sp>
      <p:sp>
        <p:nvSpPr>
          <p:cNvPr id="59466" name="Line 83"/>
          <p:cNvSpPr>
            <a:spLocks noChangeShapeType="1"/>
          </p:cNvSpPr>
          <p:nvPr/>
        </p:nvSpPr>
        <p:spPr bwMode="auto">
          <a:xfrm flipV="1">
            <a:off x="6702425" y="4562475"/>
            <a:ext cx="304800" cy="341313"/>
          </a:xfrm>
          <a:prstGeom prst="line">
            <a:avLst/>
          </a:prstGeom>
          <a:noFill/>
          <a:ln w="9525">
            <a:solidFill>
              <a:schemeClr val="bg2"/>
            </a:solidFill>
            <a:round/>
            <a:headEnd/>
            <a:tailEnd/>
          </a:ln>
        </p:spPr>
        <p:txBody>
          <a:bodyPr/>
          <a:lstStyle/>
          <a:p>
            <a:endParaRPr lang="en-US"/>
          </a:p>
        </p:txBody>
      </p:sp>
      <p:sp>
        <p:nvSpPr>
          <p:cNvPr id="59467" name="Line 84"/>
          <p:cNvSpPr>
            <a:spLocks noChangeShapeType="1"/>
          </p:cNvSpPr>
          <p:nvPr/>
        </p:nvSpPr>
        <p:spPr bwMode="auto">
          <a:xfrm flipH="1" flipV="1">
            <a:off x="7235825" y="4562475"/>
            <a:ext cx="228600" cy="227013"/>
          </a:xfrm>
          <a:prstGeom prst="line">
            <a:avLst/>
          </a:prstGeom>
          <a:noFill/>
          <a:ln w="9525">
            <a:solidFill>
              <a:schemeClr val="bg2"/>
            </a:solidFill>
            <a:round/>
            <a:headEnd/>
            <a:tailEnd/>
          </a:ln>
        </p:spPr>
        <p:txBody>
          <a:bodyPr/>
          <a:lstStyle/>
          <a:p>
            <a:endParaRPr lang="en-US"/>
          </a:p>
        </p:txBody>
      </p:sp>
      <p:sp>
        <p:nvSpPr>
          <p:cNvPr id="59468" name="Line 85"/>
          <p:cNvSpPr>
            <a:spLocks noChangeShapeType="1"/>
          </p:cNvSpPr>
          <p:nvPr/>
        </p:nvSpPr>
        <p:spPr bwMode="auto">
          <a:xfrm flipH="1" flipV="1">
            <a:off x="7769225" y="4505325"/>
            <a:ext cx="228600" cy="171450"/>
          </a:xfrm>
          <a:prstGeom prst="line">
            <a:avLst/>
          </a:prstGeom>
          <a:noFill/>
          <a:ln w="9525">
            <a:solidFill>
              <a:schemeClr val="bg2"/>
            </a:solidFill>
            <a:round/>
            <a:headEnd/>
            <a:tailEnd/>
          </a:ln>
        </p:spPr>
        <p:txBody>
          <a:bodyPr/>
          <a:lstStyle/>
          <a:p>
            <a:endParaRPr lang="en-US"/>
          </a:p>
        </p:txBody>
      </p:sp>
      <p:sp>
        <p:nvSpPr>
          <p:cNvPr id="218" name="AutoShape 88"/>
          <p:cNvSpPr>
            <a:spLocks noChangeArrowheads="1"/>
          </p:cNvSpPr>
          <p:nvPr/>
        </p:nvSpPr>
        <p:spPr bwMode="gray">
          <a:xfrm>
            <a:off x="668338" y="3643313"/>
            <a:ext cx="8040687" cy="1814512"/>
          </a:xfrm>
          <a:prstGeom prst="roundRect">
            <a:avLst>
              <a:gd name="adj" fmla="val 2632"/>
            </a:avLst>
          </a:prstGeom>
          <a:noFill/>
          <a:ln>
            <a:headEnd/>
            <a:tailEnd/>
          </a:ln>
        </p:spPr>
        <p:style>
          <a:lnRef idx="2">
            <a:schemeClr val="accent2"/>
          </a:lnRef>
          <a:fillRef idx="1">
            <a:schemeClr val="lt1"/>
          </a:fillRef>
          <a:effectRef idx="0">
            <a:schemeClr val="accent2"/>
          </a:effectRef>
          <a:fontRef idx="minor">
            <a:schemeClr val="dk1"/>
          </a:fontRef>
        </p:style>
        <p:txBody>
          <a:bodyPr lIns="83359" tIns="41681" rIns="83359" bIns="41681" anchor="ctr"/>
          <a:lstStyle/>
          <a:p>
            <a:pPr algn="ctr" defTabSz="731838" fontAlgn="t">
              <a:defRPr/>
            </a:pPr>
            <a:r>
              <a:rPr lang="en-US" altLang="zh-CN" sz="2000" b="1" dirty="0">
                <a:solidFill>
                  <a:sysClr val="windowText" lastClr="000000"/>
                </a:solidFill>
                <a:latin typeface="Calibri" pitchFamily="34" charset="0"/>
                <a:ea typeface="MS PGothic" pitchFamily="34" charset="-128"/>
                <a:cs typeface="Arial" pitchFamily="34" charset="0"/>
              </a:rPr>
              <a:t>VoIP Network</a:t>
            </a:r>
          </a:p>
        </p:txBody>
      </p:sp>
      <p:grpSp>
        <p:nvGrpSpPr>
          <p:cNvPr id="59406" name="Group 6"/>
          <p:cNvGrpSpPr>
            <a:grpSpLocks/>
          </p:cNvGrpSpPr>
          <p:nvPr/>
        </p:nvGrpSpPr>
        <p:grpSpPr bwMode="auto">
          <a:xfrm>
            <a:off x="1768475" y="2622550"/>
            <a:ext cx="5470525" cy="1304925"/>
            <a:chOff x="1104" y="1536"/>
            <a:chExt cx="3447" cy="1104"/>
          </a:xfrm>
        </p:grpSpPr>
        <p:sp>
          <p:nvSpPr>
            <p:cNvPr id="59407" name="Oval 7"/>
            <p:cNvSpPr>
              <a:spLocks noChangeArrowheads="1"/>
            </p:cNvSpPr>
            <p:nvPr/>
          </p:nvSpPr>
          <p:spPr bwMode="auto">
            <a:xfrm>
              <a:off x="1104" y="1573"/>
              <a:ext cx="3447" cy="1067"/>
            </a:xfrm>
            <a:prstGeom prst="ellipse">
              <a:avLst/>
            </a:prstGeom>
            <a:gradFill rotWithShape="1">
              <a:gsLst>
                <a:gs pos="0">
                  <a:srgbClr val="FFFFFF"/>
                </a:gs>
                <a:gs pos="100000">
                  <a:srgbClr val="CCFF99"/>
                </a:gs>
              </a:gsLst>
              <a:lin ang="5400000" scaled="1"/>
            </a:gradFill>
            <a:ln w="9525">
              <a:solidFill>
                <a:schemeClr val="bg2"/>
              </a:solidFill>
              <a:round/>
              <a:headEnd/>
              <a:tailEnd/>
            </a:ln>
          </p:spPr>
          <p:txBody>
            <a:bodyPr wrap="none" anchor="ctr"/>
            <a:lstStyle/>
            <a:p>
              <a:pPr fontAlgn="t"/>
              <a:endParaRPr lang="en-US"/>
            </a:p>
          </p:txBody>
        </p:sp>
        <p:grpSp>
          <p:nvGrpSpPr>
            <p:cNvPr id="59408" name="Group 53"/>
            <p:cNvGrpSpPr>
              <a:grpSpLocks/>
            </p:cNvGrpSpPr>
            <p:nvPr/>
          </p:nvGrpSpPr>
          <p:grpSpPr bwMode="auto">
            <a:xfrm>
              <a:off x="1848" y="1819"/>
              <a:ext cx="2221" cy="629"/>
              <a:chOff x="1488" y="1370"/>
              <a:chExt cx="1248" cy="642"/>
            </a:xfrm>
          </p:grpSpPr>
          <p:sp>
            <p:nvSpPr>
              <p:cNvPr id="115" name="AutoShape 54"/>
              <p:cNvSpPr>
                <a:spLocks noChangeArrowheads="1"/>
              </p:cNvSpPr>
              <p:nvPr/>
            </p:nvSpPr>
            <p:spPr bwMode="auto">
              <a:xfrm>
                <a:off x="1488" y="1370"/>
                <a:ext cx="1248" cy="642"/>
              </a:xfrm>
              <a:prstGeom prst="parallelogram">
                <a:avLst>
                  <a:gd name="adj" fmla="val 48683"/>
                </a:avLst>
              </a:prstGeom>
              <a:solidFill>
                <a:srgbClr val="DDDDDD"/>
              </a:solidFill>
              <a:ln w="9525">
                <a:noFill/>
                <a:miter lim="800000"/>
                <a:headEnd/>
                <a:tailEnd/>
              </a:ln>
              <a:effectLst>
                <a:outerShdw dist="40161" dir="4293903" algn="ctr" rotWithShape="0">
                  <a:schemeClr val="bg2"/>
                </a:outerShdw>
              </a:effectLst>
            </p:spPr>
            <p:txBody>
              <a:bodyPr lIns="91396" tIns="45697" rIns="91396" bIns="45697" anchor="ctr">
                <a:spAutoFit/>
              </a:bodyPr>
              <a:lstStyle/>
              <a:p>
                <a:pPr algn="ctr" defTabSz="912813" fontAlgn="t">
                  <a:lnSpc>
                    <a:spcPct val="120000"/>
                  </a:lnSpc>
                  <a:spcBef>
                    <a:spcPct val="20000"/>
                  </a:spcBef>
                  <a:buClr>
                    <a:schemeClr val="tx2"/>
                  </a:buClr>
                  <a:buFont typeface="Wingdings" pitchFamily="2" charset="2"/>
                  <a:buChar char="Ø"/>
                  <a:defRPr/>
                </a:pPr>
                <a:endParaRPr lang="zh-CN" altLang="en-US" sz="2000">
                  <a:solidFill>
                    <a:schemeClr val="tx2"/>
                  </a:solidFill>
                  <a:ea typeface="SimSun" pitchFamily="2" charset="-122"/>
                  <a:cs typeface="Arial" pitchFamily="34" charset="0"/>
                </a:endParaRPr>
              </a:p>
            </p:txBody>
          </p:sp>
          <p:sp>
            <p:nvSpPr>
              <p:cNvPr id="59412" name="Line 55"/>
              <p:cNvSpPr>
                <a:spLocks noChangeShapeType="1"/>
              </p:cNvSpPr>
              <p:nvPr/>
            </p:nvSpPr>
            <p:spPr bwMode="auto">
              <a:xfrm>
                <a:off x="1680" y="1739"/>
                <a:ext cx="568" cy="0"/>
              </a:xfrm>
              <a:prstGeom prst="line">
                <a:avLst/>
              </a:prstGeom>
              <a:noFill/>
              <a:ln w="12700">
                <a:solidFill>
                  <a:schemeClr val="tx1"/>
                </a:solidFill>
                <a:round/>
                <a:headEnd/>
                <a:tailEnd/>
              </a:ln>
            </p:spPr>
            <p:txBody>
              <a:bodyPr/>
              <a:lstStyle/>
              <a:p>
                <a:endParaRPr lang="en-US"/>
              </a:p>
            </p:txBody>
          </p:sp>
          <p:sp>
            <p:nvSpPr>
              <p:cNvPr id="59413" name="Line 56"/>
              <p:cNvSpPr>
                <a:spLocks noChangeShapeType="1"/>
              </p:cNvSpPr>
              <p:nvPr/>
            </p:nvSpPr>
            <p:spPr bwMode="auto">
              <a:xfrm flipH="1">
                <a:off x="1807" y="1632"/>
                <a:ext cx="65" cy="107"/>
              </a:xfrm>
              <a:prstGeom prst="line">
                <a:avLst/>
              </a:prstGeom>
              <a:noFill/>
              <a:ln w="9525">
                <a:solidFill>
                  <a:schemeClr val="tx1"/>
                </a:solidFill>
                <a:round/>
                <a:headEnd/>
                <a:tailEnd/>
              </a:ln>
            </p:spPr>
            <p:txBody>
              <a:bodyPr/>
              <a:lstStyle/>
              <a:p>
                <a:endParaRPr lang="en-US"/>
              </a:p>
            </p:txBody>
          </p:sp>
          <p:sp>
            <p:nvSpPr>
              <p:cNvPr id="59414" name="Line 57"/>
              <p:cNvSpPr>
                <a:spLocks noChangeShapeType="1"/>
              </p:cNvSpPr>
              <p:nvPr/>
            </p:nvSpPr>
            <p:spPr bwMode="auto">
              <a:xfrm flipV="1">
                <a:off x="2064" y="1628"/>
                <a:ext cx="52" cy="111"/>
              </a:xfrm>
              <a:prstGeom prst="line">
                <a:avLst/>
              </a:prstGeom>
              <a:noFill/>
              <a:ln w="9525">
                <a:solidFill>
                  <a:schemeClr val="tx1"/>
                </a:solidFill>
                <a:round/>
                <a:headEnd/>
                <a:tailEnd/>
              </a:ln>
            </p:spPr>
            <p:txBody>
              <a:bodyPr/>
              <a:lstStyle/>
              <a:p>
                <a:endParaRPr lang="en-US"/>
              </a:p>
            </p:txBody>
          </p:sp>
          <p:grpSp>
            <p:nvGrpSpPr>
              <p:cNvPr id="59415" name="Group 58"/>
              <p:cNvGrpSpPr>
                <a:grpSpLocks/>
              </p:cNvGrpSpPr>
              <p:nvPr/>
            </p:nvGrpSpPr>
            <p:grpSpPr bwMode="auto">
              <a:xfrm>
                <a:off x="1776" y="1488"/>
                <a:ext cx="166" cy="216"/>
                <a:chOff x="2976" y="3264"/>
                <a:chExt cx="720" cy="577"/>
              </a:xfrm>
            </p:grpSpPr>
            <p:grpSp>
              <p:nvGrpSpPr>
                <p:cNvPr id="59438" name="Group 59"/>
                <p:cNvGrpSpPr>
                  <a:grpSpLocks/>
                </p:cNvGrpSpPr>
                <p:nvPr/>
              </p:nvGrpSpPr>
              <p:grpSpPr bwMode="auto">
                <a:xfrm>
                  <a:off x="2976" y="3616"/>
                  <a:ext cx="720" cy="225"/>
                  <a:chOff x="2304" y="2166"/>
                  <a:chExt cx="288" cy="90"/>
                </a:xfrm>
              </p:grpSpPr>
              <p:sp>
                <p:nvSpPr>
                  <p:cNvPr id="59454" name="Oval 6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55" name="Oval 6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39" name="Group 62"/>
                <p:cNvGrpSpPr>
                  <a:grpSpLocks/>
                </p:cNvGrpSpPr>
                <p:nvPr/>
              </p:nvGrpSpPr>
              <p:grpSpPr bwMode="auto">
                <a:xfrm>
                  <a:off x="2976" y="3552"/>
                  <a:ext cx="720" cy="225"/>
                  <a:chOff x="2304" y="2166"/>
                  <a:chExt cx="288" cy="90"/>
                </a:xfrm>
              </p:grpSpPr>
              <p:sp>
                <p:nvSpPr>
                  <p:cNvPr id="59452" name="Oval 6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53" name="Oval 6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40" name="Group 65"/>
                <p:cNvGrpSpPr>
                  <a:grpSpLocks/>
                </p:cNvGrpSpPr>
                <p:nvPr/>
              </p:nvGrpSpPr>
              <p:grpSpPr bwMode="auto">
                <a:xfrm>
                  <a:off x="2976" y="3489"/>
                  <a:ext cx="720" cy="225"/>
                  <a:chOff x="2304" y="2166"/>
                  <a:chExt cx="288" cy="90"/>
                </a:xfrm>
              </p:grpSpPr>
              <p:sp>
                <p:nvSpPr>
                  <p:cNvPr id="59450" name="Oval 6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51" name="Oval 6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41" name="Group 68"/>
                <p:cNvGrpSpPr>
                  <a:grpSpLocks/>
                </p:cNvGrpSpPr>
                <p:nvPr/>
              </p:nvGrpSpPr>
              <p:grpSpPr bwMode="auto">
                <a:xfrm>
                  <a:off x="2976" y="3419"/>
                  <a:ext cx="720" cy="225"/>
                  <a:chOff x="2304" y="2166"/>
                  <a:chExt cx="288" cy="90"/>
                </a:xfrm>
              </p:grpSpPr>
              <p:sp>
                <p:nvSpPr>
                  <p:cNvPr id="59448" name="Oval 6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49" name="Oval 7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42" name="Group 71"/>
                <p:cNvGrpSpPr>
                  <a:grpSpLocks/>
                </p:cNvGrpSpPr>
                <p:nvPr/>
              </p:nvGrpSpPr>
              <p:grpSpPr bwMode="auto">
                <a:xfrm>
                  <a:off x="2976" y="3349"/>
                  <a:ext cx="720" cy="225"/>
                  <a:chOff x="2304" y="2166"/>
                  <a:chExt cx="288" cy="90"/>
                </a:xfrm>
              </p:grpSpPr>
              <p:sp>
                <p:nvSpPr>
                  <p:cNvPr id="59446" name="Oval 72"/>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47" name="Oval 73"/>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43" name="Group 74"/>
                <p:cNvGrpSpPr>
                  <a:grpSpLocks/>
                </p:cNvGrpSpPr>
                <p:nvPr/>
              </p:nvGrpSpPr>
              <p:grpSpPr bwMode="auto">
                <a:xfrm>
                  <a:off x="2976" y="3264"/>
                  <a:ext cx="720" cy="225"/>
                  <a:chOff x="2304" y="2112"/>
                  <a:chExt cx="288" cy="90"/>
                </a:xfrm>
              </p:grpSpPr>
              <p:sp>
                <p:nvSpPr>
                  <p:cNvPr id="59444" name="Oval 75"/>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45" name="Oval 76"/>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nvGrpSpPr>
              <p:cNvPr id="59416" name="Group 77"/>
              <p:cNvGrpSpPr>
                <a:grpSpLocks/>
              </p:cNvGrpSpPr>
              <p:nvPr/>
            </p:nvGrpSpPr>
            <p:grpSpPr bwMode="auto">
              <a:xfrm>
                <a:off x="2208" y="1392"/>
                <a:ext cx="385" cy="402"/>
                <a:chOff x="3960" y="12396"/>
                <a:chExt cx="614" cy="690"/>
              </a:xfrm>
            </p:grpSpPr>
            <p:pic>
              <p:nvPicPr>
                <p:cNvPr id="59436" name="Picture 78" descr="server"/>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166" y="12396"/>
                  <a:ext cx="408" cy="651"/>
                </a:xfrm>
                <a:prstGeom prst="rect">
                  <a:avLst/>
                </a:prstGeom>
                <a:noFill/>
                <a:ln w="9525">
                  <a:noFill/>
                  <a:miter lim="800000"/>
                  <a:headEnd/>
                  <a:tailEnd/>
                </a:ln>
              </p:spPr>
            </p:pic>
            <p:pic>
              <p:nvPicPr>
                <p:cNvPr id="59437" name="Picture 79" descr="PC Blue"/>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960" y="12710"/>
                  <a:ext cx="368" cy="376"/>
                </a:xfrm>
                <a:prstGeom prst="rect">
                  <a:avLst/>
                </a:prstGeom>
                <a:noFill/>
                <a:ln w="9525">
                  <a:noFill/>
                  <a:miter lim="800000"/>
                  <a:headEnd/>
                  <a:tailEnd/>
                </a:ln>
              </p:spPr>
            </p:pic>
          </p:grpSp>
          <p:grpSp>
            <p:nvGrpSpPr>
              <p:cNvPr id="59417" name="Group 80"/>
              <p:cNvGrpSpPr>
                <a:grpSpLocks/>
              </p:cNvGrpSpPr>
              <p:nvPr/>
            </p:nvGrpSpPr>
            <p:grpSpPr bwMode="auto">
              <a:xfrm>
                <a:off x="2014" y="1488"/>
                <a:ext cx="176" cy="201"/>
                <a:chOff x="432" y="3360"/>
                <a:chExt cx="432" cy="468"/>
              </a:xfrm>
            </p:grpSpPr>
            <p:grpSp>
              <p:nvGrpSpPr>
                <p:cNvPr id="59418" name="Group 81"/>
                <p:cNvGrpSpPr>
                  <a:grpSpLocks/>
                </p:cNvGrpSpPr>
                <p:nvPr/>
              </p:nvGrpSpPr>
              <p:grpSpPr bwMode="auto">
                <a:xfrm>
                  <a:off x="432" y="3600"/>
                  <a:ext cx="432" cy="228"/>
                  <a:chOff x="432" y="288"/>
                  <a:chExt cx="1488" cy="372"/>
                </a:xfrm>
              </p:grpSpPr>
              <p:sp>
                <p:nvSpPr>
                  <p:cNvPr id="59434" name="Oval 82"/>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35" name="Oval 83"/>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19" name="Group 84"/>
                <p:cNvGrpSpPr>
                  <a:grpSpLocks/>
                </p:cNvGrpSpPr>
                <p:nvPr/>
              </p:nvGrpSpPr>
              <p:grpSpPr bwMode="auto">
                <a:xfrm>
                  <a:off x="432" y="3552"/>
                  <a:ext cx="432" cy="228"/>
                  <a:chOff x="432" y="288"/>
                  <a:chExt cx="1488" cy="372"/>
                </a:xfrm>
              </p:grpSpPr>
              <p:sp>
                <p:nvSpPr>
                  <p:cNvPr id="59432" name="Oval 85"/>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33" name="Oval 86"/>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20" name="Group 87"/>
                <p:cNvGrpSpPr>
                  <a:grpSpLocks/>
                </p:cNvGrpSpPr>
                <p:nvPr/>
              </p:nvGrpSpPr>
              <p:grpSpPr bwMode="auto">
                <a:xfrm>
                  <a:off x="432" y="3504"/>
                  <a:ext cx="432" cy="228"/>
                  <a:chOff x="432" y="288"/>
                  <a:chExt cx="1488" cy="372"/>
                </a:xfrm>
              </p:grpSpPr>
              <p:sp>
                <p:nvSpPr>
                  <p:cNvPr id="59430" name="Oval 88"/>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31" name="Oval 89"/>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21" name="Group 90"/>
                <p:cNvGrpSpPr>
                  <a:grpSpLocks/>
                </p:cNvGrpSpPr>
                <p:nvPr/>
              </p:nvGrpSpPr>
              <p:grpSpPr bwMode="auto">
                <a:xfrm>
                  <a:off x="432" y="3456"/>
                  <a:ext cx="432" cy="228"/>
                  <a:chOff x="432" y="288"/>
                  <a:chExt cx="1488" cy="372"/>
                </a:xfrm>
              </p:grpSpPr>
              <p:sp>
                <p:nvSpPr>
                  <p:cNvPr id="59428" name="Oval 91"/>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29" name="Oval 92"/>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22" name="Group 93"/>
                <p:cNvGrpSpPr>
                  <a:grpSpLocks/>
                </p:cNvGrpSpPr>
                <p:nvPr/>
              </p:nvGrpSpPr>
              <p:grpSpPr bwMode="auto">
                <a:xfrm>
                  <a:off x="432" y="3408"/>
                  <a:ext cx="432" cy="228"/>
                  <a:chOff x="432" y="288"/>
                  <a:chExt cx="1488" cy="372"/>
                </a:xfrm>
              </p:grpSpPr>
              <p:sp>
                <p:nvSpPr>
                  <p:cNvPr id="59426" name="Oval 94"/>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27" name="Oval 95"/>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59423" name="Group 96"/>
                <p:cNvGrpSpPr>
                  <a:grpSpLocks/>
                </p:cNvGrpSpPr>
                <p:nvPr/>
              </p:nvGrpSpPr>
              <p:grpSpPr bwMode="auto">
                <a:xfrm>
                  <a:off x="432" y="3360"/>
                  <a:ext cx="432" cy="228"/>
                  <a:chOff x="432" y="288"/>
                  <a:chExt cx="1488" cy="372"/>
                </a:xfrm>
              </p:grpSpPr>
              <p:sp>
                <p:nvSpPr>
                  <p:cNvPr id="59424" name="Oval 97"/>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59425" name="Oval 98"/>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sp>
          <p:nvSpPr>
            <p:cNvPr id="59409" name="Rectangle 183"/>
            <p:cNvSpPr>
              <a:spLocks noChangeArrowheads="1"/>
            </p:cNvSpPr>
            <p:nvPr/>
          </p:nvSpPr>
          <p:spPr bwMode="auto">
            <a:xfrm>
              <a:off x="2064" y="1536"/>
              <a:ext cx="1680" cy="373"/>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500" b="1">
                  <a:solidFill>
                    <a:srgbClr val="990000"/>
                  </a:solidFill>
                  <a:ea typeface="SimHei" pitchFamily="49" charset="-122"/>
                  <a:cs typeface="Arial" pitchFamily="34" charset="0"/>
                </a:rPr>
                <a:t>Contact Center Platform</a:t>
              </a:r>
            </a:p>
          </p:txBody>
        </p:sp>
        <p:pic>
          <p:nvPicPr>
            <p:cNvPr id="59410" name="Picture 4" descr="IMG_1904副本"/>
            <p:cNvPicPr>
              <a:picLocks noChangeAspect="1" noChangeArrowheads="1"/>
            </p:cNvPicPr>
            <p:nvPr/>
          </p:nvPicPr>
          <p:blipFill>
            <a:blip r:embed="rId12" cstate="print"/>
            <a:srcRect/>
            <a:stretch>
              <a:fillRect/>
            </a:stretch>
          </p:blipFill>
          <p:spPr bwMode="auto">
            <a:xfrm>
              <a:off x="1739" y="1870"/>
              <a:ext cx="522" cy="437"/>
            </a:xfrm>
            <a:prstGeom prst="rect">
              <a:avLst/>
            </a:prstGeom>
            <a:noFill/>
            <a:ln w="9525">
              <a:noFill/>
              <a:miter lim="800000"/>
              <a:headEnd/>
              <a:tailEnd/>
            </a:ln>
          </p:spPr>
        </p:pic>
      </p:grpSp>
      <p:pic>
        <p:nvPicPr>
          <p:cNvPr id="59507" name="Picture 115" descr="图片5"/>
          <p:cNvPicPr>
            <a:picLocks noChangeAspect="1" noChangeArrowheads="1"/>
          </p:cNvPicPr>
          <p:nvPr/>
        </p:nvPicPr>
        <p:blipFill>
          <a:blip r:embed="rId13" cstate="print"/>
          <a:srcRect/>
          <a:stretch>
            <a:fillRect/>
          </a:stretch>
        </p:blipFill>
        <p:spPr bwMode="auto">
          <a:xfrm>
            <a:off x="6651625" y="3849688"/>
            <a:ext cx="1385888" cy="755650"/>
          </a:xfrm>
          <a:prstGeom prst="rect">
            <a:avLst/>
          </a:prstGeom>
          <a:noFill/>
        </p:spPr>
      </p:pic>
      <p:grpSp>
        <p:nvGrpSpPr>
          <p:cNvPr id="59509" name="Group 117"/>
          <p:cNvGrpSpPr>
            <a:grpSpLocks/>
          </p:cNvGrpSpPr>
          <p:nvPr/>
        </p:nvGrpSpPr>
        <p:grpSpPr bwMode="auto">
          <a:xfrm>
            <a:off x="895350" y="4049713"/>
            <a:ext cx="1236663" cy="788987"/>
            <a:chOff x="737" y="2724"/>
            <a:chExt cx="779" cy="497"/>
          </a:xfrm>
        </p:grpSpPr>
        <p:pic>
          <p:nvPicPr>
            <p:cNvPr id="59510" name="Picture 118"/>
            <p:cNvPicPr>
              <a:picLocks noChangeAspect="1" noChangeArrowheads="1"/>
            </p:cNvPicPr>
            <p:nvPr/>
          </p:nvPicPr>
          <p:blipFill>
            <a:blip r:embed="rId14" cstate="print"/>
            <a:srcRect/>
            <a:stretch>
              <a:fillRect/>
            </a:stretch>
          </p:blipFill>
          <p:spPr bwMode="auto">
            <a:xfrm>
              <a:off x="737" y="2724"/>
              <a:ext cx="779" cy="497"/>
            </a:xfrm>
            <a:prstGeom prst="rect">
              <a:avLst/>
            </a:prstGeom>
            <a:noFill/>
          </p:spPr>
        </p:pic>
        <p:sp>
          <p:nvSpPr>
            <p:cNvPr id="59511" name="Text Box 83"/>
            <p:cNvSpPr txBox="1">
              <a:spLocks noChangeArrowheads="1"/>
            </p:cNvSpPr>
            <p:nvPr/>
          </p:nvSpPr>
          <p:spPr bwMode="auto">
            <a:xfrm>
              <a:off x="914" y="2765"/>
              <a:ext cx="393" cy="212"/>
            </a:xfrm>
            <a:prstGeom prst="rect">
              <a:avLst/>
            </a:prstGeom>
            <a:noFill/>
            <a:ln w="9525">
              <a:noFill/>
              <a:miter lim="800000"/>
              <a:headEnd/>
              <a:tailEnd/>
            </a:ln>
          </p:spPr>
          <p:txBody>
            <a:bodyPr wrap="none" lIns="91229" tIns="45613" rIns="91229" bIns="45613">
              <a:spAutoFit/>
            </a:bodyPr>
            <a:lstStyle/>
            <a:p>
              <a:pPr fontAlgn="t"/>
              <a:r>
                <a:rPr kumimoji="1" lang="en-US" altLang="zh-CN" sz="1600" b="1">
                  <a:solidFill>
                    <a:srgbClr val="CCECFF"/>
                  </a:solidFill>
                  <a:ea typeface="宋体" pitchFamily="2" charset="-122"/>
                </a:rPr>
                <a:t>NGN</a:t>
              </a:r>
            </a:p>
          </p:txBody>
        </p:sp>
      </p:grpSp>
      <p:sp>
        <p:nvSpPr>
          <p:cNvPr id="59502" name="Line 86"/>
          <p:cNvSpPr>
            <a:spLocks noChangeShapeType="1"/>
          </p:cNvSpPr>
          <p:nvPr/>
        </p:nvSpPr>
        <p:spPr bwMode="auto">
          <a:xfrm flipV="1">
            <a:off x="1765300" y="3684588"/>
            <a:ext cx="728663" cy="506412"/>
          </a:xfrm>
          <a:prstGeom prst="line">
            <a:avLst/>
          </a:prstGeom>
          <a:noFill/>
          <a:ln w="76200" cmpd="tri">
            <a:solidFill>
              <a:srgbClr val="FF0000"/>
            </a:solidFill>
            <a:round/>
            <a:headEnd type="none" w="sm" len="sm"/>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p:cNvSpPr>
            <a:spLocks noGrp="1"/>
          </p:cNvSpPr>
          <p:nvPr>
            <p:ph type="sldNum" sz="quarter" idx="10"/>
          </p:nvPr>
        </p:nvSpPr>
        <p:spPr>
          <a:noFill/>
        </p:spPr>
        <p:txBody>
          <a:bodyPr/>
          <a:lstStyle/>
          <a:p>
            <a:pPr defTabSz="877888"/>
            <a:r>
              <a:rPr lang="en-US" altLang="zh-CN"/>
              <a:t>Page</a:t>
            </a:r>
            <a:fld id="{9207F731-B795-450E-8451-B3E80024A3CC}" type="slidenum">
              <a:rPr lang="en-US" altLang="zh-CN"/>
              <a:pPr defTabSz="877888"/>
              <a:t>18</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Session Initiation Protocol</a:t>
            </a:r>
          </a:p>
        </p:txBody>
      </p:sp>
      <p:pic>
        <p:nvPicPr>
          <p:cNvPr id="61443"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61444" name="Rectangle 3"/>
          <p:cNvSpPr txBox="1">
            <a:spLocks noChangeArrowheads="1"/>
          </p:cNvSpPr>
          <p:nvPr/>
        </p:nvSpPr>
        <p:spPr bwMode="auto">
          <a:xfrm>
            <a:off x="793750" y="971550"/>
            <a:ext cx="7929563" cy="1049338"/>
          </a:xfrm>
          <a:prstGeom prst="rect">
            <a:avLst/>
          </a:prstGeom>
          <a:noFill/>
          <a:ln w="9525">
            <a:noFill/>
            <a:miter lim="800000"/>
            <a:headEnd/>
            <a:tailEnd/>
          </a:ln>
        </p:spPr>
        <p:txBody>
          <a:bodyPr lIns="80141" tIns="40071" rIns="80141" bIns="40071"/>
          <a:lstStyle/>
          <a:p>
            <a:pPr algn="just" defTabSz="801688">
              <a:spcBef>
                <a:spcPts val="600"/>
              </a:spcBef>
              <a:spcAft>
                <a:spcPts val="600"/>
              </a:spcAft>
              <a:buClr>
                <a:schemeClr val="tx1"/>
              </a:buClr>
            </a:pPr>
            <a:r>
              <a:rPr lang="en-US" altLang="zh-CN" sz="2000">
                <a:latin typeface="Calibri" pitchFamily="34" charset="0"/>
                <a:ea typeface="宋体" pitchFamily="2" charset="-122"/>
              </a:rPr>
              <a:t>SIP is a signaling protocol defined by Internet Engineering Task Force (IETF)  used widely for controlling communication sessions such as voice and video calls over Internet Protocol (IP).</a:t>
            </a:r>
          </a:p>
        </p:txBody>
      </p:sp>
      <p:sp>
        <p:nvSpPr>
          <p:cNvPr id="61562" name="Line 122"/>
          <p:cNvSpPr>
            <a:spLocks noChangeShapeType="1"/>
          </p:cNvSpPr>
          <p:nvPr/>
        </p:nvSpPr>
        <p:spPr bwMode="auto">
          <a:xfrm flipV="1">
            <a:off x="519113" y="3052763"/>
            <a:ext cx="7967662" cy="14287"/>
          </a:xfrm>
          <a:prstGeom prst="line">
            <a:avLst/>
          </a:prstGeom>
          <a:noFill/>
          <a:ln w="57150" cmpd="thinThick">
            <a:solidFill>
              <a:srgbClr val="800000"/>
            </a:solidFill>
            <a:round/>
            <a:headEnd/>
            <a:tailEnd/>
          </a:ln>
          <a:effectLst/>
        </p:spPr>
        <p:txBody>
          <a:bodyPr wrap="none" anchor="ctr"/>
          <a:lstStyle/>
          <a:p>
            <a:endParaRPr lang="en-US"/>
          </a:p>
        </p:txBody>
      </p:sp>
      <p:sp>
        <p:nvSpPr>
          <p:cNvPr id="61563" name="Line 123"/>
          <p:cNvSpPr>
            <a:spLocks noChangeShapeType="1"/>
          </p:cNvSpPr>
          <p:nvPr/>
        </p:nvSpPr>
        <p:spPr bwMode="auto">
          <a:xfrm>
            <a:off x="388938" y="4691063"/>
            <a:ext cx="8097837" cy="0"/>
          </a:xfrm>
          <a:prstGeom prst="line">
            <a:avLst/>
          </a:prstGeom>
          <a:noFill/>
          <a:ln w="57150" cmpd="thinThick">
            <a:solidFill>
              <a:srgbClr val="800000"/>
            </a:solidFill>
            <a:round/>
            <a:headEnd/>
            <a:tailEnd/>
          </a:ln>
          <a:effectLst/>
        </p:spPr>
        <p:txBody>
          <a:bodyPr wrap="none" anchor="ctr"/>
          <a:lstStyle/>
          <a:p>
            <a:endParaRPr lang="en-US"/>
          </a:p>
        </p:txBody>
      </p:sp>
      <p:sp>
        <p:nvSpPr>
          <p:cNvPr id="61565" name="AutoShape 125"/>
          <p:cNvSpPr>
            <a:spLocks noChangeArrowheads="1"/>
          </p:cNvSpPr>
          <p:nvPr/>
        </p:nvSpPr>
        <p:spPr bwMode="auto">
          <a:xfrm>
            <a:off x="2800350" y="2166938"/>
            <a:ext cx="1411288" cy="719137"/>
          </a:xfrm>
          <a:prstGeom prst="roundRect">
            <a:avLst>
              <a:gd name="adj" fmla="val 16667"/>
            </a:avLst>
          </a:prstGeom>
          <a:solidFill>
            <a:srgbClr val="00CCFF"/>
          </a:solidFill>
          <a:ln w="9525">
            <a:solidFill>
              <a:srgbClr val="000000"/>
            </a:solidFill>
            <a:round/>
            <a:headEnd/>
            <a:tailEnd/>
          </a:ln>
          <a:effectLst/>
        </p:spPr>
        <p:txBody>
          <a:bodyPr wrap="none" anchor="ctr"/>
          <a:lstStyle/>
          <a:p>
            <a:pPr algn="ctr" eaLnBrk="0" hangingPunct="0"/>
            <a:r>
              <a:rPr lang="en-US" altLang="zh-CN">
                <a:solidFill>
                  <a:srgbClr val="000000"/>
                </a:solidFill>
                <a:latin typeface="Times" pitchFamily="18" charset="0"/>
                <a:ea typeface="宋体" pitchFamily="2" charset="-122"/>
              </a:rPr>
              <a:t>Call Setup:</a:t>
            </a:r>
          </a:p>
          <a:p>
            <a:pPr algn="ctr" eaLnBrk="0" hangingPunct="0"/>
            <a:r>
              <a:rPr lang="en-US" altLang="zh-CN" b="1">
                <a:solidFill>
                  <a:srgbClr val="000000"/>
                </a:solidFill>
                <a:latin typeface="Times" pitchFamily="18" charset="0"/>
                <a:ea typeface="宋体" pitchFamily="2" charset="-122"/>
              </a:rPr>
              <a:t>SIP</a:t>
            </a:r>
            <a:endParaRPr lang="en-US" altLang="zh-CN" sz="2000" b="1">
              <a:solidFill>
                <a:srgbClr val="000000"/>
              </a:solidFill>
              <a:latin typeface="Times" pitchFamily="18" charset="0"/>
              <a:ea typeface="宋体" pitchFamily="2" charset="-122"/>
            </a:endParaRPr>
          </a:p>
        </p:txBody>
      </p:sp>
      <p:sp>
        <p:nvSpPr>
          <p:cNvPr id="61566" name="AutoShape 126"/>
          <p:cNvSpPr>
            <a:spLocks noChangeArrowheads="1"/>
          </p:cNvSpPr>
          <p:nvPr/>
        </p:nvSpPr>
        <p:spPr bwMode="auto">
          <a:xfrm>
            <a:off x="5319713" y="2162175"/>
            <a:ext cx="1412875" cy="719138"/>
          </a:xfrm>
          <a:prstGeom prst="roundRect">
            <a:avLst>
              <a:gd name="adj" fmla="val 16667"/>
            </a:avLst>
          </a:prstGeom>
          <a:solidFill>
            <a:srgbClr val="00CCFF"/>
          </a:solidFill>
          <a:ln w="9525">
            <a:solidFill>
              <a:srgbClr val="000000"/>
            </a:solidFill>
            <a:round/>
            <a:headEnd/>
            <a:tailEnd/>
          </a:ln>
          <a:effectLst/>
        </p:spPr>
        <p:txBody>
          <a:bodyPr wrap="none" anchor="ctr"/>
          <a:lstStyle/>
          <a:p>
            <a:pPr algn="ctr" eaLnBrk="0" hangingPunct="0"/>
            <a:r>
              <a:rPr lang="en-US" altLang="zh-CN">
                <a:solidFill>
                  <a:srgbClr val="000000"/>
                </a:solidFill>
                <a:latin typeface="Times" pitchFamily="18" charset="0"/>
                <a:ea typeface="宋体" pitchFamily="2" charset="-122"/>
              </a:rPr>
              <a:t>Call Transport:</a:t>
            </a:r>
          </a:p>
          <a:p>
            <a:pPr algn="ctr" eaLnBrk="0" hangingPunct="0"/>
            <a:r>
              <a:rPr lang="en-US" altLang="zh-CN">
                <a:solidFill>
                  <a:srgbClr val="000000"/>
                </a:solidFill>
                <a:latin typeface="Times" pitchFamily="18" charset="0"/>
                <a:ea typeface="宋体" pitchFamily="2" charset="-122"/>
              </a:rPr>
              <a:t>RTP</a:t>
            </a:r>
            <a:endParaRPr lang="en-US" altLang="zh-CN" sz="2000">
              <a:solidFill>
                <a:srgbClr val="000000"/>
              </a:solidFill>
              <a:latin typeface="Times" pitchFamily="18" charset="0"/>
              <a:ea typeface="宋体" pitchFamily="2" charset="-122"/>
            </a:endParaRPr>
          </a:p>
        </p:txBody>
      </p:sp>
      <p:sp>
        <p:nvSpPr>
          <p:cNvPr id="61567" name="Text Box 127"/>
          <p:cNvSpPr txBox="1">
            <a:spLocks noChangeArrowheads="1"/>
          </p:cNvSpPr>
          <p:nvPr/>
        </p:nvSpPr>
        <p:spPr bwMode="auto">
          <a:xfrm>
            <a:off x="446088" y="2606675"/>
            <a:ext cx="1190625" cy="457200"/>
          </a:xfrm>
          <a:prstGeom prst="rect">
            <a:avLst/>
          </a:prstGeom>
          <a:noFill/>
          <a:ln w="9525">
            <a:noFill/>
            <a:miter lim="800000"/>
            <a:headEnd/>
            <a:tailEnd/>
          </a:ln>
          <a:effectLst/>
        </p:spPr>
        <p:txBody>
          <a:bodyPr wrap="none">
            <a:spAutoFit/>
          </a:bodyPr>
          <a:lstStyle/>
          <a:p>
            <a:pPr eaLnBrk="0" hangingPunct="0"/>
            <a:r>
              <a:rPr lang="en-US" altLang="zh-CN" sz="2400">
                <a:solidFill>
                  <a:srgbClr val="000000"/>
                </a:solidFill>
                <a:latin typeface="Calibri" pitchFamily="34" charset="0"/>
                <a:ea typeface="宋体" pitchFamily="2" charset="-122"/>
              </a:rPr>
              <a:t>Services</a:t>
            </a:r>
          </a:p>
        </p:txBody>
      </p:sp>
      <p:sp>
        <p:nvSpPr>
          <p:cNvPr id="61569" name="Text Box 129"/>
          <p:cNvSpPr txBox="1">
            <a:spLocks noChangeArrowheads="1"/>
          </p:cNvSpPr>
          <p:nvPr/>
        </p:nvSpPr>
        <p:spPr bwMode="auto">
          <a:xfrm>
            <a:off x="388938" y="4710113"/>
            <a:ext cx="1425575" cy="457200"/>
          </a:xfrm>
          <a:prstGeom prst="rect">
            <a:avLst/>
          </a:prstGeom>
          <a:noFill/>
          <a:ln w="9525" algn="ctr">
            <a:noFill/>
            <a:miter lim="800000"/>
            <a:headEnd/>
            <a:tailEnd/>
          </a:ln>
          <a:effectLst/>
        </p:spPr>
        <p:txBody>
          <a:bodyPr wrap="none">
            <a:spAutoFit/>
          </a:bodyPr>
          <a:lstStyle/>
          <a:p>
            <a:pPr eaLnBrk="0" hangingPunct="0"/>
            <a:r>
              <a:rPr lang="en-US" altLang="zh-CN" sz="2400">
                <a:solidFill>
                  <a:srgbClr val="000000"/>
                </a:solidFill>
                <a:latin typeface="Calibri" pitchFamily="34" charset="0"/>
                <a:ea typeface="宋体" pitchFamily="2" charset="-122"/>
              </a:rPr>
              <a:t>Endpoints</a:t>
            </a:r>
          </a:p>
        </p:txBody>
      </p:sp>
      <p:sp>
        <p:nvSpPr>
          <p:cNvPr id="61571" name="Text Box 131"/>
          <p:cNvSpPr txBox="1">
            <a:spLocks noChangeArrowheads="1"/>
          </p:cNvSpPr>
          <p:nvPr/>
        </p:nvSpPr>
        <p:spPr bwMode="auto">
          <a:xfrm>
            <a:off x="2528888" y="5753100"/>
            <a:ext cx="1136650" cy="274638"/>
          </a:xfrm>
          <a:prstGeom prst="rect">
            <a:avLst/>
          </a:prstGeom>
          <a:noFill/>
          <a:ln w="9525">
            <a:noFill/>
            <a:miter lim="800000"/>
            <a:headEnd/>
            <a:tailEnd/>
          </a:ln>
          <a:effectLst/>
        </p:spPr>
        <p:txBody>
          <a:bodyPr wrap="none">
            <a:spAutoFit/>
          </a:bodyPr>
          <a:lstStyle/>
          <a:p>
            <a:pPr eaLnBrk="0" hangingPunct="0"/>
            <a:r>
              <a:rPr lang="en-US" altLang="zh-CN" sz="1200">
                <a:solidFill>
                  <a:srgbClr val="000000"/>
                </a:solidFill>
                <a:latin typeface="Times" pitchFamily="18" charset="0"/>
                <a:ea typeface="宋体" pitchFamily="2" charset="-122"/>
              </a:rPr>
              <a:t>PSTN Gateway</a:t>
            </a:r>
          </a:p>
        </p:txBody>
      </p:sp>
      <p:sp>
        <p:nvSpPr>
          <p:cNvPr id="61667" name="Line 227"/>
          <p:cNvSpPr>
            <a:spLocks noChangeShapeType="1"/>
          </p:cNvSpPr>
          <p:nvPr/>
        </p:nvSpPr>
        <p:spPr bwMode="auto">
          <a:xfrm flipV="1">
            <a:off x="3203575" y="4289425"/>
            <a:ext cx="596900" cy="793750"/>
          </a:xfrm>
          <a:prstGeom prst="line">
            <a:avLst/>
          </a:prstGeom>
          <a:noFill/>
          <a:ln w="9525">
            <a:solidFill>
              <a:srgbClr val="000000"/>
            </a:solidFill>
            <a:round/>
            <a:headEnd/>
            <a:tailEnd/>
          </a:ln>
          <a:effectLst/>
        </p:spPr>
        <p:txBody>
          <a:bodyPr wrap="none" anchor="ctr"/>
          <a:lstStyle/>
          <a:p>
            <a:endParaRPr lang="en-US"/>
          </a:p>
        </p:txBody>
      </p:sp>
      <p:sp>
        <p:nvSpPr>
          <p:cNvPr id="61668" name="Line 228"/>
          <p:cNvSpPr>
            <a:spLocks noChangeShapeType="1"/>
          </p:cNvSpPr>
          <p:nvPr/>
        </p:nvSpPr>
        <p:spPr bwMode="auto">
          <a:xfrm flipH="1" flipV="1">
            <a:off x="4862513" y="4433888"/>
            <a:ext cx="20637" cy="728662"/>
          </a:xfrm>
          <a:prstGeom prst="line">
            <a:avLst/>
          </a:prstGeom>
          <a:noFill/>
          <a:ln w="9525">
            <a:solidFill>
              <a:srgbClr val="000000"/>
            </a:solidFill>
            <a:round/>
            <a:headEnd/>
            <a:tailEnd/>
          </a:ln>
          <a:effectLst/>
        </p:spPr>
        <p:txBody>
          <a:bodyPr wrap="none" anchor="ctr"/>
          <a:lstStyle/>
          <a:p>
            <a:endParaRPr lang="en-US"/>
          </a:p>
        </p:txBody>
      </p:sp>
      <p:sp>
        <p:nvSpPr>
          <p:cNvPr id="61669" name="Line 229"/>
          <p:cNvSpPr>
            <a:spLocks noChangeShapeType="1"/>
          </p:cNvSpPr>
          <p:nvPr/>
        </p:nvSpPr>
        <p:spPr bwMode="auto">
          <a:xfrm flipH="1" flipV="1">
            <a:off x="6176963" y="4138613"/>
            <a:ext cx="500062" cy="1023937"/>
          </a:xfrm>
          <a:prstGeom prst="line">
            <a:avLst/>
          </a:prstGeom>
          <a:noFill/>
          <a:ln w="9525">
            <a:solidFill>
              <a:srgbClr val="000000"/>
            </a:solidFill>
            <a:round/>
            <a:headEnd/>
            <a:tailEnd/>
          </a:ln>
          <a:effectLst/>
        </p:spPr>
        <p:txBody>
          <a:bodyPr wrap="none" anchor="ctr"/>
          <a:lstStyle/>
          <a:p>
            <a:endParaRPr lang="en-US"/>
          </a:p>
        </p:txBody>
      </p:sp>
      <p:sp>
        <p:nvSpPr>
          <p:cNvPr id="61678" name="Rectangle 73"/>
          <p:cNvSpPr>
            <a:spLocks noChangeArrowheads="1"/>
          </p:cNvSpPr>
          <p:nvPr/>
        </p:nvSpPr>
        <p:spPr bwMode="auto">
          <a:xfrm>
            <a:off x="4332288" y="5775325"/>
            <a:ext cx="1154112" cy="165100"/>
          </a:xfrm>
          <a:prstGeom prst="rect">
            <a:avLst/>
          </a:prstGeom>
          <a:noFill/>
          <a:ln w="9525">
            <a:noFill/>
            <a:miter lim="800000"/>
            <a:headEnd/>
            <a:tailEnd/>
          </a:ln>
        </p:spPr>
        <p:txBody>
          <a:bodyPr lIns="0" tIns="0" rIns="0" bIns="0"/>
          <a:lstStyle/>
          <a:p>
            <a:pPr algn="ctr" defTabSz="784225" fontAlgn="t"/>
            <a:r>
              <a:rPr kumimoji="1" lang="en-US" altLang="zh-CN" sz="1200">
                <a:solidFill>
                  <a:srgbClr val="000000"/>
                </a:solidFill>
                <a:latin typeface="Calibri" pitchFamily="34" charset="0"/>
                <a:ea typeface="宋体" pitchFamily="2" charset="-122"/>
              </a:rPr>
              <a:t>IP Phone</a:t>
            </a:r>
          </a:p>
        </p:txBody>
      </p:sp>
      <p:pic>
        <p:nvPicPr>
          <p:cNvPr id="61679" name="Picture 74" descr="可视电话"/>
          <p:cNvPicPr>
            <a:picLocks noChangeAspect="1" noChangeArrowheads="1"/>
          </p:cNvPicPr>
          <p:nvPr/>
        </p:nvPicPr>
        <p:blipFill>
          <a:blip r:embed="rId4" cstate="print"/>
          <a:srcRect/>
          <a:stretch>
            <a:fillRect/>
          </a:stretch>
        </p:blipFill>
        <p:spPr bwMode="auto">
          <a:xfrm>
            <a:off x="4260850" y="5094288"/>
            <a:ext cx="1130300" cy="588962"/>
          </a:xfrm>
          <a:prstGeom prst="rect">
            <a:avLst/>
          </a:prstGeom>
          <a:noFill/>
          <a:ln w="9525">
            <a:noFill/>
            <a:miter lim="800000"/>
            <a:headEnd/>
            <a:tailEnd/>
          </a:ln>
        </p:spPr>
      </p:pic>
      <p:pic>
        <p:nvPicPr>
          <p:cNvPr id="61680" name="Picture 240" descr="图片413"/>
          <p:cNvPicPr>
            <a:picLocks noChangeAspect="1" noChangeArrowheads="1"/>
          </p:cNvPicPr>
          <p:nvPr/>
        </p:nvPicPr>
        <p:blipFill>
          <a:blip r:embed="rId5" cstate="print"/>
          <a:srcRect/>
          <a:stretch>
            <a:fillRect/>
          </a:stretch>
        </p:blipFill>
        <p:spPr bwMode="auto">
          <a:xfrm>
            <a:off x="2790825" y="5011738"/>
            <a:ext cx="742950" cy="774700"/>
          </a:xfrm>
          <a:prstGeom prst="rect">
            <a:avLst/>
          </a:prstGeom>
          <a:noFill/>
        </p:spPr>
      </p:pic>
      <p:sp>
        <p:nvSpPr>
          <p:cNvPr id="61681" name="Rectangle 73"/>
          <p:cNvSpPr>
            <a:spLocks noChangeArrowheads="1"/>
          </p:cNvSpPr>
          <p:nvPr/>
        </p:nvSpPr>
        <p:spPr bwMode="auto">
          <a:xfrm>
            <a:off x="6172200" y="5730875"/>
            <a:ext cx="1154113" cy="165100"/>
          </a:xfrm>
          <a:prstGeom prst="rect">
            <a:avLst/>
          </a:prstGeom>
          <a:noFill/>
          <a:ln w="9525">
            <a:noFill/>
            <a:miter lim="800000"/>
            <a:headEnd/>
            <a:tailEnd/>
          </a:ln>
        </p:spPr>
        <p:txBody>
          <a:bodyPr lIns="0" tIns="0" rIns="0" bIns="0"/>
          <a:lstStyle/>
          <a:p>
            <a:pPr algn="ctr" defTabSz="784225" fontAlgn="t"/>
            <a:r>
              <a:rPr kumimoji="1" lang="en-US" altLang="zh-CN" sz="1200">
                <a:solidFill>
                  <a:srgbClr val="000000"/>
                </a:solidFill>
                <a:latin typeface="Calibri" pitchFamily="34" charset="0"/>
                <a:ea typeface="宋体" pitchFamily="2" charset="-122"/>
              </a:rPr>
              <a:t>Soft Phone</a:t>
            </a:r>
          </a:p>
        </p:txBody>
      </p:sp>
      <p:pic>
        <p:nvPicPr>
          <p:cNvPr id="61682" name="Picture 103"/>
          <p:cNvPicPr>
            <a:picLocks noChangeAspect="1" noChangeArrowheads="1"/>
          </p:cNvPicPr>
          <p:nvPr/>
        </p:nvPicPr>
        <p:blipFill>
          <a:blip r:embed="rId6" cstate="print"/>
          <a:srcRect/>
          <a:stretch>
            <a:fillRect/>
          </a:stretch>
        </p:blipFill>
        <p:spPr bwMode="auto">
          <a:xfrm>
            <a:off x="6500813" y="4994275"/>
            <a:ext cx="473075" cy="671513"/>
          </a:xfrm>
          <a:prstGeom prst="rect">
            <a:avLst/>
          </a:prstGeom>
          <a:noFill/>
          <a:ln w="9525">
            <a:noFill/>
            <a:miter lim="800000"/>
            <a:headEnd/>
            <a:tailEnd/>
          </a:ln>
        </p:spPr>
      </p:pic>
      <p:pic>
        <p:nvPicPr>
          <p:cNvPr id="61683" name="Picture 45" descr="图形1"/>
          <p:cNvPicPr>
            <a:picLocks noChangeAspect="1" noChangeArrowheads="1"/>
          </p:cNvPicPr>
          <p:nvPr/>
        </p:nvPicPr>
        <p:blipFill>
          <a:blip r:embed="rId7" cstate="print"/>
          <a:srcRect/>
          <a:stretch>
            <a:fillRect/>
          </a:stretch>
        </p:blipFill>
        <p:spPr bwMode="auto">
          <a:xfrm>
            <a:off x="1978025" y="3259138"/>
            <a:ext cx="5195888" cy="1206500"/>
          </a:xfrm>
          <a:prstGeom prst="rect">
            <a:avLst/>
          </a:prstGeom>
          <a:noFill/>
          <a:ln w="9525">
            <a:noFill/>
            <a:miter lim="800000"/>
            <a:headEnd/>
            <a:tailEnd/>
          </a:ln>
        </p:spPr>
      </p:pic>
      <p:sp>
        <p:nvSpPr>
          <p:cNvPr id="61568" name="Text Box 128"/>
          <p:cNvSpPr txBox="1">
            <a:spLocks noChangeArrowheads="1"/>
          </p:cNvSpPr>
          <p:nvPr/>
        </p:nvSpPr>
        <p:spPr bwMode="auto">
          <a:xfrm>
            <a:off x="3836988" y="3586163"/>
            <a:ext cx="1816100" cy="457200"/>
          </a:xfrm>
          <a:prstGeom prst="rect">
            <a:avLst/>
          </a:prstGeom>
          <a:noFill/>
          <a:ln w="9525">
            <a:noFill/>
            <a:miter lim="800000"/>
            <a:headEnd/>
            <a:tailEnd/>
          </a:ln>
          <a:effectLst/>
        </p:spPr>
        <p:txBody>
          <a:bodyPr>
            <a:spAutoFit/>
          </a:bodyPr>
          <a:lstStyle/>
          <a:p>
            <a:pPr eaLnBrk="0" hangingPunct="0"/>
            <a:r>
              <a:rPr lang="en-US" altLang="zh-CN" sz="2400">
                <a:solidFill>
                  <a:srgbClr val="000000"/>
                </a:solidFill>
                <a:latin typeface="Times" pitchFamily="18" charset="0"/>
                <a:ea typeface="宋体" pitchFamily="2" charset="-122"/>
              </a:rPr>
              <a:t>IP Network</a:t>
            </a:r>
          </a:p>
        </p:txBody>
      </p:sp>
      <p:sp>
        <p:nvSpPr>
          <p:cNvPr id="61684" name="Line 244"/>
          <p:cNvSpPr>
            <a:spLocks noChangeShapeType="1"/>
          </p:cNvSpPr>
          <p:nvPr/>
        </p:nvSpPr>
        <p:spPr bwMode="auto">
          <a:xfrm flipH="1" flipV="1">
            <a:off x="3567113" y="2865438"/>
            <a:ext cx="187325" cy="503237"/>
          </a:xfrm>
          <a:prstGeom prst="line">
            <a:avLst/>
          </a:prstGeom>
          <a:noFill/>
          <a:ln w="9525">
            <a:solidFill>
              <a:srgbClr val="000000"/>
            </a:solidFill>
            <a:round/>
            <a:headEnd/>
            <a:tailEnd/>
          </a:ln>
          <a:effectLst/>
        </p:spPr>
        <p:txBody>
          <a:bodyPr wrap="none" anchor="ctr"/>
          <a:lstStyle/>
          <a:p>
            <a:endParaRPr lang="en-US"/>
          </a:p>
        </p:txBody>
      </p:sp>
      <p:sp>
        <p:nvSpPr>
          <p:cNvPr id="61685" name="Line 245"/>
          <p:cNvSpPr>
            <a:spLocks noChangeShapeType="1"/>
          </p:cNvSpPr>
          <p:nvPr/>
        </p:nvSpPr>
        <p:spPr bwMode="auto">
          <a:xfrm flipV="1">
            <a:off x="5595938" y="2878138"/>
            <a:ext cx="204787" cy="444500"/>
          </a:xfrm>
          <a:prstGeom prst="line">
            <a:avLst/>
          </a:prstGeom>
          <a:noFill/>
          <a:ln w="9525">
            <a:solidFill>
              <a:srgbClr val="000000"/>
            </a:solidFill>
            <a:round/>
            <a:headEnd/>
            <a:tailEnd/>
          </a:ln>
          <a:effectLst/>
        </p:spPr>
        <p:txBody>
          <a:bodyPr wrap="none" anchor="ctr"/>
          <a:lstStyle/>
          <a:p>
            <a:endParaRPr lang="en-US"/>
          </a:p>
        </p:txBody>
      </p:sp>
      <p:pic>
        <p:nvPicPr>
          <p:cNvPr id="61686" name="Picture 246" descr="图片770"/>
          <p:cNvPicPr>
            <a:picLocks noChangeAspect="1" noChangeArrowheads="1"/>
          </p:cNvPicPr>
          <p:nvPr/>
        </p:nvPicPr>
        <p:blipFill>
          <a:blip r:embed="rId8" cstate="print"/>
          <a:srcRect/>
          <a:stretch>
            <a:fillRect/>
          </a:stretch>
        </p:blipFill>
        <p:spPr bwMode="auto">
          <a:xfrm>
            <a:off x="1008063" y="5438775"/>
            <a:ext cx="1066800" cy="627063"/>
          </a:xfrm>
          <a:prstGeom prst="rect">
            <a:avLst/>
          </a:prstGeom>
          <a:noFill/>
        </p:spPr>
      </p:pic>
      <p:sp>
        <p:nvSpPr>
          <p:cNvPr id="61687" name="Line 247"/>
          <p:cNvSpPr>
            <a:spLocks noChangeShapeType="1"/>
          </p:cNvSpPr>
          <p:nvPr/>
        </p:nvSpPr>
        <p:spPr bwMode="auto">
          <a:xfrm flipV="1">
            <a:off x="2016125" y="5443538"/>
            <a:ext cx="785813" cy="304800"/>
          </a:xfrm>
          <a:prstGeom prst="line">
            <a:avLst/>
          </a:prstGeom>
          <a:noFill/>
          <a:ln w="9525">
            <a:solidFill>
              <a:schemeClr val="tx1"/>
            </a:solidFill>
            <a:round/>
            <a:headEnd/>
            <a:tailEnd/>
          </a:ln>
          <a:effectLst/>
        </p:spPr>
        <p:txBody>
          <a:bodyPr/>
          <a:lstStyle/>
          <a:p>
            <a:endParaRPr lang="en-US"/>
          </a:p>
        </p:txBody>
      </p:sp>
      <p:pic>
        <p:nvPicPr>
          <p:cNvPr id="61688" name="Picture 75" descr="DIANHUA"/>
          <p:cNvPicPr>
            <a:picLocks noChangeAspect="1" noChangeArrowheads="1"/>
          </p:cNvPicPr>
          <p:nvPr/>
        </p:nvPicPr>
        <p:blipFill>
          <a:blip r:embed="rId9" cstate="print">
            <a:clrChange>
              <a:clrFrom>
                <a:srgbClr val="FFFFFF"/>
              </a:clrFrom>
              <a:clrTo>
                <a:srgbClr val="FFFFFF">
                  <a:alpha val="0"/>
                </a:srgbClr>
              </a:clrTo>
            </a:clrChange>
            <a:lum bright="12000"/>
          </a:blip>
          <a:srcRect/>
          <a:stretch>
            <a:fillRect/>
          </a:stretch>
        </p:blipFill>
        <p:spPr bwMode="auto">
          <a:xfrm>
            <a:off x="206375" y="5686425"/>
            <a:ext cx="609600" cy="341313"/>
          </a:xfrm>
          <a:prstGeom prst="rect">
            <a:avLst/>
          </a:prstGeom>
          <a:noFill/>
          <a:ln w="9525">
            <a:noFill/>
            <a:miter lim="800000"/>
            <a:headEnd/>
            <a:tailEnd/>
          </a:ln>
        </p:spPr>
      </p:pic>
      <p:sp>
        <p:nvSpPr>
          <p:cNvPr id="61689" name="Rectangle 77"/>
          <p:cNvSpPr>
            <a:spLocks noChangeArrowheads="1"/>
          </p:cNvSpPr>
          <p:nvPr/>
        </p:nvSpPr>
        <p:spPr bwMode="auto">
          <a:xfrm>
            <a:off x="207963" y="5997575"/>
            <a:ext cx="700087" cy="265113"/>
          </a:xfrm>
          <a:prstGeom prst="rect">
            <a:avLst/>
          </a:prstGeom>
          <a:noFill/>
          <a:ln w="9525">
            <a:noFill/>
            <a:miter lim="800000"/>
            <a:headEnd/>
            <a:tailEnd/>
          </a:ln>
        </p:spPr>
        <p:txBody>
          <a:bodyPr lIns="83370" tIns="41684" rIns="83370" bIns="41684">
            <a:spAutoFit/>
          </a:bodyPr>
          <a:lstStyle/>
          <a:p>
            <a:pPr algn="ctr" defTabSz="835025" fontAlgn="t"/>
            <a:r>
              <a:rPr lang="en-US" altLang="zh-CN" sz="1200">
                <a:solidFill>
                  <a:srgbClr val="000000"/>
                </a:solidFill>
                <a:latin typeface="Calibri" pitchFamily="34" charset="0"/>
              </a:rPr>
              <a:t>Phone</a:t>
            </a:r>
          </a:p>
        </p:txBody>
      </p:sp>
      <p:sp>
        <p:nvSpPr>
          <p:cNvPr id="61690" name="Line 84"/>
          <p:cNvSpPr>
            <a:spLocks noChangeShapeType="1"/>
          </p:cNvSpPr>
          <p:nvPr/>
        </p:nvSpPr>
        <p:spPr bwMode="auto">
          <a:xfrm flipV="1">
            <a:off x="773113" y="5621338"/>
            <a:ext cx="338137" cy="198437"/>
          </a:xfrm>
          <a:prstGeom prst="line">
            <a:avLst/>
          </a:prstGeom>
          <a:noFill/>
          <a:ln w="9525">
            <a:solidFill>
              <a:schemeClr val="bg2"/>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t"/>
            <a:endParaRPr lang="en-US"/>
          </a:p>
        </p:txBody>
      </p:sp>
      <p:sp>
        <p:nvSpPr>
          <p:cNvPr id="31746" name="Rectangle 4"/>
          <p:cNvSpPr>
            <a:spLocks noChangeArrowheads="1"/>
          </p:cNvSpPr>
          <p:nvPr/>
        </p:nvSpPr>
        <p:spPr bwMode="auto">
          <a:xfrm>
            <a:off x="406400" y="2198688"/>
            <a:ext cx="5616575" cy="831850"/>
          </a:xfrm>
          <a:prstGeom prst="rect">
            <a:avLst/>
          </a:prstGeom>
          <a:noFill/>
          <a:ln w="9525">
            <a:noFill/>
            <a:miter lim="800000"/>
            <a:headEnd/>
            <a:tailEnd/>
          </a:ln>
        </p:spPr>
        <p:txBody>
          <a:bodyPr>
            <a:spAutoFit/>
          </a:bodyPr>
          <a:lstStyle/>
          <a:p>
            <a:pPr algn="ctr" fontAlgn="t"/>
            <a:r>
              <a:rPr lang="en-US" altLang="zh-CN" sz="4800">
                <a:solidFill>
                  <a:schemeClr val="bg1"/>
                </a:solidFill>
                <a:latin typeface="Calibri" pitchFamily="34" charset="0"/>
                <a:ea typeface="宋体" pitchFamily="2" charset="-122"/>
              </a:rPr>
              <a:t>Basics of Telephony</a:t>
            </a:r>
            <a:endParaRPr lang="en-US" sz="48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p:cNvSpPr>
            <a:spLocks noGrp="1"/>
          </p:cNvSpPr>
          <p:nvPr>
            <p:ph type="sldNum" sz="quarter" idx="10"/>
          </p:nvPr>
        </p:nvSpPr>
        <p:spPr>
          <a:noFill/>
        </p:spPr>
        <p:txBody>
          <a:bodyPr/>
          <a:lstStyle/>
          <a:p>
            <a:pPr defTabSz="877888"/>
            <a:r>
              <a:rPr lang="en-US" altLang="zh-CN"/>
              <a:t>Page</a:t>
            </a:r>
            <a:fld id="{C976E6EF-A6E9-4BB9-AA75-57251CE996BE}" type="slidenum">
              <a:rPr lang="en-US" altLang="zh-CN"/>
              <a:pPr defTabSz="877888"/>
              <a:t>19</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SIP Elements &amp; Entities</a:t>
            </a:r>
          </a:p>
        </p:txBody>
      </p:sp>
      <p:pic>
        <p:nvPicPr>
          <p:cNvPr id="63491"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grpSp>
        <p:nvGrpSpPr>
          <p:cNvPr id="63584" name="Group 96"/>
          <p:cNvGrpSpPr>
            <a:grpSpLocks/>
          </p:cNvGrpSpPr>
          <p:nvPr/>
        </p:nvGrpSpPr>
        <p:grpSpPr bwMode="auto">
          <a:xfrm>
            <a:off x="1500188" y="1117600"/>
            <a:ext cx="6064250" cy="4587875"/>
            <a:chOff x="927" y="905"/>
            <a:chExt cx="3820" cy="2588"/>
          </a:xfrm>
        </p:grpSpPr>
        <p:pic>
          <p:nvPicPr>
            <p:cNvPr id="63539" name="Picture 51" descr="circuler_1"/>
            <p:cNvPicPr>
              <a:picLocks noChangeAspect="1" noChangeArrowheads="1"/>
            </p:cNvPicPr>
            <p:nvPr/>
          </p:nvPicPr>
          <p:blipFill>
            <a:blip r:embed="rId4" cstate="print"/>
            <a:srcRect/>
            <a:stretch>
              <a:fillRect/>
            </a:stretch>
          </p:blipFill>
          <p:spPr bwMode="auto">
            <a:xfrm>
              <a:off x="2073" y="1462"/>
              <a:ext cx="1455" cy="1442"/>
            </a:xfrm>
            <a:prstGeom prst="rect">
              <a:avLst/>
            </a:prstGeom>
            <a:noFill/>
          </p:spPr>
        </p:pic>
        <p:sp>
          <p:nvSpPr>
            <p:cNvPr id="63540" name="Arc 52"/>
            <p:cNvSpPr>
              <a:spLocks/>
            </p:cNvSpPr>
            <p:nvPr/>
          </p:nvSpPr>
          <p:spPr bwMode="gray">
            <a:xfrm rot="5400000" flipH="1" flipV="1">
              <a:off x="1728" y="1814"/>
              <a:ext cx="1436" cy="740"/>
            </a:xfrm>
            <a:custGeom>
              <a:avLst/>
              <a:gdLst>
                <a:gd name="G0" fmla="+- 21592 0 0"/>
                <a:gd name="G1" fmla="+- 21600 0 0"/>
                <a:gd name="G2" fmla="+- 21600 0 0"/>
                <a:gd name="T0" fmla="*/ 0 w 43192"/>
                <a:gd name="T1" fmla="*/ 21001 h 21809"/>
                <a:gd name="T2" fmla="*/ 43191 w 43192"/>
                <a:gd name="T3" fmla="*/ 21809 h 21809"/>
                <a:gd name="T4" fmla="*/ 21592 w 43192"/>
                <a:gd name="T5" fmla="*/ 21600 h 21809"/>
              </a:gdLst>
              <a:ahLst/>
              <a:cxnLst>
                <a:cxn ang="0">
                  <a:pos x="T0" y="T1"/>
                </a:cxn>
                <a:cxn ang="0">
                  <a:pos x="T2" y="T3"/>
                </a:cxn>
                <a:cxn ang="0">
                  <a:pos x="T4" y="T5"/>
                </a:cxn>
              </a:cxnLst>
              <a:rect l="0" t="0" r="r" b="b"/>
              <a:pathLst>
                <a:path w="43192" h="21809" fill="none" extrusionOk="0">
                  <a:moveTo>
                    <a:pt x="0" y="21001"/>
                  </a:moveTo>
                  <a:cubicBezTo>
                    <a:pt x="324" y="9309"/>
                    <a:pt x="9895" y="-1"/>
                    <a:pt x="21592" y="0"/>
                  </a:cubicBezTo>
                  <a:cubicBezTo>
                    <a:pt x="33521" y="0"/>
                    <a:pt x="43192" y="9670"/>
                    <a:pt x="43192" y="21600"/>
                  </a:cubicBezTo>
                  <a:cubicBezTo>
                    <a:pt x="43192" y="21669"/>
                    <a:pt x="43191" y="21739"/>
                    <a:pt x="43190" y="21808"/>
                  </a:cubicBezTo>
                </a:path>
                <a:path w="43192" h="21809" stroke="0" extrusionOk="0">
                  <a:moveTo>
                    <a:pt x="0" y="21001"/>
                  </a:moveTo>
                  <a:cubicBezTo>
                    <a:pt x="324" y="9309"/>
                    <a:pt x="9895" y="-1"/>
                    <a:pt x="21592" y="0"/>
                  </a:cubicBezTo>
                  <a:cubicBezTo>
                    <a:pt x="33521" y="0"/>
                    <a:pt x="43192" y="9670"/>
                    <a:pt x="43192" y="21600"/>
                  </a:cubicBezTo>
                  <a:cubicBezTo>
                    <a:pt x="43192" y="21669"/>
                    <a:pt x="43191" y="21739"/>
                    <a:pt x="43190" y="21808"/>
                  </a:cubicBezTo>
                  <a:lnTo>
                    <a:pt x="21592" y="21600"/>
                  </a:lnTo>
                  <a:close/>
                </a:path>
              </a:pathLst>
            </a:custGeom>
            <a:solidFill>
              <a:srgbClr val="BBE0E3">
                <a:alpha val="50000"/>
              </a:srgbClr>
            </a:solidFill>
            <a:ln w="9525">
              <a:noFill/>
              <a:round/>
              <a:headEnd/>
              <a:tailEnd/>
            </a:ln>
            <a:effectLst/>
          </p:spPr>
          <p:txBody>
            <a:bodyPr wrap="none" anchor="ctr"/>
            <a:lstStyle/>
            <a:p>
              <a:endParaRPr lang="en-US"/>
            </a:p>
          </p:txBody>
        </p:sp>
        <p:sp>
          <p:nvSpPr>
            <p:cNvPr id="63541" name="Arc 53"/>
            <p:cNvSpPr>
              <a:spLocks/>
            </p:cNvSpPr>
            <p:nvPr/>
          </p:nvSpPr>
          <p:spPr bwMode="ltGray">
            <a:xfrm rot="-5109568" flipH="1" flipV="1">
              <a:off x="2422" y="1824"/>
              <a:ext cx="1436" cy="775"/>
            </a:xfrm>
            <a:custGeom>
              <a:avLst/>
              <a:gdLst>
                <a:gd name="G0" fmla="+- 21600 0 0"/>
                <a:gd name="G1" fmla="+- 21600 0 0"/>
                <a:gd name="G2" fmla="+- 21600 0 0"/>
                <a:gd name="T0" fmla="*/ 67 w 43180"/>
                <a:gd name="T1" fmla="*/ 23297 h 23297"/>
                <a:gd name="T2" fmla="*/ 43180 w 43180"/>
                <a:gd name="T3" fmla="*/ 20669 h 23297"/>
                <a:gd name="T4" fmla="*/ 21600 w 43180"/>
                <a:gd name="T5" fmla="*/ 21600 h 23297"/>
              </a:gdLst>
              <a:ahLst/>
              <a:cxnLst>
                <a:cxn ang="0">
                  <a:pos x="T0" y="T1"/>
                </a:cxn>
                <a:cxn ang="0">
                  <a:pos x="T2" y="T3"/>
                </a:cxn>
                <a:cxn ang="0">
                  <a:pos x="T4" y="T5"/>
                </a:cxn>
              </a:cxnLst>
              <a:rect l="0" t="0" r="r" b="b"/>
              <a:pathLst>
                <a:path w="43180" h="23297" fill="none" extrusionOk="0">
                  <a:moveTo>
                    <a:pt x="66" y="23297"/>
                  </a:moveTo>
                  <a:cubicBezTo>
                    <a:pt x="22" y="22732"/>
                    <a:pt x="0" y="22166"/>
                    <a:pt x="0" y="21600"/>
                  </a:cubicBezTo>
                  <a:cubicBezTo>
                    <a:pt x="0" y="9670"/>
                    <a:pt x="9670" y="0"/>
                    <a:pt x="21600" y="0"/>
                  </a:cubicBezTo>
                  <a:cubicBezTo>
                    <a:pt x="33167" y="-1"/>
                    <a:pt x="42681" y="9112"/>
                    <a:pt x="43179" y="20669"/>
                  </a:cubicBezTo>
                </a:path>
                <a:path w="43180" h="23297" stroke="0" extrusionOk="0">
                  <a:moveTo>
                    <a:pt x="66" y="23297"/>
                  </a:moveTo>
                  <a:cubicBezTo>
                    <a:pt x="22" y="22732"/>
                    <a:pt x="0" y="22166"/>
                    <a:pt x="0" y="21600"/>
                  </a:cubicBezTo>
                  <a:cubicBezTo>
                    <a:pt x="0" y="9670"/>
                    <a:pt x="9670" y="0"/>
                    <a:pt x="21600" y="0"/>
                  </a:cubicBezTo>
                  <a:cubicBezTo>
                    <a:pt x="33167" y="-1"/>
                    <a:pt x="42681" y="9112"/>
                    <a:pt x="43179" y="20669"/>
                  </a:cubicBezTo>
                  <a:lnTo>
                    <a:pt x="21600" y="21600"/>
                  </a:lnTo>
                  <a:close/>
                </a:path>
              </a:pathLst>
            </a:custGeom>
            <a:solidFill>
              <a:srgbClr val="333399">
                <a:alpha val="50000"/>
              </a:srgbClr>
            </a:solidFill>
            <a:ln w="9525">
              <a:noFill/>
              <a:round/>
              <a:headEnd/>
              <a:tailEnd/>
            </a:ln>
            <a:effectLst/>
          </p:spPr>
          <p:txBody>
            <a:bodyPr wrap="none" anchor="ctr"/>
            <a:lstStyle/>
            <a:p>
              <a:endParaRPr lang="en-US"/>
            </a:p>
          </p:txBody>
        </p:sp>
        <p:grpSp>
          <p:nvGrpSpPr>
            <p:cNvPr id="63542" name="Group 54"/>
            <p:cNvGrpSpPr>
              <a:grpSpLocks/>
            </p:cNvGrpSpPr>
            <p:nvPr/>
          </p:nvGrpSpPr>
          <p:grpSpPr bwMode="auto">
            <a:xfrm rot="-3733502" flipH="1" flipV="1">
              <a:off x="2495" y="2438"/>
              <a:ext cx="1263" cy="306"/>
              <a:chOff x="2532" y="1051"/>
              <a:chExt cx="893" cy="246"/>
            </a:xfrm>
          </p:grpSpPr>
          <p:grpSp>
            <p:nvGrpSpPr>
              <p:cNvPr id="63543" name="Group 55"/>
              <p:cNvGrpSpPr>
                <a:grpSpLocks/>
              </p:cNvGrpSpPr>
              <p:nvPr/>
            </p:nvGrpSpPr>
            <p:grpSpPr bwMode="auto">
              <a:xfrm>
                <a:off x="2532" y="1051"/>
                <a:ext cx="743" cy="185"/>
                <a:chOff x="1565" y="2568"/>
                <a:chExt cx="1118" cy="279"/>
              </a:xfrm>
            </p:grpSpPr>
            <p:sp>
              <p:nvSpPr>
                <p:cNvPr id="63544" name="AutoShape 56"/>
                <p:cNvSpPr>
                  <a:spLocks noChangeArrowheads="1"/>
                </p:cNvSpPr>
                <p:nvPr/>
              </p:nvSpPr>
              <p:spPr bwMode="white">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45" name="AutoShape 57"/>
                <p:cNvSpPr>
                  <a:spLocks noChangeArrowheads="1"/>
                </p:cNvSpPr>
                <p:nvPr/>
              </p:nvSpPr>
              <p:spPr bwMode="white">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46" name="AutoShape 58"/>
                <p:cNvSpPr>
                  <a:spLocks noChangeArrowheads="1"/>
                </p:cNvSpPr>
                <p:nvPr/>
              </p:nvSpPr>
              <p:spPr bwMode="white">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47" name="AutoShape 59"/>
                <p:cNvSpPr>
                  <a:spLocks noChangeArrowheads="1"/>
                </p:cNvSpPr>
                <p:nvPr/>
              </p:nvSpPr>
              <p:spPr bwMode="white">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grpSp>
          <p:grpSp>
            <p:nvGrpSpPr>
              <p:cNvPr id="63548" name="Group 60"/>
              <p:cNvGrpSpPr>
                <a:grpSpLocks/>
              </p:cNvGrpSpPr>
              <p:nvPr/>
            </p:nvGrpSpPr>
            <p:grpSpPr bwMode="auto">
              <a:xfrm rot="1353540">
                <a:off x="2682" y="1111"/>
                <a:ext cx="743" cy="186"/>
                <a:chOff x="1565" y="2568"/>
                <a:chExt cx="1118" cy="279"/>
              </a:xfrm>
            </p:grpSpPr>
            <p:sp>
              <p:nvSpPr>
                <p:cNvPr id="63549" name="AutoShape 61"/>
                <p:cNvSpPr>
                  <a:spLocks noChangeArrowheads="1"/>
                </p:cNvSpPr>
                <p:nvPr/>
              </p:nvSpPr>
              <p:spPr bwMode="white">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50" name="AutoShape 62"/>
                <p:cNvSpPr>
                  <a:spLocks noChangeArrowheads="1"/>
                </p:cNvSpPr>
                <p:nvPr/>
              </p:nvSpPr>
              <p:spPr bwMode="white">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51" name="AutoShape 63"/>
                <p:cNvSpPr>
                  <a:spLocks noChangeArrowheads="1"/>
                </p:cNvSpPr>
                <p:nvPr/>
              </p:nvSpPr>
              <p:spPr bwMode="white">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63552" name="AutoShape 64"/>
                <p:cNvSpPr>
                  <a:spLocks noChangeArrowheads="1"/>
                </p:cNvSpPr>
                <p:nvPr/>
              </p:nvSpPr>
              <p:spPr bwMode="white">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grpSp>
        </p:grpSp>
        <p:sp>
          <p:nvSpPr>
            <p:cNvPr id="63553" name="Text Box 65"/>
            <p:cNvSpPr txBox="1">
              <a:spLocks noChangeArrowheads="1"/>
            </p:cNvSpPr>
            <p:nvPr/>
          </p:nvSpPr>
          <p:spPr bwMode="auto">
            <a:xfrm>
              <a:off x="2302" y="1963"/>
              <a:ext cx="998" cy="361"/>
            </a:xfrm>
            <a:prstGeom prst="rect">
              <a:avLst/>
            </a:prstGeom>
            <a:noFill/>
            <a:ln w="9525" algn="ctr">
              <a:noFill/>
              <a:miter lim="800000"/>
              <a:headEnd/>
              <a:tailEnd/>
            </a:ln>
            <a:effectLst/>
          </p:spPr>
          <p:txBody>
            <a:bodyPr>
              <a:spAutoFit/>
            </a:bodyPr>
            <a:lstStyle/>
            <a:p>
              <a:pPr algn="ctr"/>
              <a:r>
                <a:rPr lang="en-US" altLang="zh-CN" b="1">
                  <a:solidFill>
                    <a:srgbClr val="292929"/>
                  </a:solidFill>
                  <a:latin typeface="Arial" pitchFamily="34" charset="0"/>
                  <a:ea typeface="宋体" pitchFamily="2" charset="-122"/>
                </a:rPr>
                <a:t>SIP Elements</a:t>
              </a:r>
            </a:p>
          </p:txBody>
        </p:sp>
        <p:sp>
          <p:nvSpPr>
            <p:cNvPr id="63554" name="Line 66"/>
            <p:cNvSpPr>
              <a:spLocks noChangeShapeType="1"/>
            </p:cNvSpPr>
            <p:nvPr/>
          </p:nvSpPr>
          <p:spPr bwMode="auto">
            <a:xfrm>
              <a:off x="1875" y="1723"/>
              <a:ext cx="216" cy="68"/>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55" name="Line 67"/>
            <p:cNvSpPr>
              <a:spLocks noChangeShapeType="1"/>
            </p:cNvSpPr>
            <p:nvPr/>
          </p:nvSpPr>
          <p:spPr bwMode="auto">
            <a:xfrm flipV="1">
              <a:off x="1986" y="2598"/>
              <a:ext cx="156" cy="120"/>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56" name="Line 68"/>
            <p:cNvSpPr>
              <a:spLocks noChangeShapeType="1"/>
            </p:cNvSpPr>
            <p:nvPr/>
          </p:nvSpPr>
          <p:spPr bwMode="auto">
            <a:xfrm rot="2103433" flipV="1">
              <a:off x="1863" y="2172"/>
              <a:ext cx="157" cy="120"/>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57" name="Line 69"/>
            <p:cNvSpPr>
              <a:spLocks noChangeShapeType="1"/>
            </p:cNvSpPr>
            <p:nvPr/>
          </p:nvSpPr>
          <p:spPr bwMode="auto">
            <a:xfrm rot="4384254" flipH="1">
              <a:off x="3516" y="2510"/>
              <a:ext cx="156" cy="120"/>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58" name="Line 70"/>
            <p:cNvSpPr>
              <a:spLocks noChangeShapeType="1"/>
            </p:cNvSpPr>
            <p:nvPr/>
          </p:nvSpPr>
          <p:spPr bwMode="auto">
            <a:xfrm rot="120645" flipH="1">
              <a:off x="3475" y="1582"/>
              <a:ext cx="156" cy="120"/>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59" name="AutoShape 71"/>
            <p:cNvSpPr>
              <a:spLocks noChangeArrowheads="1"/>
            </p:cNvSpPr>
            <p:nvPr/>
          </p:nvSpPr>
          <p:spPr bwMode="gray">
            <a:xfrm>
              <a:off x="960" y="1433"/>
              <a:ext cx="872" cy="427"/>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60" name="AutoShape 72"/>
            <p:cNvSpPr>
              <a:spLocks noChangeArrowheads="1"/>
            </p:cNvSpPr>
            <p:nvPr/>
          </p:nvSpPr>
          <p:spPr bwMode="gray">
            <a:xfrm>
              <a:off x="981" y="1458"/>
              <a:ext cx="820" cy="370"/>
            </a:xfrm>
            <a:prstGeom prst="roundRect">
              <a:avLst>
                <a:gd name="adj" fmla="val 50000"/>
              </a:avLst>
            </a:prstGeom>
            <a:gradFill rotWithShape="1">
              <a:gsLst>
                <a:gs pos="0">
                  <a:srgbClr val="BBE0E3">
                    <a:alpha val="70000"/>
                  </a:srgbClr>
                </a:gs>
                <a:gs pos="100000">
                  <a:srgbClr val="BBE0E3">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61" name="AutoShape 73"/>
            <p:cNvSpPr>
              <a:spLocks noChangeArrowheads="1"/>
            </p:cNvSpPr>
            <p:nvPr/>
          </p:nvSpPr>
          <p:spPr bwMode="gray">
            <a:xfrm>
              <a:off x="927" y="2022"/>
              <a:ext cx="872" cy="427"/>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62" name="AutoShape 74"/>
            <p:cNvSpPr>
              <a:spLocks noChangeArrowheads="1"/>
            </p:cNvSpPr>
            <p:nvPr/>
          </p:nvSpPr>
          <p:spPr bwMode="gray">
            <a:xfrm>
              <a:off x="948" y="2047"/>
              <a:ext cx="820" cy="370"/>
            </a:xfrm>
            <a:prstGeom prst="roundRect">
              <a:avLst>
                <a:gd name="adj" fmla="val 50000"/>
              </a:avLst>
            </a:prstGeom>
            <a:gradFill rotWithShape="1">
              <a:gsLst>
                <a:gs pos="0">
                  <a:srgbClr val="BBE0E3">
                    <a:alpha val="70000"/>
                  </a:srgbClr>
                </a:gs>
                <a:gs pos="100000">
                  <a:srgbClr val="BBE0E3">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63" name="AutoShape 75"/>
            <p:cNvSpPr>
              <a:spLocks noChangeArrowheads="1"/>
            </p:cNvSpPr>
            <p:nvPr/>
          </p:nvSpPr>
          <p:spPr bwMode="gray">
            <a:xfrm>
              <a:off x="1114" y="2629"/>
              <a:ext cx="872" cy="427"/>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64" name="AutoShape 76"/>
            <p:cNvSpPr>
              <a:spLocks noChangeArrowheads="1"/>
            </p:cNvSpPr>
            <p:nvPr/>
          </p:nvSpPr>
          <p:spPr bwMode="gray">
            <a:xfrm>
              <a:off x="1135" y="2654"/>
              <a:ext cx="820" cy="370"/>
            </a:xfrm>
            <a:prstGeom prst="roundRect">
              <a:avLst>
                <a:gd name="adj" fmla="val 50000"/>
              </a:avLst>
            </a:prstGeom>
            <a:gradFill rotWithShape="1">
              <a:gsLst>
                <a:gs pos="0">
                  <a:srgbClr val="BBE0E3">
                    <a:alpha val="70000"/>
                  </a:srgbClr>
                </a:gs>
                <a:gs pos="100000">
                  <a:srgbClr val="BBE0E3">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65" name="AutoShape 77"/>
            <p:cNvSpPr>
              <a:spLocks noChangeArrowheads="1"/>
            </p:cNvSpPr>
            <p:nvPr/>
          </p:nvSpPr>
          <p:spPr bwMode="gray">
            <a:xfrm flipH="1">
              <a:off x="3644" y="1233"/>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66" name="AutoShape 78"/>
            <p:cNvSpPr>
              <a:spLocks noChangeArrowheads="1"/>
            </p:cNvSpPr>
            <p:nvPr/>
          </p:nvSpPr>
          <p:spPr bwMode="gray">
            <a:xfrm flipH="1">
              <a:off x="3667" y="1257"/>
              <a:ext cx="819" cy="370"/>
            </a:xfrm>
            <a:prstGeom prst="roundRect">
              <a:avLst>
                <a:gd name="adj" fmla="val 50000"/>
              </a:avLst>
            </a:prstGeom>
            <a:gradFill rotWithShape="1">
              <a:gsLst>
                <a:gs pos="0">
                  <a:srgbClr val="333399">
                    <a:alpha val="70000"/>
                  </a:srgbClr>
                </a:gs>
                <a:gs pos="100000">
                  <a:srgbClr val="333399">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67" name="AutoShape 79"/>
            <p:cNvSpPr>
              <a:spLocks noChangeArrowheads="1"/>
            </p:cNvSpPr>
            <p:nvPr/>
          </p:nvSpPr>
          <p:spPr bwMode="gray">
            <a:xfrm flipH="1">
              <a:off x="3876" y="1878"/>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68" name="AutoShape 80"/>
            <p:cNvSpPr>
              <a:spLocks noChangeArrowheads="1"/>
            </p:cNvSpPr>
            <p:nvPr/>
          </p:nvSpPr>
          <p:spPr bwMode="gray">
            <a:xfrm flipH="1">
              <a:off x="3899" y="1902"/>
              <a:ext cx="819" cy="370"/>
            </a:xfrm>
            <a:prstGeom prst="roundRect">
              <a:avLst>
                <a:gd name="adj" fmla="val 50000"/>
              </a:avLst>
            </a:prstGeom>
            <a:gradFill rotWithShape="1">
              <a:gsLst>
                <a:gs pos="0">
                  <a:srgbClr val="333399">
                    <a:alpha val="70000"/>
                  </a:srgbClr>
                </a:gs>
                <a:gs pos="100000">
                  <a:srgbClr val="333399">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69" name="AutoShape 81"/>
            <p:cNvSpPr>
              <a:spLocks noChangeArrowheads="1"/>
            </p:cNvSpPr>
            <p:nvPr/>
          </p:nvSpPr>
          <p:spPr bwMode="gray">
            <a:xfrm flipH="1">
              <a:off x="3706" y="2521"/>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70" name="AutoShape 82"/>
            <p:cNvSpPr>
              <a:spLocks noChangeArrowheads="1"/>
            </p:cNvSpPr>
            <p:nvPr/>
          </p:nvSpPr>
          <p:spPr bwMode="gray">
            <a:xfrm flipH="1">
              <a:off x="3729" y="2545"/>
              <a:ext cx="819" cy="370"/>
            </a:xfrm>
            <a:prstGeom prst="roundRect">
              <a:avLst>
                <a:gd name="adj" fmla="val 50000"/>
              </a:avLst>
            </a:prstGeom>
            <a:gradFill rotWithShape="1">
              <a:gsLst>
                <a:gs pos="0">
                  <a:srgbClr val="333399">
                    <a:alpha val="70000"/>
                  </a:srgbClr>
                </a:gs>
                <a:gs pos="100000">
                  <a:srgbClr val="333399">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71" name="Line 83"/>
            <p:cNvSpPr>
              <a:spLocks noChangeShapeType="1"/>
            </p:cNvSpPr>
            <p:nvPr/>
          </p:nvSpPr>
          <p:spPr bwMode="auto">
            <a:xfrm rot="2147097" flipH="1">
              <a:off x="3634" y="2027"/>
              <a:ext cx="157" cy="120"/>
            </a:xfrm>
            <a:prstGeom prst="line">
              <a:avLst/>
            </a:prstGeom>
            <a:noFill/>
            <a:ln w="76200">
              <a:solidFill>
                <a:srgbClr val="000000"/>
              </a:solidFill>
              <a:round/>
              <a:headEnd/>
              <a:tailEnd type="triangle" w="med" len="med"/>
            </a:ln>
            <a:effectLst/>
          </p:spPr>
          <p:txBody>
            <a:bodyPr wrap="none" anchor="ctr"/>
            <a:lstStyle/>
            <a:p>
              <a:endParaRPr lang="en-US"/>
            </a:p>
          </p:txBody>
        </p:sp>
        <p:sp>
          <p:nvSpPr>
            <p:cNvPr id="63572" name="Rectangle 84"/>
            <p:cNvSpPr>
              <a:spLocks noChangeArrowheads="1"/>
            </p:cNvSpPr>
            <p:nvPr/>
          </p:nvSpPr>
          <p:spPr bwMode="auto">
            <a:xfrm>
              <a:off x="3889" y="1963"/>
              <a:ext cx="816" cy="22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SIP Proxy Server</a:t>
              </a:r>
            </a:p>
          </p:txBody>
        </p:sp>
        <p:sp>
          <p:nvSpPr>
            <p:cNvPr id="63573" name="Rectangle 85"/>
            <p:cNvSpPr>
              <a:spLocks noChangeArrowheads="1"/>
            </p:cNvSpPr>
            <p:nvPr/>
          </p:nvSpPr>
          <p:spPr bwMode="auto">
            <a:xfrm>
              <a:off x="3754" y="2598"/>
              <a:ext cx="816" cy="13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SIP Redirect Server</a:t>
              </a:r>
            </a:p>
          </p:txBody>
        </p:sp>
        <p:sp>
          <p:nvSpPr>
            <p:cNvPr id="63574" name="Rectangle 86"/>
            <p:cNvSpPr>
              <a:spLocks noChangeArrowheads="1"/>
            </p:cNvSpPr>
            <p:nvPr/>
          </p:nvSpPr>
          <p:spPr bwMode="auto">
            <a:xfrm>
              <a:off x="1123" y="2735"/>
              <a:ext cx="816" cy="22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SIP Registrar Server</a:t>
              </a:r>
            </a:p>
          </p:txBody>
        </p:sp>
        <p:sp>
          <p:nvSpPr>
            <p:cNvPr id="63575" name="Rectangle 87"/>
            <p:cNvSpPr>
              <a:spLocks noChangeArrowheads="1"/>
            </p:cNvSpPr>
            <p:nvPr/>
          </p:nvSpPr>
          <p:spPr bwMode="auto">
            <a:xfrm>
              <a:off x="941" y="2145"/>
              <a:ext cx="816" cy="181"/>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SIP Gateway</a:t>
              </a:r>
            </a:p>
          </p:txBody>
        </p:sp>
        <p:sp>
          <p:nvSpPr>
            <p:cNvPr id="63576" name="Rectangle 88"/>
            <p:cNvSpPr>
              <a:spLocks noChangeArrowheads="1"/>
            </p:cNvSpPr>
            <p:nvPr/>
          </p:nvSpPr>
          <p:spPr bwMode="auto">
            <a:xfrm>
              <a:off x="986" y="1555"/>
              <a:ext cx="816" cy="22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SIP Terminal</a:t>
              </a:r>
            </a:p>
          </p:txBody>
        </p:sp>
        <p:sp>
          <p:nvSpPr>
            <p:cNvPr id="63577" name="Rectangle 89"/>
            <p:cNvSpPr>
              <a:spLocks noChangeArrowheads="1"/>
            </p:cNvSpPr>
            <p:nvPr/>
          </p:nvSpPr>
          <p:spPr bwMode="auto">
            <a:xfrm>
              <a:off x="3663" y="1283"/>
              <a:ext cx="816" cy="318"/>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User Agent Server (UAS)</a:t>
              </a:r>
            </a:p>
          </p:txBody>
        </p:sp>
        <p:sp>
          <p:nvSpPr>
            <p:cNvPr id="63578" name="AutoShape 90"/>
            <p:cNvSpPr>
              <a:spLocks noChangeArrowheads="1"/>
            </p:cNvSpPr>
            <p:nvPr/>
          </p:nvSpPr>
          <p:spPr bwMode="gray">
            <a:xfrm>
              <a:off x="2338" y="905"/>
              <a:ext cx="872" cy="427"/>
            </a:xfrm>
            <a:prstGeom prst="roundRect">
              <a:avLst>
                <a:gd name="adj" fmla="val 50000"/>
              </a:avLst>
            </a:prstGeom>
            <a:solidFill>
              <a:srgbClr val="C0C0C0"/>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79" name="AutoShape 91"/>
            <p:cNvSpPr>
              <a:spLocks noChangeArrowheads="1"/>
            </p:cNvSpPr>
            <p:nvPr/>
          </p:nvSpPr>
          <p:spPr bwMode="gray">
            <a:xfrm>
              <a:off x="2359" y="930"/>
              <a:ext cx="820" cy="370"/>
            </a:xfrm>
            <a:prstGeom prst="roundRect">
              <a:avLst>
                <a:gd name="adj" fmla="val 50000"/>
              </a:avLst>
            </a:prstGeom>
            <a:gradFill rotWithShape="1">
              <a:gsLst>
                <a:gs pos="0">
                  <a:srgbClr val="BBE0E3">
                    <a:alpha val="70000"/>
                  </a:srgbClr>
                </a:gs>
                <a:gs pos="100000">
                  <a:srgbClr val="BBE0E3">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80" name="Rectangle 92"/>
            <p:cNvSpPr>
              <a:spLocks noChangeArrowheads="1"/>
            </p:cNvSpPr>
            <p:nvPr/>
          </p:nvSpPr>
          <p:spPr bwMode="auto">
            <a:xfrm>
              <a:off x="2347" y="1011"/>
              <a:ext cx="816" cy="22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User Agent Client (UAC)</a:t>
              </a:r>
            </a:p>
          </p:txBody>
        </p:sp>
        <p:sp>
          <p:nvSpPr>
            <p:cNvPr id="63581" name="AutoShape 93"/>
            <p:cNvSpPr>
              <a:spLocks noChangeArrowheads="1"/>
            </p:cNvSpPr>
            <p:nvPr/>
          </p:nvSpPr>
          <p:spPr bwMode="gray">
            <a:xfrm flipH="1">
              <a:off x="2390" y="3066"/>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endParaRPr lang="en-US"/>
            </a:p>
          </p:txBody>
        </p:sp>
        <p:sp>
          <p:nvSpPr>
            <p:cNvPr id="63582" name="AutoShape 94"/>
            <p:cNvSpPr>
              <a:spLocks noChangeArrowheads="1"/>
            </p:cNvSpPr>
            <p:nvPr/>
          </p:nvSpPr>
          <p:spPr bwMode="gray">
            <a:xfrm flipH="1">
              <a:off x="2413" y="3090"/>
              <a:ext cx="819" cy="370"/>
            </a:xfrm>
            <a:prstGeom prst="roundRect">
              <a:avLst>
                <a:gd name="adj" fmla="val 50000"/>
              </a:avLst>
            </a:prstGeom>
            <a:gradFill rotWithShape="1">
              <a:gsLst>
                <a:gs pos="0">
                  <a:srgbClr val="333399">
                    <a:alpha val="70000"/>
                  </a:srgbClr>
                </a:gs>
                <a:gs pos="100000">
                  <a:srgbClr val="333399">
                    <a:gamma/>
                    <a:tint val="43922"/>
                    <a:invGamma/>
                    <a:alpha val="70000"/>
                  </a:srgbClr>
                </a:gs>
              </a:gsLst>
              <a:lin ang="5400000" scaled="1"/>
            </a:gradFill>
            <a:ln w="19050" algn="ctr">
              <a:solidFill>
                <a:srgbClr val="F8F8F8"/>
              </a:solidFill>
              <a:round/>
              <a:headEnd/>
              <a:tailEnd/>
            </a:ln>
            <a:effectLst/>
          </p:spPr>
          <p:txBody>
            <a:bodyPr wrap="none" anchor="ctr"/>
            <a:lstStyle/>
            <a:p>
              <a:endParaRPr lang="en-US"/>
            </a:p>
          </p:txBody>
        </p:sp>
        <p:sp>
          <p:nvSpPr>
            <p:cNvPr id="63583" name="Rectangle 95"/>
            <p:cNvSpPr>
              <a:spLocks noChangeArrowheads="1"/>
            </p:cNvSpPr>
            <p:nvPr/>
          </p:nvSpPr>
          <p:spPr bwMode="auto">
            <a:xfrm>
              <a:off x="2438" y="3143"/>
              <a:ext cx="816" cy="137"/>
            </a:xfrm>
            <a:prstGeom prst="rect">
              <a:avLst/>
            </a:prstGeom>
            <a:noFill/>
            <a:ln w="9525" algn="ctr">
              <a:noFill/>
              <a:miter lim="800000"/>
              <a:headEnd/>
              <a:tailEnd/>
            </a:ln>
            <a:effectLst/>
          </p:spPr>
          <p:txBody>
            <a:bodyPr/>
            <a:lstStyle/>
            <a:p>
              <a:pPr algn="ctr" eaLnBrk="0" hangingPunct="0"/>
              <a:r>
                <a:rPr lang="en-US" altLang="zh-CN" sz="1200" b="1">
                  <a:solidFill>
                    <a:srgbClr val="1C1C1C"/>
                  </a:solidFill>
                  <a:latin typeface="Arial" pitchFamily="34" charset="0"/>
                  <a:ea typeface="宋体" pitchFamily="2" charset="-122"/>
                </a:rPr>
                <a:t>Location Server</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p:cNvSpPr>
            <a:spLocks noGrp="1"/>
          </p:cNvSpPr>
          <p:nvPr>
            <p:ph type="sldNum" sz="quarter" idx="10"/>
          </p:nvPr>
        </p:nvSpPr>
        <p:spPr>
          <a:noFill/>
        </p:spPr>
        <p:txBody>
          <a:bodyPr/>
          <a:lstStyle/>
          <a:p>
            <a:pPr defTabSz="877888"/>
            <a:r>
              <a:rPr lang="en-US" altLang="zh-CN"/>
              <a:t>Page</a:t>
            </a:r>
            <a:fld id="{1BB9C71C-864D-41D7-ACC2-4F5F0BCE6C18}" type="slidenum">
              <a:rPr lang="en-US" altLang="zh-CN"/>
              <a:pPr defTabSz="877888"/>
              <a:t>20</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SIP Messages</a:t>
            </a:r>
          </a:p>
        </p:txBody>
      </p:sp>
      <p:pic>
        <p:nvPicPr>
          <p:cNvPr id="65539"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8" name="Rectangle 3"/>
          <p:cNvSpPr>
            <a:spLocks noChangeArrowheads="1"/>
          </p:cNvSpPr>
          <p:nvPr/>
        </p:nvSpPr>
        <p:spPr bwMode="auto">
          <a:xfrm>
            <a:off x="827088" y="885825"/>
            <a:ext cx="7693025" cy="1047750"/>
          </a:xfrm>
          <a:prstGeom prst="rect">
            <a:avLst/>
          </a:prstGeom>
          <a:noFill/>
          <a:ln w="9525">
            <a:noFill/>
            <a:miter lim="800000"/>
            <a:headEnd/>
            <a:tailEnd/>
          </a:ln>
        </p:spPr>
        <p:txBody>
          <a:bodyPr lIns="91378" tIns="45691" rIns="91378" bIns="45691"/>
          <a:lstStyle/>
          <a:p>
            <a:pPr marL="342900" indent="-342900" fontAlgn="t">
              <a:lnSpc>
                <a:spcPct val="85000"/>
              </a:lnSpc>
              <a:spcBef>
                <a:spcPct val="20000"/>
              </a:spcBef>
              <a:buClr>
                <a:srgbClr val="990000"/>
              </a:buClr>
              <a:buSzPct val="60000"/>
            </a:pPr>
            <a:r>
              <a:rPr lang="en-US" altLang="zh-CN" sz="2000" b="1">
                <a:solidFill>
                  <a:srgbClr val="000000"/>
                </a:solidFill>
                <a:latin typeface="Calibri" pitchFamily="34" charset="0"/>
              </a:rPr>
              <a:t>Two Types of Messages</a:t>
            </a:r>
          </a:p>
          <a:p>
            <a:pPr marL="342900" indent="-342900" fontAlgn="t">
              <a:lnSpc>
                <a:spcPct val="85000"/>
              </a:lnSpc>
              <a:spcBef>
                <a:spcPct val="20000"/>
              </a:spcBef>
              <a:buClr>
                <a:srgbClr val="990000"/>
              </a:buClr>
              <a:buSzPct val="60000"/>
            </a:pPr>
            <a:endParaRPr lang="en-US" altLang="zh-CN" sz="1000" b="1">
              <a:solidFill>
                <a:srgbClr val="000000"/>
              </a:solidFill>
              <a:latin typeface="Calibri" pitchFamily="34" charset="0"/>
            </a:endParaRPr>
          </a:p>
          <a:p>
            <a:pPr marL="1143000" lvl="2" indent="-228600" fontAlgn="t">
              <a:lnSpc>
                <a:spcPct val="85000"/>
              </a:lnSpc>
              <a:spcBef>
                <a:spcPct val="20000"/>
              </a:spcBef>
              <a:buClr>
                <a:srgbClr val="990000"/>
              </a:buClr>
              <a:buSzPct val="105000"/>
              <a:buFont typeface="Wingdings" pitchFamily="2" charset="2"/>
              <a:buChar char="n"/>
            </a:pPr>
            <a:r>
              <a:rPr lang="en-US" altLang="zh-CN" b="1">
                <a:solidFill>
                  <a:srgbClr val="000000"/>
                </a:solidFill>
                <a:latin typeface="Calibri" pitchFamily="34" charset="0"/>
              </a:rPr>
              <a:t>Requests </a:t>
            </a:r>
          </a:p>
          <a:p>
            <a:pPr marL="1143000" lvl="2" indent="-228600" fontAlgn="t">
              <a:lnSpc>
                <a:spcPct val="85000"/>
              </a:lnSpc>
              <a:spcBef>
                <a:spcPct val="20000"/>
              </a:spcBef>
              <a:buClr>
                <a:srgbClr val="990000"/>
              </a:buClr>
              <a:buSzPct val="105000"/>
              <a:buFont typeface="Wingdings" pitchFamily="2" charset="2"/>
              <a:buChar char="n"/>
            </a:pPr>
            <a:r>
              <a:rPr lang="en-US" altLang="zh-CN" b="1">
                <a:solidFill>
                  <a:srgbClr val="000000"/>
                </a:solidFill>
                <a:latin typeface="Calibri" pitchFamily="34" charset="0"/>
              </a:rPr>
              <a:t>Responses</a:t>
            </a:r>
            <a:endParaRPr lang="en-US" altLang="zh-CN" sz="1400" i="1">
              <a:solidFill>
                <a:srgbClr val="000000"/>
              </a:solidFill>
              <a:latin typeface="Calibri" pitchFamily="34" charset="0"/>
            </a:endParaRPr>
          </a:p>
        </p:txBody>
      </p:sp>
      <p:sp>
        <p:nvSpPr>
          <p:cNvPr id="2" name="Rectangle 3"/>
          <p:cNvSpPr>
            <a:spLocks noChangeArrowheads="1"/>
          </p:cNvSpPr>
          <p:nvPr/>
        </p:nvSpPr>
        <p:spPr bwMode="auto">
          <a:xfrm>
            <a:off x="944563" y="2489200"/>
            <a:ext cx="3165475" cy="2951163"/>
          </a:xfrm>
          <a:prstGeom prst="rect">
            <a:avLst/>
          </a:prstGeom>
          <a:noFill/>
          <a:ln w="76200" cmpd="tri">
            <a:solidFill>
              <a:schemeClr val="tx1"/>
            </a:solidFill>
            <a:miter lim="800000"/>
            <a:headEnd/>
            <a:tailEnd/>
          </a:ln>
        </p:spPr>
        <p:txBody>
          <a:bodyPr lIns="91378" tIns="45691" rIns="91378" bIns="45691"/>
          <a:lstStyle/>
          <a:p>
            <a:pPr marL="342900" indent="-342900" algn="ctr" fontAlgn="t">
              <a:lnSpc>
                <a:spcPct val="85000"/>
              </a:lnSpc>
              <a:spcBef>
                <a:spcPct val="20000"/>
              </a:spcBef>
              <a:buClr>
                <a:srgbClr val="990000"/>
              </a:buClr>
              <a:buSzPct val="60000"/>
            </a:pPr>
            <a:r>
              <a:rPr lang="en-US" altLang="zh-CN" sz="2400" b="1" u="sng">
                <a:solidFill>
                  <a:srgbClr val="000000"/>
                </a:solidFill>
                <a:latin typeface="Calibri" pitchFamily="34" charset="0"/>
              </a:rPr>
              <a:t>SIP Request Methods</a:t>
            </a: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REGISTER</a:t>
            </a:r>
            <a:endParaRPr lang="en-US" altLang="zh-CN" sz="1400">
              <a:solidFill>
                <a:srgbClr val="000000"/>
              </a:solidFill>
              <a:latin typeface="Calibri" pitchFamily="34" charset="0"/>
            </a:endParaRP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INVITE</a:t>
            </a:r>
            <a:r>
              <a:rPr lang="en-US" altLang="zh-CN" sz="1400">
                <a:solidFill>
                  <a:srgbClr val="000000"/>
                </a:solidFill>
                <a:latin typeface="Calibri" pitchFamily="34" charset="0"/>
              </a:rPr>
              <a:t>. </a:t>
            </a: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ACK</a:t>
            </a: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CANCEL</a:t>
            </a: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BYE</a:t>
            </a:r>
            <a:endParaRPr lang="en-US" altLang="zh-CN" sz="1400">
              <a:solidFill>
                <a:srgbClr val="000000"/>
              </a:solidFill>
              <a:latin typeface="Calibri" pitchFamily="34" charset="0"/>
            </a:endParaRPr>
          </a:p>
          <a:p>
            <a:pPr marL="511175" lvl="1" indent="-285750" fontAlgn="t">
              <a:lnSpc>
                <a:spcPct val="150000"/>
              </a:lnSpc>
              <a:spcBef>
                <a:spcPct val="20000"/>
              </a:spcBef>
              <a:buClr>
                <a:schemeClr val="accent2"/>
              </a:buClr>
              <a:buFont typeface="Wingdings" pitchFamily="2" charset="2"/>
              <a:buChar char="Ø"/>
            </a:pPr>
            <a:r>
              <a:rPr lang="en-US" altLang="zh-CN" sz="1600">
                <a:solidFill>
                  <a:srgbClr val="000000"/>
                </a:solidFill>
                <a:latin typeface="Calibri" pitchFamily="34" charset="0"/>
              </a:rPr>
              <a:t>OPTIONS</a:t>
            </a:r>
            <a:endParaRPr lang="en-US" altLang="zh-CN" sz="1400" i="1">
              <a:solidFill>
                <a:srgbClr val="000000"/>
              </a:solidFill>
              <a:latin typeface="Calibri" pitchFamily="34" charset="0"/>
            </a:endParaRPr>
          </a:p>
        </p:txBody>
      </p:sp>
      <p:sp>
        <p:nvSpPr>
          <p:cNvPr id="3" name="Rectangle 3"/>
          <p:cNvSpPr>
            <a:spLocks noChangeArrowheads="1"/>
          </p:cNvSpPr>
          <p:nvPr/>
        </p:nvSpPr>
        <p:spPr bwMode="auto">
          <a:xfrm>
            <a:off x="5208588" y="2484438"/>
            <a:ext cx="3165475" cy="2936875"/>
          </a:xfrm>
          <a:prstGeom prst="rect">
            <a:avLst/>
          </a:prstGeom>
          <a:noFill/>
          <a:ln w="76200" cmpd="tri" algn="ctr">
            <a:solidFill>
              <a:schemeClr val="tx1"/>
            </a:solidFill>
            <a:miter lim="800000"/>
            <a:headEnd/>
            <a:tailEnd/>
          </a:ln>
          <a:effectLst/>
        </p:spPr>
        <p:txBody>
          <a:bodyPr lIns="91378" tIns="45691" rIns="91378" bIns="45691"/>
          <a:lstStyle/>
          <a:p>
            <a:pPr marL="342900" indent="-342900" fontAlgn="t">
              <a:lnSpc>
                <a:spcPct val="85000"/>
              </a:lnSpc>
              <a:spcBef>
                <a:spcPct val="20000"/>
              </a:spcBef>
              <a:buClr>
                <a:srgbClr val="990000"/>
              </a:buClr>
              <a:buSzPct val="60000"/>
            </a:pPr>
            <a:r>
              <a:rPr lang="en-US" altLang="zh-CN" sz="2400" b="1" u="sng">
                <a:solidFill>
                  <a:srgbClr val="000000"/>
                </a:solidFill>
                <a:latin typeface="Calibri" pitchFamily="34" charset="0"/>
              </a:rPr>
              <a:t>SIP Response Methods</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Provisional (1xx)</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Success (2xx)</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Redirection (3xx)</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Client Error (4xx)</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Server Error (5xx) </a:t>
            </a:r>
          </a:p>
          <a:p>
            <a:pPr marL="342900" indent="-342900" fontAlgn="t">
              <a:lnSpc>
                <a:spcPct val="150000"/>
              </a:lnSpc>
              <a:spcBef>
                <a:spcPct val="20000"/>
              </a:spcBef>
              <a:buClr>
                <a:srgbClr val="990000"/>
              </a:buClr>
              <a:buSzPct val="60000"/>
              <a:buFont typeface="Wingdings" pitchFamily="2" charset="2"/>
              <a:buChar char="Ø"/>
            </a:pPr>
            <a:r>
              <a:rPr lang="en-US" altLang="zh-CN" sz="1600">
                <a:solidFill>
                  <a:srgbClr val="000000"/>
                </a:solidFill>
                <a:latin typeface="Calibri" pitchFamily="34" charset="0"/>
              </a:rPr>
              <a:t>Global Failure (6xx)</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3"/>
          <p:cNvSpPr>
            <a:spLocks noGrp="1"/>
          </p:cNvSpPr>
          <p:nvPr>
            <p:ph type="sldNum" sz="quarter" idx="10"/>
          </p:nvPr>
        </p:nvSpPr>
        <p:spPr>
          <a:noFill/>
        </p:spPr>
        <p:txBody>
          <a:bodyPr/>
          <a:lstStyle/>
          <a:p>
            <a:pPr defTabSz="877888"/>
            <a:r>
              <a:rPr lang="en-US" altLang="zh-CN"/>
              <a:t>Page</a:t>
            </a:r>
            <a:fld id="{C9C38A40-777B-4BE9-BE86-AFF114231005}" type="slidenum">
              <a:rPr lang="en-US" altLang="zh-CN"/>
              <a:pPr defTabSz="877888"/>
              <a:t>21</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SIP Signaling</a:t>
            </a:r>
          </a:p>
        </p:txBody>
      </p:sp>
      <p:pic>
        <p:nvPicPr>
          <p:cNvPr id="67587"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67588" name="Rectangle 8"/>
          <p:cNvSpPr>
            <a:spLocks noChangeArrowheads="1"/>
          </p:cNvSpPr>
          <p:nvPr/>
        </p:nvSpPr>
        <p:spPr bwMode="auto">
          <a:xfrm>
            <a:off x="1066800" y="762000"/>
            <a:ext cx="7239000" cy="5334000"/>
          </a:xfrm>
          <a:prstGeom prst="rect">
            <a:avLst/>
          </a:prstGeom>
          <a:solidFill>
            <a:schemeClr val="bg1"/>
          </a:solidFill>
          <a:ln w="9525" algn="ctr">
            <a:noFill/>
            <a:round/>
            <a:headEnd/>
            <a:tailEnd/>
          </a:ln>
        </p:spPr>
        <p:txBody>
          <a:bodyPr/>
          <a:lstStyle/>
          <a:p>
            <a:endParaRPr lang="en-US">
              <a:latin typeface="Arial" pitchFamily="34" charset="0"/>
            </a:endParaRPr>
          </a:p>
        </p:txBody>
      </p:sp>
      <p:pic>
        <p:nvPicPr>
          <p:cNvPr id="67675" name="Picture 91" descr="f33_6c"/>
          <p:cNvPicPr>
            <a:picLocks noChangeAspect="1" noChangeArrowheads="1"/>
          </p:cNvPicPr>
          <p:nvPr/>
        </p:nvPicPr>
        <p:blipFill>
          <a:blip r:embed="rId4" cstate="print"/>
          <a:srcRect/>
          <a:stretch>
            <a:fillRect/>
          </a:stretch>
        </p:blipFill>
        <p:spPr bwMode="auto">
          <a:xfrm>
            <a:off x="873125" y="741363"/>
            <a:ext cx="7783513" cy="5418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p:cNvSpPr>
            <a:spLocks noGrp="1"/>
          </p:cNvSpPr>
          <p:nvPr>
            <p:ph type="sldNum" sz="quarter" idx="10"/>
          </p:nvPr>
        </p:nvSpPr>
        <p:spPr>
          <a:noFill/>
        </p:spPr>
        <p:txBody>
          <a:bodyPr/>
          <a:lstStyle/>
          <a:p>
            <a:pPr defTabSz="877888"/>
            <a:r>
              <a:rPr lang="en-US" altLang="zh-CN"/>
              <a:t>Page</a:t>
            </a:r>
            <a:fld id="{70E98560-E899-4097-9115-1D3947B8C3B2}" type="slidenum">
              <a:rPr lang="en-US" altLang="zh-CN"/>
              <a:pPr defTabSz="877888"/>
              <a:t>22</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Real-time Transport Protocol</a:t>
            </a:r>
          </a:p>
        </p:txBody>
      </p:sp>
      <p:pic>
        <p:nvPicPr>
          <p:cNvPr id="69635"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6" name="Rectangle 3"/>
          <p:cNvSpPr txBox="1">
            <a:spLocks noChangeArrowheads="1"/>
          </p:cNvSpPr>
          <p:nvPr/>
        </p:nvSpPr>
        <p:spPr bwMode="auto">
          <a:xfrm>
            <a:off x="782638" y="1098550"/>
            <a:ext cx="7929562" cy="4706938"/>
          </a:xfrm>
          <a:prstGeom prst="rect">
            <a:avLst/>
          </a:prstGeom>
          <a:noFill/>
          <a:ln w="9525">
            <a:noFill/>
            <a:miter lim="800000"/>
            <a:headEnd/>
            <a:tailEnd/>
          </a:ln>
        </p:spPr>
        <p:txBody>
          <a:bodyPr lIns="80141" tIns="40071" rIns="80141" bIns="40071"/>
          <a:lstStyle/>
          <a:p>
            <a:pPr defTabSz="801688">
              <a:spcBef>
                <a:spcPts val="600"/>
              </a:spcBef>
              <a:spcAft>
                <a:spcPts val="600"/>
              </a:spcAft>
              <a:buSzPct val="80000"/>
              <a:defRPr/>
            </a:pPr>
            <a:r>
              <a:rPr lang="en-US" altLang="zh-CN" sz="2000" kern="0" dirty="0">
                <a:latin typeface="Calibri" pitchFamily="34" charset="0"/>
                <a:ea typeface="+mn-ea"/>
              </a:rPr>
              <a:t>This protocol defines a standardized packet format for delivering audio and video over IP networks.</a:t>
            </a:r>
          </a:p>
          <a:p>
            <a:pPr marL="914400" lvl="1"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Provides end-to-end delivery services for real-time traffic</a:t>
            </a:r>
          </a:p>
          <a:p>
            <a:pPr lvl="2"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Payload identification, sequence numbering, time stamping and delivery monitoring</a:t>
            </a:r>
          </a:p>
          <a:p>
            <a:pPr marL="914400" lvl="1"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Primarily designed to support multiparty multimedia conferences, typically assumes IP multicast.</a:t>
            </a:r>
          </a:p>
          <a:p>
            <a:pPr marL="914400" lvl="1"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RTP works in conjunction with RTCP (RTP Control Protocol).</a:t>
            </a:r>
          </a:p>
          <a:p>
            <a:pPr lvl="2"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RTP: carry real-time data</a:t>
            </a:r>
          </a:p>
          <a:p>
            <a:pPr lvl="2"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RTP control protocol (RTCP): monitor the quality of service and to convey information about the participants.</a:t>
            </a:r>
          </a:p>
          <a:p>
            <a:pPr marL="914400" lvl="1" indent="-457200" fontAlgn="t">
              <a:spcBef>
                <a:spcPts val="600"/>
              </a:spcBef>
              <a:spcAft>
                <a:spcPts val="600"/>
              </a:spcAft>
              <a:buSzPct val="75000"/>
              <a:buFont typeface="Wingdings" pitchFamily="2" charset="2"/>
              <a:buChar char="q"/>
              <a:defRPr/>
            </a:pPr>
            <a:r>
              <a:rPr lang="en-US" altLang="zh-CN" dirty="0">
                <a:latin typeface="Calibri" pitchFamily="34" charset="0"/>
                <a:ea typeface="宋体" pitchFamily="2" charset="-122"/>
              </a:rPr>
              <a:t>Can carry media streams controlled by H.323 or SIP.</a:t>
            </a:r>
            <a:endParaRPr lang="zh-CN" altLang="en-US" dirty="0">
              <a:latin typeface="Calibri" pitchFamily="34" charset="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0" y="2981089"/>
            <a:ext cx="9144000" cy="830981"/>
          </a:xfrm>
          <a:prstGeom prst="rect">
            <a:avLst/>
          </a:prstGeom>
          <a:noFill/>
          <a:ln w="9525">
            <a:noFill/>
            <a:miter lim="800000"/>
            <a:headEnd/>
            <a:tailEnd/>
          </a:ln>
        </p:spPr>
        <p:txBody>
          <a:bodyPr lIns="91425" tIns="45712" rIns="91425" bIns="45712">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t">
              <a:defRPr/>
            </a:pPr>
            <a:r>
              <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rPr>
              <a:t>Thank You</a:t>
            </a:r>
          </a:p>
        </p:txBody>
      </p:sp>
      <p:sp>
        <p:nvSpPr>
          <p:cNvPr id="71682" name="Text Box 6"/>
          <p:cNvSpPr txBox="1">
            <a:spLocks noChangeArrowheads="1"/>
          </p:cNvSpPr>
          <p:nvPr/>
        </p:nvSpPr>
        <p:spPr bwMode="auto">
          <a:xfrm>
            <a:off x="0" y="3756025"/>
            <a:ext cx="9144000" cy="814388"/>
          </a:xfrm>
          <a:prstGeom prst="rect">
            <a:avLst/>
          </a:prstGeom>
          <a:noFill/>
          <a:ln w="9525">
            <a:noFill/>
            <a:miter lim="800000"/>
            <a:headEnd/>
            <a:tailEnd/>
          </a:ln>
        </p:spPr>
        <p:txBody>
          <a:bodyPr lIns="91425" tIns="45712" rIns="91425" bIns="45712">
            <a:spAutoFit/>
          </a:bodyPr>
          <a:lstStyle/>
          <a:p>
            <a:pPr algn="ctr" fontAlgn="t"/>
            <a:r>
              <a:rPr lang="en-US" altLang="zh-CN">
                <a:solidFill>
                  <a:srgbClr val="C00000"/>
                </a:solidFill>
              </a:rPr>
              <a:t>www.huawei.com</a:t>
            </a:r>
            <a:endParaRPr lang="en-US" altLang="zh-CN" sz="4700">
              <a:solidFill>
                <a:srgbClr val="C00000"/>
              </a:solidFill>
            </a:endParaRPr>
          </a:p>
        </p:txBody>
      </p:sp>
    </p:spTree>
  </p:cSld>
  <p:clrMapOvr>
    <a:masterClrMapping/>
  </p:clrMapOvr>
  <p:transition advClick="0">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0"/>
          </p:nvPr>
        </p:nvSpPr>
        <p:spPr>
          <a:noFill/>
        </p:spPr>
        <p:txBody>
          <a:bodyPr/>
          <a:lstStyle/>
          <a:p>
            <a:pPr defTabSz="877888"/>
            <a:r>
              <a:rPr lang="en-US" altLang="zh-CN"/>
              <a:t>Page</a:t>
            </a:r>
            <a:fld id="{E31C715A-3311-45C2-98E9-70B0EAE6370E}" type="slidenum">
              <a:rPr lang="en-US" altLang="zh-CN"/>
              <a:pPr defTabSz="877888"/>
              <a:t>2</a:t>
            </a:fld>
            <a:endParaRPr lang="en-US" altLang="zh-CN"/>
          </a:p>
        </p:txBody>
      </p:sp>
      <p:sp>
        <p:nvSpPr>
          <p:cNvPr id="7171" name="Rectangle 2"/>
          <p:cNvSpPr>
            <a:spLocks noGrp="1" noChangeArrowheads="1"/>
          </p:cNvSpPr>
          <p:nvPr>
            <p:ph type="title"/>
          </p:nvPr>
        </p:nvSpPr>
        <p:spPr>
          <a:xfrm>
            <a:off x="798286" y="0"/>
            <a:ext cx="7599589"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Objectives</a:t>
            </a:r>
          </a:p>
        </p:txBody>
      </p:sp>
      <p:sp>
        <p:nvSpPr>
          <p:cNvPr id="7172" name="Rectangle 3"/>
          <p:cNvSpPr>
            <a:spLocks noGrp="1" noChangeArrowheads="1"/>
          </p:cNvSpPr>
          <p:nvPr>
            <p:ph type="body" idx="1"/>
          </p:nvPr>
        </p:nvSpPr>
        <p:spPr>
          <a:xfrm>
            <a:off x="695325" y="1258888"/>
            <a:ext cx="7929563" cy="2020887"/>
          </a:xfrm>
        </p:spPr>
        <p:txBody>
          <a:bodyPr/>
          <a:lstStyle/>
          <a:p>
            <a:pPr marL="0" indent="0" eaLnBrk="1" hangingPunct="1">
              <a:lnSpc>
                <a:spcPct val="100000"/>
              </a:lnSpc>
              <a:spcBef>
                <a:spcPts val="600"/>
              </a:spcBef>
              <a:spcAft>
                <a:spcPts val="600"/>
              </a:spcAft>
              <a:buFont typeface="Wingdings" pitchFamily="2" charset="2"/>
              <a:buNone/>
            </a:pPr>
            <a:r>
              <a:rPr lang="en-US" altLang="zh-CN" sz="2000" smtClean="0">
                <a:latin typeface="Calibri" pitchFamily="34" charset="0"/>
              </a:rPr>
              <a:t>This course would make the participants aware of the following topics  from a contact centre perspective:</a:t>
            </a:r>
          </a:p>
          <a:p>
            <a:pPr marL="0" indent="0" eaLnBrk="1" hangingPunct="1">
              <a:lnSpc>
                <a:spcPct val="100000"/>
              </a:lnSpc>
              <a:spcBef>
                <a:spcPts val="600"/>
              </a:spcBef>
              <a:spcAft>
                <a:spcPts val="600"/>
              </a:spcAft>
              <a:buFont typeface="Wingdings" pitchFamily="2" charset="2"/>
              <a:buChar char="q"/>
            </a:pPr>
            <a:r>
              <a:rPr lang="en-US" altLang="zh-CN" sz="2000" smtClean="0">
                <a:latin typeface="Calibri" pitchFamily="34" charset="0"/>
              </a:rPr>
              <a:t>Telephone Networks</a:t>
            </a:r>
          </a:p>
          <a:p>
            <a:pPr marL="0" indent="0" eaLnBrk="1" hangingPunct="1">
              <a:lnSpc>
                <a:spcPct val="100000"/>
              </a:lnSpc>
              <a:spcBef>
                <a:spcPts val="600"/>
              </a:spcBef>
              <a:spcAft>
                <a:spcPts val="600"/>
              </a:spcAft>
              <a:buFont typeface="Wingdings" pitchFamily="2" charset="2"/>
              <a:buChar char="q"/>
            </a:pPr>
            <a:r>
              <a:rPr lang="en-US" altLang="zh-CN" sz="2000" smtClean="0">
                <a:latin typeface="Calibri" pitchFamily="34" charset="0"/>
              </a:rPr>
              <a:t>Various Technologies involved in  Telephony</a:t>
            </a:r>
          </a:p>
        </p:txBody>
      </p:sp>
      <p:pic>
        <p:nvPicPr>
          <p:cNvPr id="33796" name="Picture 4" descr="目标 copy"/>
          <p:cNvPicPr>
            <a:picLocks noChangeAspect="1" noChangeArrowheads="1"/>
          </p:cNvPicPr>
          <p:nvPr/>
        </p:nvPicPr>
        <p:blipFill>
          <a:blip r:embed="rId3" cstate="print"/>
          <a:srcRect/>
          <a:stretch>
            <a:fillRect/>
          </a:stretch>
        </p:blipFill>
        <p:spPr bwMode="auto">
          <a:xfrm>
            <a:off x="163513" y="160338"/>
            <a:ext cx="622300" cy="623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p:cNvSpPr>
          <p:nvPr>
            <p:ph type="sldNum" sz="quarter" idx="10"/>
          </p:nvPr>
        </p:nvSpPr>
        <p:spPr>
          <a:noFill/>
        </p:spPr>
        <p:txBody>
          <a:bodyPr/>
          <a:lstStyle/>
          <a:p>
            <a:pPr defTabSz="877888"/>
            <a:r>
              <a:rPr lang="en-US" altLang="zh-CN"/>
              <a:t>Page</a:t>
            </a:r>
            <a:fld id="{941A00D4-3A2A-43FB-BA19-7DC25DEDE99D}" type="slidenum">
              <a:rPr lang="en-US" altLang="zh-CN"/>
              <a:pPr defTabSz="877888"/>
              <a:t>3</a:t>
            </a:fld>
            <a:endParaRPr lang="en-US" altLang="zh-CN"/>
          </a:p>
        </p:txBody>
      </p:sp>
      <p:sp>
        <p:nvSpPr>
          <p:cNvPr id="8195"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Target Audience</a:t>
            </a:r>
          </a:p>
        </p:txBody>
      </p:sp>
      <p:sp>
        <p:nvSpPr>
          <p:cNvPr id="8196" name="Rectangle 3"/>
          <p:cNvSpPr>
            <a:spLocks noGrp="1" noChangeArrowheads="1"/>
          </p:cNvSpPr>
          <p:nvPr>
            <p:ph type="body" idx="1"/>
          </p:nvPr>
        </p:nvSpPr>
        <p:spPr/>
        <p:txBody>
          <a:bodyPr/>
          <a:lstStyle/>
          <a:p>
            <a:pPr marL="0" indent="0" eaLnBrk="1" hangingPunct="1">
              <a:buClr>
                <a:schemeClr val="tx1"/>
              </a:buClr>
              <a:buSzTx/>
              <a:buFont typeface="Wingdings" pitchFamily="2" charset="2"/>
              <a:buNone/>
              <a:defRPr/>
            </a:pPr>
            <a:r>
              <a:rPr lang="en-US" altLang="zh-CN" sz="2000" dirty="0" smtClean="0">
                <a:latin typeface="Calibri" pitchFamily="34" charset="0"/>
              </a:rPr>
              <a:t>This course has been designed for audience who need an introduction to Telephony basics related to the contact center.</a:t>
            </a:r>
            <a:endParaRPr lang="en-US" altLang="zh-CN" sz="2000" b="1" dirty="0" smtClean="0">
              <a:solidFill>
                <a:schemeClr val="folHlink"/>
              </a:solidFill>
              <a:latin typeface="Calibri" pitchFamily="34" charset="0"/>
            </a:endParaRPr>
          </a:p>
          <a:p>
            <a:pPr marL="419100" indent="-419100" eaLnBrk="1" hangingPunct="1">
              <a:defRPr/>
            </a:pPr>
            <a:endParaRPr lang="en-US" altLang="zh-CN" sz="2000" dirty="0" smtClean="0">
              <a:latin typeface="Calibri" pitchFamily="34" charset="0"/>
            </a:endParaRPr>
          </a:p>
        </p:txBody>
      </p:sp>
      <p:pic>
        <p:nvPicPr>
          <p:cNvPr id="35844" name="Picture 4" descr="目录 copy"/>
          <p:cNvPicPr>
            <a:picLocks noChangeAspect="1" noChangeArrowheads="1"/>
          </p:cNvPicPr>
          <p:nvPr/>
        </p:nvPicPr>
        <p:blipFill>
          <a:blip r:embed="rId3"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a:noFill/>
        </p:spPr>
        <p:txBody>
          <a:bodyPr/>
          <a:lstStyle/>
          <a:p>
            <a:pPr defTabSz="877888"/>
            <a:r>
              <a:rPr lang="en-US" altLang="zh-CN"/>
              <a:t>Page</a:t>
            </a:r>
            <a:fld id="{10AF147A-9CC3-4C87-B88E-53C9C84D4ED2}" type="slidenum">
              <a:rPr lang="en-US" altLang="zh-CN"/>
              <a:pPr defTabSz="877888"/>
              <a:t>4</a:t>
            </a:fld>
            <a:endParaRPr lang="en-US" altLang="zh-CN"/>
          </a:p>
        </p:txBody>
      </p:sp>
      <p:grpSp>
        <p:nvGrpSpPr>
          <p:cNvPr id="37890" name="Group 10"/>
          <p:cNvGrpSpPr>
            <a:grpSpLocks/>
          </p:cNvGrpSpPr>
          <p:nvPr/>
        </p:nvGrpSpPr>
        <p:grpSpPr bwMode="auto">
          <a:xfrm>
            <a:off x="4484688" y="2344738"/>
            <a:ext cx="4191000" cy="1639887"/>
            <a:chOff x="4800600" y="1676400"/>
            <a:chExt cx="4191000" cy="1640124"/>
          </a:xfrm>
        </p:grpSpPr>
        <p:sp>
          <p:nvSpPr>
            <p:cNvPr id="12" name="Snip Diagonal Corner Rectangle 11"/>
            <p:cNvSpPr/>
            <p:nvPr/>
          </p:nvSpPr>
          <p:spPr bwMode="auto">
            <a:xfrm>
              <a:off x="4800600" y="1676400"/>
              <a:ext cx="4191000" cy="457266"/>
            </a:xfrm>
            <a:prstGeom prst="snip2DiagRect">
              <a:avLst/>
            </a:prstGeom>
            <a:solidFill>
              <a:schemeClr val="tx2"/>
            </a:solidFill>
            <a:ln w="9525" cap="flat" cmpd="sng" algn="ctr">
              <a:noFill/>
              <a:prstDash val="solid"/>
              <a:round/>
              <a:headEnd type="none" w="med" len="med"/>
              <a:tailEnd type="none" w="med" len="med"/>
            </a:ln>
            <a:effectLst/>
          </p:spPr>
          <p:txBody>
            <a:bodyPr anchor="ctr"/>
            <a:lstStyle/>
            <a:p>
              <a:pPr algn="ctr" fontAlgn="t">
                <a:defRPr/>
              </a:pPr>
              <a:r>
                <a:rPr lang="en-US" b="1" dirty="0">
                  <a:solidFill>
                    <a:schemeClr val="bg1"/>
                  </a:solidFill>
                  <a:latin typeface="Calibri" pitchFamily="34" charset="0"/>
                </a:rPr>
                <a:t>TELEPHONY NETWORKS</a:t>
              </a:r>
            </a:p>
          </p:txBody>
        </p:sp>
        <p:sp>
          <p:nvSpPr>
            <p:cNvPr id="14" name="Snip Diagonal Corner Rectangle 13"/>
            <p:cNvSpPr/>
            <p:nvPr/>
          </p:nvSpPr>
          <p:spPr bwMode="auto">
            <a:xfrm>
              <a:off x="4800600" y="2268623"/>
              <a:ext cx="4191000" cy="455679"/>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rPr>
                <a:t>TRADITIONAL TELEPHONY</a:t>
              </a:r>
            </a:p>
          </p:txBody>
        </p:sp>
        <p:sp>
          <p:nvSpPr>
            <p:cNvPr id="16" name="Snip Diagonal Corner Rectangle 15"/>
            <p:cNvSpPr/>
            <p:nvPr/>
          </p:nvSpPr>
          <p:spPr bwMode="auto">
            <a:xfrm>
              <a:off x="4800600" y="2859258"/>
              <a:ext cx="4191000" cy="45726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rPr>
                <a:t>IP TELEPHONY</a:t>
              </a:r>
            </a:p>
          </p:txBody>
        </p:sp>
      </p:grpSp>
      <p:pic>
        <p:nvPicPr>
          <p:cNvPr id="37891"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0"/>
          </p:nvPr>
        </p:nvSpPr>
        <p:spPr>
          <a:noFill/>
        </p:spPr>
        <p:txBody>
          <a:bodyPr/>
          <a:lstStyle/>
          <a:p>
            <a:r>
              <a:rPr lang="en-US" altLang="zh-CN"/>
              <a:t>Page</a:t>
            </a:r>
            <a:fld id="{5271C3D9-051C-4A06-A5A5-7F2097B77B8E}" type="slidenum">
              <a:rPr lang="en-US" altLang="zh-CN"/>
              <a:pPr/>
              <a:t>5</a:t>
            </a:fld>
            <a:endParaRPr lang="en-US" altLang="zh-CN"/>
          </a:p>
        </p:txBody>
      </p:sp>
      <p:sp>
        <p:nvSpPr>
          <p:cNvPr id="39938" name="Rectangle 3"/>
          <p:cNvSpPr>
            <a:spLocks noGrp="1" noChangeArrowheads="1"/>
          </p:cNvSpPr>
          <p:nvPr>
            <p:ph idx="1"/>
          </p:nvPr>
        </p:nvSpPr>
        <p:spPr>
          <a:xfrm>
            <a:off x="4102100" y="2206625"/>
            <a:ext cx="4068763"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smtClean="0">
                <a:latin typeface="Calibri" pitchFamily="34" charset="0"/>
              </a:rPr>
              <a:t>Telephony Networks</a:t>
            </a:r>
          </a:p>
          <a:p>
            <a:pPr defTabSz="447675">
              <a:lnSpc>
                <a:spcPct val="100000"/>
              </a:lnSpc>
              <a:spcBef>
                <a:spcPts val="600"/>
              </a:spcBef>
              <a:spcAft>
                <a:spcPts val="600"/>
              </a:spcAft>
              <a:buSzTx/>
              <a:buFont typeface="Wingdings" pitchFamily="2" charset="2"/>
              <a:buBlip>
                <a:blip r:embed="rId2"/>
              </a:buBlip>
            </a:pPr>
            <a:r>
              <a:rPr lang="en-US" altLang="zh-CN" sz="2000" smtClean="0">
                <a:latin typeface="Calibri" pitchFamily="34" charset="0"/>
              </a:rPr>
              <a:t>Call Origination Networks</a:t>
            </a:r>
          </a:p>
          <a:p>
            <a:pPr defTabSz="447675">
              <a:lnSpc>
                <a:spcPct val="100000"/>
              </a:lnSpc>
              <a:spcBef>
                <a:spcPts val="600"/>
              </a:spcBef>
              <a:spcAft>
                <a:spcPts val="600"/>
              </a:spcAft>
              <a:buSzTx/>
              <a:buFont typeface="Wingdings" pitchFamily="2" charset="2"/>
              <a:buBlip>
                <a:blip r:embed="rId2"/>
              </a:buBlip>
            </a:pPr>
            <a:r>
              <a:rPr lang="en-US" altLang="zh-CN" sz="2000" smtClean="0">
                <a:latin typeface="Calibri" pitchFamily="34" charset="0"/>
              </a:rPr>
              <a:t>Telephony in Contact Center</a:t>
            </a:r>
          </a:p>
          <a:p>
            <a:pPr defTabSz="447675">
              <a:lnSpc>
                <a:spcPct val="100000"/>
              </a:lnSpc>
              <a:spcBef>
                <a:spcPts val="600"/>
              </a:spcBef>
              <a:spcAft>
                <a:spcPts val="600"/>
              </a:spcAft>
              <a:buSzTx/>
              <a:buFont typeface="Wingdings" pitchFamily="2" charset="2"/>
              <a:buBlip>
                <a:blip r:embed="rId2"/>
              </a:buBlip>
            </a:pPr>
            <a:endParaRPr lang="en-US" altLang="zh-CN" sz="2000" smtClean="0">
              <a:latin typeface="Calibri" pitchFamily="34" charset="0"/>
            </a:endParaRPr>
          </a:p>
        </p:txBody>
      </p:sp>
      <p:sp>
        <p:nvSpPr>
          <p:cNvPr id="6" name="矩形 23"/>
          <p:cNvSpPr txBox="1">
            <a:spLocks noChangeArrowheads="1"/>
          </p:cNvSpPr>
          <p:nvPr/>
        </p:nvSpPr>
        <p:spPr bwMode="auto">
          <a:xfrm>
            <a:off x="277317" y="540045"/>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Telephony Networks </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39940" name="Line 4"/>
          <p:cNvSpPr>
            <a:spLocks noChangeShapeType="1"/>
          </p:cNvSpPr>
          <p:nvPr/>
        </p:nvSpPr>
        <p:spPr bwMode="auto">
          <a:xfrm flipV="1">
            <a:off x="3875088" y="1422400"/>
            <a:ext cx="0" cy="4470400"/>
          </a:xfrm>
          <a:prstGeom prst="line">
            <a:avLst/>
          </a:prstGeom>
          <a:noFill/>
          <a:ln w="38100">
            <a:solidFill>
              <a:srgbClr val="002060"/>
            </a:solidFill>
            <a:round/>
            <a:headEnd/>
            <a:tailEnd/>
          </a:ln>
        </p:spPr>
        <p:txBody>
          <a:bodyPr wrap="none" anchor="ctr"/>
          <a:lstStyle/>
          <a:p>
            <a:endParaRPr lang="en-US"/>
          </a:p>
        </p:txBody>
      </p:sp>
      <p:pic>
        <p:nvPicPr>
          <p:cNvPr id="39941" name="Picture 2" descr="C:\Documents and Settings\skf58289\My Documents\My Pictures\01fig02.png"/>
          <p:cNvPicPr>
            <a:picLocks noChangeAspect="1" noChangeArrowheads="1"/>
          </p:cNvPicPr>
          <p:nvPr/>
        </p:nvPicPr>
        <p:blipFill>
          <a:blip r:embed="rId3" cstate="print"/>
          <a:srcRect/>
          <a:stretch>
            <a:fillRect/>
          </a:stretch>
        </p:blipFill>
        <p:spPr bwMode="auto">
          <a:xfrm>
            <a:off x="536575" y="2049463"/>
            <a:ext cx="3048000" cy="28765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a:spLocks noGrp="1"/>
          </p:cNvSpPr>
          <p:nvPr>
            <p:ph type="sldNum" sz="quarter" idx="10"/>
          </p:nvPr>
        </p:nvSpPr>
        <p:spPr>
          <a:noFill/>
        </p:spPr>
        <p:txBody>
          <a:bodyPr/>
          <a:lstStyle/>
          <a:p>
            <a:pPr defTabSz="877888"/>
            <a:r>
              <a:rPr lang="en-US" altLang="zh-CN"/>
              <a:t>Page</a:t>
            </a:r>
            <a:fld id="{8DCE80DE-5E28-4FF3-B229-F37147337258}" type="slidenum">
              <a:rPr lang="en-US" altLang="zh-CN"/>
              <a:pPr defTabSz="877888"/>
              <a:t>6</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Telephony in Contact Center</a:t>
            </a:r>
          </a:p>
        </p:txBody>
      </p:sp>
      <p:pic>
        <p:nvPicPr>
          <p:cNvPr id="45059"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6" name="Rectangle 3"/>
          <p:cNvSpPr txBox="1">
            <a:spLocks noChangeArrowheads="1"/>
          </p:cNvSpPr>
          <p:nvPr/>
        </p:nvSpPr>
        <p:spPr bwMode="auto">
          <a:xfrm>
            <a:off x="652463" y="914400"/>
            <a:ext cx="8085137" cy="3643313"/>
          </a:xfrm>
          <a:prstGeom prst="rect">
            <a:avLst/>
          </a:prstGeom>
          <a:noFill/>
          <a:ln w="9525">
            <a:noFill/>
            <a:miter lim="800000"/>
            <a:headEnd/>
            <a:tailEnd/>
          </a:ln>
        </p:spPr>
        <p:txBody>
          <a:bodyPr lIns="80141" tIns="40071" rIns="80141" bIns="40071"/>
          <a:lstStyle/>
          <a:p>
            <a:pPr defTabSz="801688" eaLnBrk="0" hangingPunct="0">
              <a:spcBef>
                <a:spcPts val="600"/>
              </a:spcBef>
              <a:spcAft>
                <a:spcPts val="600"/>
              </a:spcAft>
              <a:buClr>
                <a:srgbClr val="808080"/>
              </a:buClr>
              <a:buSzPct val="60000"/>
              <a:defRPr/>
            </a:pPr>
            <a:r>
              <a:rPr lang="en-US" altLang="zh-CN" sz="2200" kern="0" dirty="0">
                <a:latin typeface="Calibri" pitchFamily="34" charset="0"/>
                <a:ea typeface="宋体" pitchFamily="2" charset="-122"/>
              </a:rPr>
              <a:t>The telephone still remains the dominant channel through which customers reach the contact center.</a:t>
            </a:r>
          </a:p>
          <a:p>
            <a:pPr defTabSz="801688" eaLnBrk="0" hangingPunct="0">
              <a:spcBef>
                <a:spcPts val="600"/>
              </a:spcBef>
              <a:spcAft>
                <a:spcPts val="600"/>
              </a:spcAft>
              <a:buClr>
                <a:srgbClr val="808080"/>
              </a:buClr>
              <a:buSzPct val="60000"/>
              <a:defRPr/>
            </a:pPr>
            <a:r>
              <a:rPr lang="en-US" altLang="zh-CN" sz="2200" kern="0" dirty="0">
                <a:latin typeface="Calibri" pitchFamily="34" charset="0"/>
                <a:ea typeface="宋体" pitchFamily="2" charset="-122"/>
              </a:rPr>
              <a:t>Telephone calls made to the contact center mostly originate from the following networks:</a:t>
            </a:r>
          </a:p>
          <a:p>
            <a:pPr marL="654050" lvl="1" indent="-252413" defTabSz="801688" eaLnBrk="0" hangingPunct="0">
              <a:spcBef>
                <a:spcPts val="600"/>
              </a:spcBef>
              <a:spcAft>
                <a:spcPts val="600"/>
              </a:spcAft>
              <a:buClr>
                <a:schemeClr val="tx1"/>
              </a:buClr>
              <a:buSzPct val="50000"/>
              <a:buFont typeface="Wingdings" pitchFamily="2" charset="2"/>
              <a:buChar char="p"/>
              <a:defRPr/>
            </a:pPr>
            <a:r>
              <a:rPr lang="en-US" altLang="zh-CN" sz="2000" b="1" kern="0" dirty="0">
                <a:latin typeface="Calibri" pitchFamily="34" charset="0"/>
                <a:ea typeface="宋体" pitchFamily="2" charset="-122"/>
              </a:rPr>
              <a:t>	PSTN (Public Switched Telephone Networks)</a:t>
            </a:r>
          </a:p>
          <a:p>
            <a:pPr marL="654050" lvl="1" indent="-252413" defTabSz="801688" eaLnBrk="0" hangingPunct="0">
              <a:spcBef>
                <a:spcPts val="600"/>
              </a:spcBef>
              <a:spcAft>
                <a:spcPts val="600"/>
              </a:spcAft>
              <a:buClr>
                <a:schemeClr val="tx1"/>
              </a:buClr>
              <a:buSzPct val="50000"/>
              <a:buFont typeface="Wingdings" pitchFamily="2" charset="2"/>
              <a:buChar char="p"/>
              <a:defRPr/>
            </a:pPr>
            <a:r>
              <a:rPr lang="en-US" altLang="zh-CN" sz="2000" b="1" kern="0" dirty="0">
                <a:latin typeface="Calibri" pitchFamily="34" charset="0"/>
                <a:ea typeface="宋体" pitchFamily="2" charset="-122"/>
              </a:rPr>
              <a:t>	PLMN (Public Land Mobile Network)</a:t>
            </a:r>
          </a:p>
          <a:p>
            <a:pPr marL="654050" lvl="1" indent="-252413" defTabSz="801688" eaLnBrk="0" hangingPunct="0">
              <a:spcBef>
                <a:spcPts val="600"/>
              </a:spcBef>
              <a:spcAft>
                <a:spcPts val="600"/>
              </a:spcAft>
              <a:buClr>
                <a:schemeClr val="tx1"/>
              </a:buClr>
              <a:buSzPct val="50000"/>
              <a:buFont typeface="Wingdings" pitchFamily="2" charset="2"/>
              <a:buChar char="p"/>
              <a:defRPr/>
            </a:pPr>
            <a:r>
              <a:rPr lang="en-US" altLang="zh-CN" sz="2000" b="1" kern="0" dirty="0">
                <a:latin typeface="Calibri" pitchFamily="34" charset="0"/>
                <a:ea typeface="宋体" pitchFamily="2" charset="-122"/>
              </a:rPr>
              <a:t>	NGN (Next Generation Network)</a:t>
            </a:r>
          </a:p>
          <a:p>
            <a:pPr marL="654050" lvl="1" indent="-252413" defTabSz="801688" eaLnBrk="0" hangingPunct="0">
              <a:spcBef>
                <a:spcPts val="600"/>
              </a:spcBef>
              <a:spcAft>
                <a:spcPts val="600"/>
              </a:spcAft>
              <a:buClr>
                <a:schemeClr val="tx1"/>
              </a:buClr>
              <a:buSzPct val="50000"/>
              <a:buFont typeface="Wingdings" pitchFamily="2" charset="2"/>
              <a:buChar char="p"/>
              <a:defRPr/>
            </a:pPr>
            <a:r>
              <a:rPr lang="en-US" altLang="zh-CN" sz="2000" b="1" kern="0" dirty="0">
                <a:latin typeface="Calibri" pitchFamily="34" charset="0"/>
                <a:ea typeface="宋体" pitchFamily="2" charset="-122"/>
              </a:rPr>
              <a:t>	IMS (IP Multimedia Subsystem)</a:t>
            </a:r>
          </a:p>
        </p:txBody>
      </p:sp>
      <p:sp>
        <p:nvSpPr>
          <p:cNvPr id="45061" name="Rectangle 4"/>
          <p:cNvSpPr>
            <a:spLocks noChangeArrowheads="1"/>
          </p:cNvSpPr>
          <p:nvPr/>
        </p:nvSpPr>
        <p:spPr bwMode="auto">
          <a:xfrm>
            <a:off x="0" y="4783138"/>
            <a:ext cx="9144000" cy="776287"/>
          </a:xfrm>
          <a:prstGeom prst="rect">
            <a:avLst/>
          </a:prstGeom>
          <a:solidFill>
            <a:schemeClr val="tx1">
              <a:alpha val="65097"/>
            </a:schemeClr>
          </a:solidFill>
          <a:ln w="9525">
            <a:noFill/>
            <a:miter lim="800000"/>
            <a:headEnd/>
            <a:tailEnd/>
          </a:ln>
        </p:spPr>
        <p:txBody>
          <a:bodyPr lIns="640080" rIns="457200" anchor="ctr"/>
          <a:lstStyle/>
          <a:p>
            <a:pPr fontAlgn="t">
              <a:spcBef>
                <a:spcPts val="600"/>
              </a:spcBef>
              <a:spcAft>
                <a:spcPts val="600"/>
              </a:spcAft>
              <a:buClr>
                <a:schemeClr val="tx1"/>
              </a:buClr>
            </a:pPr>
            <a:r>
              <a:rPr lang="en-US" altLang="zh-CN" sz="2000">
                <a:solidFill>
                  <a:schemeClr val="bg1"/>
                </a:solidFill>
                <a:latin typeface="Calibri" pitchFamily="34" charset="0"/>
                <a:ea typeface="宋体" pitchFamily="2" charset="-122"/>
              </a:rPr>
              <a:t>These networks can be broadly classified to belong to either TDM technology or IP (Internet Protocol) technology.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p:cNvSpPr>
            <a:spLocks noGrp="1"/>
          </p:cNvSpPr>
          <p:nvPr>
            <p:ph type="sldNum" sz="quarter" idx="10"/>
          </p:nvPr>
        </p:nvSpPr>
        <p:spPr>
          <a:noFill/>
        </p:spPr>
        <p:txBody>
          <a:bodyPr/>
          <a:lstStyle/>
          <a:p>
            <a:pPr defTabSz="877888"/>
            <a:r>
              <a:rPr lang="en-US" altLang="zh-CN"/>
              <a:t>Page</a:t>
            </a:r>
            <a:fld id="{585BF932-EE67-4A38-82F1-DD0A778F18F2}" type="slidenum">
              <a:rPr lang="en-US" altLang="zh-CN"/>
              <a:pPr defTabSz="877888"/>
              <a:t>7</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Call Origination Networks</a:t>
            </a:r>
          </a:p>
        </p:txBody>
      </p:sp>
      <p:pic>
        <p:nvPicPr>
          <p:cNvPr id="43011"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43014" name="Line 451"/>
          <p:cNvSpPr>
            <a:spLocks noChangeShapeType="1"/>
          </p:cNvSpPr>
          <p:nvPr/>
        </p:nvSpPr>
        <p:spPr bwMode="auto">
          <a:xfrm>
            <a:off x="1768475" y="2382838"/>
            <a:ext cx="838200" cy="609600"/>
          </a:xfrm>
          <a:prstGeom prst="line">
            <a:avLst/>
          </a:prstGeom>
          <a:noFill/>
          <a:ln w="76200" cmpd="tri">
            <a:solidFill>
              <a:srgbClr val="0000FF"/>
            </a:solidFill>
            <a:round/>
            <a:headEnd type="none" w="sm" len="sm"/>
            <a:tailEnd/>
          </a:ln>
        </p:spPr>
        <p:txBody>
          <a:bodyPr wrap="none" anchor="ctr"/>
          <a:lstStyle/>
          <a:p>
            <a:endParaRPr lang="en-US"/>
          </a:p>
        </p:txBody>
      </p:sp>
      <p:sp>
        <p:nvSpPr>
          <p:cNvPr id="43015" name="Line 452"/>
          <p:cNvSpPr>
            <a:spLocks noChangeShapeType="1"/>
          </p:cNvSpPr>
          <p:nvPr/>
        </p:nvSpPr>
        <p:spPr bwMode="auto">
          <a:xfrm flipH="1">
            <a:off x="6369050" y="2336800"/>
            <a:ext cx="685800" cy="685800"/>
          </a:xfrm>
          <a:prstGeom prst="line">
            <a:avLst/>
          </a:prstGeom>
          <a:noFill/>
          <a:ln w="76200" cmpd="tri">
            <a:solidFill>
              <a:srgbClr val="0000FF"/>
            </a:solidFill>
            <a:round/>
            <a:headEnd type="none" w="sm" len="sm"/>
            <a:tailEnd/>
          </a:ln>
        </p:spPr>
        <p:txBody>
          <a:bodyPr wrap="none" anchor="ctr"/>
          <a:lstStyle/>
          <a:p>
            <a:endParaRPr lang="en-US"/>
          </a:p>
        </p:txBody>
      </p:sp>
      <p:sp>
        <p:nvSpPr>
          <p:cNvPr id="43016" name="Line 454"/>
          <p:cNvSpPr>
            <a:spLocks noChangeShapeType="1"/>
          </p:cNvSpPr>
          <p:nvPr/>
        </p:nvSpPr>
        <p:spPr bwMode="auto">
          <a:xfrm flipH="1" flipV="1">
            <a:off x="6064250" y="3671888"/>
            <a:ext cx="990600" cy="762000"/>
          </a:xfrm>
          <a:prstGeom prst="line">
            <a:avLst/>
          </a:prstGeom>
          <a:noFill/>
          <a:ln w="76200" cmpd="tri">
            <a:solidFill>
              <a:srgbClr val="FF0000"/>
            </a:solidFill>
            <a:round/>
            <a:headEnd type="none" w="sm" len="sm"/>
            <a:tailEnd/>
          </a:ln>
        </p:spPr>
        <p:txBody>
          <a:bodyPr wrap="none" anchor="ctr"/>
          <a:lstStyle/>
          <a:p>
            <a:endParaRPr lang="en-US"/>
          </a:p>
        </p:txBody>
      </p:sp>
      <p:grpSp>
        <p:nvGrpSpPr>
          <p:cNvPr id="43017" name="Group 3"/>
          <p:cNvGrpSpPr>
            <a:grpSpLocks/>
          </p:cNvGrpSpPr>
          <p:nvPr/>
        </p:nvGrpSpPr>
        <p:grpSpPr bwMode="auto">
          <a:xfrm>
            <a:off x="1752600" y="2393950"/>
            <a:ext cx="5472113" cy="1752600"/>
            <a:chOff x="1104" y="1536"/>
            <a:chExt cx="3447" cy="1104"/>
          </a:xfrm>
        </p:grpSpPr>
        <p:sp>
          <p:nvSpPr>
            <p:cNvPr id="43420" name="Oval 4"/>
            <p:cNvSpPr>
              <a:spLocks noChangeArrowheads="1"/>
            </p:cNvSpPr>
            <p:nvPr/>
          </p:nvSpPr>
          <p:spPr bwMode="auto">
            <a:xfrm>
              <a:off x="1104" y="1573"/>
              <a:ext cx="3447" cy="1067"/>
            </a:xfrm>
            <a:prstGeom prst="ellipse">
              <a:avLst/>
            </a:prstGeom>
            <a:gradFill rotWithShape="1">
              <a:gsLst>
                <a:gs pos="0">
                  <a:srgbClr val="FFFFFF"/>
                </a:gs>
                <a:gs pos="100000">
                  <a:srgbClr val="CCFF99"/>
                </a:gs>
              </a:gsLst>
              <a:lin ang="5400000" scaled="1"/>
            </a:gradFill>
            <a:ln w="9525">
              <a:solidFill>
                <a:schemeClr val="bg2"/>
              </a:solidFill>
              <a:round/>
              <a:headEnd/>
              <a:tailEnd/>
            </a:ln>
          </p:spPr>
          <p:txBody>
            <a:bodyPr wrap="none" anchor="ctr"/>
            <a:lstStyle/>
            <a:p>
              <a:pPr fontAlgn="t"/>
              <a:endParaRPr lang="en-US"/>
            </a:p>
          </p:txBody>
        </p:sp>
        <p:grpSp>
          <p:nvGrpSpPr>
            <p:cNvPr id="43421" name="Group 53"/>
            <p:cNvGrpSpPr>
              <a:grpSpLocks/>
            </p:cNvGrpSpPr>
            <p:nvPr/>
          </p:nvGrpSpPr>
          <p:grpSpPr bwMode="auto">
            <a:xfrm>
              <a:off x="1848" y="1840"/>
              <a:ext cx="2221" cy="504"/>
              <a:chOff x="1488" y="1392"/>
              <a:chExt cx="1248" cy="514"/>
            </a:xfrm>
          </p:grpSpPr>
          <p:sp>
            <p:nvSpPr>
              <p:cNvPr id="415" name="AutoShape 54"/>
              <p:cNvSpPr>
                <a:spLocks noChangeArrowheads="1"/>
              </p:cNvSpPr>
              <p:nvPr/>
            </p:nvSpPr>
            <p:spPr bwMode="auto">
              <a:xfrm>
                <a:off x="1488" y="1475"/>
                <a:ext cx="1248" cy="431"/>
              </a:xfrm>
              <a:prstGeom prst="parallelogram">
                <a:avLst>
                  <a:gd name="adj" fmla="val 48683"/>
                </a:avLst>
              </a:prstGeom>
              <a:solidFill>
                <a:srgbClr val="DDDDDD"/>
              </a:solidFill>
              <a:ln w="9525">
                <a:noFill/>
                <a:miter lim="800000"/>
                <a:headEnd/>
                <a:tailEnd/>
              </a:ln>
              <a:effectLst>
                <a:outerShdw dist="40161" dir="4293903" algn="ctr" rotWithShape="0">
                  <a:schemeClr val="bg2"/>
                </a:outerShdw>
              </a:effectLst>
            </p:spPr>
            <p:txBody>
              <a:bodyPr lIns="91396" tIns="45697" rIns="91396" bIns="45697" anchor="ctr">
                <a:spAutoFit/>
              </a:bodyPr>
              <a:lstStyle/>
              <a:p>
                <a:pPr algn="ctr" defTabSz="912813" fontAlgn="t">
                  <a:lnSpc>
                    <a:spcPct val="120000"/>
                  </a:lnSpc>
                  <a:spcBef>
                    <a:spcPct val="20000"/>
                  </a:spcBef>
                  <a:buClr>
                    <a:schemeClr val="tx2"/>
                  </a:buClr>
                  <a:buFont typeface="Wingdings" pitchFamily="2" charset="2"/>
                  <a:buChar char="Ø"/>
                  <a:defRPr/>
                </a:pPr>
                <a:endParaRPr lang="zh-CN" altLang="en-US" sz="2000">
                  <a:solidFill>
                    <a:schemeClr val="tx2"/>
                  </a:solidFill>
                  <a:ea typeface="SimSun" pitchFamily="2" charset="-122"/>
                  <a:cs typeface="Arial" pitchFamily="34" charset="0"/>
                </a:endParaRPr>
              </a:p>
            </p:txBody>
          </p:sp>
          <p:sp>
            <p:nvSpPr>
              <p:cNvPr id="43425" name="Line 55"/>
              <p:cNvSpPr>
                <a:spLocks noChangeShapeType="1"/>
              </p:cNvSpPr>
              <p:nvPr/>
            </p:nvSpPr>
            <p:spPr bwMode="auto">
              <a:xfrm>
                <a:off x="1680" y="1739"/>
                <a:ext cx="568" cy="0"/>
              </a:xfrm>
              <a:prstGeom prst="line">
                <a:avLst/>
              </a:prstGeom>
              <a:noFill/>
              <a:ln w="12700">
                <a:solidFill>
                  <a:schemeClr val="tx1"/>
                </a:solidFill>
                <a:round/>
                <a:headEnd/>
                <a:tailEnd/>
              </a:ln>
            </p:spPr>
            <p:txBody>
              <a:bodyPr/>
              <a:lstStyle/>
              <a:p>
                <a:endParaRPr lang="en-US"/>
              </a:p>
            </p:txBody>
          </p:sp>
          <p:sp>
            <p:nvSpPr>
              <p:cNvPr id="43426" name="Line 56"/>
              <p:cNvSpPr>
                <a:spLocks noChangeShapeType="1"/>
              </p:cNvSpPr>
              <p:nvPr/>
            </p:nvSpPr>
            <p:spPr bwMode="auto">
              <a:xfrm flipH="1">
                <a:off x="1807" y="1632"/>
                <a:ext cx="65" cy="107"/>
              </a:xfrm>
              <a:prstGeom prst="line">
                <a:avLst/>
              </a:prstGeom>
              <a:noFill/>
              <a:ln w="9525">
                <a:solidFill>
                  <a:schemeClr val="tx1"/>
                </a:solidFill>
                <a:round/>
                <a:headEnd/>
                <a:tailEnd/>
              </a:ln>
            </p:spPr>
            <p:txBody>
              <a:bodyPr/>
              <a:lstStyle/>
              <a:p>
                <a:endParaRPr lang="en-US"/>
              </a:p>
            </p:txBody>
          </p:sp>
          <p:sp>
            <p:nvSpPr>
              <p:cNvPr id="43427" name="Line 57"/>
              <p:cNvSpPr>
                <a:spLocks noChangeShapeType="1"/>
              </p:cNvSpPr>
              <p:nvPr/>
            </p:nvSpPr>
            <p:spPr bwMode="auto">
              <a:xfrm flipV="1">
                <a:off x="2064" y="1628"/>
                <a:ext cx="52" cy="111"/>
              </a:xfrm>
              <a:prstGeom prst="line">
                <a:avLst/>
              </a:prstGeom>
              <a:noFill/>
              <a:ln w="9525">
                <a:solidFill>
                  <a:schemeClr val="tx1"/>
                </a:solidFill>
                <a:round/>
                <a:headEnd/>
                <a:tailEnd/>
              </a:ln>
            </p:spPr>
            <p:txBody>
              <a:bodyPr/>
              <a:lstStyle/>
              <a:p>
                <a:endParaRPr lang="en-US"/>
              </a:p>
            </p:txBody>
          </p:sp>
          <p:grpSp>
            <p:nvGrpSpPr>
              <p:cNvPr id="43428" name="Group 58"/>
              <p:cNvGrpSpPr>
                <a:grpSpLocks/>
              </p:cNvGrpSpPr>
              <p:nvPr/>
            </p:nvGrpSpPr>
            <p:grpSpPr bwMode="auto">
              <a:xfrm>
                <a:off x="1776" y="1488"/>
                <a:ext cx="166" cy="216"/>
                <a:chOff x="2976" y="3264"/>
                <a:chExt cx="720" cy="577"/>
              </a:xfrm>
            </p:grpSpPr>
            <p:grpSp>
              <p:nvGrpSpPr>
                <p:cNvPr id="43451" name="Group 59"/>
                <p:cNvGrpSpPr>
                  <a:grpSpLocks/>
                </p:cNvGrpSpPr>
                <p:nvPr/>
              </p:nvGrpSpPr>
              <p:grpSpPr bwMode="auto">
                <a:xfrm>
                  <a:off x="2976" y="3616"/>
                  <a:ext cx="720" cy="225"/>
                  <a:chOff x="2304" y="2166"/>
                  <a:chExt cx="288" cy="90"/>
                </a:xfrm>
              </p:grpSpPr>
              <p:sp>
                <p:nvSpPr>
                  <p:cNvPr id="43467" name="Oval 6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68" name="Oval 6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52" name="Group 62"/>
                <p:cNvGrpSpPr>
                  <a:grpSpLocks/>
                </p:cNvGrpSpPr>
                <p:nvPr/>
              </p:nvGrpSpPr>
              <p:grpSpPr bwMode="auto">
                <a:xfrm>
                  <a:off x="2976" y="3552"/>
                  <a:ext cx="720" cy="225"/>
                  <a:chOff x="2304" y="2166"/>
                  <a:chExt cx="288" cy="90"/>
                </a:xfrm>
              </p:grpSpPr>
              <p:sp>
                <p:nvSpPr>
                  <p:cNvPr id="43465" name="Oval 6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66" name="Oval 6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53" name="Group 65"/>
                <p:cNvGrpSpPr>
                  <a:grpSpLocks/>
                </p:cNvGrpSpPr>
                <p:nvPr/>
              </p:nvGrpSpPr>
              <p:grpSpPr bwMode="auto">
                <a:xfrm>
                  <a:off x="2976" y="3489"/>
                  <a:ext cx="720" cy="225"/>
                  <a:chOff x="2304" y="2166"/>
                  <a:chExt cx="288" cy="90"/>
                </a:xfrm>
              </p:grpSpPr>
              <p:sp>
                <p:nvSpPr>
                  <p:cNvPr id="43463" name="Oval 6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64" name="Oval 6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54" name="Group 68"/>
                <p:cNvGrpSpPr>
                  <a:grpSpLocks/>
                </p:cNvGrpSpPr>
                <p:nvPr/>
              </p:nvGrpSpPr>
              <p:grpSpPr bwMode="auto">
                <a:xfrm>
                  <a:off x="2976" y="3419"/>
                  <a:ext cx="720" cy="225"/>
                  <a:chOff x="2304" y="2166"/>
                  <a:chExt cx="288" cy="90"/>
                </a:xfrm>
              </p:grpSpPr>
              <p:sp>
                <p:nvSpPr>
                  <p:cNvPr id="43461" name="Oval 6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62" name="Oval 7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55" name="Group 71"/>
                <p:cNvGrpSpPr>
                  <a:grpSpLocks/>
                </p:cNvGrpSpPr>
                <p:nvPr/>
              </p:nvGrpSpPr>
              <p:grpSpPr bwMode="auto">
                <a:xfrm>
                  <a:off x="2976" y="3349"/>
                  <a:ext cx="720" cy="225"/>
                  <a:chOff x="2304" y="2166"/>
                  <a:chExt cx="288" cy="90"/>
                </a:xfrm>
              </p:grpSpPr>
              <p:sp>
                <p:nvSpPr>
                  <p:cNvPr id="43459" name="Oval 72"/>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60" name="Oval 73"/>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56" name="Group 74"/>
                <p:cNvGrpSpPr>
                  <a:grpSpLocks/>
                </p:cNvGrpSpPr>
                <p:nvPr/>
              </p:nvGrpSpPr>
              <p:grpSpPr bwMode="auto">
                <a:xfrm>
                  <a:off x="2976" y="3264"/>
                  <a:ext cx="720" cy="225"/>
                  <a:chOff x="2304" y="2112"/>
                  <a:chExt cx="288" cy="90"/>
                </a:xfrm>
              </p:grpSpPr>
              <p:sp>
                <p:nvSpPr>
                  <p:cNvPr id="43457" name="Oval 75"/>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58" name="Oval 76"/>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nvGrpSpPr>
              <p:cNvPr id="43429" name="Group 77"/>
              <p:cNvGrpSpPr>
                <a:grpSpLocks/>
              </p:cNvGrpSpPr>
              <p:nvPr/>
            </p:nvGrpSpPr>
            <p:grpSpPr bwMode="auto">
              <a:xfrm>
                <a:off x="2208" y="1392"/>
                <a:ext cx="385" cy="402"/>
                <a:chOff x="3960" y="12396"/>
                <a:chExt cx="614" cy="690"/>
              </a:xfrm>
            </p:grpSpPr>
            <p:pic>
              <p:nvPicPr>
                <p:cNvPr id="43449" name="Picture 78" descr="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66" y="12396"/>
                  <a:ext cx="408" cy="651"/>
                </a:xfrm>
                <a:prstGeom prst="rect">
                  <a:avLst/>
                </a:prstGeom>
                <a:noFill/>
                <a:ln w="9525">
                  <a:noFill/>
                  <a:miter lim="800000"/>
                  <a:headEnd/>
                  <a:tailEnd/>
                </a:ln>
              </p:spPr>
            </p:pic>
            <p:pic>
              <p:nvPicPr>
                <p:cNvPr id="43450" name="Picture 79" descr="PC Blu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0" y="12710"/>
                  <a:ext cx="368" cy="376"/>
                </a:xfrm>
                <a:prstGeom prst="rect">
                  <a:avLst/>
                </a:prstGeom>
                <a:noFill/>
                <a:ln w="9525">
                  <a:noFill/>
                  <a:miter lim="800000"/>
                  <a:headEnd/>
                  <a:tailEnd/>
                </a:ln>
              </p:spPr>
            </p:pic>
          </p:grpSp>
          <p:grpSp>
            <p:nvGrpSpPr>
              <p:cNvPr id="43430" name="Group 80"/>
              <p:cNvGrpSpPr>
                <a:grpSpLocks/>
              </p:cNvGrpSpPr>
              <p:nvPr/>
            </p:nvGrpSpPr>
            <p:grpSpPr bwMode="auto">
              <a:xfrm>
                <a:off x="2014" y="1488"/>
                <a:ext cx="176" cy="201"/>
                <a:chOff x="432" y="3360"/>
                <a:chExt cx="432" cy="468"/>
              </a:xfrm>
            </p:grpSpPr>
            <p:grpSp>
              <p:nvGrpSpPr>
                <p:cNvPr id="43431" name="Group 81"/>
                <p:cNvGrpSpPr>
                  <a:grpSpLocks/>
                </p:cNvGrpSpPr>
                <p:nvPr/>
              </p:nvGrpSpPr>
              <p:grpSpPr bwMode="auto">
                <a:xfrm>
                  <a:off x="432" y="3600"/>
                  <a:ext cx="432" cy="228"/>
                  <a:chOff x="432" y="288"/>
                  <a:chExt cx="1488" cy="372"/>
                </a:xfrm>
              </p:grpSpPr>
              <p:sp>
                <p:nvSpPr>
                  <p:cNvPr id="43447" name="Oval 82"/>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48" name="Oval 83"/>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32" name="Group 84"/>
                <p:cNvGrpSpPr>
                  <a:grpSpLocks/>
                </p:cNvGrpSpPr>
                <p:nvPr/>
              </p:nvGrpSpPr>
              <p:grpSpPr bwMode="auto">
                <a:xfrm>
                  <a:off x="432" y="3552"/>
                  <a:ext cx="432" cy="228"/>
                  <a:chOff x="432" y="288"/>
                  <a:chExt cx="1488" cy="372"/>
                </a:xfrm>
              </p:grpSpPr>
              <p:sp>
                <p:nvSpPr>
                  <p:cNvPr id="43445" name="Oval 85"/>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46" name="Oval 86"/>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33" name="Group 87"/>
                <p:cNvGrpSpPr>
                  <a:grpSpLocks/>
                </p:cNvGrpSpPr>
                <p:nvPr/>
              </p:nvGrpSpPr>
              <p:grpSpPr bwMode="auto">
                <a:xfrm>
                  <a:off x="432" y="3504"/>
                  <a:ext cx="432" cy="228"/>
                  <a:chOff x="432" y="288"/>
                  <a:chExt cx="1488" cy="372"/>
                </a:xfrm>
              </p:grpSpPr>
              <p:sp>
                <p:nvSpPr>
                  <p:cNvPr id="43443" name="Oval 88"/>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44" name="Oval 89"/>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34" name="Group 90"/>
                <p:cNvGrpSpPr>
                  <a:grpSpLocks/>
                </p:cNvGrpSpPr>
                <p:nvPr/>
              </p:nvGrpSpPr>
              <p:grpSpPr bwMode="auto">
                <a:xfrm>
                  <a:off x="432" y="3456"/>
                  <a:ext cx="432" cy="228"/>
                  <a:chOff x="432" y="288"/>
                  <a:chExt cx="1488" cy="372"/>
                </a:xfrm>
              </p:grpSpPr>
              <p:sp>
                <p:nvSpPr>
                  <p:cNvPr id="43441" name="Oval 91"/>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42" name="Oval 92"/>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35" name="Group 93"/>
                <p:cNvGrpSpPr>
                  <a:grpSpLocks/>
                </p:cNvGrpSpPr>
                <p:nvPr/>
              </p:nvGrpSpPr>
              <p:grpSpPr bwMode="auto">
                <a:xfrm>
                  <a:off x="432" y="3408"/>
                  <a:ext cx="432" cy="228"/>
                  <a:chOff x="432" y="288"/>
                  <a:chExt cx="1488" cy="372"/>
                </a:xfrm>
              </p:grpSpPr>
              <p:sp>
                <p:nvSpPr>
                  <p:cNvPr id="43439" name="Oval 94"/>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40" name="Oval 95"/>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nvGrpSpPr>
                <p:cNvPr id="43436" name="Group 96"/>
                <p:cNvGrpSpPr>
                  <a:grpSpLocks/>
                </p:cNvGrpSpPr>
                <p:nvPr/>
              </p:nvGrpSpPr>
              <p:grpSpPr bwMode="auto">
                <a:xfrm>
                  <a:off x="432" y="3360"/>
                  <a:ext cx="432" cy="228"/>
                  <a:chOff x="432" y="288"/>
                  <a:chExt cx="1488" cy="372"/>
                </a:xfrm>
              </p:grpSpPr>
              <p:sp>
                <p:nvSpPr>
                  <p:cNvPr id="43437" name="Oval 97"/>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sp>
                <p:nvSpPr>
                  <p:cNvPr id="43438" name="Oval 98"/>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2000">
                      <a:solidFill>
                        <a:schemeClr val="tx2"/>
                      </a:solidFill>
                      <a:ea typeface="宋体" pitchFamily="2" charset="-122"/>
                      <a:cs typeface="Arial" pitchFamily="34" charset="0"/>
                    </a:endParaRPr>
                  </a:p>
                </p:txBody>
              </p:sp>
            </p:grpSp>
          </p:grpSp>
        </p:grpSp>
        <p:sp>
          <p:nvSpPr>
            <p:cNvPr id="43422" name="Rectangle 183"/>
            <p:cNvSpPr>
              <a:spLocks noChangeArrowheads="1"/>
            </p:cNvSpPr>
            <p:nvPr/>
          </p:nvSpPr>
          <p:spPr bwMode="auto">
            <a:xfrm>
              <a:off x="2064" y="1536"/>
              <a:ext cx="1680" cy="373"/>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500" b="1">
                  <a:solidFill>
                    <a:srgbClr val="990000"/>
                  </a:solidFill>
                  <a:ea typeface="SimHei" pitchFamily="49" charset="-122"/>
                  <a:cs typeface="Arial" pitchFamily="34" charset="0"/>
                </a:rPr>
                <a:t>Contact Center Platform</a:t>
              </a:r>
            </a:p>
          </p:txBody>
        </p:sp>
        <p:pic>
          <p:nvPicPr>
            <p:cNvPr id="43423" name="Picture 4" descr="IMG_1904副本"/>
            <p:cNvPicPr>
              <a:picLocks noChangeAspect="1" noChangeArrowheads="1"/>
            </p:cNvPicPr>
            <p:nvPr/>
          </p:nvPicPr>
          <p:blipFill>
            <a:blip r:embed="rId6" cstate="print"/>
            <a:srcRect/>
            <a:stretch>
              <a:fillRect/>
            </a:stretch>
          </p:blipFill>
          <p:spPr bwMode="auto">
            <a:xfrm>
              <a:off x="1739" y="1870"/>
              <a:ext cx="522" cy="437"/>
            </a:xfrm>
            <a:prstGeom prst="rect">
              <a:avLst/>
            </a:prstGeom>
            <a:noFill/>
            <a:ln w="9525">
              <a:noFill/>
              <a:miter lim="800000"/>
              <a:headEnd/>
              <a:tailEnd/>
            </a:ln>
          </p:spPr>
        </p:pic>
      </p:grpSp>
      <p:grpSp>
        <p:nvGrpSpPr>
          <p:cNvPr id="43416" name="Group 70"/>
          <p:cNvGrpSpPr>
            <a:grpSpLocks/>
          </p:cNvGrpSpPr>
          <p:nvPr/>
        </p:nvGrpSpPr>
        <p:grpSpPr bwMode="auto">
          <a:xfrm>
            <a:off x="1243013" y="5438775"/>
            <a:ext cx="1370012" cy="454025"/>
            <a:chOff x="1066" y="3113"/>
            <a:chExt cx="910" cy="457"/>
          </a:xfrm>
        </p:grpSpPr>
        <p:sp>
          <p:nvSpPr>
            <p:cNvPr id="43418" name="Rectangle 71"/>
            <p:cNvSpPr>
              <a:spLocks noChangeArrowheads="1"/>
            </p:cNvSpPr>
            <p:nvPr/>
          </p:nvSpPr>
          <p:spPr bwMode="auto">
            <a:xfrm>
              <a:off x="1432" y="3358"/>
              <a:ext cx="544" cy="212"/>
            </a:xfrm>
            <a:prstGeom prst="rect">
              <a:avLst/>
            </a:prstGeom>
            <a:noFill/>
            <a:ln w="9525">
              <a:noFill/>
              <a:miter lim="800000"/>
              <a:headEnd/>
              <a:tailEnd/>
            </a:ln>
          </p:spPr>
          <p:txBody>
            <a:bodyPr lIns="0" tIns="0" rIns="0" bIns="0"/>
            <a:lstStyle/>
            <a:p>
              <a:pPr algn="ctr" defTabSz="784225" fontAlgn="t"/>
              <a:r>
                <a:rPr kumimoji="1" lang="en-US" altLang="zh-CN" sz="1100">
                  <a:solidFill>
                    <a:srgbClr val="000000"/>
                  </a:solidFill>
                  <a:ea typeface="宋体" pitchFamily="2" charset="-122"/>
                </a:rPr>
                <a:t>IP Phone</a:t>
              </a:r>
              <a:endParaRPr kumimoji="1" lang="en-US" altLang="zh-CN" sz="1100">
                <a:solidFill>
                  <a:srgbClr val="000000"/>
                </a:solidFill>
                <a:latin typeface="Times New Roman" pitchFamily="18" charset="0"/>
                <a:ea typeface="宋体" pitchFamily="2" charset="-122"/>
              </a:endParaRPr>
            </a:p>
          </p:txBody>
        </p:sp>
        <p:pic>
          <p:nvPicPr>
            <p:cNvPr id="43419" name="Picture 72" descr="可视电话"/>
            <p:cNvPicPr>
              <a:picLocks noChangeAspect="1" noChangeArrowheads="1"/>
            </p:cNvPicPr>
            <p:nvPr/>
          </p:nvPicPr>
          <p:blipFill>
            <a:blip r:embed="rId7" cstate="print"/>
            <a:srcRect/>
            <a:stretch>
              <a:fillRect/>
            </a:stretch>
          </p:blipFill>
          <p:spPr bwMode="auto">
            <a:xfrm>
              <a:off x="1066" y="3113"/>
              <a:ext cx="499" cy="336"/>
            </a:xfrm>
            <a:prstGeom prst="rect">
              <a:avLst/>
            </a:prstGeom>
            <a:noFill/>
            <a:ln w="9525">
              <a:noFill/>
              <a:miter lim="800000"/>
              <a:headEnd/>
              <a:tailEnd/>
            </a:ln>
          </p:spPr>
        </p:pic>
      </p:grpSp>
      <p:sp>
        <p:nvSpPr>
          <p:cNvPr id="43417" name="Line 86"/>
          <p:cNvSpPr>
            <a:spLocks noChangeShapeType="1"/>
          </p:cNvSpPr>
          <p:nvPr/>
        </p:nvSpPr>
        <p:spPr bwMode="auto">
          <a:xfrm flipV="1">
            <a:off x="1647825" y="4924425"/>
            <a:ext cx="0" cy="533400"/>
          </a:xfrm>
          <a:prstGeom prst="line">
            <a:avLst/>
          </a:prstGeom>
          <a:noFill/>
          <a:ln w="9525">
            <a:solidFill>
              <a:schemeClr val="bg2"/>
            </a:solidFill>
            <a:round/>
            <a:headEnd/>
            <a:tailEnd/>
          </a:ln>
        </p:spPr>
        <p:txBody>
          <a:bodyPr/>
          <a:lstStyle/>
          <a:p>
            <a:endParaRPr lang="en-US"/>
          </a:p>
        </p:txBody>
      </p:sp>
      <p:pic>
        <p:nvPicPr>
          <p:cNvPr id="43402" name="Picture 73" descr="DIANHUA"/>
          <p:cNvPicPr>
            <a:picLocks noChangeAspect="1" noChangeArrowheads="1"/>
          </p:cNvPicPr>
          <p:nvPr/>
        </p:nvPicPr>
        <p:blipFill>
          <a:blip r:embed="rId8" cstate="print">
            <a:clrChange>
              <a:clrFrom>
                <a:srgbClr val="FFFFFF"/>
              </a:clrFrom>
              <a:clrTo>
                <a:srgbClr val="FFFFFF">
                  <a:alpha val="0"/>
                </a:srgbClr>
              </a:clrTo>
            </a:clrChange>
            <a:lum bright="12000"/>
          </a:blip>
          <a:srcRect/>
          <a:stretch>
            <a:fillRect/>
          </a:stretch>
        </p:blipFill>
        <p:spPr bwMode="auto">
          <a:xfrm>
            <a:off x="1260475" y="1189038"/>
            <a:ext cx="609600" cy="457200"/>
          </a:xfrm>
          <a:prstGeom prst="rect">
            <a:avLst/>
          </a:prstGeom>
          <a:noFill/>
          <a:ln w="9525">
            <a:noFill/>
            <a:miter lim="800000"/>
            <a:headEnd/>
            <a:tailEnd/>
          </a:ln>
        </p:spPr>
      </p:pic>
      <p:sp>
        <p:nvSpPr>
          <p:cNvPr id="43403" name="Rectangle 74"/>
          <p:cNvSpPr>
            <a:spLocks noChangeArrowheads="1"/>
          </p:cNvSpPr>
          <p:nvPr/>
        </p:nvSpPr>
        <p:spPr bwMode="auto">
          <a:xfrm>
            <a:off x="1712913" y="1392238"/>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Phone</a:t>
            </a:r>
          </a:p>
        </p:txBody>
      </p:sp>
      <p:sp>
        <p:nvSpPr>
          <p:cNvPr id="43404" name="Line 87"/>
          <p:cNvSpPr>
            <a:spLocks noChangeShapeType="1"/>
          </p:cNvSpPr>
          <p:nvPr/>
        </p:nvSpPr>
        <p:spPr bwMode="auto">
          <a:xfrm>
            <a:off x="1489075" y="1493838"/>
            <a:ext cx="0" cy="381000"/>
          </a:xfrm>
          <a:prstGeom prst="line">
            <a:avLst/>
          </a:prstGeom>
          <a:noFill/>
          <a:ln w="9525">
            <a:solidFill>
              <a:schemeClr val="bg2"/>
            </a:solidFill>
            <a:round/>
            <a:headEnd/>
            <a:tailEnd/>
          </a:ln>
        </p:spPr>
        <p:txBody>
          <a:bodyPr/>
          <a:lstStyle/>
          <a:p>
            <a:endParaRPr lang="en-US"/>
          </a:p>
        </p:txBody>
      </p:sp>
      <p:sp>
        <p:nvSpPr>
          <p:cNvPr id="43039" name="Rectangle 75"/>
          <p:cNvSpPr>
            <a:spLocks noChangeArrowheads="1"/>
          </p:cNvSpPr>
          <p:nvPr/>
        </p:nvSpPr>
        <p:spPr bwMode="auto">
          <a:xfrm>
            <a:off x="6738938" y="1281113"/>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Mobile</a:t>
            </a:r>
          </a:p>
        </p:txBody>
      </p:sp>
      <p:sp>
        <p:nvSpPr>
          <p:cNvPr id="43040" name="Line 88"/>
          <p:cNvSpPr>
            <a:spLocks noChangeShapeType="1"/>
          </p:cNvSpPr>
          <p:nvPr/>
        </p:nvSpPr>
        <p:spPr bwMode="auto">
          <a:xfrm>
            <a:off x="7472363" y="1455738"/>
            <a:ext cx="0" cy="457200"/>
          </a:xfrm>
          <a:prstGeom prst="line">
            <a:avLst/>
          </a:prstGeom>
          <a:noFill/>
          <a:ln w="9525">
            <a:solidFill>
              <a:schemeClr val="bg2"/>
            </a:solidFill>
            <a:round/>
            <a:headEnd/>
            <a:tailEnd/>
          </a:ln>
        </p:spPr>
        <p:txBody>
          <a:bodyPr/>
          <a:lstStyle/>
          <a:p>
            <a:endParaRPr lang="en-US"/>
          </a:p>
        </p:txBody>
      </p:sp>
      <p:pic>
        <p:nvPicPr>
          <p:cNvPr id="43041" name="Picture 89" descr="cf62-silver-side-off-opened"/>
          <p:cNvPicPr>
            <a:picLocks noChangeAspect="1" noChangeArrowheads="1"/>
          </p:cNvPicPr>
          <p:nvPr/>
        </p:nvPicPr>
        <p:blipFill>
          <a:blip r:embed="rId9" cstate="print"/>
          <a:srcRect/>
          <a:stretch>
            <a:fillRect/>
          </a:stretch>
        </p:blipFill>
        <p:spPr bwMode="auto">
          <a:xfrm>
            <a:off x="7199313" y="1184275"/>
            <a:ext cx="481012" cy="481013"/>
          </a:xfrm>
          <a:prstGeom prst="rect">
            <a:avLst/>
          </a:prstGeom>
          <a:noFill/>
          <a:ln w="9525">
            <a:noFill/>
            <a:miter lim="800000"/>
            <a:headEnd/>
            <a:tailEnd/>
          </a:ln>
        </p:spPr>
      </p:pic>
      <p:pic>
        <p:nvPicPr>
          <p:cNvPr id="43023" name="Picture 76" descr="cf62-silver-side-off-opened"/>
          <p:cNvPicPr>
            <a:picLocks noChangeAspect="1" noChangeArrowheads="1"/>
          </p:cNvPicPr>
          <p:nvPr/>
        </p:nvPicPr>
        <p:blipFill>
          <a:blip r:embed="rId9" cstate="print"/>
          <a:srcRect/>
          <a:stretch>
            <a:fillRect/>
          </a:stretch>
        </p:blipFill>
        <p:spPr bwMode="auto">
          <a:xfrm>
            <a:off x="6094413" y="4918075"/>
            <a:ext cx="481012" cy="481013"/>
          </a:xfrm>
          <a:prstGeom prst="rect">
            <a:avLst/>
          </a:prstGeom>
          <a:noFill/>
          <a:ln w="9525">
            <a:noFill/>
            <a:miter lim="800000"/>
            <a:headEnd/>
            <a:tailEnd/>
          </a:ln>
        </p:spPr>
      </p:pic>
      <p:grpSp>
        <p:nvGrpSpPr>
          <p:cNvPr id="43024" name="Group 77"/>
          <p:cNvGrpSpPr>
            <a:grpSpLocks/>
          </p:cNvGrpSpPr>
          <p:nvPr/>
        </p:nvGrpSpPr>
        <p:grpSpPr bwMode="auto">
          <a:xfrm>
            <a:off x="6423025" y="5321300"/>
            <a:ext cx="819150" cy="476250"/>
            <a:chOff x="1066" y="3113"/>
            <a:chExt cx="544" cy="480"/>
          </a:xfrm>
        </p:grpSpPr>
        <p:sp>
          <p:nvSpPr>
            <p:cNvPr id="43035" name="Rectangle 78"/>
            <p:cNvSpPr>
              <a:spLocks noChangeArrowheads="1"/>
            </p:cNvSpPr>
            <p:nvPr/>
          </p:nvSpPr>
          <p:spPr bwMode="auto">
            <a:xfrm>
              <a:off x="1066" y="3475"/>
              <a:ext cx="544" cy="118"/>
            </a:xfrm>
            <a:prstGeom prst="rect">
              <a:avLst/>
            </a:prstGeom>
            <a:noFill/>
            <a:ln w="9525">
              <a:noFill/>
              <a:miter lim="800000"/>
              <a:headEnd/>
              <a:tailEnd/>
            </a:ln>
          </p:spPr>
          <p:txBody>
            <a:bodyPr lIns="0" tIns="0" rIns="0" bIns="0"/>
            <a:lstStyle/>
            <a:p>
              <a:pPr algn="ctr" defTabSz="784225" fontAlgn="t"/>
              <a:r>
                <a:rPr kumimoji="1" lang="en-US" altLang="zh-CN" sz="1100">
                  <a:solidFill>
                    <a:srgbClr val="000000"/>
                  </a:solidFill>
                  <a:ea typeface="宋体" pitchFamily="2" charset="-122"/>
                </a:rPr>
                <a:t>IP Phone</a:t>
              </a:r>
              <a:endParaRPr kumimoji="1" lang="en-US" altLang="zh-CN" sz="1100">
                <a:solidFill>
                  <a:srgbClr val="000000"/>
                </a:solidFill>
                <a:latin typeface="Times New Roman" pitchFamily="18" charset="0"/>
                <a:ea typeface="宋体" pitchFamily="2" charset="-122"/>
              </a:endParaRPr>
            </a:p>
          </p:txBody>
        </p:sp>
        <p:pic>
          <p:nvPicPr>
            <p:cNvPr id="43036" name="Picture 79" descr="可视电话"/>
            <p:cNvPicPr>
              <a:picLocks noChangeAspect="1" noChangeArrowheads="1"/>
            </p:cNvPicPr>
            <p:nvPr/>
          </p:nvPicPr>
          <p:blipFill>
            <a:blip r:embed="rId7" cstate="print"/>
            <a:srcRect/>
            <a:stretch>
              <a:fillRect/>
            </a:stretch>
          </p:blipFill>
          <p:spPr bwMode="auto">
            <a:xfrm>
              <a:off x="1066" y="3113"/>
              <a:ext cx="499" cy="336"/>
            </a:xfrm>
            <a:prstGeom prst="rect">
              <a:avLst/>
            </a:prstGeom>
            <a:noFill/>
            <a:ln w="9525">
              <a:noFill/>
              <a:miter lim="800000"/>
              <a:headEnd/>
              <a:tailEnd/>
            </a:ln>
          </p:spPr>
        </p:pic>
      </p:grpSp>
      <p:pic>
        <p:nvPicPr>
          <p:cNvPr id="43025" name="Picture 80" descr="DIANHUA"/>
          <p:cNvPicPr>
            <a:picLocks noChangeAspect="1" noChangeArrowheads="1"/>
          </p:cNvPicPr>
          <p:nvPr/>
        </p:nvPicPr>
        <p:blipFill>
          <a:blip r:embed="rId8" cstate="print">
            <a:clrChange>
              <a:clrFrom>
                <a:srgbClr val="FFFFFF"/>
              </a:clrFrom>
              <a:clrTo>
                <a:srgbClr val="FFFFFF">
                  <a:alpha val="0"/>
                </a:srgbClr>
              </a:clrTo>
            </a:clrChange>
            <a:lum bright="12000"/>
          </a:blip>
          <a:srcRect/>
          <a:stretch>
            <a:fillRect/>
          </a:stretch>
        </p:blipFill>
        <p:spPr bwMode="auto">
          <a:xfrm>
            <a:off x="7261225" y="5245100"/>
            <a:ext cx="609600" cy="457200"/>
          </a:xfrm>
          <a:prstGeom prst="rect">
            <a:avLst/>
          </a:prstGeom>
          <a:noFill/>
          <a:ln w="9525">
            <a:noFill/>
            <a:miter lim="800000"/>
            <a:headEnd/>
            <a:tailEnd/>
          </a:ln>
        </p:spPr>
      </p:pic>
      <p:sp>
        <p:nvSpPr>
          <p:cNvPr id="43026" name="Rectangle 81"/>
          <p:cNvSpPr>
            <a:spLocks noChangeArrowheads="1"/>
          </p:cNvSpPr>
          <p:nvPr/>
        </p:nvSpPr>
        <p:spPr bwMode="auto">
          <a:xfrm>
            <a:off x="5713413" y="5375275"/>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i="1">
                <a:solidFill>
                  <a:srgbClr val="000000"/>
                </a:solidFill>
                <a:latin typeface="华文细黑" pitchFamily="2" charset="-122"/>
              </a:rPr>
              <a:t>Mobile</a:t>
            </a:r>
          </a:p>
        </p:txBody>
      </p:sp>
      <p:sp>
        <p:nvSpPr>
          <p:cNvPr id="43027" name="Rectangle 82"/>
          <p:cNvSpPr>
            <a:spLocks noChangeArrowheads="1"/>
          </p:cNvSpPr>
          <p:nvPr/>
        </p:nvSpPr>
        <p:spPr bwMode="auto">
          <a:xfrm>
            <a:off x="7246938" y="5680075"/>
            <a:ext cx="700087" cy="250825"/>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Phone</a:t>
            </a:r>
          </a:p>
        </p:txBody>
      </p:sp>
      <p:pic>
        <p:nvPicPr>
          <p:cNvPr id="43029" name="Picture 84" descr="laptop-pcmcia-icon"/>
          <p:cNvPicPr>
            <a:picLocks noChangeAspect="1" noChangeArrowheads="1"/>
          </p:cNvPicPr>
          <p:nvPr/>
        </p:nvPicPr>
        <p:blipFill>
          <a:blip r:embed="rId10" cstate="print"/>
          <a:srcRect/>
          <a:stretch>
            <a:fillRect/>
          </a:stretch>
        </p:blipFill>
        <p:spPr bwMode="auto">
          <a:xfrm>
            <a:off x="7947025" y="4940300"/>
            <a:ext cx="685800" cy="685800"/>
          </a:xfrm>
          <a:prstGeom prst="rect">
            <a:avLst/>
          </a:prstGeom>
          <a:noFill/>
          <a:ln w="9525">
            <a:noFill/>
            <a:miter lim="800000"/>
            <a:headEnd/>
            <a:tailEnd/>
          </a:ln>
        </p:spPr>
      </p:pic>
      <p:sp>
        <p:nvSpPr>
          <p:cNvPr id="43030" name="Rectangle 85"/>
          <p:cNvSpPr>
            <a:spLocks noChangeArrowheads="1"/>
          </p:cNvSpPr>
          <p:nvPr/>
        </p:nvSpPr>
        <p:spPr bwMode="auto">
          <a:xfrm>
            <a:off x="7947025" y="5527675"/>
            <a:ext cx="700088" cy="419100"/>
          </a:xfrm>
          <a:prstGeom prst="rect">
            <a:avLst/>
          </a:prstGeom>
          <a:noFill/>
          <a:ln w="9525">
            <a:noFill/>
            <a:miter lim="800000"/>
            <a:headEnd/>
            <a:tailEnd/>
          </a:ln>
        </p:spPr>
        <p:txBody>
          <a:bodyPr lIns="83370" tIns="41684" rIns="83370" bIns="41684">
            <a:spAutoFit/>
          </a:bodyPr>
          <a:lstStyle/>
          <a:p>
            <a:pPr algn="ctr" defTabSz="835025" fontAlgn="t"/>
            <a:r>
              <a:rPr lang="en-US" altLang="zh-CN" sz="1100">
                <a:solidFill>
                  <a:srgbClr val="000000"/>
                </a:solidFill>
                <a:latin typeface="华文细黑" pitchFamily="2" charset="-122"/>
              </a:rPr>
              <a:t>Laptop/PC</a:t>
            </a:r>
          </a:p>
        </p:txBody>
      </p:sp>
      <p:sp>
        <p:nvSpPr>
          <p:cNvPr id="43031" name="Line 447"/>
          <p:cNvSpPr>
            <a:spLocks noChangeShapeType="1"/>
          </p:cNvSpPr>
          <p:nvPr/>
        </p:nvSpPr>
        <p:spPr bwMode="auto">
          <a:xfrm flipV="1">
            <a:off x="6499225" y="4864100"/>
            <a:ext cx="457200" cy="304800"/>
          </a:xfrm>
          <a:prstGeom prst="line">
            <a:avLst/>
          </a:prstGeom>
          <a:noFill/>
          <a:ln w="9525">
            <a:solidFill>
              <a:schemeClr val="bg2"/>
            </a:solidFill>
            <a:round/>
            <a:headEnd/>
            <a:tailEnd/>
          </a:ln>
        </p:spPr>
        <p:txBody>
          <a:bodyPr/>
          <a:lstStyle/>
          <a:p>
            <a:endParaRPr lang="en-US"/>
          </a:p>
        </p:txBody>
      </p:sp>
      <p:sp>
        <p:nvSpPr>
          <p:cNvPr id="43032" name="Line 448"/>
          <p:cNvSpPr>
            <a:spLocks noChangeShapeType="1"/>
          </p:cNvSpPr>
          <p:nvPr/>
        </p:nvSpPr>
        <p:spPr bwMode="auto">
          <a:xfrm flipV="1">
            <a:off x="6804025" y="4940300"/>
            <a:ext cx="304800" cy="457200"/>
          </a:xfrm>
          <a:prstGeom prst="line">
            <a:avLst/>
          </a:prstGeom>
          <a:noFill/>
          <a:ln w="9525">
            <a:solidFill>
              <a:schemeClr val="bg2"/>
            </a:solidFill>
            <a:round/>
            <a:headEnd/>
            <a:tailEnd/>
          </a:ln>
        </p:spPr>
        <p:txBody>
          <a:bodyPr/>
          <a:lstStyle/>
          <a:p>
            <a:endParaRPr lang="en-US"/>
          </a:p>
        </p:txBody>
      </p:sp>
      <p:sp>
        <p:nvSpPr>
          <p:cNvPr id="43033" name="Line 449"/>
          <p:cNvSpPr>
            <a:spLocks noChangeShapeType="1"/>
          </p:cNvSpPr>
          <p:nvPr/>
        </p:nvSpPr>
        <p:spPr bwMode="auto">
          <a:xfrm flipH="1" flipV="1">
            <a:off x="7337425" y="4940300"/>
            <a:ext cx="228600" cy="304800"/>
          </a:xfrm>
          <a:prstGeom prst="line">
            <a:avLst/>
          </a:prstGeom>
          <a:noFill/>
          <a:ln w="9525">
            <a:solidFill>
              <a:schemeClr val="bg2"/>
            </a:solidFill>
            <a:round/>
            <a:headEnd/>
            <a:tailEnd/>
          </a:ln>
        </p:spPr>
        <p:txBody>
          <a:bodyPr/>
          <a:lstStyle/>
          <a:p>
            <a:endParaRPr lang="en-US"/>
          </a:p>
        </p:txBody>
      </p:sp>
      <p:sp>
        <p:nvSpPr>
          <p:cNvPr id="43034" name="Line 450"/>
          <p:cNvSpPr>
            <a:spLocks noChangeShapeType="1"/>
          </p:cNvSpPr>
          <p:nvPr/>
        </p:nvSpPr>
        <p:spPr bwMode="auto">
          <a:xfrm flipH="1" flipV="1">
            <a:off x="7870825" y="4864100"/>
            <a:ext cx="228600" cy="228600"/>
          </a:xfrm>
          <a:prstGeom prst="line">
            <a:avLst/>
          </a:prstGeom>
          <a:noFill/>
          <a:ln w="9525">
            <a:solidFill>
              <a:schemeClr val="bg2"/>
            </a:solidFill>
            <a:round/>
            <a:headEnd/>
            <a:tailEnd/>
          </a:ln>
        </p:spPr>
        <p:txBody>
          <a:bodyPr/>
          <a:lstStyle/>
          <a:p>
            <a:endParaRPr lang="en-US"/>
          </a:p>
        </p:txBody>
      </p:sp>
      <p:pic>
        <p:nvPicPr>
          <p:cNvPr id="43472" name="Picture 464" descr="图片5"/>
          <p:cNvPicPr>
            <a:picLocks noChangeAspect="1" noChangeArrowheads="1"/>
          </p:cNvPicPr>
          <p:nvPr/>
        </p:nvPicPr>
        <p:blipFill>
          <a:blip r:embed="rId11" cstate="print"/>
          <a:srcRect/>
          <a:stretch>
            <a:fillRect/>
          </a:stretch>
        </p:blipFill>
        <p:spPr bwMode="auto">
          <a:xfrm>
            <a:off x="6592888" y="4227513"/>
            <a:ext cx="1385887" cy="755650"/>
          </a:xfrm>
          <a:prstGeom prst="rect">
            <a:avLst/>
          </a:prstGeom>
          <a:noFill/>
        </p:spPr>
      </p:pic>
      <p:pic>
        <p:nvPicPr>
          <p:cNvPr id="43473" name="Picture 465" descr="图片770"/>
          <p:cNvPicPr>
            <a:picLocks noChangeAspect="1" noChangeArrowheads="1"/>
          </p:cNvPicPr>
          <p:nvPr/>
        </p:nvPicPr>
        <p:blipFill>
          <a:blip r:embed="rId12" cstate="print"/>
          <a:srcRect/>
          <a:stretch>
            <a:fillRect/>
          </a:stretch>
        </p:blipFill>
        <p:spPr bwMode="auto">
          <a:xfrm>
            <a:off x="1066800" y="1838325"/>
            <a:ext cx="1066800" cy="627063"/>
          </a:xfrm>
          <a:prstGeom prst="rect">
            <a:avLst/>
          </a:prstGeom>
          <a:noFill/>
        </p:spPr>
      </p:pic>
      <p:pic>
        <p:nvPicPr>
          <p:cNvPr id="43474" name="Picture 466" descr="图片775"/>
          <p:cNvPicPr>
            <a:picLocks noChangeAspect="1" noChangeArrowheads="1"/>
          </p:cNvPicPr>
          <p:nvPr/>
        </p:nvPicPr>
        <p:blipFill>
          <a:blip r:embed="rId13" cstate="print"/>
          <a:srcRect/>
          <a:stretch>
            <a:fillRect/>
          </a:stretch>
        </p:blipFill>
        <p:spPr bwMode="auto">
          <a:xfrm>
            <a:off x="6888163" y="1824038"/>
            <a:ext cx="1066800" cy="627062"/>
          </a:xfrm>
          <a:prstGeom prst="rect">
            <a:avLst/>
          </a:prstGeom>
          <a:noFill/>
        </p:spPr>
      </p:pic>
      <p:grpSp>
        <p:nvGrpSpPr>
          <p:cNvPr id="43042" name="Group 90"/>
          <p:cNvGrpSpPr>
            <a:grpSpLocks/>
          </p:cNvGrpSpPr>
          <p:nvPr/>
        </p:nvGrpSpPr>
        <p:grpSpPr bwMode="auto">
          <a:xfrm>
            <a:off x="7648575" y="1808163"/>
            <a:ext cx="265113" cy="354012"/>
            <a:chOff x="4355" y="1361"/>
            <a:chExt cx="401" cy="533"/>
          </a:xfrm>
        </p:grpSpPr>
        <p:sp>
          <p:nvSpPr>
            <p:cNvPr id="43043" name="Freeform 91"/>
            <p:cNvSpPr>
              <a:spLocks/>
            </p:cNvSpPr>
            <p:nvPr/>
          </p:nvSpPr>
          <p:spPr bwMode="auto">
            <a:xfrm>
              <a:off x="4409" y="1562"/>
              <a:ext cx="123" cy="332"/>
            </a:xfrm>
            <a:custGeom>
              <a:avLst/>
              <a:gdLst>
                <a:gd name="T0" fmla="*/ 0 w 491"/>
                <a:gd name="T1" fmla="*/ 1329 h 1329"/>
                <a:gd name="T2" fmla="*/ 339 w 491"/>
                <a:gd name="T3" fmla="*/ 625 h 1329"/>
                <a:gd name="T4" fmla="*/ 338 w 491"/>
                <a:gd name="T5" fmla="*/ 619 h 1329"/>
                <a:gd name="T6" fmla="*/ 337 w 491"/>
                <a:gd name="T7" fmla="*/ 612 h 1329"/>
                <a:gd name="T8" fmla="*/ 337 w 491"/>
                <a:gd name="T9" fmla="*/ 606 h 1329"/>
                <a:gd name="T10" fmla="*/ 339 w 491"/>
                <a:gd name="T11" fmla="*/ 599 h 1329"/>
                <a:gd name="T12" fmla="*/ 341 w 491"/>
                <a:gd name="T13" fmla="*/ 594 h 1329"/>
                <a:gd name="T14" fmla="*/ 344 w 491"/>
                <a:gd name="T15" fmla="*/ 590 h 1329"/>
                <a:gd name="T16" fmla="*/ 348 w 491"/>
                <a:gd name="T17" fmla="*/ 588 h 1329"/>
                <a:gd name="T18" fmla="*/ 353 w 491"/>
                <a:gd name="T19" fmla="*/ 586 h 1329"/>
                <a:gd name="T20" fmla="*/ 364 w 491"/>
                <a:gd name="T21" fmla="*/ 521 h 1329"/>
                <a:gd name="T22" fmla="*/ 360 w 491"/>
                <a:gd name="T23" fmla="*/ 514 h 1329"/>
                <a:gd name="T24" fmla="*/ 357 w 491"/>
                <a:gd name="T25" fmla="*/ 507 h 1329"/>
                <a:gd name="T26" fmla="*/ 359 w 491"/>
                <a:gd name="T27" fmla="*/ 500 h 1329"/>
                <a:gd name="T28" fmla="*/ 360 w 491"/>
                <a:gd name="T29" fmla="*/ 494 h 1329"/>
                <a:gd name="T30" fmla="*/ 363 w 491"/>
                <a:gd name="T31" fmla="*/ 489 h 1329"/>
                <a:gd name="T32" fmla="*/ 366 w 491"/>
                <a:gd name="T33" fmla="*/ 483 h 1329"/>
                <a:gd name="T34" fmla="*/ 372 w 491"/>
                <a:gd name="T35" fmla="*/ 481 h 1329"/>
                <a:gd name="T36" fmla="*/ 377 w 491"/>
                <a:gd name="T37" fmla="*/ 478 h 1329"/>
                <a:gd name="T38" fmla="*/ 473 w 491"/>
                <a:gd name="T39" fmla="*/ 0 h 1329"/>
                <a:gd name="T40" fmla="*/ 491 w 491"/>
                <a:gd name="T41" fmla="*/ 2 h 1329"/>
                <a:gd name="T42" fmla="*/ 451 w 491"/>
                <a:gd name="T43" fmla="*/ 188 h 1329"/>
                <a:gd name="T44" fmla="*/ 391 w 491"/>
                <a:gd name="T45" fmla="*/ 489 h 1329"/>
                <a:gd name="T46" fmla="*/ 395 w 491"/>
                <a:gd name="T47" fmla="*/ 493 h 1329"/>
                <a:gd name="T48" fmla="*/ 396 w 491"/>
                <a:gd name="T49" fmla="*/ 498 h 1329"/>
                <a:gd name="T50" fmla="*/ 397 w 491"/>
                <a:gd name="T51" fmla="*/ 503 h 1329"/>
                <a:gd name="T52" fmla="*/ 397 w 491"/>
                <a:gd name="T53" fmla="*/ 508 h 1329"/>
                <a:gd name="T54" fmla="*/ 396 w 491"/>
                <a:gd name="T55" fmla="*/ 513 h 1329"/>
                <a:gd name="T56" fmla="*/ 395 w 491"/>
                <a:gd name="T57" fmla="*/ 518 h 1329"/>
                <a:gd name="T58" fmla="*/ 391 w 491"/>
                <a:gd name="T59" fmla="*/ 523 h 1329"/>
                <a:gd name="T60" fmla="*/ 386 w 491"/>
                <a:gd name="T61" fmla="*/ 526 h 1329"/>
                <a:gd name="T62" fmla="*/ 377 w 491"/>
                <a:gd name="T63" fmla="*/ 585 h 1329"/>
                <a:gd name="T64" fmla="*/ 381 w 491"/>
                <a:gd name="T65" fmla="*/ 588 h 1329"/>
                <a:gd name="T66" fmla="*/ 384 w 491"/>
                <a:gd name="T67" fmla="*/ 592 h 1329"/>
                <a:gd name="T68" fmla="*/ 387 w 491"/>
                <a:gd name="T69" fmla="*/ 595 h 1329"/>
                <a:gd name="T70" fmla="*/ 390 w 491"/>
                <a:gd name="T71" fmla="*/ 602 h 1329"/>
                <a:gd name="T72" fmla="*/ 390 w 491"/>
                <a:gd name="T73" fmla="*/ 607 h 1329"/>
                <a:gd name="T74" fmla="*/ 390 w 491"/>
                <a:gd name="T75" fmla="*/ 612 h 1329"/>
                <a:gd name="T76" fmla="*/ 388 w 491"/>
                <a:gd name="T77" fmla="*/ 617 h 1329"/>
                <a:gd name="T78" fmla="*/ 387 w 491"/>
                <a:gd name="T79" fmla="*/ 620 h 1329"/>
                <a:gd name="T80" fmla="*/ 383 w 491"/>
                <a:gd name="T81" fmla="*/ 626 h 1329"/>
                <a:gd name="T82" fmla="*/ 378 w 491"/>
                <a:gd name="T83" fmla="*/ 630 h 1329"/>
                <a:gd name="T84" fmla="*/ 374 w 491"/>
                <a:gd name="T85" fmla="*/ 631 h 1329"/>
                <a:gd name="T86" fmla="*/ 372 w 491"/>
                <a:gd name="T87" fmla="*/ 633 h 1329"/>
                <a:gd name="T88" fmla="*/ 368 w 491"/>
                <a:gd name="T89" fmla="*/ 633 h 1329"/>
                <a:gd name="T90" fmla="*/ 364 w 491"/>
                <a:gd name="T91" fmla="*/ 633 h 1329"/>
                <a:gd name="T92" fmla="*/ 28 w 491"/>
                <a:gd name="T93" fmla="*/ 1329 h 1329"/>
                <a:gd name="T94" fmla="*/ 0 w 491"/>
                <a:gd name="T95" fmla="*/ 1329 h 13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1329"/>
                <a:gd name="T146" fmla="*/ 491 w 491"/>
                <a:gd name="T147" fmla="*/ 1329 h 13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1329">
                  <a:moveTo>
                    <a:pt x="0" y="1329"/>
                  </a:moveTo>
                  <a:lnTo>
                    <a:pt x="339" y="625"/>
                  </a:lnTo>
                  <a:lnTo>
                    <a:pt x="338" y="619"/>
                  </a:lnTo>
                  <a:lnTo>
                    <a:pt x="337" y="612"/>
                  </a:lnTo>
                  <a:lnTo>
                    <a:pt x="337" y="606"/>
                  </a:lnTo>
                  <a:lnTo>
                    <a:pt x="339" y="599"/>
                  </a:lnTo>
                  <a:lnTo>
                    <a:pt x="341" y="594"/>
                  </a:lnTo>
                  <a:lnTo>
                    <a:pt x="344" y="590"/>
                  </a:lnTo>
                  <a:lnTo>
                    <a:pt x="348" y="588"/>
                  </a:lnTo>
                  <a:lnTo>
                    <a:pt x="353" y="586"/>
                  </a:lnTo>
                  <a:lnTo>
                    <a:pt x="364" y="521"/>
                  </a:lnTo>
                  <a:lnTo>
                    <a:pt x="360" y="514"/>
                  </a:lnTo>
                  <a:lnTo>
                    <a:pt x="357" y="507"/>
                  </a:lnTo>
                  <a:lnTo>
                    <a:pt x="359" y="500"/>
                  </a:lnTo>
                  <a:lnTo>
                    <a:pt x="360" y="494"/>
                  </a:lnTo>
                  <a:lnTo>
                    <a:pt x="363" y="489"/>
                  </a:lnTo>
                  <a:lnTo>
                    <a:pt x="366" y="483"/>
                  </a:lnTo>
                  <a:lnTo>
                    <a:pt x="372" y="481"/>
                  </a:lnTo>
                  <a:lnTo>
                    <a:pt x="377" y="478"/>
                  </a:lnTo>
                  <a:lnTo>
                    <a:pt x="473" y="0"/>
                  </a:lnTo>
                  <a:lnTo>
                    <a:pt x="491" y="2"/>
                  </a:lnTo>
                  <a:lnTo>
                    <a:pt x="451" y="188"/>
                  </a:lnTo>
                  <a:lnTo>
                    <a:pt x="391" y="489"/>
                  </a:lnTo>
                  <a:lnTo>
                    <a:pt x="395" y="493"/>
                  </a:lnTo>
                  <a:lnTo>
                    <a:pt x="396" y="498"/>
                  </a:lnTo>
                  <a:lnTo>
                    <a:pt x="397" y="503"/>
                  </a:lnTo>
                  <a:lnTo>
                    <a:pt x="397" y="508"/>
                  </a:lnTo>
                  <a:lnTo>
                    <a:pt x="396" y="513"/>
                  </a:lnTo>
                  <a:lnTo>
                    <a:pt x="395" y="518"/>
                  </a:lnTo>
                  <a:lnTo>
                    <a:pt x="391" y="523"/>
                  </a:lnTo>
                  <a:lnTo>
                    <a:pt x="386" y="526"/>
                  </a:lnTo>
                  <a:lnTo>
                    <a:pt x="377" y="585"/>
                  </a:lnTo>
                  <a:lnTo>
                    <a:pt x="381" y="588"/>
                  </a:lnTo>
                  <a:lnTo>
                    <a:pt x="384" y="592"/>
                  </a:lnTo>
                  <a:lnTo>
                    <a:pt x="387" y="595"/>
                  </a:lnTo>
                  <a:lnTo>
                    <a:pt x="390" y="602"/>
                  </a:lnTo>
                  <a:lnTo>
                    <a:pt x="390" y="607"/>
                  </a:lnTo>
                  <a:lnTo>
                    <a:pt x="390" y="612"/>
                  </a:lnTo>
                  <a:lnTo>
                    <a:pt x="388" y="617"/>
                  </a:lnTo>
                  <a:lnTo>
                    <a:pt x="387" y="620"/>
                  </a:lnTo>
                  <a:lnTo>
                    <a:pt x="383" y="626"/>
                  </a:lnTo>
                  <a:lnTo>
                    <a:pt x="378" y="630"/>
                  </a:lnTo>
                  <a:lnTo>
                    <a:pt x="374" y="631"/>
                  </a:lnTo>
                  <a:lnTo>
                    <a:pt x="372" y="633"/>
                  </a:lnTo>
                  <a:lnTo>
                    <a:pt x="368" y="633"/>
                  </a:lnTo>
                  <a:lnTo>
                    <a:pt x="364" y="633"/>
                  </a:lnTo>
                  <a:lnTo>
                    <a:pt x="28" y="1329"/>
                  </a:lnTo>
                  <a:lnTo>
                    <a:pt x="0" y="1329"/>
                  </a:lnTo>
                  <a:close/>
                </a:path>
              </a:pathLst>
            </a:custGeom>
            <a:solidFill>
              <a:srgbClr val="004281"/>
            </a:solidFill>
            <a:ln w="9525">
              <a:noFill/>
              <a:round/>
              <a:headEnd/>
              <a:tailEnd/>
            </a:ln>
          </p:spPr>
          <p:txBody>
            <a:bodyPr/>
            <a:lstStyle/>
            <a:p>
              <a:pPr fontAlgn="t"/>
              <a:endParaRPr lang="en-US"/>
            </a:p>
          </p:txBody>
        </p:sp>
        <p:sp>
          <p:nvSpPr>
            <p:cNvPr id="43044" name="Freeform 92"/>
            <p:cNvSpPr>
              <a:spLocks/>
            </p:cNvSpPr>
            <p:nvPr/>
          </p:nvSpPr>
          <p:spPr bwMode="auto">
            <a:xfrm>
              <a:off x="4409" y="1562"/>
              <a:ext cx="123" cy="332"/>
            </a:xfrm>
            <a:custGeom>
              <a:avLst/>
              <a:gdLst>
                <a:gd name="T0" fmla="*/ 0 w 491"/>
                <a:gd name="T1" fmla="*/ 1329 h 1329"/>
                <a:gd name="T2" fmla="*/ 339 w 491"/>
                <a:gd name="T3" fmla="*/ 625 h 1329"/>
                <a:gd name="T4" fmla="*/ 338 w 491"/>
                <a:gd name="T5" fmla="*/ 619 h 1329"/>
                <a:gd name="T6" fmla="*/ 337 w 491"/>
                <a:gd name="T7" fmla="*/ 612 h 1329"/>
                <a:gd name="T8" fmla="*/ 337 w 491"/>
                <a:gd name="T9" fmla="*/ 606 h 1329"/>
                <a:gd name="T10" fmla="*/ 339 w 491"/>
                <a:gd name="T11" fmla="*/ 599 h 1329"/>
                <a:gd name="T12" fmla="*/ 341 w 491"/>
                <a:gd name="T13" fmla="*/ 594 h 1329"/>
                <a:gd name="T14" fmla="*/ 344 w 491"/>
                <a:gd name="T15" fmla="*/ 590 h 1329"/>
                <a:gd name="T16" fmla="*/ 348 w 491"/>
                <a:gd name="T17" fmla="*/ 588 h 1329"/>
                <a:gd name="T18" fmla="*/ 353 w 491"/>
                <a:gd name="T19" fmla="*/ 586 h 1329"/>
                <a:gd name="T20" fmla="*/ 364 w 491"/>
                <a:gd name="T21" fmla="*/ 521 h 1329"/>
                <a:gd name="T22" fmla="*/ 360 w 491"/>
                <a:gd name="T23" fmla="*/ 514 h 1329"/>
                <a:gd name="T24" fmla="*/ 357 w 491"/>
                <a:gd name="T25" fmla="*/ 507 h 1329"/>
                <a:gd name="T26" fmla="*/ 359 w 491"/>
                <a:gd name="T27" fmla="*/ 500 h 1329"/>
                <a:gd name="T28" fmla="*/ 360 w 491"/>
                <a:gd name="T29" fmla="*/ 494 h 1329"/>
                <a:gd name="T30" fmla="*/ 363 w 491"/>
                <a:gd name="T31" fmla="*/ 489 h 1329"/>
                <a:gd name="T32" fmla="*/ 366 w 491"/>
                <a:gd name="T33" fmla="*/ 483 h 1329"/>
                <a:gd name="T34" fmla="*/ 372 w 491"/>
                <a:gd name="T35" fmla="*/ 481 h 1329"/>
                <a:gd name="T36" fmla="*/ 377 w 491"/>
                <a:gd name="T37" fmla="*/ 478 h 1329"/>
                <a:gd name="T38" fmla="*/ 473 w 491"/>
                <a:gd name="T39" fmla="*/ 0 h 1329"/>
                <a:gd name="T40" fmla="*/ 491 w 491"/>
                <a:gd name="T41" fmla="*/ 2 h 1329"/>
                <a:gd name="T42" fmla="*/ 451 w 491"/>
                <a:gd name="T43" fmla="*/ 188 h 1329"/>
                <a:gd name="T44" fmla="*/ 391 w 491"/>
                <a:gd name="T45" fmla="*/ 489 h 1329"/>
                <a:gd name="T46" fmla="*/ 395 w 491"/>
                <a:gd name="T47" fmla="*/ 493 h 1329"/>
                <a:gd name="T48" fmla="*/ 396 w 491"/>
                <a:gd name="T49" fmla="*/ 498 h 1329"/>
                <a:gd name="T50" fmla="*/ 397 w 491"/>
                <a:gd name="T51" fmla="*/ 503 h 1329"/>
                <a:gd name="T52" fmla="*/ 397 w 491"/>
                <a:gd name="T53" fmla="*/ 508 h 1329"/>
                <a:gd name="T54" fmla="*/ 396 w 491"/>
                <a:gd name="T55" fmla="*/ 513 h 1329"/>
                <a:gd name="T56" fmla="*/ 395 w 491"/>
                <a:gd name="T57" fmla="*/ 518 h 1329"/>
                <a:gd name="T58" fmla="*/ 391 w 491"/>
                <a:gd name="T59" fmla="*/ 523 h 1329"/>
                <a:gd name="T60" fmla="*/ 386 w 491"/>
                <a:gd name="T61" fmla="*/ 526 h 1329"/>
                <a:gd name="T62" fmla="*/ 377 w 491"/>
                <a:gd name="T63" fmla="*/ 585 h 1329"/>
                <a:gd name="T64" fmla="*/ 381 w 491"/>
                <a:gd name="T65" fmla="*/ 588 h 1329"/>
                <a:gd name="T66" fmla="*/ 384 w 491"/>
                <a:gd name="T67" fmla="*/ 592 h 1329"/>
                <a:gd name="T68" fmla="*/ 387 w 491"/>
                <a:gd name="T69" fmla="*/ 595 h 1329"/>
                <a:gd name="T70" fmla="*/ 390 w 491"/>
                <a:gd name="T71" fmla="*/ 602 h 1329"/>
                <a:gd name="T72" fmla="*/ 390 w 491"/>
                <a:gd name="T73" fmla="*/ 607 h 1329"/>
                <a:gd name="T74" fmla="*/ 390 w 491"/>
                <a:gd name="T75" fmla="*/ 612 h 1329"/>
                <a:gd name="T76" fmla="*/ 388 w 491"/>
                <a:gd name="T77" fmla="*/ 617 h 1329"/>
                <a:gd name="T78" fmla="*/ 387 w 491"/>
                <a:gd name="T79" fmla="*/ 620 h 1329"/>
                <a:gd name="T80" fmla="*/ 383 w 491"/>
                <a:gd name="T81" fmla="*/ 626 h 1329"/>
                <a:gd name="T82" fmla="*/ 378 w 491"/>
                <a:gd name="T83" fmla="*/ 630 h 1329"/>
                <a:gd name="T84" fmla="*/ 374 w 491"/>
                <a:gd name="T85" fmla="*/ 631 h 1329"/>
                <a:gd name="T86" fmla="*/ 372 w 491"/>
                <a:gd name="T87" fmla="*/ 633 h 1329"/>
                <a:gd name="T88" fmla="*/ 368 w 491"/>
                <a:gd name="T89" fmla="*/ 633 h 1329"/>
                <a:gd name="T90" fmla="*/ 364 w 491"/>
                <a:gd name="T91" fmla="*/ 633 h 1329"/>
                <a:gd name="T92" fmla="*/ 28 w 491"/>
                <a:gd name="T93" fmla="*/ 1329 h 1329"/>
                <a:gd name="T94" fmla="*/ 0 w 491"/>
                <a:gd name="T95" fmla="*/ 1329 h 13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1329"/>
                <a:gd name="T146" fmla="*/ 491 w 491"/>
                <a:gd name="T147" fmla="*/ 1329 h 13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1329">
                  <a:moveTo>
                    <a:pt x="0" y="1329"/>
                  </a:moveTo>
                  <a:lnTo>
                    <a:pt x="339" y="625"/>
                  </a:lnTo>
                  <a:lnTo>
                    <a:pt x="338" y="619"/>
                  </a:lnTo>
                  <a:lnTo>
                    <a:pt x="337" y="612"/>
                  </a:lnTo>
                  <a:lnTo>
                    <a:pt x="337" y="606"/>
                  </a:lnTo>
                  <a:lnTo>
                    <a:pt x="339" y="599"/>
                  </a:lnTo>
                  <a:lnTo>
                    <a:pt x="341" y="594"/>
                  </a:lnTo>
                  <a:lnTo>
                    <a:pt x="344" y="590"/>
                  </a:lnTo>
                  <a:lnTo>
                    <a:pt x="348" y="588"/>
                  </a:lnTo>
                  <a:lnTo>
                    <a:pt x="353" y="586"/>
                  </a:lnTo>
                  <a:lnTo>
                    <a:pt x="364" y="521"/>
                  </a:lnTo>
                  <a:lnTo>
                    <a:pt x="360" y="514"/>
                  </a:lnTo>
                  <a:lnTo>
                    <a:pt x="357" y="507"/>
                  </a:lnTo>
                  <a:lnTo>
                    <a:pt x="359" y="500"/>
                  </a:lnTo>
                  <a:lnTo>
                    <a:pt x="360" y="494"/>
                  </a:lnTo>
                  <a:lnTo>
                    <a:pt x="363" y="489"/>
                  </a:lnTo>
                  <a:lnTo>
                    <a:pt x="366" y="483"/>
                  </a:lnTo>
                  <a:lnTo>
                    <a:pt x="372" y="481"/>
                  </a:lnTo>
                  <a:lnTo>
                    <a:pt x="377" y="478"/>
                  </a:lnTo>
                  <a:lnTo>
                    <a:pt x="473" y="0"/>
                  </a:lnTo>
                  <a:lnTo>
                    <a:pt x="491" y="2"/>
                  </a:lnTo>
                  <a:lnTo>
                    <a:pt x="451" y="188"/>
                  </a:lnTo>
                  <a:lnTo>
                    <a:pt x="391" y="489"/>
                  </a:lnTo>
                  <a:lnTo>
                    <a:pt x="395" y="493"/>
                  </a:lnTo>
                  <a:lnTo>
                    <a:pt x="396" y="498"/>
                  </a:lnTo>
                  <a:lnTo>
                    <a:pt x="397" y="503"/>
                  </a:lnTo>
                  <a:lnTo>
                    <a:pt x="397" y="508"/>
                  </a:lnTo>
                  <a:lnTo>
                    <a:pt x="396" y="513"/>
                  </a:lnTo>
                  <a:lnTo>
                    <a:pt x="395" y="518"/>
                  </a:lnTo>
                  <a:lnTo>
                    <a:pt x="391" y="523"/>
                  </a:lnTo>
                  <a:lnTo>
                    <a:pt x="386" y="526"/>
                  </a:lnTo>
                  <a:lnTo>
                    <a:pt x="377" y="585"/>
                  </a:lnTo>
                  <a:lnTo>
                    <a:pt x="381" y="588"/>
                  </a:lnTo>
                  <a:lnTo>
                    <a:pt x="384" y="592"/>
                  </a:lnTo>
                  <a:lnTo>
                    <a:pt x="387" y="595"/>
                  </a:lnTo>
                  <a:lnTo>
                    <a:pt x="390" y="602"/>
                  </a:lnTo>
                  <a:lnTo>
                    <a:pt x="390" y="607"/>
                  </a:lnTo>
                  <a:lnTo>
                    <a:pt x="390" y="612"/>
                  </a:lnTo>
                  <a:lnTo>
                    <a:pt x="388" y="617"/>
                  </a:lnTo>
                  <a:lnTo>
                    <a:pt x="387" y="620"/>
                  </a:lnTo>
                  <a:lnTo>
                    <a:pt x="383" y="626"/>
                  </a:lnTo>
                  <a:lnTo>
                    <a:pt x="378" y="630"/>
                  </a:lnTo>
                  <a:lnTo>
                    <a:pt x="374" y="631"/>
                  </a:lnTo>
                  <a:lnTo>
                    <a:pt x="372" y="633"/>
                  </a:lnTo>
                  <a:lnTo>
                    <a:pt x="368" y="633"/>
                  </a:lnTo>
                  <a:lnTo>
                    <a:pt x="364" y="633"/>
                  </a:lnTo>
                  <a:lnTo>
                    <a:pt x="28" y="1329"/>
                  </a:lnTo>
                  <a:lnTo>
                    <a:pt x="0" y="1329"/>
                  </a:lnTo>
                </a:path>
              </a:pathLst>
            </a:custGeom>
            <a:noFill/>
            <a:ln w="3175">
              <a:solidFill>
                <a:srgbClr val="004A8F"/>
              </a:solidFill>
              <a:round/>
              <a:headEnd/>
              <a:tailEnd/>
            </a:ln>
          </p:spPr>
          <p:txBody>
            <a:bodyPr/>
            <a:lstStyle/>
            <a:p>
              <a:pPr fontAlgn="t"/>
              <a:endParaRPr lang="en-US"/>
            </a:p>
          </p:txBody>
        </p:sp>
        <p:sp>
          <p:nvSpPr>
            <p:cNvPr id="43045" name="Freeform 93"/>
            <p:cNvSpPr>
              <a:spLocks/>
            </p:cNvSpPr>
            <p:nvPr/>
          </p:nvSpPr>
          <p:spPr bwMode="auto">
            <a:xfrm>
              <a:off x="4587" y="1560"/>
              <a:ext cx="146" cy="334"/>
            </a:xfrm>
            <a:custGeom>
              <a:avLst/>
              <a:gdLst>
                <a:gd name="T0" fmla="*/ 584 w 584"/>
                <a:gd name="T1" fmla="*/ 1334 h 1334"/>
                <a:gd name="T2" fmla="*/ 200 w 584"/>
                <a:gd name="T3" fmla="*/ 633 h 1334"/>
                <a:gd name="T4" fmla="*/ 203 w 584"/>
                <a:gd name="T5" fmla="*/ 626 h 1334"/>
                <a:gd name="T6" fmla="*/ 203 w 584"/>
                <a:gd name="T7" fmla="*/ 620 h 1334"/>
                <a:gd name="T8" fmla="*/ 202 w 584"/>
                <a:gd name="T9" fmla="*/ 615 h 1334"/>
                <a:gd name="T10" fmla="*/ 199 w 584"/>
                <a:gd name="T11" fmla="*/ 608 h 1334"/>
                <a:gd name="T12" fmla="*/ 196 w 584"/>
                <a:gd name="T13" fmla="*/ 604 h 1334"/>
                <a:gd name="T14" fmla="*/ 194 w 584"/>
                <a:gd name="T15" fmla="*/ 600 h 1334"/>
                <a:gd name="T16" fmla="*/ 190 w 584"/>
                <a:gd name="T17" fmla="*/ 599 h 1334"/>
                <a:gd name="T18" fmla="*/ 187 w 584"/>
                <a:gd name="T19" fmla="*/ 599 h 1334"/>
                <a:gd name="T20" fmla="*/ 168 w 584"/>
                <a:gd name="T21" fmla="*/ 526 h 1334"/>
                <a:gd name="T22" fmla="*/ 172 w 584"/>
                <a:gd name="T23" fmla="*/ 521 h 1334"/>
                <a:gd name="T24" fmla="*/ 175 w 584"/>
                <a:gd name="T25" fmla="*/ 516 h 1334"/>
                <a:gd name="T26" fmla="*/ 175 w 584"/>
                <a:gd name="T27" fmla="*/ 510 h 1334"/>
                <a:gd name="T28" fmla="*/ 173 w 584"/>
                <a:gd name="T29" fmla="*/ 505 h 1334"/>
                <a:gd name="T30" fmla="*/ 172 w 584"/>
                <a:gd name="T31" fmla="*/ 500 h 1334"/>
                <a:gd name="T32" fmla="*/ 168 w 584"/>
                <a:gd name="T33" fmla="*/ 496 h 1334"/>
                <a:gd name="T34" fmla="*/ 164 w 584"/>
                <a:gd name="T35" fmla="*/ 494 h 1334"/>
                <a:gd name="T36" fmla="*/ 159 w 584"/>
                <a:gd name="T37" fmla="*/ 491 h 1334"/>
                <a:gd name="T38" fmla="*/ 18 w 584"/>
                <a:gd name="T39" fmla="*/ 0 h 1334"/>
                <a:gd name="T40" fmla="*/ 0 w 584"/>
                <a:gd name="T41" fmla="*/ 3 h 1334"/>
                <a:gd name="T42" fmla="*/ 65 w 584"/>
                <a:gd name="T43" fmla="*/ 230 h 1334"/>
                <a:gd name="T44" fmla="*/ 144 w 584"/>
                <a:gd name="T45" fmla="*/ 496 h 1334"/>
                <a:gd name="T46" fmla="*/ 140 w 584"/>
                <a:gd name="T47" fmla="*/ 500 h 1334"/>
                <a:gd name="T48" fmla="*/ 137 w 584"/>
                <a:gd name="T49" fmla="*/ 505 h 1334"/>
                <a:gd name="T50" fmla="*/ 136 w 584"/>
                <a:gd name="T51" fmla="*/ 510 h 1334"/>
                <a:gd name="T52" fmla="*/ 136 w 584"/>
                <a:gd name="T53" fmla="*/ 516 h 1334"/>
                <a:gd name="T54" fmla="*/ 137 w 584"/>
                <a:gd name="T55" fmla="*/ 519 h 1334"/>
                <a:gd name="T56" fmla="*/ 140 w 584"/>
                <a:gd name="T57" fmla="*/ 525 h 1334"/>
                <a:gd name="T58" fmla="*/ 144 w 584"/>
                <a:gd name="T59" fmla="*/ 528 h 1334"/>
                <a:gd name="T60" fmla="*/ 150 w 584"/>
                <a:gd name="T61" fmla="*/ 531 h 1334"/>
                <a:gd name="T62" fmla="*/ 163 w 584"/>
                <a:gd name="T63" fmla="*/ 588 h 1334"/>
                <a:gd name="T64" fmla="*/ 158 w 584"/>
                <a:gd name="T65" fmla="*/ 593 h 1334"/>
                <a:gd name="T66" fmla="*/ 154 w 584"/>
                <a:gd name="T67" fmla="*/ 598 h 1334"/>
                <a:gd name="T68" fmla="*/ 151 w 584"/>
                <a:gd name="T69" fmla="*/ 603 h 1334"/>
                <a:gd name="T70" fmla="*/ 150 w 584"/>
                <a:gd name="T71" fmla="*/ 609 h 1334"/>
                <a:gd name="T72" fmla="*/ 150 w 584"/>
                <a:gd name="T73" fmla="*/ 616 h 1334"/>
                <a:gd name="T74" fmla="*/ 150 w 584"/>
                <a:gd name="T75" fmla="*/ 621 h 1334"/>
                <a:gd name="T76" fmla="*/ 151 w 584"/>
                <a:gd name="T77" fmla="*/ 625 h 1334"/>
                <a:gd name="T78" fmla="*/ 154 w 584"/>
                <a:gd name="T79" fmla="*/ 629 h 1334"/>
                <a:gd name="T80" fmla="*/ 155 w 584"/>
                <a:gd name="T81" fmla="*/ 631 h 1334"/>
                <a:gd name="T82" fmla="*/ 159 w 584"/>
                <a:gd name="T83" fmla="*/ 634 h 1334"/>
                <a:gd name="T84" fmla="*/ 163 w 584"/>
                <a:gd name="T85" fmla="*/ 636 h 1334"/>
                <a:gd name="T86" fmla="*/ 167 w 584"/>
                <a:gd name="T87" fmla="*/ 638 h 1334"/>
                <a:gd name="T88" fmla="*/ 172 w 584"/>
                <a:gd name="T89" fmla="*/ 639 h 1334"/>
                <a:gd name="T90" fmla="*/ 176 w 584"/>
                <a:gd name="T91" fmla="*/ 640 h 1334"/>
                <a:gd name="T92" fmla="*/ 181 w 584"/>
                <a:gd name="T93" fmla="*/ 640 h 1334"/>
                <a:gd name="T94" fmla="*/ 185 w 584"/>
                <a:gd name="T95" fmla="*/ 639 h 1334"/>
                <a:gd name="T96" fmla="*/ 552 w 584"/>
                <a:gd name="T97" fmla="*/ 1334 h 1334"/>
                <a:gd name="T98" fmla="*/ 584 w 584"/>
                <a:gd name="T99" fmla="*/ 1334 h 13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4"/>
                <a:gd name="T151" fmla="*/ 0 h 1334"/>
                <a:gd name="T152" fmla="*/ 584 w 584"/>
                <a:gd name="T153" fmla="*/ 1334 h 13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4" h="1334">
                  <a:moveTo>
                    <a:pt x="584" y="1334"/>
                  </a:moveTo>
                  <a:lnTo>
                    <a:pt x="200" y="633"/>
                  </a:lnTo>
                  <a:lnTo>
                    <a:pt x="203" y="626"/>
                  </a:lnTo>
                  <a:lnTo>
                    <a:pt x="203" y="620"/>
                  </a:lnTo>
                  <a:lnTo>
                    <a:pt x="202" y="615"/>
                  </a:lnTo>
                  <a:lnTo>
                    <a:pt x="199" y="608"/>
                  </a:lnTo>
                  <a:lnTo>
                    <a:pt x="196" y="604"/>
                  </a:lnTo>
                  <a:lnTo>
                    <a:pt x="194" y="600"/>
                  </a:lnTo>
                  <a:lnTo>
                    <a:pt x="190" y="599"/>
                  </a:lnTo>
                  <a:lnTo>
                    <a:pt x="187" y="599"/>
                  </a:lnTo>
                  <a:lnTo>
                    <a:pt x="168" y="526"/>
                  </a:lnTo>
                  <a:lnTo>
                    <a:pt x="172" y="521"/>
                  </a:lnTo>
                  <a:lnTo>
                    <a:pt x="175" y="516"/>
                  </a:lnTo>
                  <a:lnTo>
                    <a:pt x="175" y="510"/>
                  </a:lnTo>
                  <a:lnTo>
                    <a:pt x="173" y="505"/>
                  </a:lnTo>
                  <a:lnTo>
                    <a:pt x="172" y="500"/>
                  </a:lnTo>
                  <a:lnTo>
                    <a:pt x="168" y="496"/>
                  </a:lnTo>
                  <a:lnTo>
                    <a:pt x="164" y="494"/>
                  </a:lnTo>
                  <a:lnTo>
                    <a:pt x="159" y="491"/>
                  </a:lnTo>
                  <a:lnTo>
                    <a:pt x="18" y="0"/>
                  </a:lnTo>
                  <a:lnTo>
                    <a:pt x="0" y="3"/>
                  </a:lnTo>
                  <a:lnTo>
                    <a:pt x="65" y="230"/>
                  </a:lnTo>
                  <a:lnTo>
                    <a:pt x="144" y="496"/>
                  </a:lnTo>
                  <a:lnTo>
                    <a:pt x="140" y="500"/>
                  </a:lnTo>
                  <a:lnTo>
                    <a:pt x="137" y="505"/>
                  </a:lnTo>
                  <a:lnTo>
                    <a:pt x="136" y="510"/>
                  </a:lnTo>
                  <a:lnTo>
                    <a:pt x="136" y="516"/>
                  </a:lnTo>
                  <a:lnTo>
                    <a:pt x="137" y="519"/>
                  </a:lnTo>
                  <a:lnTo>
                    <a:pt x="140" y="525"/>
                  </a:lnTo>
                  <a:lnTo>
                    <a:pt x="144" y="528"/>
                  </a:lnTo>
                  <a:lnTo>
                    <a:pt x="150" y="531"/>
                  </a:lnTo>
                  <a:lnTo>
                    <a:pt x="163" y="588"/>
                  </a:lnTo>
                  <a:lnTo>
                    <a:pt x="158" y="593"/>
                  </a:lnTo>
                  <a:lnTo>
                    <a:pt x="154" y="598"/>
                  </a:lnTo>
                  <a:lnTo>
                    <a:pt x="151" y="603"/>
                  </a:lnTo>
                  <a:lnTo>
                    <a:pt x="150" y="609"/>
                  </a:lnTo>
                  <a:lnTo>
                    <a:pt x="150" y="616"/>
                  </a:lnTo>
                  <a:lnTo>
                    <a:pt x="150" y="621"/>
                  </a:lnTo>
                  <a:lnTo>
                    <a:pt x="151" y="625"/>
                  </a:lnTo>
                  <a:lnTo>
                    <a:pt x="154" y="629"/>
                  </a:lnTo>
                  <a:lnTo>
                    <a:pt x="155" y="631"/>
                  </a:lnTo>
                  <a:lnTo>
                    <a:pt x="159" y="634"/>
                  </a:lnTo>
                  <a:lnTo>
                    <a:pt x="163" y="636"/>
                  </a:lnTo>
                  <a:lnTo>
                    <a:pt x="167" y="638"/>
                  </a:lnTo>
                  <a:lnTo>
                    <a:pt x="172" y="639"/>
                  </a:lnTo>
                  <a:lnTo>
                    <a:pt x="176" y="640"/>
                  </a:lnTo>
                  <a:lnTo>
                    <a:pt x="181" y="640"/>
                  </a:lnTo>
                  <a:lnTo>
                    <a:pt x="185" y="639"/>
                  </a:lnTo>
                  <a:lnTo>
                    <a:pt x="552" y="1334"/>
                  </a:lnTo>
                  <a:lnTo>
                    <a:pt x="584" y="1334"/>
                  </a:lnTo>
                  <a:close/>
                </a:path>
              </a:pathLst>
            </a:custGeom>
            <a:solidFill>
              <a:srgbClr val="004A8F"/>
            </a:solidFill>
            <a:ln w="9525">
              <a:noFill/>
              <a:round/>
              <a:headEnd/>
              <a:tailEnd/>
            </a:ln>
          </p:spPr>
          <p:txBody>
            <a:bodyPr/>
            <a:lstStyle/>
            <a:p>
              <a:pPr fontAlgn="t"/>
              <a:endParaRPr lang="en-US"/>
            </a:p>
          </p:txBody>
        </p:sp>
        <p:sp>
          <p:nvSpPr>
            <p:cNvPr id="43046" name="Freeform 94"/>
            <p:cNvSpPr>
              <a:spLocks/>
            </p:cNvSpPr>
            <p:nvPr/>
          </p:nvSpPr>
          <p:spPr bwMode="auto">
            <a:xfrm>
              <a:off x="4587" y="1560"/>
              <a:ext cx="146" cy="334"/>
            </a:xfrm>
            <a:custGeom>
              <a:avLst/>
              <a:gdLst>
                <a:gd name="T0" fmla="*/ 584 w 584"/>
                <a:gd name="T1" fmla="*/ 1334 h 1334"/>
                <a:gd name="T2" fmla="*/ 200 w 584"/>
                <a:gd name="T3" fmla="*/ 633 h 1334"/>
                <a:gd name="T4" fmla="*/ 203 w 584"/>
                <a:gd name="T5" fmla="*/ 626 h 1334"/>
                <a:gd name="T6" fmla="*/ 203 w 584"/>
                <a:gd name="T7" fmla="*/ 620 h 1334"/>
                <a:gd name="T8" fmla="*/ 202 w 584"/>
                <a:gd name="T9" fmla="*/ 615 h 1334"/>
                <a:gd name="T10" fmla="*/ 199 w 584"/>
                <a:gd name="T11" fmla="*/ 608 h 1334"/>
                <a:gd name="T12" fmla="*/ 196 w 584"/>
                <a:gd name="T13" fmla="*/ 604 h 1334"/>
                <a:gd name="T14" fmla="*/ 194 w 584"/>
                <a:gd name="T15" fmla="*/ 600 h 1334"/>
                <a:gd name="T16" fmla="*/ 190 w 584"/>
                <a:gd name="T17" fmla="*/ 599 h 1334"/>
                <a:gd name="T18" fmla="*/ 187 w 584"/>
                <a:gd name="T19" fmla="*/ 599 h 1334"/>
                <a:gd name="T20" fmla="*/ 168 w 584"/>
                <a:gd name="T21" fmla="*/ 526 h 1334"/>
                <a:gd name="T22" fmla="*/ 172 w 584"/>
                <a:gd name="T23" fmla="*/ 521 h 1334"/>
                <a:gd name="T24" fmla="*/ 175 w 584"/>
                <a:gd name="T25" fmla="*/ 516 h 1334"/>
                <a:gd name="T26" fmla="*/ 175 w 584"/>
                <a:gd name="T27" fmla="*/ 510 h 1334"/>
                <a:gd name="T28" fmla="*/ 173 w 584"/>
                <a:gd name="T29" fmla="*/ 505 h 1334"/>
                <a:gd name="T30" fmla="*/ 172 w 584"/>
                <a:gd name="T31" fmla="*/ 500 h 1334"/>
                <a:gd name="T32" fmla="*/ 168 w 584"/>
                <a:gd name="T33" fmla="*/ 496 h 1334"/>
                <a:gd name="T34" fmla="*/ 164 w 584"/>
                <a:gd name="T35" fmla="*/ 494 h 1334"/>
                <a:gd name="T36" fmla="*/ 159 w 584"/>
                <a:gd name="T37" fmla="*/ 491 h 1334"/>
                <a:gd name="T38" fmla="*/ 18 w 584"/>
                <a:gd name="T39" fmla="*/ 0 h 1334"/>
                <a:gd name="T40" fmla="*/ 0 w 584"/>
                <a:gd name="T41" fmla="*/ 3 h 1334"/>
                <a:gd name="T42" fmla="*/ 65 w 584"/>
                <a:gd name="T43" fmla="*/ 230 h 1334"/>
                <a:gd name="T44" fmla="*/ 144 w 584"/>
                <a:gd name="T45" fmla="*/ 496 h 1334"/>
                <a:gd name="T46" fmla="*/ 140 w 584"/>
                <a:gd name="T47" fmla="*/ 500 h 1334"/>
                <a:gd name="T48" fmla="*/ 137 w 584"/>
                <a:gd name="T49" fmla="*/ 505 h 1334"/>
                <a:gd name="T50" fmla="*/ 136 w 584"/>
                <a:gd name="T51" fmla="*/ 510 h 1334"/>
                <a:gd name="T52" fmla="*/ 136 w 584"/>
                <a:gd name="T53" fmla="*/ 516 h 1334"/>
                <a:gd name="T54" fmla="*/ 137 w 584"/>
                <a:gd name="T55" fmla="*/ 519 h 1334"/>
                <a:gd name="T56" fmla="*/ 140 w 584"/>
                <a:gd name="T57" fmla="*/ 525 h 1334"/>
                <a:gd name="T58" fmla="*/ 144 w 584"/>
                <a:gd name="T59" fmla="*/ 528 h 1334"/>
                <a:gd name="T60" fmla="*/ 150 w 584"/>
                <a:gd name="T61" fmla="*/ 531 h 1334"/>
                <a:gd name="T62" fmla="*/ 163 w 584"/>
                <a:gd name="T63" fmla="*/ 588 h 1334"/>
                <a:gd name="T64" fmla="*/ 158 w 584"/>
                <a:gd name="T65" fmla="*/ 593 h 1334"/>
                <a:gd name="T66" fmla="*/ 154 w 584"/>
                <a:gd name="T67" fmla="*/ 598 h 1334"/>
                <a:gd name="T68" fmla="*/ 151 w 584"/>
                <a:gd name="T69" fmla="*/ 603 h 1334"/>
                <a:gd name="T70" fmla="*/ 150 w 584"/>
                <a:gd name="T71" fmla="*/ 609 h 1334"/>
                <a:gd name="T72" fmla="*/ 150 w 584"/>
                <a:gd name="T73" fmla="*/ 616 h 1334"/>
                <a:gd name="T74" fmla="*/ 150 w 584"/>
                <a:gd name="T75" fmla="*/ 621 h 1334"/>
                <a:gd name="T76" fmla="*/ 151 w 584"/>
                <a:gd name="T77" fmla="*/ 625 h 1334"/>
                <a:gd name="T78" fmla="*/ 154 w 584"/>
                <a:gd name="T79" fmla="*/ 629 h 1334"/>
                <a:gd name="T80" fmla="*/ 155 w 584"/>
                <a:gd name="T81" fmla="*/ 631 h 1334"/>
                <a:gd name="T82" fmla="*/ 159 w 584"/>
                <a:gd name="T83" fmla="*/ 634 h 1334"/>
                <a:gd name="T84" fmla="*/ 163 w 584"/>
                <a:gd name="T85" fmla="*/ 636 h 1334"/>
                <a:gd name="T86" fmla="*/ 167 w 584"/>
                <a:gd name="T87" fmla="*/ 638 h 1334"/>
                <a:gd name="T88" fmla="*/ 172 w 584"/>
                <a:gd name="T89" fmla="*/ 639 h 1334"/>
                <a:gd name="T90" fmla="*/ 176 w 584"/>
                <a:gd name="T91" fmla="*/ 640 h 1334"/>
                <a:gd name="T92" fmla="*/ 181 w 584"/>
                <a:gd name="T93" fmla="*/ 640 h 1334"/>
                <a:gd name="T94" fmla="*/ 185 w 584"/>
                <a:gd name="T95" fmla="*/ 639 h 1334"/>
                <a:gd name="T96" fmla="*/ 552 w 584"/>
                <a:gd name="T97" fmla="*/ 1334 h 1334"/>
                <a:gd name="T98" fmla="*/ 584 w 584"/>
                <a:gd name="T99" fmla="*/ 1334 h 13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4"/>
                <a:gd name="T151" fmla="*/ 0 h 1334"/>
                <a:gd name="T152" fmla="*/ 584 w 584"/>
                <a:gd name="T153" fmla="*/ 1334 h 13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4" h="1334">
                  <a:moveTo>
                    <a:pt x="584" y="1334"/>
                  </a:moveTo>
                  <a:lnTo>
                    <a:pt x="200" y="633"/>
                  </a:lnTo>
                  <a:lnTo>
                    <a:pt x="203" y="626"/>
                  </a:lnTo>
                  <a:lnTo>
                    <a:pt x="203" y="620"/>
                  </a:lnTo>
                  <a:lnTo>
                    <a:pt x="202" y="615"/>
                  </a:lnTo>
                  <a:lnTo>
                    <a:pt x="199" y="608"/>
                  </a:lnTo>
                  <a:lnTo>
                    <a:pt x="196" y="604"/>
                  </a:lnTo>
                  <a:lnTo>
                    <a:pt x="194" y="600"/>
                  </a:lnTo>
                  <a:lnTo>
                    <a:pt x="190" y="599"/>
                  </a:lnTo>
                  <a:lnTo>
                    <a:pt x="187" y="599"/>
                  </a:lnTo>
                  <a:lnTo>
                    <a:pt x="168" y="526"/>
                  </a:lnTo>
                  <a:lnTo>
                    <a:pt x="172" y="521"/>
                  </a:lnTo>
                  <a:lnTo>
                    <a:pt x="175" y="516"/>
                  </a:lnTo>
                  <a:lnTo>
                    <a:pt x="175" y="510"/>
                  </a:lnTo>
                  <a:lnTo>
                    <a:pt x="173" y="505"/>
                  </a:lnTo>
                  <a:lnTo>
                    <a:pt x="172" y="500"/>
                  </a:lnTo>
                  <a:lnTo>
                    <a:pt x="168" y="496"/>
                  </a:lnTo>
                  <a:lnTo>
                    <a:pt x="164" y="494"/>
                  </a:lnTo>
                  <a:lnTo>
                    <a:pt x="159" y="491"/>
                  </a:lnTo>
                  <a:lnTo>
                    <a:pt x="18" y="0"/>
                  </a:lnTo>
                  <a:lnTo>
                    <a:pt x="0" y="3"/>
                  </a:lnTo>
                  <a:lnTo>
                    <a:pt x="65" y="230"/>
                  </a:lnTo>
                  <a:lnTo>
                    <a:pt x="144" y="496"/>
                  </a:lnTo>
                  <a:lnTo>
                    <a:pt x="140" y="500"/>
                  </a:lnTo>
                  <a:lnTo>
                    <a:pt x="137" y="505"/>
                  </a:lnTo>
                  <a:lnTo>
                    <a:pt x="136" y="510"/>
                  </a:lnTo>
                  <a:lnTo>
                    <a:pt x="136" y="516"/>
                  </a:lnTo>
                  <a:lnTo>
                    <a:pt x="137" y="519"/>
                  </a:lnTo>
                  <a:lnTo>
                    <a:pt x="140" y="525"/>
                  </a:lnTo>
                  <a:lnTo>
                    <a:pt x="144" y="528"/>
                  </a:lnTo>
                  <a:lnTo>
                    <a:pt x="150" y="531"/>
                  </a:lnTo>
                  <a:lnTo>
                    <a:pt x="163" y="588"/>
                  </a:lnTo>
                  <a:lnTo>
                    <a:pt x="158" y="593"/>
                  </a:lnTo>
                  <a:lnTo>
                    <a:pt x="154" y="598"/>
                  </a:lnTo>
                  <a:lnTo>
                    <a:pt x="151" y="603"/>
                  </a:lnTo>
                  <a:lnTo>
                    <a:pt x="150" y="609"/>
                  </a:lnTo>
                  <a:lnTo>
                    <a:pt x="150" y="616"/>
                  </a:lnTo>
                  <a:lnTo>
                    <a:pt x="150" y="621"/>
                  </a:lnTo>
                  <a:lnTo>
                    <a:pt x="151" y="625"/>
                  </a:lnTo>
                  <a:lnTo>
                    <a:pt x="154" y="629"/>
                  </a:lnTo>
                  <a:lnTo>
                    <a:pt x="155" y="631"/>
                  </a:lnTo>
                  <a:lnTo>
                    <a:pt x="159" y="634"/>
                  </a:lnTo>
                  <a:lnTo>
                    <a:pt x="163" y="636"/>
                  </a:lnTo>
                  <a:lnTo>
                    <a:pt x="167" y="638"/>
                  </a:lnTo>
                  <a:lnTo>
                    <a:pt x="172" y="639"/>
                  </a:lnTo>
                  <a:lnTo>
                    <a:pt x="176" y="640"/>
                  </a:lnTo>
                  <a:lnTo>
                    <a:pt x="181" y="640"/>
                  </a:lnTo>
                  <a:lnTo>
                    <a:pt x="185" y="639"/>
                  </a:lnTo>
                  <a:lnTo>
                    <a:pt x="552" y="1334"/>
                  </a:lnTo>
                  <a:lnTo>
                    <a:pt x="584" y="1334"/>
                  </a:lnTo>
                </a:path>
              </a:pathLst>
            </a:custGeom>
            <a:noFill/>
            <a:ln w="3175">
              <a:solidFill>
                <a:srgbClr val="004A8F"/>
              </a:solidFill>
              <a:round/>
              <a:headEnd/>
              <a:tailEnd/>
            </a:ln>
          </p:spPr>
          <p:txBody>
            <a:bodyPr/>
            <a:lstStyle/>
            <a:p>
              <a:pPr fontAlgn="t"/>
              <a:endParaRPr lang="en-US"/>
            </a:p>
          </p:txBody>
        </p:sp>
        <p:sp>
          <p:nvSpPr>
            <p:cNvPr id="43047" name="Freeform 95"/>
            <p:cNvSpPr>
              <a:spLocks/>
            </p:cNvSpPr>
            <p:nvPr/>
          </p:nvSpPr>
          <p:spPr bwMode="auto">
            <a:xfrm>
              <a:off x="4419" y="1766"/>
              <a:ext cx="83" cy="128"/>
            </a:xfrm>
            <a:custGeom>
              <a:avLst/>
              <a:gdLst>
                <a:gd name="T0" fmla="*/ 331 w 331"/>
                <a:gd name="T1" fmla="*/ 0 h 511"/>
                <a:gd name="T2" fmla="*/ 233 w 331"/>
                <a:gd name="T3" fmla="*/ 131 h 511"/>
                <a:gd name="T4" fmla="*/ 0 w 331"/>
                <a:gd name="T5" fmla="*/ 511 h 511"/>
                <a:gd name="T6" fmla="*/ 14 w 331"/>
                <a:gd name="T7" fmla="*/ 511 h 511"/>
                <a:gd name="T8" fmla="*/ 239 w 331"/>
                <a:gd name="T9" fmla="*/ 142 h 511"/>
                <a:gd name="T10" fmla="*/ 331 w 331"/>
                <a:gd name="T11" fmla="*/ 0 h 511"/>
                <a:gd name="T12" fmla="*/ 0 60000 65536"/>
                <a:gd name="T13" fmla="*/ 0 60000 65536"/>
                <a:gd name="T14" fmla="*/ 0 60000 65536"/>
                <a:gd name="T15" fmla="*/ 0 60000 65536"/>
                <a:gd name="T16" fmla="*/ 0 60000 65536"/>
                <a:gd name="T17" fmla="*/ 0 60000 65536"/>
                <a:gd name="T18" fmla="*/ 0 w 331"/>
                <a:gd name="T19" fmla="*/ 0 h 511"/>
                <a:gd name="T20" fmla="*/ 331 w 331"/>
                <a:gd name="T21" fmla="*/ 511 h 511"/>
              </a:gdLst>
              <a:ahLst/>
              <a:cxnLst>
                <a:cxn ang="T12">
                  <a:pos x="T0" y="T1"/>
                </a:cxn>
                <a:cxn ang="T13">
                  <a:pos x="T2" y="T3"/>
                </a:cxn>
                <a:cxn ang="T14">
                  <a:pos x="T4" y="T5"/>
                </a:cxn>
                <a:cxn ang="T15">
                  <a:pos x="T6" y="T7"/>
                </a:cxn>
                <a:cxn ang="T16">
                  <a:pos x="T8" y="T9"/>
                </a:cxn>
                <a:cxn ang="T17">
                  <a:pos x="T10" y="T11"/>
                </a:cxn>
              </a:cxnLst>
              <a:rect l="T18" t="T19" r="T20" b="T21"/>
              <a:pathLst>
                <a:path w="331" h="511">
                  <a:moveTo>
                    <a:pt x="331" y="0"/>
                  </a:moveTo>
                  <a:lnTo>
                    <a:pt x="233" y="131"/>
                  </a:lnTo>
                  <a:lnTo>
                    <a:pt x="0" y="511"/>
                  </a:lnTo>
                  <a:lnTo>
                    <a:pt x="14" y="511"/>
                  </a:lnTo>
                  <a:lnTo>
                    <a:pt x="239" y="142"/>
                  </a:lnTo>
                  <a:lnTo>
                    <a:pt x="331" y="0"/>
                  </a:lnTo>
                  <a:close/>
                </a:path>
              </a:pathLst>
            </a:custGeom>
            <a:solidFill>
              <a:srgbClr val="004281"/>
            </a:solidFill>
            <a:ln w="9525">
              <a:noFill/>
              <a:round/>
              <a:headEnd/>
              <a:tailEnd/>
            </a:ln>
          </p:spPr>
          <p:txBody>
            <a:bodyPr/>
            <a:lstStyle/>
            <a:p>
              <a:pPr fontAlgn="t"/>
              <a:endParaRPr lang="en-US"/>
            </a:p>
          </p:txBody>
        </p:sp>
        <p:sp>
          <p:nvSpPr>
            <p:cNvPr id="43048" name="Freeform 96"/>
            <p:cNvSpPr>
              <a:spLocks/>
            </p:cNvSpPr>
            <p:nvPr/>
          </p:nvSpPr>
          <p:spPr bwMode="auto">
            <a:xfrm>
              <a:off x="4419" y="1766"/>
              <a:ext cx="83" cy="128"/>
            </a:xfrm>
            <a:custGeom>
              <a:avLst/>
              <a:gdLst>
                <a:gd name="T0" fmla="*/ 331 w 331"/>
                <a:gd name="T1" fmla="*/ 0 h 511"/>
                <a:gd name="T2" fmla="*/ 233 w 331"/>
                <a:gd name="T3" fmla="*/ 131 h 511"/>
                <a:gd name="T4" fmla="*/ 0 w 331"/>
                <a:gd name="T5" fmla="*/ 511 h 511"/>
                <a:gd name="T6" fmla="*/ 14 w 331"/>
                <a:gd name="T7" fmla="*/ 511 h 511"/>
                <a:gd name="T8" fmla="*/ 239 w 331"/>
                <a:gd name="T9" fmla="*/ 142 h 511"/>
                <a:gd name="T10" fmla="*/ 331 w 331"/>
                <a:gd name="T11" fmla="*/ 0 h 511"/>
                <a:gd name="T12" fmla="*/ 0 60000 65536"/>
                <a:gd name="T13" fmla="*/ 0 60000 65536"/>
                <a:gd name="T14" fmla="*/ 0 60000 65536"/>
                <a:gd name="T15" fmla="*/ 0 60000 65536"/>
                <a:gd name="T16" fmla="*/ 0 60000 65536"/>
                <a:gd name="T17" fmla="*/ 0 60000 65536"/>
                <a:gd name="T18" fmla="*/ 0 w 331"/>
                <a:gd name="T19" fmla="*/ 0 h 511"/>
                <a:gd name="T20" fmla="*/ 331 w 331"/>
                <a:gd name="T21" fmla="*/ 511 h 511"/>
              </a:gdLst>
              <a:ahLst/>
              <a:cxnLst>
                <a:cxn ang="T12">
                  <a:pos x="T0" y="T1"/>
                </a:cxn>
                <a:cxn ang="T13">
                  <a:pos x="T2" y="T3"/>
                </a:cxn>
                <a:cxn ang="T14">
                  <a:pos x="T4" y="T5"/>
                </a:cxn>
                <a:cxn ang="T15">
                  <a:pos x="T6" y="T7"/>
                </a:cxn>
                <a:cxn ang="T16">
                  <a:pos x="T8" y="T9"/>
                </a:cxn>
                <a:cxn ang="T17">
                  <a:pos x="T10" y="T11"/>
                </a:cxn>
              </a:cxnLst>
              <a:rect l="T18" t="T19" r="T20" b="T21"/>
              <a:pathLst>
                <a:path w="331" h="511">
                  <a:moveTo>
                    <a:pt x="331" y="0"/>
                  </a:moveTo>
                  <a:lnTo>
                    <a:pt x="233" y="131"/>
                  </a:lnTo>
                  <a:lnTo>
                    <a:pt x="0" y="511"/>
                  </a:lnTo>
                  <a:lnTo>
                    <a:pt x="14" y="511"/>
                  </a:lnTo>
                  <a:lnTo>
                    <a:pt x="239" y="142"/>
                  </a:lnTo>
                  <a:lnTo>
                    <a:pt x="331" y="0"/>
                  </a:lnTo>
                  <a:close/>
                </a:path>
              </a:pathLst>
            </a:custGeom>
            <a:noFill/>
            <a:ln w="3175">
              <a:solidFill>
                <a:srgbClr val="004281"/>
              </a:solidFill>
              <a:round/>
              <a:headEnd/>
              <a:tailEnd/>
            </a:ln>
          </p:spPr>
          <p:txBody>
            <a:bodyPr/>
            <a:lstStyle/>
            <a:p>
              <a:pPr fontAlgn="t"/>
              <a:endParaRPr lang="en-US"/>
            </a:p>
          </p:txBody>
        </p:sp>
        <p:sp>
          <p:nvSpPr>
            <p:cNvPr id="43049" name="Freeform 97"/>
            <p:cNvSpPr>
              <a:spLocks/>
            </p:cNvSpPr>
            <p:nvPr/>
          </p:nvSpPr>
          <p:spPr bwMode="auto">
            <a:xfrm>
              <a:off x="4450" y="1728"/>
              <a:ext cx="46" cy="166"/>
            </a:xfrm>
            <a:custGeom>
              <a:avLst/>
              <a:gdLst>
                <a:gd name="T0" fmla="*/ 163 w 182"/>
                <a:gd name="T1" fmla="*/ 34 h 665"/>
                <a:gd name="T2" fmla="*/ 105 w 182"/>
                <a:gd name="T3" fmla="*/ 285 h 665"/>
                <a:gd name="T4" fmla="*/ 0 w 182"/>
                <a:gd name="T5" fmla="*/ 665 h 665"/>
                <a:gd name="T6" fmla="*/ 7 w 182"/>
                <a:gd name="T7" fmla="*/ 665 h 665"/>
                <a:gd name="T8" fmla="*/ 118 w 182"/>
                <a:gd name="T9" fmla="*/ 289 h 665"/>
                <a:gd name="T10" fmla="*/ 182 w 182"/>
                <a:gd name="T11" fmla="*/ 0 h 665"/>
                <a:gd name="T12" fmla="*/ 163 w 182"/>
                <a:gd name="T13" fmla="*/ 34 h 665"/>
                <a:gd name="T14" fmla="*/ 0 60000 65536"/>
                <a:gd name="T15" fmla="*/ 0 60000 65536"/>
                <a:gd name="T16" fmla="*/ 0 60000 65536"/>
                <a:gd name="T17" fmla="*/ 0 60000 65536"/>
                <a:gd name="T18" fmla="*/ 0 60000 65536"/>
                <a:gd name="T19" fmla="*/ 0 60000 65536"/>
                <a:gd name="T20" fmla="*/ 0 60000 65536"/>
                <a:gd name="T21" fmla="*/ 0 w 182"/>
                <a:gd name="T22" fmla="*/ 0 h 665"/>
                <a:gd name="T23" fmla="*/ 182 w 182"/>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665">
                  <a:moveTo>
                    <a:pt x="163" y="34"/>
                  </a:moveTo>
                  <a:lnTo>
                    <a:pt x="105" y="285"/>
                  </a:lnTo>
                  <a:lnTo>
                    <a:pt x="0" y="665"/>
                  </a:lnTo>
                  <a:lnTo>
                    <a:pt x="7" y="665"/>
                  </a:lnTo>
                  <a:lnTo>
                    <a:pt x="118" y="289"/>
                  </a:lnTo>
                  <a:lnTo>
                    <a:pt x="182" y="0"/>
                  </a:lnTo>
                  <a:lnTo>
                    <a:pt x="163" y="34"/>
                  </a:lnTo>
                  <a:close/>
                </a:path>
              </a:pathLst>
            </a:custGeom>
            <a:solidFill>
              <a:srgbClr val="004281"/>
            </a:solidFill>
            <a:ln w="9525">
              <a:noFill/>
              <a:round/>
              <a:headEnd/>
              <a:tailEnd/>
            </a:ln>
          </p:spPr>
          <p:txBody>
            <a:bodyPr/>
            <a:lstStyle/>
            <a:p>
              <a:pPr fontAlgn="t"/>
              <a:endParaRPr lang="en-US"/>
            </a:p>
          </p:txBody>
        </p:sp>
        <p:sp>
          <p:nvSpPr>
            <p:cNvPr id="43050" name="Freeform 98"/>
            <p:cNvSpPr>
              <a:spLocks/>
            </p:cNvSpPr>
            <p:nvPr/>
          </p:nvSpPr>
          <p:spPr bwMode="auto">
            <a:xfrm>
              <a:off x="4450" y="1728"/>
              <a:ext cx="46" cy="166"/>
            </a:xfrm>
            <a:custGeom>
              <a:avLst/>
              <a:gdLst>
                <a:gd name="T0" fmla="*/ 163 w 182"/>
                <a:gd name="T1" fmla="*/ 34 h 665"/>
                <a:gd name="T2" fmla="*/ 105 w 182"/>
                <a:gd name="T3" fmla="*/ 285 h 665"/>
                <a:gd name="T4" fmla="*/ 0 w 182"/>
                <a:gd name="T5" fmla="*/ 665 h 665"/>
                <a:gd name="T6" fmla="*/ 7 w 182"/>
                <a:gd name="T7" fmla="*/ 665 h 665"/>
                <a:gd name="T8" fmla="*/ 118 w 182"/>
                <a:gd name="T9" fmla="*/ 289 h 665"/>
                <a:gd name="T10" fmla="*/ 182 w 182"/>
                <a:gd name="T11" fmla="*/ 0 h 665"/>
                <a:gd name="T12" fmla="*/ 163 w 182"/>
                <a:gd name="T13" fmla="*/ 34 h 665"/>
                <a:gd name="T14" fmla="*/ 0 60000 65536"/>
                <a:gd name="T15" fmla="*/ 0 60000 65536"/>
                <a:gd name="T16" fmla="*/ 0 60000 65536"/>
                <a:gd name="T17" fmla="*/ 0 60000 65536"/>
                <a:gd name="T18" fmla="*/ 0 60000 65536"/>
                <a:gd name="T19" fmla="*/ 0 60000 65536"/>
                <a:gd name="T20" fmla="*/ 0 60000 65536"/>
                <a:gd name="T21" fmla="*/ 0 w 182"/>
                <a:gd name="T22" fmla="*/ 0 h 665"/>
                <a:gd name="T23" fmla="*/ 182 w 182"/>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665">
                  <a:moveTo>
                    <a:pt x="163" y="34"/>
                  </a:moveTo>
                  <a:lnTo>
                    <a:pt x="105" y="285"/>
                  </a:lnTo>
                  <a:lnTo>
                    <a:pt x="0" y="665"/>
                  </a:lnTo>
                  <a:lnTo>
                    <a:pt x="7" y="665"/>
                  </a:lnTo>
                  <a:lnTo>
                    <a:pt x="118" y="289"/>
                  </a:lnTo>
                  <a:lnTo>
                    <a:pt x="182" y="0"/>
                  </a:lnTo>
                  <a:lnTo>
                    <a:pt x="163" y="34"/>
                  </a:lnTo>
                  <a:close/>
                </a:path>
              </a:pathLst>
            </a:custGeom>
            <a:noFill/>
            <a:ln w="3175">
              <a:solidFill>
                <a:srgbClr val="004281"/>
              </a:solidFill>
              <a:round/>
              <a:headEnd/>
              <a:tailEnd/>
            </a:ln>
          </p:spPr>
          <p:txBody>
            <a:bodyPr/>
            <a:lstStyle/>
            <a:p>
              <a:pPr fontAlgn="t"/>
              <a:endParaRPr lang="en-US"/>
            </a:p>
          </p:txBody>
        </p:sp>
        <p:sp>
          <p:nvSpPr>
            <p:cNvPr id="43051" name="Freeform 99"/>
            <p:cNvSpPr>
              <a:spLocks/>
            </p:cNvSpPr>
            <p:nvPr/>
          </p:nvSpPr>
          <p:spPr bwMode="auto">
            <a:xfrm>
              <a:off x="4456" y="1766"/>
              <a:ext cx="50" cy="128"/>
            </a:xfrm>
            <a:custGeom>
              <a:avLst/>
              <a:gdLst>
                <a:gd name="T0" fmla="*/ 188 w 204"/>
                <a:gd name="T1" fmla="*/ 0 h 511"/>
                <a:gd name="T2" fmla="*/ 0 w 204"/>
                <a:gd name="T3" fmla="*/ 511 h 511"/>
                <a:gd name="T4" fmla="*/ 16 w 204"/>
                <a:gd name="T5" fmla="*/ 511 h 511"/>
                <a:gd name="T6" fmla="*/ 204 w 204"/>
                <a:gd name="T7" fmla="*/ 1 h 511"/>
                <a:gd name="T8" fmla="*/ 188 w 204"/>
                <a:gd name="T9" fmla="*/ 0 h 511"/>
                <a:gd name="T10" fmla="*/ 0 60000 65536"/>
                <a:gd name="T11" fmla="*/ 0 60000 65536"/>
                <a:gd name="T12" fmla="*/ 0 60000 65536"/>
                <a:gd name="T13" fmla="*/ 0 60000 65536"/>
                <a:gd name="T14" fmla="*/ 0 60000 65536"/>
                <a:gd name="T15" fmla="*/ 0 w 204"/>
                <a:gd name="T16" fmla="*/ 0 h 511"/>
                <a:gd name="T17" fmla="*/ 204 w 204"/>
                <a:gd name="T18" fmla="*/ 511 h 511"/>
              </a:gdLst>
              <a:ahLst/>
              <a:cxnLst>
                <a:cxn ang="T10">
                  <a:pos x="T0" y="T1"/>
                </a:cxn>
                <a:cxn ang="T11">
                  <a:pos x="T2" y="T3"/>
                </a:cxn>
                <a:cxn ang="T12">
                  <a:pos x="T4" y="T5"/>
                </a:cxn>
                <a:cxn ang="T13">
                  <a:pos x="T6" y="T7"/>
                </a:cxn>
                <a:cxn ang="T14">
                  <a:pos x="T8" y="T9"/>
                </a:cxn>
              </a:cxnLst>
              <a:rect l="T15" t="T16" r="T17" b="T18"/>
              <a:pathLst>
                <a:path w="204" h="511">
                  <a:moveTo>
                    <a:pt x="188" y="0"/>
                  </a:moveTo>
                  <a:lnTo>
                    <a:pt x="0" y="511"/>
                  </a:lnTo>
                  <a:lnTo>
                    <a:pt x="16" y="511"/>
                  </a:lnTo>
                  <a:lnTo>
                    <a:pt x="204" y="1"/>
                  </a:lnTo>
                  <a:lnTo>
                    <a:pt x="188" y="0"/>
                  </a:lnTo>
                  <a:close/>
                </a:path>
              </a:pathLst>
            </a:custGeom>
            <a:solidFill>
              <a:srgbClr val="004281"/>
            </a:solidFill>
            <a:ln w="9525">
              <a:noFill/>
              <a:round/>
              <a:headEnd/>
              <a:tailEnd/>
            </a:ln>
          </p:spPr>
          <p:txBody>
            <a:bodyPr/>
            <a:lstStyle/>
            <a:p>
              <a:pPr fontAlgn="t"/>
              <a:endParaRPr lang="en-US"/>
            </a:p>
          </p:txBody>
        </p:sp>
        <p:sp>
          <p:nvSpPr>
            <p:cNvPr id="43052" name="Freeform 100"/>
            <p:cNvSpPr>
              <a:spLocks/>
            </p:cNvSpPr>
            <p:nvPr/>
          </p:nvSpPr>
          <p:spPr bwMode="auto">
            <a:xfrm>
              <a:off x="4456" y="1766"/>
              <a:ext cx="50" cy="128"/>
            </a:xfrm>
            <a:custGeom>
              <a:avLst/>
              <a:gdLst>
                <a:gd name="T0" fmla="*/ 188 w 204"/>
                <a:gd name="T1" fmla="*/ 0 h 511"/>
                <a:gd name="T2" fmla="*/ 0 w 204"/>
                <a:gd name="T3" fmla="*/ 511 h 511"/>
                <a:gd name="T4" fmla="*/ 16 w 204"/>
                <a:gd name="T5" fmla="*/ 511 h 511"/>
                <a:gd name="T6" fmla="*/ 204 w 204"/>
                <a:gd name="T7" fmla="*/ 1 h 511"/>
                <a:gd name="T8" fmla="*/ 188 w 204"/>
                <a:gd name="T9" fmla="*/ 0 h 511"/>
                <a:gd name="T10" fmla="*/ 0 60000 65536"/>
                <a:gd name="T11" fmla="*/ 0 60000 65536"/>
                <a:gd name="T12" fmla="*/ 0 60000 65536"/>
                <a:gd name="T13" fmla="*/ 0 60000 65536"/>
                <a:gd name="T14" fmla="*/ 0 60000 65536"/>
                <a:gd name="T15" fmla="*/ 0 w 204"/>
                <a:gd name="T16" fmla="*/ 0 h 511"/>
                <a:gd name="T17" fmla="*/ 204 w 204"/>
                <a:gd name="T18" fmla="*/ 511 h 511"/>
              </a:gdLst>
              <a:ahLst/>
              <a:cxnLst>
                <a:cxn ang="T10">
                  <a:pos x="T0" y="T1"/>
                </a:cxn>
                <a:cxn ang="T11">
                  <a:pos x="T2" y="T3"/>
                </a:cxn>
                <a:cxn ang="T12">
                  <a:pos x="T4" y="T5"/>
                </a:cxn>
                <a:cxn ang="T13">
                  <a:pos x="T6" y="T7"/>
                </a:cxn>
                <a:cxn ang="T14">
                  <a:pos x="T8" y="T9"/>
                </a:cxn>
              </a:cxnLst>
              <a:rect l="T15" t="T16" r="T17" b="T18"/>
              <a:pathLst>
                <a:path w="204" h="511">
                  <a:moveTo>
                    <a:pt x="188" y="0"/>
                  </a:moveTo>
                  <a:lnTo>
                    <a:pt x="0" y="511"/>
                  </a:lnTo>
                  <a:lnTo>
                    <a:pt x="16" y="511"/>
                  </a:lnTo>
                  <a:lnTo>
                    <a:pt x="204" y="1"/>
                  </a:lnTo>
                  <a:lnTo>
                    <a:pt x="188" y="0"/>
                  </a:lnTo>
                  <a:close/>
                </a:path>
              </a:pathLst>
            </a:custGeom>
            <a:noFill/>
            <a:ln w="3175">
              <a:solidFill>
                <a:srgbClr val="004281"/>
              </a:solidFill>
              <a:round/>
              <a:headEnd/>
              <a:tailEnd/>
            </a:ln>
          </p:spPr>
          <p:txBody>
            <a:bodyPr/>
            <a:lstStyle/>
            <a:p>
              <a:pPr fontAlgn="t"/>
              <a:endParaRPr lang="en-US"/>
            </a:p>
          </p:txBody>
        </p:sp>
        <p:sp>
          <p:nvSpPr>
            <p:cNvPr id="43053" name="Freeform 101"/>
            <p:cNvSpPr>
              <a:spLocks/>
            </p:cNvSpPr>
            <p:nvPr/>
          </p:nvSpPr>
          <p:spPr bwMode="auto">
            <a:xfrm>
              <a:off x="4613" y="1761"/>
              <a:ext cx="54" cy="133"/>
            </a:xfrm>
            <a:custGeom>
              <a:avLst/>
              <a:gdLst>
                <a:gd name="T0" fmla="*/ 0 w 219"/>
                <a:gd name="T1" fmla="*/ 13 h 530"/>
                <a:gd name="T2" fmla="*/ 204 w 219"/>
                <a:gd name="T3" fmla="*/ 530 h 530"/>
                <a:gd name="T4" fmla="*/ 219 w 219"/>
                <a:gd name="T5" fmla="*/ 530 h 530"/>
                <a:gd name="T6" fmla="*/ 13 w 219"/>
                <a:gd name="T7" fmla="*/ 0 h 530"/>
                <a:gd name="T8" fmla="*/ 0 w 219"/>
                <a:gd name="T9" fmla="*/ 13 h 530"/>
                <a:gd name="T10" fmla="*/ 0 60000 65536"/>
                <a:gd name="T11" fmla="*/ 0 60000 65536"/>
                <a:gd name="T12" fmla="*/ 0 60000 65536"/>
                <a:gd name="T13" fmla="*/ 0 60000 65536"/>
                <a:gd name="T14" fmla="*/ 0 60000 65536"/>
                <a:gd name="T15" fmla="*/ 0 w 219"/>
                <a:gd name="T16" fmla="*/ 0 h 530"/>
                <a:gd name="T17" fmla="*/ 219 w 219"/>
                <a:gd name="T18" fmla="*/ 530 h 530"/>
              </a:gdLst>
              <a:ahLst/>
              <a:cxnLst>
                <a:cxn ang="T10">
                  <a:pos x="T0" y="T1"/>
                </a:cxn>
                <a:cxn ang="T11">
                  <a:pos x="T2" y="T3"/>
                </a:cxn>
                <a:cxn ang="T12">
                  <a:pos x="T4" y="T5"/>
                </a:cxn>
                <a:cxn ang="T13">
                  <a:pos x="T6" y="T7"/>
                </a:cxn>
                <a:cxn ang="T14">
                  <a:pos x="T8" y="T9"/>
                </a:cxn>
              </a:cxnLst>
              <a:rect l="T15" t="T16" r="T17" b="T18"/>
              <a:pathLst>
                <a:path w="219" h="530">
                  <a:moveTo>
                    <a:pt x="0" y="13"/>
                  </a:moveTo>
                  <a:lnTo>
                    <a:pt x="204" y="530"/>
                  </a:lnTo>
                  <a:lnTo>
                    <a:pt x="219" y="530"/>
                  </a:lnTo>
                  <a:lnTo>
                    <a:pt x="13" y="0"/>
                  </a:lnTo>
                  <a:lnTo>
                    <a:pt x="0" y="13"/>
                  </a:lnTo>
                  <a:close/>
                </a:path>
              </a:pathLst>
            </a:custGeom>
            <a:solidFill>
              <a:srgbClr val="004A8F"/>
            </a:solidFill>
            <a:ln w="9525">
              <a:noFill/>
              <a:round/>
              <a:headEnd/>
              <a:tailEnd/>
            </a:ln>
          </p:spPr>
          <p:txBody>
            <a:bodyPr/>
            <a:lstStyle/>
            <a:p>
              <a:pPr fontAlgn="t"/>
              <a:endParaRPr lang="en-US"/>
            </a:p>
          </p:txBody>
        </p:sp>
        <p:sp>
          <p:nvSpPr>
            <p:cNvPr id="43054" name="Freeform 102"/>
            <p:cNvSpPr>
              <a:spLocks/>
            </p:cNvSpPr>
            <p:nvPr/>
          </p:nvSpPr>
          <p:spPr bwMode="auto">
            <a:xfrm>
              <a:off x="4613" y="1761"/>
              <a:ext cx="54" cy="133"/>
            </a:xfrm>
            <a:custGeom>
              <a:avLst/>
              <a:gdLst>
                <a:gd name="T0" fmla="*/ 0 w 219"/>
                <a:gd name="T1" fmla="*/ 13 h 530"/>
                <a:gd name="T2" fmla="*/ 204 w 219"/>
                <a:gd name="T3" fmla="*/ 530 h 530"/>
                <a:gd name="T4" fmla="*/ 219 w 219"/>
                <a:gd name="T5" fmla="*/ 530 h 530"/>
                <a:gd name="T6" fmla="*/ 13 w 219"/>
                <a:gd name="T7" fmla="*/ 0 h 530"/>
                <a:gd name="T8" fmla="*/ 0 w 219"/>
                <a:gd name="T9" fmla="*/ 13 h 530"/>
                <a:gd name="T10" fmla="*/ 0 60000 65536"/>
                <a:gd name="T11" fmla="*/ 0 60000 65536"/>
                <a:gd name="T12" fmla="*/ 0 60000 65536"/>
                <a:gd name="T13" fmla="*/ 0 60000 65536"/>
                <a:gd name="T14" fmla="*/ 0 60000 65536"/>
                <a:gd name="T15" fmla="*/ 0 w 219"/>
                <a:gd name="T16" fmla="*/ 0 h 530"/>
                <a:gd name="T17" fmla="*/ 219 w 219"/>
                <a:gd name="T18" fmla="*/ 530 h 530"/>
              </a:gdLst>
              <a:ahLst/>
              <a:cxnLst>
                <a:cxn ang="T10">
                  <a:pos x="T0" y="T1"/>
                </a:cxn>
                <a:cxn ang="T11">
                  <a:pos x="T2" y="T3"/>
                </a:cxn>
                <a:cxn ang="T12">
                  <a:pos x="T4" y="T5"/>
                </a:cxn>
                <a:cxn ang="T13">
                  <a:pos x="T6" y="T7"/>
                </a:cxn>
                <a:cxn ang="T14">
                  <a:pos x="T8" y="T9"/>
                </a:cxn>
              </a:cxnLst>
              <a:rect l="T15" t="T16" r="T17" b="T18"/>
              <a:pathLst>
                <a:path w="219" h="530">
                  <a:moveTo>
                    <a:pt x="0" y="13"/>
                  </a:moveTo>
                  <a:lnTo>
                    <a:pt x="204" y="530"/>
                  </a:lnTo>
                  <a:lnTo>
                    <a:pt x="219" y="530"/>
                  </a:lnTo>
                  <a:lnTo>
                    <a:pt x="13" y="0"/>
                  </a:lnTo>
                  <a:lnTo>
                    <a:pt x="0" y="13"/>
                  </a:lnTo>
                  <a:close/>
                </a:path>
              </a:pathLst>
            </a:custGeom>
            <a:noFill/>
            <a:ln w="3175">
              <a:solidFill>
                <a:srgbClr val="004A8F"/>
              </a:solidFill>
              <a:round/>
              <a:headEnd/>
              <a:tailEnd/>
            </a:ln>
          </p:spPr>
          <p:txBody>
            <a:bodyPr/>
            <a:lstStyle/>
            <a:p>
              <a:pPr fontAlgn="t"/>
              <a:endParaRPr lang="en-US"/>
            </a:p>
          </p:txBody>
        </p:sp>
        <p:sp>
          <p:nvSpPr>
            <p:cNvPr id="43055" name="Freeform 103"/>
            <p:cNvSpPr>
              <a:spLocks/>
            </p:cNvSpPr>
            <p:nvPr/>
          </p:nvSpPr>
          <p:spPr bwMode="auto">
            <a:xfrm>
              <a:off x="4489" y="1765"/>
              <a:ext cx="125" cy="129"/>
            </a:xfrm>
            <a:custGeom>
              <a:avLst/>
              <a:gdLst>
                <a:gd name="T0" fmla="*/ 480 w 501"/>
                <a:gd name="T1" fmla="*/ 5 h 517"/>
                <a:gd name="T2" fmla="*/ 305 w 501"/>
                <a:gd name="T3" fmla="*/ 195 h 517"/>
                <a:gd name="T4" fmla="*/ 0 w 501"/>
                <a:gd name="T5" fmla="*/ 517 h 517"/>
                <a:gd name="T6" fmla="*/ 17 w 501"/>
                <a:gd name="T7" fmla="*/ 517 h 517"/>
                <a:gd name="T8" fmla="*/ 311 w 501"/>
                <a:gd name="T9" fmla="*/ 200 h 517"/>
                <a:gd name="T10" fmla="*/ 501 w 501"/>
                <a:gd name="T11" fmla="*/ 0 h 517"/>
                <a:gd name="T12" fmla="*/ 480 w 501"/>
                <a:gd name="T13" fmla="*/ 5 h 517"/>
                <a:gd name="T14" fmla="*/ 0 60000 65536"/>
                <a:gd name="T15" fmla="*/ 0 60000 65536"/>
                <a:gd name="T16" fmla="*/ 0 60000 65536"/>
                <a:gd name="T17" fmla="*/ 0 60000 65536"/>
                <a:gd name="T18" fmla="*/ 0 60000 65536"/>
                <a:gd name="T19" fmla="*/ 0 60000 65536"/>
                <a:gd name="T20" fmla="*/ 0 60000 65536"/>
                <a:gd name="T21" fmla="*/ 0 w 501"/>
                <a:gd name="T22" fmla="*/ 0 h 517"/>
                <a:gd name="T23" fmla="*/ 501 w 501"/>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517">
                  <a:moveTo>
                    <a:pt x="480" y="5"/>
                  </a:moveTo>
                  <a:lnTo>
                    <a:pt x="305" y="195"/>
                  </a:lnTo>
                  <a:lnTo>
                    <a:pt x="0" y="517"/>
                  </a:lnTo>
                  <a:lnTo>
                    <a:pt x="17" y="517"/>
                  </a:lnTo>
                  <a:lnTo>
                    <a:pt x="311" y="200"/>
                  </a:lnTo>
                  <a:lnTo>
                    <a:pt x="501" y="0"/>
                  </a:lnTo>
                  <a:lnTo>
                    <a:pt x="480" y="5"/>
                  </a:lnTo>
                  <a:close/>
                </a:path>
              </a:pathLst>
            </a:custGeom>
            <a:solidFill>
              <a:srgbClr val="004A8F"/>
            </a:solidFill>
            <a:ln w="9525">
              <a:noFill/>
              <a:round/>
              <a:headEnd/>
              <a:tailEnd/>
            </a:ln>
          </p:spPr>
          <p:txBody>
            <a:bodyPr/>
            <a:lstStyle/>
            <a:p>
              <a:pPr fontAlgn="t"/>
              <a:endParaRPr lang="en-US"/>
            </a:p>
          </p:txBody>
        </p:sp>
        <p:sp>
          <p:nvSpPr>
            <p:cNvPr id="43056" name="Freeform 104"/>
            <p:cNvSpPr>
              <a:spLocks/>
            </p:cNvSpPr>
            <p:nvPr/>
          </p:nvSpPr>
          <p:spPr bwMode="auto">
            <a:xfrm>
              <a:off x="4489" y="1765"/>
              <a:ext cx="125" cy="129"/>
            </a:xfrm>
            <a:custGeom>
              <a:avLst/>
              <a:gdLst>
                <a:gd name="T0" fmla="*/ 480 w 501"/>
                <a:gd name="T1" fmla="*/ 5 h 517"/>
                <a:gd name="T2" fmla="*/ 305 w 501"/>
                <a:gd name="T3" fmla="*/ 195 h 517"/>
                <a:gd name="T4" fmla="*/ 0 w 501"/>
                <a:gd name="T5" fmla="*/ 517 h 517"/>
                <a:gd name="T6" fmla="*/ 17 w 501"/>
                <a:gd name="T7" fmla="*/ 517 h 517"/>
                <a:gd name="T8" fmla="*/ 311 w 501"/>
                <a:gd name="T9" fmla="*/ 200 h 517"/>
                <a:gd name="T10" fmla="*/ 501 w 501"/>
                <a:gd name="T11" fmla="*/ 0 h 517"/>
                <a:gd name="T12" fmla="*/ 480 w 501"/>
                <a:gd name="T13" fmla="*/ 5 h 517"/>
                <a:gd name="T14" fmla="*/ 0 60000 65536"/>
                <a:gd name="T15" fmla="*/ 0 60000 65536"/>
                <a:gd name="T16" fmla="*/ 0 60000 65536"/>
                <a:gd name="T17" fmla="*/ 0 60000 65536"/>
                <a:gd name="T18" fmla="*/ 0 60000 65536"/>
                <a:gd name="T19" fmla="*/ 0 60000 65536"/>
                <a:gd name="T20" fmla="*/ 0 60000 65536"/>
                <a:gd name="T21" fmla="*/ 0 w 501"/>
                <a:gd name="T22" fmla="*/ 0 h 517"/>
                <a:gd name="T23" fmla="*/ 501 w 501"/>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517">
                  <a:moveTo>
                    <a:pt x="480" y="5"/>
                  </a:moveTo>
                  <a:lnTo>
                    <a:pt x="305" y="195"/>
                  </a:lnTo>
                  <a:lnTo>
                    <a:pt x="0" y="517"/>
                  </a:lnTo>
                  <a:lnTo>
                    <a:pt x="17" y="517"/>
                  </a:lnTo>
                  <a:lnTo>
                    <a:pt x="311" y="200"/>
                  </a:lnTo>
                  <a:lnTo>
                    <a:pt x="501" y="0"/>
                  </a:lnTo>
                  <a:lnTo>
                    <a:pt x="480" y="5"/>
                  </a:lnTo>
                  <a:close/>
                </a:path>
              </a:pathLst>
            </a:custGeom>
            <a:noFill/>
            <a:ln w="3175">
              <a:solidFill>
                <a:srgbClr val="004A8F"/>
              </a:solidFill>
              <a:round/>
              <a:headEnd/>
              <a:tailEnd/>
            </a:ln>
          </p:spPr>
          <p:txBody>
            <a:bodyPr/>
            <a:lstStyle/>
            <a:p>
              <a:pPr fontAlgn="t"/>
              <a:endParaRPr lang="en-US"/>
            </a:p>
          </p:txBody>
        </p:sp>
        <p:sp>
          <p:nvSpPr>
            <p:cNvPr id="43057" name="Freeform 105"/>
            <p:cNvSpPr>
              <a:spLocks/>
            </p:cNvSpPr>
            <p:nvPr/>
          </p:nvSpPr>
          <p:spPr bwMode="auto">
            <a:xfrm>
              <a:off x="4505" y="1766"/>
              <a:ext cx="129" cy="128"/>
            </a:xfrm>
            <a:custGeom>
              <a:avLst/>
              <a:gdLst>
                <a:gd name="T0" fmla="*/ 0 w 517"/>
                <a:gd name="T1" fmla="*/ 0 h 511"/>
                <a:gd name="T2" fmla="*/ 508 w 517"/>
                <a:gd name="T3" fmla="*/ 511 h 511"/>
                <a:gd name="T4" fmla="*/ 517 w 517"/>
                <a:gd name="T5" fmla="*/ 511 h 511"/>
                <a:gd name="T6" fmla="*/ 19 w 517"/>
                <a:gd name="T7" fmla="*/ 0 h 511"/>
                <a:gd name="T8" fmla="*/ 0 w 517"/>
                <a:gd name="T9" fmla="*/ 0 h 511"/>
                <a:gd name="T10" fmla="*/ 0 60000 65536"/>
                <a:gd name="T11" fmla="*/ 0 60000 65536"/>
                <a:gd name="T12" fmla="*/ 0 60000 65536"/>
                <a:gd name="T13" fmla="*/ 0 60000 65536"/>
                <a:gd name="T14" fmla="*/ 0 60000 65536"/>
                <a:gd name="T15" fmla="*/ 0 w 517"/>
                <a:gd name="T16" fmla="*/ 0 h 511"/>
                <a:gd name="T17" fmla="*/ 517 w 517"/>
                <a:gd name="T18" fmla="*/ 511 h 511"/>
              </a:gdLst>
              <a:ahLst/>
              <a:cxnLst>
                <a:cxn ang="T10">
                  <a:pos x="T0" y="T1"/>
                </a:cxn>
                <a:cxn ang="T11">
                  <a:pos x="T2" y="T3"/>
                </a:cxn>
                <a:cxn ang="T12">
                  <a:pos x="T4" y="T5"/>
                </a:cxn>
                <a:cxn ang="T13">
                  <a:pos x="T6" y="T7"/>
                </a:cxn>
                <a:cxn ang="T14">
                  <a:pos x="T8" y="T9"/>
                </a:cxn>
              </a:cxnLst>
              <a:rect l="T15" t="T16" r="T17" b="T18"/>
              <a:pathLst>
                <a:path w="517" h="511">
                  <a:moveTo>
                    <a:pt x="0" y="0"/>
                  </a:moveTo>
                  <a:lnTo>
                    <a:pt x="508" y="511"/>
                  </a:lnTo>
                  <a:lnTo>
                    <a:pt x="517" y="511"/>
                  </a:lnTo>
                  <a:lnTo>
                    <a:pt x="19" y="0"/>
                  </a:lnTo>
                  <a:lnTo>
                    <a:pt x="0" y="0"/>
                  </a:lnTo>
                  <a:close/>
                </a:path>
              </a:pathLst>
            </a:custGeom>
            <a:solidFill>
              <a:srgbClr val="004281"/>
            </a:solidFill>
            <a:ln w="9525">
              <a:noFill/>
              <a:round/>
              <a:headEnd/>
              <a:tailEnd/>
            </a:ln>
          </p:spPr>
          <p:txBody>
            <a:bodyPr/>
            <a:lstStyle/>
            <a:p>
              <a:pPr fontAlgn="t"/>
              <a:endParaRPr lang="en-US"/>
            </a:p>
          </p:txBody>
        </p:sp>
        <p:sp>
          <p:nvSpPr>
            <p:cNvPr id="43058" name="Freeform 106"/>
            <p:cNvSpPr>
              <a:spLocks/>
            </p:cNvSpPr>
            <p:nvPr/>
          </p:nvSpPr>
          <p:spPr bwMode="auto">
            <a:xfrm>
              <a:off x="4505" y="1766"/>
              <a:ext cx="129" cy="128"/>
            </a:xfrm>
            <a:custGeom>
              <a:avLst/>
              <a:gdLst>
                <a:gd name="T0" fmla="*/ 0 w 517"/>
                <a:gd name="T1" fmla="*/ 0 h 511"/>
                <a:gd name="T2" fmla="*/ 508 w 517"/>
                <a:gd name="T3" fmla="*/ 511 h 511"/>
                <a:gd name="T4" fmla="*/ 517 w 517"/>
                <a:gd name="T5" fmla="*/ 511 h 511"/>
                <a:gd name="T6" fmla="*/ 19 w 517"/>
                <a:gd name="T7" fmla="*/ 0 h 511"/>
                <a:gd name="T8" fmla="*/ 0 w 517"/>
                <a:gd name="T9" fmla="*/ 0 h 511"/>
                <a:gd name="T10" fmla="*/ 0 60000 65536"/>
                <a:gd name="T11" fmla="*/ 0 60000 65536"/>
                <a:gd name="T12" fmla="*/ 0 60000 65536"/>
                <a:gd name="T13" fmla="*/ 0 60000 65536"/>
                <a:gd name="T14" fmla="*/ 0 60000 65536"/>
                <a:gd name="T15" fmla="*/ 0 w 517"/>
                <a:gd name="T16" fmla="*/ 0 h 511"/>
                <a:gd name="T17" fmla="*/ 517 w 517"/>
                <a:gd name="T18" fmla="*/ 511 h 511"/>
              </a:gdLst>
              <a:ahLst/>
              <a:cxnLst>
                <a:cxn ang="T10">
                  <a:pos x="T0" y="T1"/>
                </a:cxn>
                <a:cxn ang="T11">
                  <a:pos x="T2" y="T3"/>
                </a:cxn>
                <a:cxn ang="T12">
                  <a:pos x="T4" y="T5"/>
                </a:cxn>
                <a:cxn ang="T13">
                  <a:pos x="T6" y="T7"/>
                </a:cxn>
                <a:cxn ang="T14">
                  <a:pos x="T8" y="T9"/>
                </a:cxn>
              </a:cxnLst>
              <a:rect l="T15" t="T16" r="T17" b="T18"/>
              <a:pathLst>
                <a:path w="517" h="511">
                  <a:moveTo>
                    <a:pt x="0" y="0"/>
                  </a:moveTo>
                  <a:lnTo>
                    <a:pt x="508" y="511"/>
                  </a:lnTo>
                  <a:lnTo>
                    <a:pt x="517" y="511"/>
                  </a:lnTo>
                  <a:lnTo>
                    <a:pt x="19" y="0"/>
                  </a:lnTo>
                  <a:lnTo>
                    <a:pt x="0" y="0"/>
                  </a:lnTo>
                  <a:close/>
                </a:path>
              </a:pathLst>
            </a:custGeom>
            <a:noFill/>
            <a:ln w="3175">
              <a:solidFill>
                <a:srgbClr val="004281"/>
              </a:solidFill>
              <a:round/>
              <a:headEnd/>
              <a:tailEnd/>
            </a:ln>
          </p:spPr>
          <p:txBody>
            <a:bodyPr/>
            <a:lstStyle/>
            <a:p>
              <a:pPr fontAlgn="t"/>
              <a:endParaRPr lang="en-US"/>
            </a:p>
          </p:txBody>
        </p:sp>
        <p:sp>
          <p:nvSpPr>
            <p:cNvPr id="43059" name="Freeform 107"/>
            <p:cNvSpPr>
              <a:spLocks/>
            </p:cNvSpPr>
            <p:nvPr/>
          </p:nvSpPr>
          <p:spPr bwMode="auto">
            <a:xfrm>
              <a:off x="4634" y="1718"/>
              <a:ext cx="41" cy="176"/>
            </a:xfrm>
            <a:custGeom>
              <a:avLst/>
              <a:gdLst>
                <a:gd name="T0" fmla="*/ 0 w 166"/>
                <a:gd name="T1" fmla="*/ 5 h 704"/>
                <a:gd name="T2" fmla="*/ 52 w 166"/>
                <a:gd name="T3" fmla="*/ 314 h 704"/>
                <a:gd name="T4" fmla="*/ 155 w 166"/>
                <a:gd name="T5" fmla="*/ 704 h 704"/>
                <a:gd name="T6" fmla="*/ 166 w 166"/>
                <a:gd name="T7" fmla="*/ 704 h 704"/>
                <a:gd name="T8" fmla="*/ 64 w 166"/>
                <a:gd name="T9" fmla="*/ 314 h 704"/>
                <a:gd name="T10" fmla="*/ 9 w 166"/>
                <a:gd name="T11" fmla="*/ 0 h 704"/>
                <a:gd name="T12" fmla="*/ 0 w 166"/>
                <a:gd name="T13" fmla="*/ 5 h 704"/>
                <a:gd name="T14" fmla="*/ 0 60000 65536"/>
                <a:gd name="T15" fmla="*/ 0 60000 65536"/>
                <a:gd name="T16" fmla="*/ 0 60000 65536"/>
                <a:gd name="T17" fmla="*/ 0 60000 65536"/>
                <a:gd name="T18" fmla="*/ 0 60000 65536"/>
                <a:gd name="T19" fmla="*/ 0 60000 65536"/>
                <a:gd name="T20" fmla="*/ 0 60000 65536"/>
                <a:gd name="T21" fmla="*/ 0 w 166"/>
                <a:gd name="T22" fmla="*/ 0 h 704"/>
                <a:gd name="T23" fmla="*/ 166 w 166"/>
                <a:gd name="T24" fmla="*/ 704 h 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704">
                  <a:moveTo>
                    <a:pt x="0" y="5"/>
                  </a:moveTo>
                  <a:lnTo>
                    <a:pt x="52" y="314"/>
                  </a:lnTo>
                  <a:lnTo>
                    <a:pt x="155" y="704"/>
                  </a:lnTo>
                  <a:lnTo>
                    <a:pt x="166" y="704"/>
                  </a:lnTo>
                  <a:lnTo>
                    <a:pt x="64" y="314"/>
                  </a:lnTo>
                  <a:lnTo>
                    <a:pt x="9" y="0"/>
                  </a:lnTo>
                  <a:lnTo>
                    <a:pt x="0" y="5"/>
                  </a:lnTo>
                  <a:close/>
                </a:path>
              </a:pathLst>
            </a:custGeom>
            <a:solidFill>
              <a:srgbClr val="004A8F"/>
            </a:solidFill>
            <a:ln w="9525">
              <a:noFill/>
              <a:round/>
              <a:headEnd/>
              <a:tailEnd/>
            </a:ln>
          </p:spPr>
          <p:txBody>
            <a:bodyPr/>
            <a:lstStyle/>
            <a:p>
              <a:pPr fontAlgn="t"/>
              <a:endParaRPr lang="en-US"/>
            </a:p>
          </p:txBody>
        </p:sp>
        <p:sp>
          <p:nvSpPr>
            <p:cNvPr id="43060" name="Freeform 108"/>
            <p:cNvSpPr>
              <a:spLocks/>
            </p:cNvSpPr>
            <p:nvPr/>
          </p:nvSpPr>
          <p:spPr bwMode="auto">
            <a:xfrm>
              <a:off x="4634" y="1718"/>
              <a:ext cx="41" cy="176"/>
            </a:xfrm>
            <a:custGeom>
              <a:avLst/>
              <a:gdLst>
                <a:gd name="T0" fmla="*/ 0 w 166"/>
                <a:gd name="T1" fmla="*/ 5 h 704"/>
                <a:gd name="T2" fmla="*/ 52 w 166"/>
                <a:gd name="T3" fmla="*/ 314 h 704"/>
                <a:gd name="T4" fmla="*/ 155 w 166"/>
                <a:gd name="T5" fmla="*/ 704 h 704"/>
                <a:gd name="T6" fmla="*/ 166 w 166"/>
                <a:gd name="T7" fmla="*/ 704 h 704"/>
                <a:gd name="T8" fmla="*/ 64 w 166"/>
                <a:gd name="T9" fmla="*/ 314 h 704"/>
                <a:gd name="T10" fmla="*/ 9 w 166"/>
                <a:gd name="T11" fmla="*/ 0 h 704"/>
                <a:gd name="T12" fmla="*/ 0 w 166"/>
                <a:gd name="T13" fmla="*/ 5 h 704"/>
                <a:gd name="T14" fmla="*/ 0 60000 65536"/>
                <a:gd name="T15" fmla="*/ 0 60000 65536"/>
                <a:gd name="T16" fmla="*/ 0 60000 65536"/>
                <a:gd name="T17" fmla="*/ 0 60000 65536"/>
                <a:gd name="T18" fmla="*/ 0 60000 65536"/>
                <a:gd name="T19" fmla="*/ 0 60000 65536"/>
                <a:gd name="T20" fmla="*/ 0 60000 65536"/>
                <a:gd name="T21" fmla="*/ 0 w 166"/>
                <a:gd name="T22" fmla="*/ 0 h 704"/>
                <a:gd name="T23" fmla="*/ 166 w 166"/>
                <a:gd name="T24" fmla="*/ 704 h 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704">
                  <a:moveTo>
                    <a:pt x="0" y="5"/>
                  </a:moveTo>
                  <a:lnTo>
                    <a:pt x="52" y="314"/>
                  </a:lnTo>
                  <a:lnTo>
                    <a:pt x="155" y="704"/>
                  </a:lnTo>
                  <a:lnTo>
                    <a:pt x="166" y="704"/>
                  </a:lnTo>
                  <a:lnTo>
                    <a:pt x="64" y="314"/>
                  </a:lnTo>
                  <a:lnTo>
                    <a:pt x="9" y="0"/>
                  </a:lnTo>
                  <a:lnTo>
                    <a:pt x="0" y="5"/>
                  </a:lnTo>
                  <a:close/>
                </a:path>
              </a:pathLst>
            </a:custGeom>
            <a:noFill/>
            <a:ln w="3175">
              <a:solidFill>
                <a:srgbClr val="004A8F"/>
              </a:solidFill>
              <a:round/>
              <a:headEnd/>
              <a:tailEnd/>
            </a:ln>
          </p:spPr>
          <p:txBody>
            <a:bodyPr/>
            <a:lstStyle/>
            <a:p>
              <a:pPr fontAlgn="t"/>
              <a:endParaRPr lang="en-US"/>
            </a:p>
          </p:txBody>
        </p:sp>
        <p:sp>
          <p:nvSpPr>
            <p:cNvPr id="43061" name="Freeform 109"/>
            <p:cNvSpPr>
              <a:spLocks/>
            </p:cNvSpPr>
            <p:nvPr/>
          </p:nvSpPr>
          <p:spPr bwMode="auto">
            <a:xfrm>
              <a:off x="4616" y="1763"/>
              <a:ext cx="104" cy="131"/>
            </a:xfrm>
            <a:custGeom>
              <a:avLst/>
              <a:gdLst>
                <a:gd name="T0" fmla="*/ 402 w 417"/>
                <a:gd name="T1" fmla="*/ 523 h 523"/>
                <a:gd name="T2" fmla="*/ 417 w 417"/>
                <a:gd name="T3" fmla="*/ 523 h 523"/>
                <a:gd name="T4" fmla="*/ 140 w 417"/>
                <a:gd name="T5" fmla="*/ 150 h 523"/>
                <a:gd name="T6" fmla="*/ 0 w 417"/>
                <a:gd name="T7" fmla="*/ 0 h 523"/>
                <a:gd name="T8" fmla="*/ 1 w 417"/>
                <a:gd name="T9" fmla="*/ 17 h 523"/>
                <a:gd name="T10" fmla="*/ 126 w 417"/>
                <a:gd name="T11" fmla="*/ 150 h 523"/>
                <a:gd name="T12" fmla="*/ 402 w 417"/>
                <a:gd name="T13" fmla="*/ 523 h 523"/>
                <a:gd name="T14" fmla="*/ 0 60000 65536"/>
                <a:gd name="T15" fmla="*/ 0 60000 65536"/>
                <a:gd name="T16" fmla="*/ 0 60000 65536"/>
                <a:gd name="T17" fmla="*/ 0 60000 65536"/>
                <a:gd name="T18" fmla="*/ 0 60000 65536"/>
                <a:gd name="T19" fmla="*/ 0 60000 65536"/>
                <a:gd name="T20" fmla="*/ 0 60000 65536"/>
                <a:gd name="T21" fmla="*/ 0 w 417"/>
                <a:gd name="T22" fmla="*/ 0 h 523"/>
                <a:gd name="T23" fmla="*/ 417 w 417"/>
                <a:gd name="T24" fmla="*/ 523 h 5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523">
                  <a:moveTo>
                    <a:pt x="402" y="523"/>
                  </a:moveTo>
                  <a:lnTo>
                    <a:pt x="417" y="523"/>
                  </a:lnTo>
                  <a:lnTo>
                    <a:pt x="140" y="150"/>
                  </a:lnTo>
                  <a:lnTo>
                    <a:pt x="0" y="0"/>
                  </a:lnTo>
                  <a:lnTo>
                    <a:pt x="1" y="17"/>
                  </a:lnTo>
                  <a:lnTo>
                    <a:pt x="126" y="150"/>
                  </a:lnTo>
                  <a:lnTo>
                    <a:pt x="402" y="523"/>
                  </a:lnTo>
                  <a:close/>
                </a:path>
              </a:pathLst>
            </a:custGeom>
            <a:solidFill>
              <a:srgbClr val="004A8F"/>
            </a:solidFill>
            <a:ln w="9525">
              <a:noFill/>
              <a:round/>
              <a:headEnd/>
              <a:tailEnd/>
            </a:ln>
          </p:spPr>
          <p:txBody>
            <a:bodyPr/>
            <a:lstStyle/>
            <a:p>
              <a:pPr fontAlgn="t"/>
              <a:endParaRPr lang="en-US"/>
            </a:p>
          </p:txBody>
        </p:sp>
        <p:sp>
          <p:nvSpPr>
            <p:cNvPr id="43062" name="Freeform 110"/>
            <p:cNvSpPr>
              <a:spLocks/>
            </p:cNvSpPr>
            <p:nvPr/>
          </p:nvSpPr>
          <p:spPr bwMode="auto">
            <a:xfrm>
              <a:off x="4616" y="1763"/>
              <a:ext cx="104" cy="131"/>
            </a:xfrm>
            <a:custGeom>
              <a:avLst/>
              <a:gdLst>
                <a:gd name="T0" fmla="*/ 402 w 417"/>
                <a:gd name="T1" fmla="*/ 523 h 523"/>
                <a:gd name="T2" fmla="*/ 417 w 417"/>
                <a:gd name="T3" fmla="*/ 523 h 523"/>
                <a:gd name="T4" fmla="*/ 140 w 417"/>
                <a:gd name="T5" fmla="*/ 150 h 523"/>
                <a:gd name="T6" fmla="*/ 0 w 417"/>
                <a:gd name="T7" fmla="*/ 0 h 523"/>
                <a:gd name="T8" fmla="*/ 1 w 417"/>
                <a:gd name="T9" fmla="*/ 17 h 523"/>
                <a:gd name="T10" fmla="*/ 126 w 417"/>
                <a:gd name="T11" fmla="*/ 150 h 523"/>
                <a:gd name="T12" fmla="*/ 402 w 417"/>
                <a:gd name="T13" fmla="*/ 523 h 523"/>
                <a:gd name="T14" fmla="*/ 0 60000 65536"/>
                <a:gd name="T15" fmla="*/ 0 60000 65536"/>
                <a:gd name="T16" fmla="*/ 0 60000 65536"/>
                <a:gd name="T17" fmla="*/ 0 60000 65536"/>
                <a:gd name="T18" fmla="*/ 0 60000 65536"/>
                <a:gd name="T19" fmla="*/ 0 60000 65536"/>
                <a:gd name="T20" fmla="*/ 0 60000 65536"/>
                <a:gd name="T21" fmla="*/ 0 w 417"/>
                <a:gd name="T22" fmla="*/ 0 h 523"/>
                <a:gd name="T23" fmla="*/ 417 w 417"/>
                <a:gd name="T24" fmla="*/ 523 h 5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523">
                  <a:moveTo>
                    <a:pt x="402" y="523"/>
                  </a:moveTo>
                  <a:lnTo>
                    <a:pt x="417" y="523"/>
                  </a:lnTo>
                  <a:lnTo>
                    <a:pt x="140" y="150"/>
                  </a:lnTo>
                  <a:lnTo>
                    <a:pt x="0" y="0"/>
                  </a:lnTo>
                  <a:lnTo>
                    <a:pt x="1" y="17"/>
                  </a:lnTo>
                  <a:lnTo>
                    <a:pt x="126" y="150"/>
                  </a:lnTo>
                  <a:lnTo>
                    <a:pt x="402" y="523"/>
                  </a:lnTo>
                  <a:close/>
                </a:path>
              </a:pathLst>
            </a:custGeom>
            <a:noFill/>
            <a:ln w="3175">
              <a:solidFill>
                <a:srgbClr val="004A8F"/>
              </a:solidFill>
              <a:round/>
              <a:headEnd/>
              <a:tailEnd/>
            </a:ln>
          </p:spPr>
          <p:txBody>
            <a:bodyPr/>
            <a:lstStyle/>
            <a:p>
              <a:pPr fontAlgn="t"/>
              <a:endParaRPr lang="en-US"/>
            </a:p>
          </p:txBody>
        </p:sp>
        <p:sp>
          <p:nvSpPr>
            <p:cNvPr id="43063" name="Freeform 111"/>
            <p:cNvSpPr>
              <a:spLocks/>
            </p:cNvSpPr>
            <p:nvPr/>
          </p:nvSpPr>
          <p:spPr bwMode="auto">
            <a:xfrm>
              <a:off x="4502" y="1716"/>
              <a:ext cx="200" cy="178"/>
            </a:xfrm>
            <a:custGeom>
              <a:avLst/>
              <a:gdLst>
                <a:gd name="T0" fmla="*/ 778 w 799"/>
                <a:gd name="T1" fmla="*/ 713 h 713"/>
                <a:gd name="T2" fmla="*/ 799 w 799"/>
                <a:gd name="T3" fmla="*/ 713 h 713"/>
                <a:gd name="T4" fmla="*/ 340 w 799"/>
                <a:gd name="T5" fmla="*/ 299 h 713"/>
                <a:gd name="T6" fmla="*/ 153 w 799"/>
                <a:gd name="T7" fmla="*/ 131 h 713"/>
                <a:gd name="T8" fmla="*/ 6 w 799"/>
                <a:gd name="T9" fmla="*/ 0 h 713"/>
                <a:gd name="T10" fmla="*/ 0 w 799"/>
                <a:gd name="T11" fmla="*/ 9 h 713"/>
                <a:gd name="T12" fmla="*/ 242 w 799"/>
                <a:gd name="T13" fmla="*/ 229 h 713"/>
                <a:gd name="T14" fmla="*/ 285 w 799"/>
                <a:gd name="T15" fmla="*/ 266 h 713"/>
                <a:gd name="T16" fmla="*/ 529 w 799"/>
                <a:gd name="T17" fmla="*/ 485 h 713"/>
                <a:gd name="T18" fmla="*/ 778 w 799"/>
                <a:gd name="T19" fmla="*/ 713 h 7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13"/>
                <a:gd name="T32" fmla="*/ 799 w 799"/>
                <a:gd name="T33" fmla="*/ 713 h 7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13">
                  <a:moveTo>
                    <a:pt x="778" y="713"/>
                  </a:moveTo>
                  <a:lnTo>
                    <a:pt x="799" y="713"/>
                  </a:lnTo>
                  <a:lnTo>
                    <a:pt x="340" y="299"/>
                  </a:lnTo>
                  <a:lnTo>
                    <a:pt x="153" y="131"/>
                  </a:lnTo>
                  <a:lnTo>
                    <a:pt x="6" y="0"/>
                  </a:lnTo>
                  <a:lnTo>
                    <a:pt x="0" y="9"/>
                  </a:lnTo>
                  <a:lnTo>
                    <a:pt x="242" y="229"/>
                  </a:lnTo>
                  <a:lnTo>
                    <a:pt x="285" y="266"/>
                  </a:lnTo>
                  <a:lnTo>
                    <a:pt x="529" y="485"/>
                  </a:lnTo>
                  <a:lnTo>
                    <a:pt x="778" y="713"/>
                  </a:lnTo>
                  <a:close/>
                </a:path>
              </a:pathLst>
            </a:custGeom>
            <a:solidFill>
              <a:srgbClr val="004A8F"/>
            </a:solidFill>
            <a:ln w="9525">
              <a:noFill/>
              <a:round/>
              <a:headEnd/>
              <a:tailEnd/>
            </a:ln>
          </p:spPr>
          <p:txBody>
            <a:bodyPr/>
            <a:lstStyle/>
            <a:p>
              <a:pPr fontAlgn="t"/>
              <a:endParaRPr lang="en-US"/>
            </a:p>
          </p:txBody>
        </p:sp>
        <p:sp>
          <p:nvSpPr>
            <p:cNvPr id="43064" name="Freeform 112"/>
            <p:cNvSpPr>
              <a:spLocks/>
            </p:cNvSpPr>
            <p:nvPr/>
          </p:nvSpPr>
          <p:spPr bwMode="auto">
            <a:xfrm>
              <a:off x="4502" y="1716"/>
              <a:ext cx="200" cy="178"/>
            </a:xfrm>
            <a:custGeom>
              <a:avLst/>
              <a:gdLst>
                <a:gd name="T0" fmla="*/ 778 w 799"/>
                <a:gd name="T1" fmla="*/ 713 h 713"/>
                <a:gd name="T2" fmla="*/ 799 w 799"/>
                <a:gd name="T3" fmla="*/ 713 h 713"/>
                <a:gd name="T4" fmla="*/ 340 w 799"/>
                <a:gd name="T5" fmla="*/ 299 h 713"/>
                <a:gd name="T6" fmla="*/ 153 w 799"/>
                <a:gd name="T7" fmla="*/ 131 h 713"/>
                <a:gd name="T8" fmla="*/ 6 w 799"/>
                <a:gd name="T9" fmla="*/ 0 h 713"/>
                <a:gd name="T10" fmla="*/ 0 w 799"/>
                <a:gd name="T11" fmla="*/ 9 h 713"/>
                <a:gd name="T12" fmla="*/ 242 w 799"/>
                <a:gd name="T13" fmla="*/ 229 h 713"/>
                <a:gd name="T14" fmla="*/ 285 w 799"/>
                <a:gd name="T15" fmla="*/ 266 h 713"/>
                <a:gd name="T16" fmla="*/ 529 w 799"/>
                <a:gd name="T17" fmla="*/ 485 h 713"/>
                <a:gd name="T18" fmla="*/ 778 w 799"/>
                <a:gd name="T19" fmla="*/ 713 h 7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13"/>
                <a:gd name="T32" fmla="*/ 799 w 799"/>
                <a:gd name="T33" fmla="*/ 713 h 7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13">
                  <a:moveTo>
                    <a:pt x="778" y="713"/>
                  </a:moveTo>
                  <a:lnTo>
                    <a:pt x="799" y="713"/>
                  </a:lnTo>
                  <a:lnTo>
                    <a:pt x="340" y="299"/>
                  </a:lnTo>
                  <a:lnTo>
                    <a:pt x="153" y="131"/>
                  </a:lnTo>
                  <a:lnTo>
                    <a:pt x="6" y="0"/>
                  </a:lnTo>
                  <a:lnTo>
                    <a:pt x="0" y="9"/>
                  </a:lnTo>
                  <a:lnTo>
                    <a:pt x="242" y="229"/>
                  </a:lnTo>
                  <a:lnTo>
                    <a:pt x="285" y="266"/>
                  </a:lnTo>
                  <a:lnTo>
                    <a:pt x="529" y="485"/>
                  </a:lnTo>
                  <a:lnTo>
                    <a:pt x="778" y="713"/>
                  </a:lnTo>
                  <a:close/>
                </a:path>
              </a:pathLst>
            </a:custGeom>
            <a:noFill/>
            <a:ln w="3175">
              <a:solidFill>
                <a:srgbClr val="004A8F"/>
              </a:solidFill>
              <a:round/>
              <a:headEnd/>
              <a:tailEnd/>
            </a:ln>
          </p:spPr>
          <p:txBody>
            <a:bodyPr/>
            <a:lstStyle/>
            <a:p>
              <a:pPr fontAlgn="t"/>
              <a:endParaRPr lang="en-US"/>
            </a:p>
          </p:txBody>
        </p:sp>
        <p:sp>
          <p:nvSpPr>
            <p:cNvPr id="43065" name="Line 113"/>
            <p:cNvSpPr>
              <a:spLocks noChangeShapeType="1"/>
            </p:cNvSpPr>
            <p:nvPr/>
          </p:nvSpPr>
          <p:spPr bwMode="auto">
            <a:xfrm>
              <a:off x="4470" y="1779"/>
              <a:ext cx="16" cy="40"/>
            </a:xfrm>
            <a:prstGeom prst="line">
              <a:avLst/>
            </a:prstGeom>
            <a:noFill/>
            <a:ln w="12700">
              <a:solidFill>
                <a:srgbClr val="004281"/>
              </a:solidFill>
              <a:round/>
              <a:headEnd/>
              <a:tailEnd/>
            </a:ln>
          </p:spPr>
          <p:txBody>
            <a:bodyPr/>
            <a:lstStyle/>
            <a:p>
              <a:endParaRPr lang="en-US"/>
            </a:p>
          </p:txBody>
        </p:sp>
        <p:sp>
          <p:nvSpPr>
            <p:cNvPr id="43066" name="Freeform 114"/>
            <p:cNvSpPr>
              <a:spLocks/>
            </p:cNvSpPr>
            <p:nvPr/>
          </p:nvSpPr>
          <p:spPr bwMode="auto">
            <a:xfrm>
              <a:off x="4472" y="1774"/>
              <a:ext cx="193" cy="45"/>
            </a:xfrm>
            <a:custGeom>
              <a:avLst/>
              <a:gdLst>
                <a:gd name="T0" fmla="*/ 56 w 775"/>
                <a:gd name="T1" fmla="*/ 182 h 182"/>
                <a:gd name="T2" fmla="*/ 654 w 775"/>
                <a:gd name="T3" fmla="*/ 172 h 182"/>
                <a:gd name="T4" fmla="*/ 775 w 775"/>
                <a:gd name="T5" fmla="*/ 5 h 182"/>
                <a:gd name="T6" fmla="*/ 764 w 775"/>
                <a:gd name="T7" fmla="*/ 0 h 182"/>
                <a:gd name="T8" fmla="*/ 0 w 775"/>
                <a:gd name="T9" fmla="*/ 5 h 182"/>
                <a:gd name="T10" fmla="*/ 0 60000 65536"/>
                <a:gd name="T11" fmla="*/ 0 60000 65536"/>
                <a:gd name="T12" fmla="*/ 0 60000 65536"/>
                <a:gd name="T13" fmla="*/ 0 60000 65536"/>
                <a:gd name="T14" fmla="*/ 0 60000 65536"/>
                <a:gd name="T15" fmla="*/ 0 w 775"/>
                <a:gd name="T16" fmla="*/ 0 h 182"/>
                <a:gd name="T17" fmla="*/ 775 w 775"/>
                <a:gd name="T18" fmla="*/ 182 h 182"/>
              </a:gdLst>
              <a:ahLst/>
              <a:cxnLst>
                <a:cxn ang="T10">
                  <a:pos x="T0" y="T1"/>
                </a:cxn>
                <a:cxn ang="T11">
                  <a:pos x="T2" y="T3"/>
                </a:cxn>
                <a:cxn ang="T12">
                  <a:pos x="T4" y="T5"/>
                </a:cxn>
                <a:cxn ang="T13">
                  <a:pos x="T6" y="T7"/>
                </a:cxn>
                <a:cxn ang="T14">
                  <a:pos x="T8" y="T9"/>
                </a:cxn>
              </a:cxnLst>
              <a:rect l="T15" t="T16" r="T17" b="T18"/>
              <a:pathLst>
                <a:path w="775" h="182">
                  <a:moveTo>
                    <a:pt x="56" y="182"/>
                  </a:moveTo>
                  <a:lnTo>
                    <a:pt x="654" y="172"/>
                  </a:lnTo>
                  <a:lnTo>
                    <a:pt x="775" y="5"/>
                  </a:lnTo>
                  <a:lnTo>
                    <a:pt x="764" y="0"/>
                  </a:lnTo>
                  <a:lnTo>
                    <a:pt x="0" y="5"/>
                  </a:lnTo>
                </a:path>
              </a:pathLst>
            </a:custGeom>
            <a:noFill/>
            <a:ln w="12700">
              <a:solidFill>
                <a:srgbClr val="004A8F"/>
              </a:solidFill>
              <a:round/>
              <a:headEnd/>
              <a:tailEnd/>
            </a:ln>
          </p:spPr>
          <p:txBody>
            <a:bodyPr/>
            <a:lstStyle/>
            <a:p>
              <a:pPr fontAlgn="t"/>
              <a:endParaRPr lang="en-US"/>
            </a:p>
          </p:txBody>
        </p:sp>
        <p:sp>
          <p:nvSpPr>
            <p:cNvPr id="43067" name="Rectangle 115"/>
            <p:cNvSpPr>
              <a:spLocks noChangeArrowheads="1"/>
            </p:cNvSpPr>
            <p:nvPr/>
          </p:nvSpPr>
          <p:spPr bwMode="auto">
            <a:xfrm>
              <a:off x="4554" y="1813"/>
              <a:ext cx="11" cy="11"/>
            </a:xfrm>
            <a:prstGeom prst="rect">
              <a:avLst/>
            </a:prstGeom>
            <a:solidFill>
              <a:srgbClr val="004281"/>
            </a:solidFill>
            <a:ln w="9525">
              <a:noFill/>
              <a:miter lim="800000"/>
              <a:headEnd/>
              <a:tailEnd/>
            </a:ln>
          </p:spPr>
          <p:txBody>
            <a:bodyPr/>
            <a:lstStyle/>
            <a:p>
              <a:pPr fontAlgn="t"/>
              <a:endParaRPr lang="en-US"/>
            </a:p>
          </p:txBody>
        </p:sp>
        <p:sp>
          <p:nvSpPr>
            <p:cNvPr id="43068" name="Rectangle 116"/>
            <p:cNvSpPr>
              <a:spLocks noChangeArrowheads="1"/>
            </p:cNvSpPr>
            <p:nvPr/>
          </p:nvSpPr>
          <p:spPr bwMode="auto">
            <a:xfrm>
              <a:off x="4554" y="1813"/>
              <a:ext cx="11" cy="11"/>
            </a:xfrm>
            <a:prstGeom prst="rect">
              <a:avLst/>
            </a:prstGeom>
            <a:noFill/>
            <a:ln w="12700">
              <a:solidFill>
                <a:srgbClr val="004281"/>
              </a:solidFill>
              <a:miter lim="800000"/>
              <a:headEnd/>
              <a:tailEnd/>
            </a:ln>
          </p:spPr>
          <p:txBody>
            <a:bodyPr/>
            <a:lstStyle/>
            <a:p>
              <a:pPr fontAlgn="t"/>
              <a:endParaRPr lang="en-US"/>
            </a:p>
          </p:txBody>
        </p:sp>
        <p:sp>
          <p:nvSpPr>
            <p:cNvPr id="43069" name="Rectangle 117"/>
            <p:cNvSpPr>
              <a:spLocks noChangeArrowheads="1"/>
            </p:cNvSpPr>
            <p:nvPr/>
          </p:nvSpPr>
          <p:spPr bwMode="auto">
            <a:xfrm>
              <a:off x="4561" y="1769"/>
              <a:ext cx="12" cy="12"/>
            </a:xfrm>
            <a:prstGeom prst="rect">
              <a:avLst/>
            </a:prstGeom>
            <a:solidFill>
              <a:srgbClr val="004281"/>
            </a:solidFill>
            <a:ln w="9525">
              <a:noFill/>
              <a:miter lim="800000"/>
              <a:headEnd/>
              <a:tailEnd/>
            </a:ln>
          </p:spPr>
          <p:txBody>
            <a:bodyPr/>
            <a:lstStyle/>
            <a:p>
              <a:pPr fontAlgn="t"/>
              <a:endParaRPr lang="en-US"/>
            </a:p>
          </p:txBody>
        </p:sp>
        <p:sp>
          <p:nvSpPr>
            <p:cNvPr id="43070" name="Rectangle 118"/>
            <p:cNvSpPr>
              <a:spLocks noChangeArrowheads="1"/>
            </p:cNvSpPr>
            <p:nvPr/>
          </p:nvSpPr>
          <p:spPr bwMode="auto">
            <a:xfrm>
              <a:off x="4561" y="1769"/>
              <a:ext cx="12" cy="12"/>
            </a:xfrm>
            <a:prstGeom prst="rect">
              <a:avLst/>
            </a:prstGeom>
            <a:noFill/>
            <a:ln w="12700">
              <a:solidFill>
                <a:srgbClr val="004281"/>
              </a:solidFill>
              <a:miter lim="800000"/>
              <a:headEnd/>
              <a:tailEnd/>
            </a:ln>
          </p:spPr>
          <p:txBody>
            <a:bodyPr/>
            <a:lstStyle/>
            <a:p>
              <a:pPr fontAlgn="t"/>
              <a:endParaRPr lang="en-US"/>
            </a:p>
          </p:txBody>
        </p:sp>
        <p:sp>
          <p:nvSpPr>
            <p:cNvPr id="43071" name="Freeform 119"/>
            <p:cNvSpPr>
              <a:spLocks/>
            </p:cNvSpPr>
            <p:nvPr/>
          </p:nvSpPr>
          <p:spPr bwMode="auto">
            <a:xfrm>
              <a:off x="4478" y="1715"/>
              <a:ext cx="154" cy="84"/>
            </a:xfrm>
            <a:custGeom>
              <a:avLst/>
              <a:gdLst>
                <a:gd name="T0" fmla="*/ 0 w 615"/>
                <a:gd name="T1" fmla="*/ 338 h 338"/>
                <a:gd name="T2" fmla="*/ 112 w 615"/>
                <a:gd name="T3" fmla="*/ 196 h 338"/>
                <a:gd name="T4" fmla="*/ 315 w 615"/>
                <a:gd name="T5" fmla="*/ 0 h 338"/>
                <a:gd name="T6" fmla="*/ 332 w 615"/>
                <a:gd name="T7" fmla="*/ 0 h 338"/>
                <a:gd name="T8" fmla="*/ 545 w 615"/>
                <a:gd name="T9" fmla="*/ 196 h 338"/>
                <a:gd name="T10" fmla="*/ 615 w 615"/>
                <a:gd name="T11" fmla="*/ 15 h 338"/>
                <a:gd name="T12" fmla="*/ 607 w 615"/>
                <a:gd name="T13" fmla="*/ 7 h 338"/>
                <a:gd name="T14" fmla="*/ 380 w 615"/>
                <a:gd name="T15" fmla="*/ 220 h 338"/>
                <a:gd name="T16" fmla="*/ 0 60000 65536"/>
                <a:gd name="T17" fmla="*/ 0 60000 65536"/>
                <a:gd name="T18" fmla="*/ 0 60000 65536"/>
                <a:gd name="T19" fmla="*/ 0 60000 65536"/>
                <a:gd name="T20" fmla="*/ 0 60000 65536"/>
                <a:gd name="T21" fmla="*/ 0 60000 65536"/>
                <a:gd name="T22" fmla="*/ 0 60000 65536"/>
                <a:gd name="T23" fmla="*/ 0 60000 65536"/>
                <a:gd name="T24" fmla="*/ 0 w 615"/>
                <a:gd name="T25" fmla="*/ 0 h 338"/>
                <a:gd name="T26" fmla="*/ 615 w 615"/>
                <a:gd name="T27" fmla="*/ 338 h 3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5" h="338">
                  <a:moveTo>
                    <a:pt x="0" y="338"/>
                  </a:moveTo>
                  <a:lnTo>
                    <a:pt x="112" y="196"/>
                  </a:lnTo>
                  <a:lnTo>
                    <a:pt x="315" y="0"/>
                  </a:lnTo>
                  <a:lnTo>
                    <a:pt x="332" y="0"/>
                  </a:lnTo>
                  <a:lnTo>
                    <a:pt x="545" y="196"/>
                  </a:lnTo>
                  <a:lnTo>
                    <a:pt x="615" y="15"/>
                  </a:lnTo>
                  <a:lnTo>
                    <a:pt x="607" y="7"/>
                  </a:lnTo>
                  <a:lnTo>
                    <a:pt x="380" y="220"/>
                  </a:lnTo>
                </a:path>
              </a:pathLst>
            </a:custGeom>
            <a:noFill/>
            <a:ln w="9525">
              <a:solidFill>
                <a:srgbClr val="004A8F"/>
              </a:solidFill>
              <a:round/>
              <a:headEnd/>
              <a:tailEnd/>
            </a:ln>
          </p:spPr>
          <p:txBody>
            <a:bodyPr/>
            <a:lstStyle/>
            <a:p>
              <a:pPr fontAlgn="t"/>
              <a:endParaRPr lang="en-US"/>
            </a:p>
          </p:txBody>
        </p:sp>
        <p:sp>
          <p:nvSpPr>
            <p:cNvPr id="43072" name="Freeform 120"/>
            <p:cNvSpPr>
              <a:spLocks/>
            </p:cNvSpPr>
            <p:nvPr/>
          </p:nvSpPr>
          <p:spPr bwMode="auto">
            <a:xfrm>
              <a:off x="4498" y="1666"/>
              <a:ext cx="131" cy="98"/>
            </a:xfrm>
            <a:custGeom>
              <a:avLst/>
              <a:gdLst>
                <a:gd name="T0" fmla="*/ 0 w 523"/>
                <a:gd name="T1" fmla="*/ 217 h 392"/>
                <a:gd name="T2" fmla="*/ 33 w 523"/>
                <a:gd name="T3" fmla="*/ 392 h 392"/>
                <a:gd name="T4" fmla="*/ 464 w 523"/>
                <a:gd name="T5" fmla="*/ 387 h 392"/>
                <a:gd name="T6" fmla="*/ 452 w 523"/>
                <a:gd name="T7" fmla="*/ 90 h 392"/>
                <a:gd name="T8" fmla="*/ 523 w 523"/>
                <a:gd name="T9" fmla="*/ 176 h 392"/>
                <a:gd name="T10" fmla="*/ 263 w 523"/>
                <a:gd name="T11" fmla="*/ 5 h 392"/>
                <a:gd name="T12" fmla="*/ 249 w 523"/>
                <a:gd name="T13" fmla="*/ 0 h 392"/>
                <a:gd name="T14" fmla="*/ 20 w 523"/>
                <a:gd name="T15" fmla="*/ 171 h 392"/>
                <a:gd name="T16" fmla="*/ 0 60000 65536"/>
                <a:gd name="T17" fmla="*/ 0 60000 65536"/>
                <a:gd name="T18" fmla="*/ 0 60000 65536"/>
                <a:gd name="T19" fmla="*/ 0 60000 65536"/>
                <a:gd name="T20" fmla="*/ 0 60000 65536"/>
                <a:gd name="T21" fmla="*/ 0 60000 65536"/>
                <a:gd name="T22" fmla="*/ 0 60000 65536"/>
                <a:gd name="T23" fmla="*/ 0 60000 65536"/>
                <a:gd name="T24" fmla="*/ 0 w 523"/>
                <a:gd name="T25" fmla="*/ 0 h 392"/>
                <a:gd name="T26" fmla="*/ 523 w 523"/>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3" h="392">
                  <a:moveTo>
                    <a:pt x="0" y="217"/>
                  </a:moveTo>
                  <a:lnTo>
                    <a:pt x="33" y="392"/>
                  </a:lnTo>
                  <a:lnTo>
                    <a:pt x="464" y="387"/>
                  </a:lnTo>
                  <a:lnTo>
                    <a:pt x="452" y="90"/>
                  </a:lnTo>
                  <a:lnTo>
                    <a:pt x="523" y="176"/>
                  </a:lnTo>
                  <a:lnTo>
                    <a:pt x="263" y="5"/>
                  </a:lnTo>
                  <a:lnTo>
                    <a:pt x="249" y="0"/>
                  </a:lnTo>
                  <a:lnTo>
                    <a:pt x="20" y="171"/>
                  </a:lnTo>
                </a:path>
              </a:pathLst>
            </a:custGeom>
            <a:noFill/>
            <a:ln w="6350">
              <a:solidFill>
                <a:srgbClr val="004A8F"/>
              </a:solidFill>
              <a:round/>
              <a:headEnd/>
              <a:tailEnd/>
            </a:ln>
          </p:spPr>
          <p:txBody>
            <a:bodyPr/>
            <a:lstStyle/>
            <a:p>
              <a:pPr fontAlgn="t"/>
              <a:endParaRPr lang="en-US"/>
            </a:p>
          </p:txBody>
        </p:sp>
        <p:sp>
          <p:nvSpPr>
            <p:cNvPr id="43073" name="Line 121"/>
            <p:cNvSpPr>
              <a:spLocks noChangeShapeType="1"/>
            </p:cNvSpPr>
            <p:nvPr/>
          </p:nvSpPr>
          <p:spPr bwMode="auto">
            <a:xfrm flipV="1">
              <a:off x="4504" y="1713"/>
              <a:ext cx="124" cy="1"/>
            </a:xfrm>
            <a:prstGeom prst="line">
              <a:avLst/>
            </a:prstGeom>
            <a:noFill/>
            <a:ln w="7938">
              <a:solidFill>
                <a:srgbClr val="004A8F"/>
              </a:solidFill>
              <a:round/>
              <a:headEnd/>
              <a:tailEnd/>
            </a:ln>
          </p:spPr>
          <p:txBody>
            <a:bodyPr/>
            <a:lstStyle/>
            <a:p>
              <a:endParaRPr lang="en-US"/>
            </a:p>
          </p:txBody>
        </p:sp>
        <p:sp>
          <p:nvSpPr>
            <p:cNvPr id="43074" name="Line 122"/>
            <p:cNvSpPr>
              <a:spLocks noChangeShapeType="1"/>
            </p:cNvSpPr>
            <p:nvPr/>
          </p:nvSpPr>
          <p:spPr bwMode="auto">
            <a:xfrm flipV="1">
              <a:off x="4508" y="1663"/>
              <a:ext cx="111" cy="1"/>
            </a:xfrm>
            <a:prstGeom prst="line">
              <a:avLst/>
            </a:prstGeom>
            <a:noFill/>
            <a:ln w="7938">
              <a:solidFill>
                <a:srgbClr val="004281"/>
              </a:solidFill>
              <a:round/>
              <a:headEnd/>
              <a:tailEnd/>
            </a:ln>
          </p:spPr>
          <p:txBody>
            <a:bodyPr/>
            <a:lstStyle/>
            <a:p>
              <a:endParaRPr lang="en-US"/>
            </a:p>
          </p:txBody>
        </p:sp>
        <p:sp>
          <p:nvSpPr>
            <p:cNvPr id="43075" name="Line 123"/>
            <p:cNvSpPr>
              <a:spLocks noChangeShapeType="1"/>
            </p:cNvSpPr>
            <p:nvPr/>
          </p:nvSpPr>
          <p:spPr bwMode="auto">
            <a:xfrm flipV="1">
              <a:off x="4520" y="1667"/>
              <a:ext cx="77" cy="1"/>
            </a:xfrm>
            <a:prstGeom prst="line">
              <a:avLst/>
            </a:prstGeom>
            <a:noFill/>
            <a:ln w="7938">
              <a:solidFill>
                <a:srgbClr val="004281"/>
              </a:solidFill>
              <a:round/>
              <a:headEnd/>
              <a:tailEnd/>
            </a:ln>
          </p:spPr>
          <p:txBody>
            <a:bodyPr/>
            <a:lstStyle/>
            <a:p>
              <a:endParaRPr lang="en-US"/>
            </a:p>
          </p:txBody>
        </p:sp>
        <p:sp>
          <p:nvSpPr>
            <p:cNvPr id="43076" name="Line 124"/>
            <p:cNvSpPr>
              <a:spLocks noChangeShapeType="1"/>
            </p:cNvSpPr>
            <p:nvPr/>
          </p:nvSpPr>
          <p:spPr bwMode="auto">
            <a:xfrm flipV="1">
              <a:off x="4515" y="1669"/>
              <a:ext cx="44" cy="43"/>
            </a:xfrm>
            <a:prstGeom prst="line">
              <a:avLst/>
            </a:prstGeom>
            <a:noFill/>
            <a:ln w="4763">
              <a:solidFill>
                <a:srgbClr val="004281"/>
              </a:solidFill>
              <a:round/>
              <a:headEnd/>
              <a:tailEnd/>
            </a:ln>
          </p:spPr>
          <p:txBody>
            <a:bodyPr/>
            <a:lstStyle/>
            <a:p>
              <a:endParaRPr lang="en-US"/>
            </a:p>
          </p:txBody>
        </p:sp>
        <p:sp>
          <p:nvSpPr>
            <p:cNvPr id="43077" name="Line 125"/>
            <p:cNvSpPr>
              <a:spLocks noChangeShapeType="1"/>
            </p:cNvSpPr>
            <p:nvPr/>
          </p:nvSpPr>
          <p:spPr bwMode="auto">
            <a:xfrm>
              <a:off x="4562" y="1668"/>
              <a:ext cx="41" cy="44"/>
            </a:xfrm>
            <a:prstGeom prst="line">
              <a:avLst/>
            </a:prstGeom>
            <a:noFill/>
            <a:ln w="4763">
              <a:solidFill>
                <a:srgbClr val="004A8F"/>
              </a:solidFill>
              <a:round/>
              <a:headEnd/>
              <a:tailEnd/>
            </a:ln>
          </p:spPr>
          <p:txBody>
            <a:bodyPr/>
            <a:lstStyle/>
            <a:p>
              <a:endParaRPr lang="en-US"/>
            </a:p>
          </p:txBody>
        </p:sp>
        <p:sp>
          <p:nvSpPr>
            <p:cNvPr id="43078" name="Line 126"/>
            <p:cNvSpPr>
              <a:spLocks noChangeShapeType="1"/>
            </p:cNvSpPr>
            <p:nvPr/>
          </p:nvSpPr>
          <p:spPr bwMode="auto">
            <a:xfrm flipV="1">
              <a:off x="4603" y="1665"/>
              <a:ext cx="15" cy="48"/>
            </a:xfrm>
            <a:prstGeom prst="line">
              <a:avLst/>
            </a:prstGeom>
            <a:noFill/>
            <a:ln w="4763">
              <a:solidFill>
                <a:srgbClr val="004A8F"/>
              </a:solidFill>
              <a:round/>
              <a:headEnd/>
              <a:tailEnd/>
            </a:ln>
          </p:spPr>
          <p:txBody>
            <a:bodyPr/>
            <a:lstStyle/>
            <a:p>
              <a:endParaRPr lang="en-US"/>
            </a:p>
          </p:txBody>
        </p:sp>
        <p:sp>
          <p:nvSpPr>
            <p:cNvPr id="43079" name="Line 127"/>
            <p:cNvSpPr>
              <a:spLocks noChangeShapeType="1"/>
            </p:cNvSpPr>
            <p:nvPr/>
          </p:nvSpPr>
          <p:spPr bwMode="auto">
            <a:xfrm flipV="1">
              <a:off x="4511" y="1624"/>
              <a:ext cx="44" cy="36"/>
            </a:xfrm>
            <a:prstGeom prst="line">
              <a:avLst/>
            </a:prstGeom>
            <a:noFill/>
            <a:ln w="4763">
              <a:solidFill>
                <a:srgbClr val="004281"/>
              </a:solidFill>
              <a:round/>
              <a:headEnd/>
              <a:tailEnd/>
            </a:ln>
          </p:spPr>
          <p:txBody>
            <a:bodyPr/>
            <a:lstStyle/>
            <a:p>
              <a:endParaRPr lang="en-US"/>
            </a:p>
          </p:txBody>
        </p:sp>
        <p:grpSp>
          <p:nvGrpSpPr>
            <p:cNvPr id="43080" name="Group 128"/>
            <p:cNvGrpSpPr>
              <a:grpSpLocks/>
            </p:cNvGrpSpPr>
            <p:nvPr/>
          </p:nvGrpSpPr>
          <p:grpSpPr bwMode="auto">
            <a:xfrm>
              <a:off x="4498" y="1423"/>
              <a:ext cx="127" cy="345"/>
              <a:chOff x="4498" y="1423"/>
              <a:chExt cx="127" cy="345"/>
            </a:xfrm>
          </p:grpSpPr>
          <p:sp>
            <p:nvSpPr>
              <p:cNvPr id="43199" name="Line 129"/>
              <p:cNvSpPr>
                <a:spLocks noChangeShapeType="1"/>
              </p:cNvSpPr>
              <p:nvPr/>
            </p:nvSpPr>
            <p:spPr bwMode="auto">
              <a:xfrm>
                <a:off x="4563" y="1624"/>
                <a:ext cx="53" cy="38"/>
              </a:xfrm>
              <a:prstGeom prst="line">
                <a:avLst/>
              </a:prstGeom>
              <a:noFill/>
              <a:ln w="4763">
                <a:solidFill>
                  <a:srgbClr val="004281"/>
                </a:solidFill>
                <a:round/>
                <a:headEnd/>
                <a:tailEnd/>
              </a:ln>
            </p:spPr>
            <p:txBody>
              <a:bodyPr/>
              <a:lstStyle/>
              <a:p>
                <a:endParaRPr lang="en-US"/>
              </a:p>
            </p:txBody>
          </p:sp>
          <p:sp>
            <p:nvSpPr>
              <p:cNvPr id="43200" name="Line 130"/>
              <p:cNvSpPr>
                <a:spLocks noChangeShapeType="1"/>
              </p:cNvSpPr>
              <p:nvPr/>
            </p:nvSpPr>
            <p:spPr bwMode="auto">
              <a:xfrm flipH="1" flipV="1">
                <a:off x="4559" y="1625"/>
                <a:ext cx="33" cy="38"/>
              </a:xfrm>
              <a:prstGeom prst="line">
                <a:avLst/>
              </a:prstGeom>
              <a:noFill/>
              <a:ln w="4763">
                <a:solidFill>
                  <a:srgbClr val="004281"/>
                </a:solidFill>
                <a:round/>
                <a:headEnd/>
                <a:tailEnd/>
              </a:ln>
            </p:spPr>
            <p:txBody>
              <a:bodyPr/>
              <a:lstStyle/>
              <a:p>
                <a:endParaRPr lang="en-US"/>
              </a:p>
            </p:txBody>
          </p:sp>
          <p:sp>
            <p:nvSpPr>
              <p:cNvPr id="43201" name="Line 131"/>
              <p:cNvSpPr>
                <a:spLocks noChangeShapeType="1"/>
              </p:cNvSpPr>
              <p:nvPr/>
            </p:nvSpPr>
            <p:spPr bwMode="auto">
              <a:xfrm flipH="1">
                <a:off x="4524" y="1625"/>
                <a:ext cx="35" cy="37"/>
              </a:xfrm>
              <a:prstGeom prst="line">
                <a:avLst/>
              </a:prstGeom>
              <a:noFill/>
              <a:ln w="4763">
                <a:solidFill>
                  <a:srgbClr val="004281"/>
                </a:solidFill>
                <a:round/>
                <a:headEnd/>
                <a:tailEnd/>
              </a:ln>
            </p:spPr>
            <p:txBody>
              <a:bodyPr/>
              <a:lstStyle/>
              <a:p>
                <a:endParaRPr lang="en-US"/>
              </a:p>
            </p:txBody>
          </p:sp>
          <p:sp>
            <p:nvSpPr>
              <p:cNvPr id="43202" name="Line 132"/>
              <p:cNvSpPr>
                <a:spLocks noChangeShapeType="1"/>
              </p:cNvSpPr>
              <p:nvPr/>
            </p:nvSpPr>
            <p:spPr bwMode="auto">
              <a:xfrm flipV="1">
                <a:off x="4502" y="1692"/>
                <a:ext cx="8" cy="14"/>
              </a:xfrm>
              <a:prstGeom prst="line">
                <a:avLst/>
              </a:prstGeom>
              <a:noFill/>
              <a:ln w="4763">
                <a:solidFill>
                  <a:srgbClr val="004281"/>
                </a:solidFill>
                <a:round/>
                <a:headEnd/>
                <a:tailEnd/>
              </a:ln>
            </p:spPr>
            <p:txBody>
              <a:bodyPr/>
              <a:lstStyle/>
              <a:p>
                <a:endParaRPr lang="en-US"/>
              </a:p>
            </p:txBody>
          </p:sp>
          <p:sp>
            <p:nvSpPr>
              <p:cNvPr id="43203" name="Line 133"/>
              <p:cNvSpPr>
                <a:spLocks noChangeShapeType="1"/>
              </p:cNvSpPr>
              <p:nvPr/>
            </p:nvSpPr>
            <p:spPr bwMode="auto">
              <a:xfrm>
                <a:off x="4508" y="1671"/>
                <a:ext cx="4" cy="39"/>
              </a:xfrm>
              <a:prstGeom prst="line">
                <a:avLst/>
              </a:prstGeom>
              <a:noFill/>
              <a:ln w="4763">
                <a:solidFill>
                  <a:srgbClr val="004281"/>
                </a:solidFill>
                <a:round/>
                <a:headEnd/>
                <a:tailEnd/>
              </a:ln>
            </p:spPr>
            <p:txBody>
              <a:bodyPr/>
              <a:lstStyle/>
              <a:p>
                <a:endParaRPr lang="en-US"/>
              </a:p>
            </p:txBody>
          </p:sp>
          <p:sp>
            <p:nvSpPr>
              <p:cNvPr id="43204" name="Line 134"/>
              <p:cNvSpPr>
                <a:spLocks noChangeShapeType="1"/>
              </p:cNvSpPr>
              <p:nvPr/>
            </p:nvSpPr>
            <p:spPr bwMode="auto">
              <a:xfrm flipH="1" flipV="1">
                <a:off x="4602" y="1652"/>
                <a:ext cx="1" cy="46"/>
              </a:xfrm>
              <a:prstGeom prst="line">
                <a:avLst/>
              </a:prstGeom>
              <a:noFill/>
              <a:ln w="4763">
                <a:solidFill>
                  <a:srgbClr val="004A8F"/>
                </a:solidFill>
                <a:round/>
                <a:headEnd/>
                <a:tailEnd/>
              </a:ln>
            </p:spPr>
            <p:txBody>
              <a:bodyPr/>
              <a:lstStyle/>
              <a:p>
                <a:endParaRPr lang="en-US"/>
              </a:p>
            </p:txBody>
          </p:sp>
          <p:sp>
            <p:nvSpPr>
              <p:cNvPr id="43205" name="Line 135"/>
              <p:cNvSpPr>
                <a:spLocks noChangeShapeType="1"/>
              </p:cNvSpPr>
              <p:nvPr/>
            </p:nvSpPr>
            <p:spPr bwMode="auto">
              <a:xfrm flipV="1">
                <a:off x="4596" y="1622"/>
                <a:ext cx="11" cy="43"/>
              </a:xfrm>
              <a:prstGeom prst="line">
                <a:avLst/>
              </a:prstGeom>
              <a:noFill/>
              <a:ln w="4763">
                <a:solidFill>
                  <a:srgbClr val="004281"/>
                </a:solidFill>
                <a:round/>
                <a:headEnd/>
                <a:tailEnd/>
              </a:ln>
            </p:spPr>
            <p:txBody>
              <a:bodyPr/>
              <a:lstStyle/>
              <a:p>
                <a:endParaRPr lang="en-US"/>
              </a:p>
            </p:txBody>
          </p:sp>
          <p:sp>
            <p:nvSpPr>
              <p:cNvPr id="43206" name="Line 136"/>
              <p:cNvSpPr>
                <a:spLocks noChangeShapeType="1"/>
              </p:cNvSpPr>
              <p:nvPr/>
            </p:nvSpPr>
            <p:spPr bwMode="auto">
              <a:xfrm flipH="1" flipV="1">
                <a:off x="4528" y="1623"/>
                <a:ext cx="57" cy="1"/>
              </a:xfrm>
              <a:prstGeom prst="line">
                <a:avLst/>
              </a:prstGeom>
              <a:noFill/>
              <a:ln w="4763">
                <a:solidFill>
                  <a:srgbClr val="004281"/>
                </a:solidFill>
                <a:round/>
                <a:headEnd/>
                <a:tailEnd/>
              </a:ln>
            </p:spPr>
            <p:txBody>
              <a:bodyPr/>
              <a:lstStyle/>
              <a:p>
                <a:endParaRPr lang="en-US"/>
              </a:p>
            </p:txBody>
          </p:sp>
          <p:sp>
            <p:nvSpPr>
              <p:cNvPr id="43207" name="Line 137"/>
              <p:cNvSpPr>
                <a:spLocks noChangeShapeType="1"/>
              </p:cNvSpPr>
              <p:nvPr/>
            </p:nvSpPr>
            <p:spPr bwMode="auto">
              <a:xfrm flipV="1">
                <a:off x="4531" y="1589"/>
                <a:ext cx="25" cy="31"/>
              </a:xfrm>
              <a:prstGeom prst="line">
                <a:avLst/>
              </a:prstGeom>
              <a:noFill/>
              <a:ln w="4763">
                <a:solidFill>
                  <a:srgbClr val="004281"/>
                </a:solidFill>
                <a:round/>
                <a:headEnd/>
                <a:tailEnd/>
              </a:ln>
            </p:spPr>
            <p:txBody>
              <a:bodyPr/>
              <a:lstStyle/>
              <a:p>
                <a:endParaRPr lang="en-US"/>
              </a:p>
            </p:txBody>
          </p:sp>
          <p:sp>
            <p:nvSpPr>
              <p:cNvPr id="43208" name="Line 138"/>
              <p:cNvSpPr>
                <a:spLocks noChangeShapeType="1"/>
              </p:cNvSpPr>
              <p:nvPr/>
            </p:nvSpPr>
            <p:spPr bwMode="auto">
              <a:xfrm>
                <a:off x="4558" y="1589"/>
                <a:ext cx="26" cy="31"/>
              </a:xfrm>
              <a:prstGeom prst="line">
                <a:avLst/>
              </a:prstGeom>
              <a:noFill/>
              <a:ln w="4763">
                <a:solidFill>
                  <a:srgbClr val="004281"/>
                </a:solidFill>
                <a:round/>
                <a:headEnd/>
                <a:tailEnd/>
              </a:ln>
            </p:spPr>
            <p:txBody>
              <a:bodyPr/>
              <a:lstStyle/>
              <a:p>
                <a:endParaRPr lang="en-US"/>
              </a:p>
            </p:txBody>
          </p:sp>
          <p:sp>
            <p:nvSpPr>
              <p:cNvPr id="43209" name="Line 139"/>
              <p:cNvSpPr>
                <a:spLocks noChangeShapeType="1"/>
              </p:cNvSpPr>
              <p:nvPr/>
            </p:nvSpPr>
            <p:spPr bwMode="auto">
              <a:xfrm flipV="1">
                <a:off x="4590" y="1585"/>
                <a:ext cx="5" cy="34"/>
              </a:xfrm>
              <a:prstGeom prst="line">
                <a:avLst/>
              </a:prstGeom>
              <a:noFill/>
              <a:ln w="4763">
                <a:solidFill>
                  <a:srgbClr val="004281"/>
                </a:solidFill>
                <a:round/>
                <a:headEnd/>
                <a:tailEnd/>
              </a:ln>
            </p:spPr>
            <p:txBody>
              <a:bodyPr/>
              <a:lstStyle/>
              <a:p>
                <a:endParaRPr lang="en-US"/>
              </a:p>
            </p:txBody>
          </p:sp>
          <p:sp>
            <p:nvSpPr>
              <p:cNvPr id="43210" name="Line 140"/>
              <p:cNvSpPr>
                <a:spLocks noChangeShapeType="1"/>
              </p:cNvSpPr>
              <p:nvPr/>
            </p:nvSpPr>
            <p:spPr bwMode="auto">
              <a:xfrm>
                <a:off x="4592" y="1609"/>
                <a:ext cx="2" cy="40"/>
              </a:xfrm>
              <a:prstGeom prst="line">
                <a:avLst/>
              </a:prstGeom>
              <a:noFill/>
              <a:ln w="4763">
                <a:solidFill>
                  <a:srgbClr val="004281"/>
                </a:solidFill>
                <a:round/>
                <a:headEnd/>
                <a:tailEnd/>
              </a:ln>
            </p:spPr>
            <p:txBody>
              <a:bodyPr/>
              <a:lstStyle/>
              <a:p>
                <a:endParaRPr lang="en-US"/>
              </a:p>
            </p:txBody>
          </p:sp>
          <p:sp>
            <p:nvSpPr>
              <p:cNvPr id="43211" name="Line 141"/>
              <p:cNvSpPr>
                <a:spLocks noChangeShapeType="1"/>
              </p:cNvSpPr>
              <p:nvPr/>
            </p:nvSpPr>
            <p:spPr bwMode="auto">
              <a:xfrm flipH="1" flipV="1">
                <a:off x="4564" y="1585"/>
                <a:ext cx="40" cy="33"/>
              </a:xfrm>
              <a:prstGeom prst="line">
                <a:avLst/>
              </a:prstGeom>
              <a:noFill/>
              <a:ln w="4763">
                <a:solidFill>
                  <a:srgbClr val="004281"/>
                </a:solidFill>
                <a:round/>
                <a:headEnd/>
                <a:tailEnd/>
              </a:ln>
            </p:spPr>
            <p:txBody>
              <a:bodyPr/>
              <a:lstStyle/>
              <a:p>
                <a:endParaRPr lang="en-US"/>
              </a:p>
            </p:txBody>
          </p:sp>
          <p:sp>
            <p:nvSpPr>
              <p:cNvPr id="43212" name="Line 142"/>
              <p:cNvSpPr>
                <a:spLocks noChangeShapeType="1"/>
              </p:cNvSpPr>
              <p:nvPr/>
            </p:nvSpPr>
            <p:spPr bwMode="auto">
              <a:xfrm flipH="1">
                <a:off x="4520" y="1585"/>
                <a:ext cx="35" cy="33"/>
              </a:xfrm>
              <a:prstGeom prst="line">
                <a:avLst/>
              </a:prstGeom>
              <a:noFill/>
              <a:ln w="4763">
                <a:solidFill>
                  <a:srgbClr val="004281"/>
                </a:solidFill>
                <a:round/>
                <a:headEnd/>
                <a:tailEnd/>
              </a:ln>
            </p:spPr>
            <p:txBody>
              <a:bodyPr/>
              <a:lstStyle/>
              <a:p>
                <a:endParaRPr lang="en-US"/>
              </a:p>
            </p:txBody>
          </p:sp>
          <p:sp>
            <p:nvSpPr>
              <p:cNvPr id="43213" name="Line 143"/>
              <p:cNvSpPr>
                <a:spLocks noChangeShapeType="1"/>
              </p:cNvSpPr>
              <p:nvPr/>
            </p:nvSpPr>
            <p:spPr bwMode="auto">
              <a:xfrm flipV="1">
                <a:off x="4520" y="1606"/>
                <a:ext cx="8" cy="6"/>
              </a:xfrm>
              <a:prstGeom prst="line">
                <a:avLst/>
              </a:prstGeom>
              <a:noFill/>
              <a:ln w="4763">
                <a:solidFill>
                  <a:srgbClr val="004281"/>
                </a:solidFill>
                <a:round/>
                <a:headEnd/>
                <a:tailEnd/>
              </a:ln>
            </p:spPr>
            <p:txBody>
              <a:bodyPr/>
              <a:lstStyle/>
              <a:p>
                <a:endParaRPr lang="en-US"/>
              </a:p>
            </p:txBody>
          </p:sp>
          <p:sp>
            <p:nvSpPr>
              <p:cNvPr id="43214" name="Line 144"/>
              <p:cNvSpPr>
                <a:spLocks noChangeShapeType="1"/>
              </p:cNvSpPr>
              <p:nvPr/>
            </p:nvSpPr>
            <p:spPr bwMode="auto">
              <a:xfrm>
                <a:off x="4519" y="1619"/>
                <a:ext cx="86" cy="1"/>
              </a:xfrm>
              <a:prstGeom prst="line">
                <a:avLst/>
              </a:prstGeom>
              <a:noFill/>
              <a:ln w="4763">
                <a:solidFill>
                  <a:srgbClr val="004281"/>
                </a:solidFill>
                <a:round/>
                <a:headEnd/>
                <a:tailEnd/>
              </a:ln>
            </p:spPr>
            <p:txBody>
              <a:bodyPr/>
              <a:lstStyle/>
              <a:p>
                <a:endParaRPr lang="en-US"/>
              </a:p>
            </p:txBody>
          </p:sp>
          <p:sp>
            <p:nvSpPr>
              <p:cNvPr id="43215" name="Line 145"/>
              <p:cNvSpPr>
                <a:spLocks noChangeShapeType="1"/>
              </p:cNvSpPr>
              <p:nvPr/>
            </p:nvSpPr>
            <p:spPr bwMode="auto">
              <a:xfrm>
                <a:off x="4533" y="1587"/>
                <a:ext cx="48" cy="1"/>
              </a:xfrm>
              <a:prstGeom prst="line">
                <a:avLst/>
              </a:prstGeom>
              <a:noFill/>
              <a:ln w="4763">
                <a:solidFill>
                  <a:srgbClr val="004281"/>
                </a:solidFill>
                <a:round/>
                <a:headEnd/>
                <a:tailEnd/>
              </a:ln>
            </p:spPr>
            <p:txBody>
              <a:bodyPr/>
              <a:lstStyle/>
              <a:p>
                <a:endParaRPr lang="en-US"/>
              </a:p>
            </p:txBody>
          </p:sp>
          <p:sp>
            <p:nvSpPr>
              <p:cNvPr id="43216" name="Line 146"/>
              <p:cNvSpPr>
                <a:spLocks noChangeShapeType="1"/>
              </p:cNvSpPr>
              <p:nvPr/>
            </p:nvSpPr>
            <p:spPr bwMode="auto">
              <a:xfrm>
                <a:off x="4585" y="1573"/>
                <a:ext cx="2" cy="32"/>
              </a:xfrm>
              <a:prstGeom prst="line">
                <a:avLst/>
              </a:prstGeom>
              <a:noFill/>
              <a:ln w="4763">
                <a:solidFill>
                  <a:srgbClr val="004281"/>
                </a:solidFill>
                <a:round/>
                <a:headEnd/>
                <a:tailEnd/>
              </a:ln>
            </p:spPr>
            <p:txBody>
              <a:bodyPr/>
              <a:lstStyle/>
              <a:p>
                <a:endParaRPr lang="en-US"/>
              </a:p>
            </p:txBody>
          </p:sp>
          <p:sp>
            <p:nvSpPr>
              <p:cNvPr id="43217" name="Line 147"/>
              <p:cNvSpPr>
                <a:spLocks noChangeShapeType="1"/>
              </p:cNvSpPr>
              <p:nvPr/>
            </p:nvSpPr>
            <p:spPr bwMode="auto">
              <a:xfrm flipH="1" flipV="1">
                <a:off x="4580" y="1568"/>
                <a:ext cx="15" cy="13"/>
              </a:xfrm>
              <a:prstGeom prst="line">
                <a:avLst/>
              </a:prstGeom>
              <a:noFill/>
              <a:ln w="4763">
                <a:solidFill>
                  <a:srgbClr val="004281"/>
                </a:solidFill>
                <a:round/>
                <a:headEnd/>
                <a:tailEnd/>
              </a:ln>
            </p:spPr>
            <p:txBody>
              <a:bodyPr/>
              <a:lstStyle/>
              <a:p>
                <a:endParaRPr lang="en-US"/>
              </a:p>
            </p:txBody>
          </p:sp>
          <p:sp>
            <p:nvSpPr>
              <p:cNvPr id="43218" name="Line 148"/>
              <p:cNvSpPr>
                <a:spLocks noChangeShapeType="1"/>
              </p:cNvSpPr>
              <p:nvPr/>
            </p:nvSpPr>
            <p:spPr bwMode="auto">
              <a:xfrm flipH="1">
                <a:off x="4582" y="1560"/>
                <a:ext cx="3" cy="23"/>
              </a:xfrm>
              <a:prstGeom prst="line">
                <a:avLst/>
              </a:prstGeom>
              <a:noFill/>
              <a:ln w="4763">
                <a:solidFill>
                  <a:srgbClr val="004A8F"/>
                </a:solidFill>
                <a:round/>
                <a:headEnd/>
                <a:tailEnd/>
              </a:ln>
            </p:spPr>
            <p:txBody>
              <a:bodyPr/>
              <a:lstStyle/>
              <a:p>
                <a:endParaRPr lang="en-US"/>
              </a:p>
            </p:txBody>
          </p:sp>
          <p:sp>
            <p:nvSpPr>
              <p:cNvPr id="43219" name="Line 149"/>
              <p:cNvSpPr>
                <a:spLocks noChangeShapeType="1"/>
              </p:cNvSpPr>
              <p:nvPr/>
            </p:nvSpPr>
            <p:spPr bwMode="auto">
              <a:xfrm flipH="1" flipV="1">
                <a:off x="4562" y="1561"/>
                <a:ext cx="19" cy="26"/>
              </a:xfrm>
              <a:prstGeom prst="line">
                <a:avLst/>
              </a:prstGeom>
              <a:noFill/>
              <a:ln w="4763">
                <a:solidFill>
                  <a:srgbClr val="004A8F"/>
                </a:solidFill>
                <a:round/>
                <a:headEnd/>
                <a:tailEnd/>
              </a:ln>
            </p:spPr>
            <p:txBody>
              <a:bodyPr/>
              <a:lstStyle/>
              <a:p>
                <a:endParaRPr lang="en-US"/>
              </a:p>
            </p:txBody>
          </p:sp>
          <p:sp>
            <p:nvSpPr>
              <p:cNvPr id="43220" name="Line 150"/>
              <p:cNvSpPr>
                <a:spLocks noChangeShapeType="1"/>
              </p:cNvSpPr>
              <p:nvPr/>
            </p:nvSpPr>
            <p:spPr bwMode="auto">
              <a:xfrm flipH="1">
                <a:off x="4535" y="1561"/>
                <a:ext cx="16" cy="21"/>
              </a:xfrm>
              <a:prstGeom prst="line">
                <a:avLst/>
              </a:prstGeom>
              <a:noFill/>
              <a:ln w="4763">
                <a:solidFill>
                  <a:srgbClr val="004A8F"/>
                </a:solidFill>
                <a:round/>
                <a:headEnd/>
                <a:tailEnd/>
              </a:ln>
            </p:spPr>
            <p:txBody>
              <a:bodyPr/>
              <a:lstStyle/>
              <a:p>
                <a:endParaRPr lang="en-US"/>
              </a:p>
            </p:txBody>
          </p:sp>
          <p:sp>
            <p:nvSpPr>
              <p:cNvPr id="43221" name="Line 151"/>
              <p:cNvSpPr>
                <a:spLocks noChangeShapeType="1"/>
              </p:cNvSpPr>
              <p:nvPr/>
            </p:nvSpPr>
            <p:spPr bwMode="auto">
              <a:xfrm flipH="1">
                <a:off x="4528" y="1560"/>
                <a:ext cx="20" cy="18"/>
              </a:xfrm>
              <a:prstGeom prst="line">
                <a:avLst/>
              </a:prstGeom>
              <a:noFill/>
              <a:ln w="4763">
                <a:solidFill>
                  <a:srgbClr val="004A8F"/>
                </a:solidFill>
                <a:round/>
                <a:headEnd/>
                <a:tailEnd/>
              </a:ln>
            </p:spPr>
            <p:txBody>
              <a:bodyPr/>
              <a:lstStyle/>
              <a:p>
                <a:endParaRPr lang="en-US"/>
              </a:p>
            </p:txBody>
          </p:sp>
          <p:sp>
            <p:nvSpPr>
              <p:cNvPr id="43222" name="Line 152"/>
              <p:cNvSpPr>
                <a:spLocks noChangeShapeType="1"/>
              </p:cNvSpPr>
              <p:nvPr/>
            </p:nvSpPr>
            <p:spPr bwMode="auto">
              <a:xfrm>
                <a:off x="4526" y="1581"/>
                <a:ext cx="69" cy="1"/>
              </a:xfrm>
              <a:prstGeom prst="line">
                <a:avLst/>
              </a:prstGeom>
              <a:noFill/>
              <a:ln w="4763">
                <a:solidFill>
                  <a:srgbClr val="004281"/>
                </a:solidFill>
                <a:round/>
                <a:headEnd/>
                <a:tailEnd/>
              </a:ln>
            </p:spPr>
            <p:txBody>
              <a:bodyPr/>
              <a:lstStyle/>
              <a:p>
                <a:endParaRPr lang="en-US"/>
              </a:p>
            </p:txBody>
          </p:sp>
          <p:sp>
            <p:nvSpPr>
              <p:cNvPr id="43223" name="Line 153"/>
              <p:cNvSpPr>
                <a:spLocks noChangeShapeType="1"/>
              </p:cNvSpPr>
              <p:nvPr/>
            </p:nvSpPr>
            <p:spPr bwMode="auto">
              <a:xfrm>
                <a:off x="4524" y="1591"/>
                <a:ext cx="3" cy="18"/>
              </a:xfrm>
              <a:prstGeom prst="line">
                <a:avLst/>
              </a:prstGeom>
              <a:noFill/>
              <a:ln w="4763">
                <a:solidFill>
                  <a:srgbClr val="004281"/>
                </a:solidFill>
                <a:round/>
                <a:headEnd/>
                <a:tailEnd/>
              </a:ln>
            </p:spPr>
            <p:txBody>
              <a:bodyPr/>
              <a:lstStyle/>
              <a:p>
                <a:endParaRPr lang="en-US"/>
              </a:p>
            </p:txBody>
          </p:sp>
          <p:sp>
            <p:nvSpPr>
              <p:cNvPr id="43224" name="Freeform 154"/>
              <p:cNvSpPr>
                <a:spLocks/>
              </p:cNvSpPr>
              <p:nvPr/>
            </p:nvSpPr>
            <p:spPr bwMode="auto">
              <a:xfrm>
                <a:off x="4502" y="1581"/>
                <a:ext cx="36" cy="187"/>
              </a:xfrm>
              <a:custGeom>
                <a:avLst/>
                <a:gdLst>
                  <a:gd name="T0" fmla="*/ 5 w 144"/>
                  <a:gd name="T1" fmla="*/ 745 h 747"/>
                  <a:gd name="T2" fmla="*/ 1 w 144"/>
                  <a:gd name="T3" fmla="*/ 737 h 747"/>
                  <a:gd name="T4" fmla="*/ 1 w 144"/>
                  <a:gd name="T5" fmla="*/ 727 h 747"/>
                  <a:gd name="T6" fmla="*/ 3 w 144"/>
                  <a:gd name="T7" fmla="*/ 719 h 747"/>
                  <a:gd name="T8" fmla="*/ 37 w 144"/>
                  <a:gd name="T9" fmla="*/ 539 h 747"/>
                  <a:gd name="T10" fmla="*/ 93 w 144"/>
                  <a:gd name="T11" fmla="*/ 156 h 747"/>
                  <a:gd name="T12" fmla="*/ 141 w 144"/>
                  <a:gd name="T13" fmla="*/ 1 h 747"/>
                  <a:gd name="T14" fmla="*/ 144 w 144"/>
                  <a:gd name="T15" fmla="*/ 9 h 747"/>
                  <a:gd name="T16" fmla="*/ 142 w 144"/>
                  <a:gd name="T17" fmla="*/ 18 h 747"/>
                  <a:gd name="T18" fmla="*/ 136 w 144"/>
                  <a:gd name="T19" fmla="*/ 26 h 747"/>
                  <a:gd name="T20" fmla="*/ 127 w 144"/>
                  <a:gd name="T21" fmla="*/ 28 h 747"/>
                  <a:gd name="T22" fmla="*/ 111 w 144"/>
                  <a:gd name="T23" fmla="*/ 145 h 747"/>
                  <a:gd name="T24" fmla="*/ 118 w 144"/>
                  <a:gd name="T25" fmla="*/ 150 h 747"/>
                  <a:gd name="T26" fmla="*/ 122 w 144"/>
                  <a:gd name="T27" fmla="*/ 159 h 747"/>
                  <a:gd name="T28" fmla="*/ 123 w 144"/>
                  <a:gd name="T29" fmla="*/ 170 h 747"/>
                  <a:gd name="T30" fmla="*/ 119 w 144"/>
                  <a:gd name="T31" fmla="*/ 179 h 747"/>
                  <a:gd name="T32" fmla="*/ 111 w 144"/>
                  <a:gd name="T33" fmla="*/ 184 h 747"/>
                  <a:gd name="T34" fmla="*/ 106 w 144"/>
                  <a:gd name="T35" fmla="*/ 185 h 747"/>
                  <a:gd name="T36" fmla="*/ 84 w 144"/>
                  <a:gd name="T37" fmla="*/ 320 h 747"/>
                  <a:gd name="T38" fmla="*/ 91 w 144"/>
                  <a:gd name="T39" fmla="*/ 324 h 747"/>
                  <a:gd name="T40" fmla="*/ 95 w 144"/>
                  <a:gd name="T41" fmla="*/ 329 h 747"/>
                  <a:gd name="T42" fmla="*/ 95 w 144"/>
                  <a:gd name="T43" fmla="*/ 342 h 747"/>
                  <a:gd name="T44" fmla="*/ 88 w 144"/>
                  <a:gd name="T45" fmla="*/ 351 h 747"/>
                  <a:gd name="T46" fmla="*/ 84 w 144"/>
                  <a:gd name="T47" fmla="*/ 354 h 747"/>
                  <a:gd name="T48" fmla="*/ 79 w 144"/>
                  <a:gd name="T49" fmla="*/ 354 h 747"/>
                  <a:gd name="T50" fmla="*/ 64 w 144"/>
                  <a:gd name="T51" fmla="*/ 509 h 747"/>
                  <a:gd name="T52" fmla="*/ 69 w 144"/>
                  <a:gd name="T53" fmla="*/ 520 h 747"/>
                  <a:gd name="T54" fmla="*/ 66 w 144"/>
                  <a:gd name="T55" fmla="*/ 531 h 747"/>
                  <a:gd name="T56" fmla="*/ 60 w 144"/>
                  <a:gd name="T57" fmla="*/ 539 h 747"/>
                  <a:gd name="T58" fmla="*/ 41 w 144"/>
                  <a:gd name="T59" fmla="*/ 614 h 747"/>
                  <a:gd name="T60" fmla="*/ 47 w 144"/>
                  <a:gd name="T61" fmla="*/ 623 h 747"/>
                  <a:gd name="T62" fmla="*/ 48 w 144"/>
                  <a:gd name="T63" fmla="*/ 632 h 747"/>
                  <a:gd name="T64" fmla="*/ 45 w 144"/>
                  <a:gd name="T65" fmla="*/ 642 h 747"/>
                  <a:gd name="T66" fmla="*/ 37 w 144"/>
                  <a:gd name="T67" fmla="*/ 648 h 747"/>
                  <a:gd name="T68" fmla="*/ 30 w 144"/>
                  <a:gd name="T69" fmla="*/ 682 h 747"/>
                  <a:gd name="T70" fmla="*/ 28 w 144"/>
                  <a:gd name="T71" fmla="*/ 708 h 747"/>
                  <a:gd name="T72" fmla="*/ 37 w 144"/>
                  <a:gd name="T73" fmla="*/ 718 h 747"/>
                  <a:gd name="T74" fmla="*/ 41 w 144"/>
                  <a:gd name="T75" fmla="*/ 726 h 747"/>
                  <a:gd name="T76" fmla="*/ 39 w 144"/>
                  <a:gd name="T77" fmla="*/ 738 h 747"/>
                  <a:gd name="T78" fmla="*/ 32 w 144"/>
                  <a:gd name="T79" fmla="*/ 745 h 747"/>
                  <a:gd name="T80" fmla="*/ 24 w 144"/>
                  <a:gd name="T81" fmla="*/ 747 h 7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4"/>
                  <a:gd name="T124" fmla="*/ 0 h 747"/>
                  <a:gd name="T125" fmla="*/ 144 w 144"/>
                  <a:gd name="T126" fmla="*/ 747 h 7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4" h="747">
                    <a:moveTo>
                      <a:pt x="9" y="746"/>
                    </a:moveTo>
                    <a:lnTo>
                      <a:pt x="5" y="745"/>
                    </a:lnTo>
                    <a:lnTo>
                      <a:pt x="2" y="742"/>
                    </a:lnTo>
                    <a:lnTo>
                      <a:pt x="1" y="737"/>
                    </a:lnTo>
                    <a:lnTo>
                      <a:pt x="0" y="732"/>
                    </a:lnTo>
                    <a:lnTo>
                      <a:pt x="1" y="727"/>
                    </a:lnTo>
                    <a:lnTo>
                      <a:pt x="2" y="723"/>
                    </a:lnTo>
                    <a:lnTo>
                      <a:pt x="3" y="719"/>
                    </a:lnTo>
                    <a:lnTo>
                      <a:pt x="7" y="715"/>
                    </a:lnTo>
                    <a:lnTo>
                      <a:pt x="37" y="539"/>
                    </a:lnTo>
                    <a:lnTo>
                      <a:pt x="66" y="332"/>
                    </a:lnTo>
                    <a:lnTo>
                      <a:pt x="93" y="156"/>
                    </a:lnTo>
                    <a:lnTo>
                      <a:pt x="115" y="0"/>
                    </a:lnTo>
                    <a:lnTo>
                      <a:pt x="141" y="1"/>
                    </a:lnTo>
                    <a:lnTo>
                      <a:pt x="144" y="5"/>
                    </a:lnTo>
                    <a:lnTo>
                      <a:pt x="144" y="9"/>
                    </a:lnTo>
                    <a:lnTo>
                      <a:pt x="144" y="14"/>
                    </a:lnTo>
                    <a:lnTo>
                      <a:pt x="142" y="18"/>
                    </a:lnTo>
                    <a:lnTo>
                      <a:pt x="140" y="23"/>
                    </a:lnTo>
                    <a:lnTo>
                      <a:pt x="136" y="26"/>
                    </a:lnTo>
                    <a:lnTo>
                      <a:pt x="132" y="28"/>
                    </a:lnTo>
                    <a:lnTo>
                      <a:pt x="127" y="28"/>
                    </a:lnTo>
                    <a:lnTo>
                      <a:pt x="108" y="145"/>
                    </a:lnTo>
                    <a:lnTo>
                      <a:pt x="111" y="145"/>
                    </a:lnTo>
                    <a:lnTo>
                      <a:pt x="114" y="148"/>
                    </a:lnTo>
                    <a:lnTo>
                      <a:pt x="118" y="150"/>
                    </a:lnTo>
                    <a:lnTo>
                      <a:pt x="120" y="156"/>
                    </a:lnTo>
                    <a:lnTo>
                      <a:pt x="122" y="159"/>
                    </a:lnTo>
                    <a:lnTo>
                      <a:pt x="123" y="165"/>
                    </a:lnTo>
                    <a:lnTo>
                      <a:pt x="123" y="170"/>
                    </a:lnTo>
                    <a:lnTo>
                      <a:pt x="120" y="175"/>
                    </a:lnTo>
                    <a:lnTo>
                      <a:pt x="119" y="179"/>
                    </a:lnTo>
                    <a:lnTo>
                      <a:pt x="114" y="183"/>
                    </a:lnTo>
                    <a:lnTo>
                      <a:pt x="111" y="184"/>
                    </a:lnTo>
                    <a:lnTo>
                      <a:pt x="109" y="185"/>
                    </a:lnTo>
                    <a:lnTo>
                      <a:pt x="106" y="185"/>
                    </a:lnTo>
                    <a:lnTo>
                      <a:pt x="105" y="184"/>
                    </a:lnTo>
                    <a:lnTo>
                      <a:pt x="84" y="320"/>
                    </a:lnTo>
                    <a:lnTo>
                      <a:pt x="88" y="323"/>
                    </a:lnTo>
                    <a:lnTo>
                      <a:pt x="91" y="324"/>
                    </a:lnTo>
                    <a:lnTo>
                      <a:pt x="93" y="327"/>
                    </a:lnTo>
                    <a:lnTo>
                      <a:pt x="95" y="329"/>
                    </a:lnTo>
                    <a:lnTo>
                      <a:pt x="96" y="336"/>
                    </a:lnTo>
                    <a:lnTo>
                      <a:pt x="95" y="342"/>
                    </a:lnTo>
                    <a:lnTo>
                      <a:pt x="92" y="347"/>
                    </a:lnTo>
                    <a:lnTo>
                      <a:pt x="88" y="351"/>
                    </a:lnTo>
                    <a:lnTo>
                      <a:pt x="86" y="352"/>
                    </a:lnTo>
                    <a:lnTo>
                      <a:pt x="84" y="354"/>
                    </a:lnTo>
                    <a:lnTo>
                      <a:pt x="82" y="354"/>
                    </a:lnTo>
                    <a:lnTo>
                      <a:pt x="79" y="354"/>
                    </a:lnTo>
                    <a:lnTo>
                      <a:pt x="57" y="506"/>
                    </a:lnTo>
                    <a:lnTo>
                      <a:pt x="64" y="509"/>
                    </a:lnTo>
                    <a:lnTo>
                      <a:pt x="66" y="513"/>
                    </a:lnTo>
                    <a:lnTo>
                      <a:pt x="69" y="520"/>
                    </a:lnTo>
                    <a:lnTo>
                      <a:pt x="69" y="525"/>
                    </a:lnTo>
                    <a:lnTo>
                      <a:pt x="66" y="531"/>
                    </a:lnTo>
                    <a:lnTo>
                      <a:pt x="64" y="536"/>
                    </a:lnTo>
                    <a:lnTo>
                      <a:pt x="60" y="539"/>
                    </a:lnTo>
                    <a:lnTo>
                      <a:pt x="54" y="542"/>
                    </a:lnTo>
                    <a:lnTo>
                      <a:pt x="41" y="614"/>
                    </a:lnTo>
                    <a:lnTo>
                      <a:pt x="45" y="618"/>
                    </a:lnTo>
                    <a:lnTo>
                      <a:pt x="47" y="623"/>
                    </a:lnTo>
                    <a:lnTo>
                      <a:pt x="48" y="627"/>
                    </a:lnTo>
                    <a:lnTo>
                      <a:pt x="48" y="632"/>
                    </a:lnTo>
                    <a:lnTo>
                      <a:pt x="47" y="637"/>
                    </a:lnTo>
                    <a:lnTo>
                      <a:pt x="45" y="642"/>
                    </a:lnTo>
                    <a:lnTo>
                      <a:pt x="42" y="646"/>
                    </a:lnTo>
                    <a:lnTo>
                      <a:pt x="37" y="648"/>
                    </a:lnTo>
                    <a:lnTo>
                      <a:pt x="34" y="665"/>
                    </a:lnTo>
                    <a:lnTo>
                      <a:pt x="30" y="682"/>
                    </a:lnTo>
                    <a:lnTo>
                      <a:pt x="29" y="696"/>
                    </a:lnTo>
                    <a:lnTo>
                      <a:pt x="28" y="708"/>
                    </a:lnTo>
                    <a:lnTo>
                      <a:pt x="33" y="713"/>
                    </a:lnTo>
                    <a:lnTo>
                      <a:pt x="37" y="718"/>
                    </a:lnTo>
                    <a:lnTo>
                      <a:pt x="38" y="722"/>
                    </a:lnTo>
                    <a:lnTo>
                      <a:pt x="41" y="726"/>
                    </a:lnTo>
                    <a:lnTo>
                      <a:pt x="41" y="732"/>
                    </a:lnTo>
                    <a:lnTo>
                      <a:pt x="39" y="738"/>
                    </a:lnTo>
                    <a:lnTo>
                      <a:pt x="36" y="742"/>
                    </a:lnTo>
                    <a:lnTo>
                      <a:pt x="32" y="745"/>
                    </a:lnTo>
                    <a:lnTo>
                      <a:pt x="28" y="747"/>
                    </a:lnTo>
                    <a:lnTo>
                      <a:pt x="24" y="747"/>
                    </a:lnTo>
                    <a:lnTo>
                      <a:pt x="9" y="746"/>
                    </a:lnTo>
                    <a:close/>
                  </a:path>
                </a:pathLst>
              </a:custGeom>
              <a:solidFill>
                <a:srgbClr val="004281"/>
              </a:solidFill>
              <a:ln w="9525">
                <a:noFill/>
                <a:round/>
                <a:headEnd/>
                <a:tailEnd/>
              </a:ln>
            </p:spPr>
            <p:txBody>
              <a:bodyPr/>
              <a:lstStyle/>
              <a:p>
                <a:pPr fontAlgn="t"/>
                <a:endParaRPr lang="en-US"/>
              </a:p>
            </p:txBody>
          </p:sp>
          <p:sp>
            <p:nvSpPr>
              <p:cNvPr id="43225" name="Freeform 155"/>
              <p:cNvSpPr>
                <a:spLocks/>
              </p:cNvSpPr>
              <p:nvPr/>
            </p:nvSpPr>
            <p:spPr bwMode="auto">
              <a:xfrm>
                <a:off x="4502" y="1581"/>
                <a:ext cx="36" cy="187"/>
              </a:xfrm>
              <a:custGeom>
                <a:avLst/>
                <a:gdLst>
                  <a:gd name="T0" fmla="*/ 5 w 144"/>
                  <a:gd name="T1" fmla="*/ 745 h 747"/>
                  <a:gd name="T2" fmla="*/ 1 w 144"/>
                  <a:gd name="T3" fmla="*/ 737 h 747"/>
                  <a:gd name="T4" fmla="*/ 1 w 144"/>
                  <a:gd name="T5" fmla="*/ 727 h 747"/>
                  <a:gd name="T6" fmla="*/ 3 w 144"/>
                  <a:gd name="T7" fmla="*/ 719 h 747"/>
                  <a:gd name="T8" fmla="*/ 37 w 144"/>
                  <a:gd name="T9" fmla="*/ 539 h 747"/>
                  <a:gd name="T10" fmla="*/ 93 w 144"/>
                  <a:gd name="T11" fmla="*/ 156 h 747"/>
                  <a:gd name="T12" fmla="*/ 141 w 144"/>
                  <a:gd name="T13" fmla="*/ 1 h 747"/>
                  <a:gd name="T14" fmla="*/ 144 w 144"/>
                  <a:gd name="T15" fmla="*/ 9 h 747"/>
                  <a:gd name="T16" fmla="*/ 142 w 144"/>
                  <a:gd name="T17" fmla="*/ 18 h 747"/>
                  <a:gd name="T18" fmla="*/ 136 w 144"/>
                  <a:gd name="T19" fmla="*/ 26 h 747"/>
                  <a:gd name="T20" fmla="*/ 127 w 144"/>
                  <a:gd name="T21" fmla="*/ 28 h 747"/>
                  <a:gd name="T22" fmla="*/ 111 w 144"/>
                  <a:gd name="T23" fmla="*/ 145 h 747"/>
                  <a:gd name="T24" fmla="*/ 118 w 144"/>
                  <a:gd name="T25" fmla="*/ 150 h 747"/>
                  <a:gd name="T26" fmla="*/ 122 w 144"/>
                  <a:gd name="T27" fmla="*/ 159 h 747"/>
                  <a:gd name="T28" fmla="*/ 123 w 144"/>
                  <a:gd name="T29" fmla="*/ 170 h 747"/>
                  <a:gd name="T30" fmla="*/ 119 w 144"/>
                  <a:gd name="T31" fmla="*/ 179 h 747"/>
                  <a:gd name="T32" fmla="*/ 111 w 144"/>
                  <a:gd name="T33" fmla="*/ 184 h 747"/>
                  <a:gd name="T34" fmla="*/ 106 w 144"/>
                  <a:gd name="T35" fmla="*/ 185 h 747"/>
                  <a:gd name="T36" fmla="*/ 84 w 144"/>
                  <a:gd name="T37" fmla="*/ 320 h 747"/>
                  <a:gd name="T38" fmla="*/ 91 w 144"/>
                  <a:gd name="T39" fmla="*/ 324 h 747"/>
                  <a:gd name="T40" fmla="*/ 95 w 144"/>
                  <a:gd name="T41" fmla="*/ 329 h 747"/>
                  <a:gd name="T42" fmla="*/ 95 w 144"/>
                  <a:gd name="T43" fmla="*/ 342 h 747"/>
                  <a:gd name="T44" fmla="*/ 88 w 144"/>
                  <a:gd name="T45" fmla="*/ 351 h 747"/>
                  <a:gd name="T46" fmla="*/ 84 w 144"/>
                  <a:gd name="T47" fmla="*/ 354 h 747"/>
                  <a:gd name="T48" fmla="*/ 79 w 144"/>
                  <a:gd name="T49" fmla="*/ 354 h 747"/>
                  <a:gd name="T50" fmla="*/ 64 w 144"/>
                  <a:gd name="T51" fmla="*/ 509 h 747"/>
                  <a:gd name="T52" fmla="*/ 69 w 144"/>
                  <a:gd name="T53" fmla="*/ 520 h 747"/>
                  <a:gd name="T54" fmla="*/ 66 w 144"/>
                  <a:gd name="T55" fmla="*/ 531 h 747"/>
                  <a:gd name="T56" fmla="*/ 60 w 144"/>
                  <a:gd name="T57" fmla="*/ 539 h 747"/>
                  <a:gd name="T58" fmla="*/ 41 w 144"/>
                  <a:gd name="T59" fmla="*/ 614 h 747"/>
                  <a:gd name="T60" fmla="*/ 47 w 144"/>
                  <a:gd name="T61" fmla="*/ 623 h 747"/>
                  <a:gd name="T62" fmla="*/ 48 w 144"/>
                  <a:gd name="T63" fmla="*/ 632 h 747"/>
                  <a:gd name="T64" fmla="*/ 45 w 144"/>
                  <a:gd name="T65" fmla="*/ 642 h 747"/>
                  <a:gd name="T66" fmla="*/ 37 w 144"/>
                  <a:gd name="T67" fmla="*/ 648 h 747"/>
                  <a:gd name="T68" fmla="*/ 30 w 144"/>
                  <a:gd name="T69" fmla="*/ 682 h 747"/>
                  <a:gd name="T70" fmla="*/ 28 w 144"/>
                  <a:gd name="T71" fmla="*/ 708 h 747"/>
                  <a:gd name="T72" fmla="*/ 37 w 144"/>
                  <a:gd name="T73" fmla="*/ 718 h 747"/>
                  <a:gd name="T74" fmla="*/ 41 w 144"/>
                  <a:gd name="T75" fmla="*/ 726 h 747"/>
                  <a:gd name="T76" fmla="*/ 39 w 144"/>
                  <a:gd name="T77" fmla="*/ 738 h 747"/>
                  <a:gd name="T78" fmla="*/ 32 w 144"/>
                  <a:gd name="T79" fmla="*/ 745 h 747"/>
                  <a:gd name="T80" fmla="*/ 24 w 144"/>
                  <a:gd name="T81" fmla="*/ 747 h 7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4"/>
                  <a:gd name="T124" fmla="*/ 0 h 747"/>
                  <a:gd name="T125" fmla="*/ 144 w 144"/>
                  <a:gd name="T126" fmla="*/ 747 h 7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4" h="747">
                    <a:moveTo>
                      <a:pt x="9" y="746"/>
                    </a:moveTo>
                    <a:lnTo>
                      <a:pt x="5" y="745"/>
                    </a:lnTo>
                    <a:lnTo>
                      <a:pt x="2" y="742"/>
                    </a:lnTo>
                    <a:lnTo>
                      <a:pt x="1" y="737"/>
                    </a:lnTo>
                    <a:lnTo>
                      <a:pt x="0" y="732"/>
                    </a:lnTo>
                    <a:lnTo>
                      <a:pt x="1" y="727"/>
                    </a:lnTo>
                    <a:lnTo>
                      <a:pt x="2" y="723"/>
                    </a:lnTo>
                    <a:lnTo>
                      <a:pt x="3" y="719"/>
                    </a:lnTo>
                    <a:lnTo>
                      <a:pt x="7" y="715"/>
                    </a:lnTo>
                    <a:lnTo>
                      <a:pt x="37" y="539"/>
                    </a:lnTo>
                    <a:lnTo>
                      <a:pt x="66" y="332"/>
                    </a:lnTo>
                    <a:lnTo>
                      <a:pt x="93" y="156"/>
                    </a:lnTo>
                    <a:lnTo>
                      <a:pt x="115" y="0"/>
                    </a:lnTo>
                    <a:lnTo>
                      <a:pt x="141" y="1"/>
                    </a:lnTo>
                    <a:lnTo>
                      <a:pt x="144" y="5"/>
                    </a:lnTo>
                    <a:lnTo>
                      <a:pt x="144" y="9"/>
                    </a:lnTo>
                    <a:lnTo>
                      <a:pt x="144" y="14"/>
                    </a:lnTo>
                    <a:lnTo>
                      <a:pt x="142" y="18"/>
                    </a:lnTo>
                    <a:lnTo>
                      <a:pt x="140" y="23"/>
                    </a:lnTo>
                    <a:lnTo>
                      <a:pt x="136" y="26"/>
                    </a:lnTo>
                    <a:lnTo>
                      <a:pt x="132" y="28"/>
                    </a:lnTo>
                    <a:lnTo>
                      <a:pt x="127" y="28"/>
                    </a:lnTo>
                    <a:lnTo>
                      <a:pt x="108" y="145"/>
                    </a:lnTo>
                    <a:lnTo>
                      <a:pt x="111" y="145"/>
                    </a:lnTo>
                    <a:lnTo>
                      <a:pt x="114" y="148"/>
                    </a:lnTo>
                    <a:lnTo>
                      <a:pt x="118" y="150"/>
                    </a:lnTo>
                    <a:lnTo>
                      <a:pt x="120" y="156"/>
                    </a:lnTo>
                    <a:lnTo>
                      <a:pt x="122" y="159"/>
                    </a:lnTo>
                    <a:lnTo>
                      <a:pt x="123" y="165"/>
                    </a:lnTo>
                    <a:lnTo>
                      <a:pt x="123" y="170"/>
                    </a:lnTo>
                    <a:lnTo>
                      <a:pt x="120" y="175"/>
                    </a:lnTo>
                    <a:lnTo>
                      <a:pt x="119" y="179"/>
                    </a:lnTo>
                    <a:lnTo>
                      <a:pt x="114" y="183"/>
                    </a:lnTo>
                    <a:lnTo>
                      <a:pt x="111" y="184"/>
                    </a:lnTo>
                    <a:lnTo>
                      <a:pt x="109" y="185"/>
                    </a:lnTo>
                    <a:lnTo>
                      <a:pt x="106" y="185"/>
                    </a:lnTo>
                    <a:lnTo>
                      <a:pt x="105" y="184"/>
                    </a:lnTo>
                    <a:lnTo>
                      <a:pt x="84" y="320"/>
                    </a:lnTo>
                    <a:lnTo>
                      <a:pt x="88" y="323"/>
                    </a:lnTo>
                    <a:lnTo>
                      <a:pt x="91" y="324"/>
                    </a:lnTo>
                    <a:lnTo>
                      <a:pt x="93" y="327"/>
                    </a:lnTo>
                    <a:lnTo>
                      <a:pt x="95" y="329"/>
                    </a:lnTo>
                    <a:lnTo>
                      <a:pt x="96" y="336"/>
                    </a:lnTo>
                    <a:lnTo>
                      <a:pt x="95" y="342"/>
                    </a:lnTo>
                    <a:lnTo>
                      <a:pt x="92" y="347"/>
                    </a:lnTo>
                    <a:lnTo>
                      <a:pt x="88" y="351"/>
                    </a:lnTo>
                    <a:lnTo>
                      <a:pt x="86" y="352"/>
                    </a:lnTo>
                    <a:lnTo>
                      <a:pt x="84" y="354"/>
                    </a:lnTo>
                    <a:lnTo>
                      <a:pt x="82" y="354"/>
                    </a:lnTo>
                    <a:lnTo>
                      <a:pt x="79" y="354"/>
                    </a:lnTo>
                    <a:lnTo>
                      <a:pt x="57" y="506"/>
                    </a:lnTo>
                    <a:lnTo>
                      <a:pt x="64" y="509"/>
                    </a:lnTo>
                    <a:lnTo>
                      <a:pt x="66" y="513"/>
                    </a:lnTo>
                    <a:lnTo>
                      <a:pt x="69" y="520"/>
                    </a:lnTo>
                    <a:lnTo>
                      <a:pt x="69" y="525"/>
                    </a:lnTo>
                    <a:lnTo>
                      <a:pt x="66" y="531"/>
                    </a:lnTo>
                    <a:lnTo>
                      <a:pt x="64" y="536"/>
                    </a:lnTo>
                    <a:lnTo>
                      <a:pt x="60" y="539"/>
                    </a:lnTo>
                    <a:lnTo>
                      <a:pt x="54" y="542"/>
                    </a:lnTo>
                    <a:lnTo>
                      <a:pt x="41" y="614"/>
                    </a:lnTo>
                    <a:lnTo>
                      <a:pt x="45" y="618"/>
                    </a:lnTo>
                    <a:lnTo>
                      <a:pt x="47" y="623"/>
                    </a:lnTo>
                    <a:lnTo>
                      <a:pt x="48" y="627"/>
                    </a:lnTo>
                    <a:lnTo>
                      <a:pt x="48" y="632"/>
                    </a:lnTo>
                    <a:lnTo>
                      <a:pt x="47" y="637"/>
                    </a:lnTo>
                    <a:lnTo>
                      <a:pt x="45" y="642"/>
                    </a:lnTo>
                    <a:lnTo>
                      <a:pt x="42" y="646"/>
                    </a:lnTo>
                    <a:lnTo>
                      <a:pt x="37" y="648"/>
                    </a:lnTo>
                    <a:lnTo>
                      <a:pt x="34" y="665"/>
                    </a:lnTo>
                    <a:lnTo>
                      <a:pt x="30" y="682"/>
                    </a:lnTo>
                    <a:lnTo>
                      <a:pt x="29" y="696"/>
                    </a:lnTo>
                    <a:lnTo>
                      <a:pt x="28" y="708"/>
                    </a:lnTo>
                    <a:lnTo>
                      <a:pt x="33" y="713"/>
                    </a:lnTo>
                    <a:lnTo>
                      <a:pt x="37" y="718"/>
                    </a:lnTo>
                    <a:lnTo>
                      <a:pt x="38" y="722"/>
                    </a:lnTo>
                    <a:lnTo>
                      <a:pt x="41" y="726"/>
                    </a:lnTo>
                    <a:lnTo>
                      <a:pt x="41" y="732"/>
                    </a:lnTo>
                    <a:lnTo>
                      <a:pt x="39" y="738"/>
                    </a:lnTo>
                    <a:lnTo>
                      <a:pt x="36" y="742"/>
                    </a:lnTo>
                    <a:lnTo>
                      <a:pt x="32" y="745"/>
                    </a:lnTo>
                    <a:lnTo>
                      <a:pt x="28" y="747"/>
                    </a:lnTo>
                    <a:lnTo>
                      <a:pt x="24" y="747"/>
                    </a:lnTo>
                    <a:lnTo>
                      <a:pt x="9" y="746"/>
                    </a:lnTo>
                  </a:path>
                </a:pathLst>
              </a:custGeom>
              <a:noFill/>
              <a:ln w="4763">
                <a:solidFill>
                  <a:srgbClr val="004281"/>
                </a:solidFill>
                <a:round/>
                <a:headEnd/>
                <a:tailEnd/>
              </a:ln>
            </p:spPr>
            <p:txBody>
              <a:bodyPr/>
              <a:lstStyle/>
              <a:p>
                <a:pPr fontAlgn="t"/>
                <a:endParaRPr lang="en-US"/>
              </a:p>
            </p:txBody>
          </p:sp>
          <p:sp>
            <p:nvSpPr>
              <p:cNvPr id="43226" name="Freeform 156"/>
              <p:cNvSpPr>
                <a:spLocks/>
              </p:cNvSpPr>
              <p:nvPr/>
            </p:nvSpPr>
            <p:spPr bwMode="auto">
              <a:xfrm>
                <a:off x="4577" y="1581"/>
                <a:ext cx="39" cy="186"/>
              </a:xfrm>
              <a:custGeom>
                <a:avLst/>
                <a:gdLst>
                  <a:gd name="T0" fmla="*/ 156 w 157"/>
                  <a:gd name="T1" fmla="*/ 738 h 743"/>
                  <a:gd name="T2" fmla="*/ 157 w 157"/>
                  <a:gd name="T3" fmla="*/ 732 h 743"/>
                  <a:gd name="T4" fmla="*/ 156 w 157"/>
                  <a:gd name="T5" fmla="*/ 723 h 743"/>
                  <a:gd name="T6" fmla="*/ 150 w 157"/>
                  <a:gd name="T7" fmla="*/ 714 h 743"/>
                  <a:gd name="T8" fmla="*/ 117 w 157"/>
                  <a:gd name="T9" fmla="*/ 535 h 743"/>
                  <a:gd name="T10" fmla="*/ 54 w 157"/>
                  <a:gd name="T11" fmla="*/ 154 h 743"/>
                  <a:gd name="T12" fmla="*/ 5 w 157"/>
                  <a:gd name="T13" fmla="*/ 2 h 743"/>
                  <a:gd name="T14" fmla="*/ 1 w 157"/>
                  <a:gd name="T15" fmla="*/ 9 h 743"/>
                  <a:gd name="T16" fmla="*/ 0 w 157"/>
                  <a:gd name="T17" fmla="*/ 18 h 743"/>
                  <a:gd name="T18" fmla="*/ 4 w 157"/>
                  <a:gd name="T19" fmla="*/ 24 h 743"/>
                  <a:gd name="T20" fmla="*/ 12 w 157"/>
                  <a:gd name="T21" fmla="*/ 27 h 743"/>
                  <a:gd name="T22" fmla="*/ 32 w 157"/>
                  <a:gd name="T23" fmla="*/ 148 h 743"/>
                  <a:gd name="T24" fmla="*/ 27 w 157"/>
                  <a:gd name="T25" fmla="*/ 151 h 743"/>
                  <a:gd name="T26" fmla="*/ 24 w 157"/>
                  <a:gd name="T27" fmla="*/ 158 h 743"/>
                  <a:gd name="T28" fmla="*/ 26 w 157"/>
                  <a:gd name="T29" fmla="*/ 166 h 743"/>
                  <a:gd name="T30" fmla="*/ 30 w 157"/>
                  <a:gd name="T31" fmla="*/ 175 h 743"/>
                  <a:gd name="T32" fmla="*/ 33 w 157"/>
                  <a:gd name="T33" fmla="*/ 182 h 743"/>
                  <a:gd name="T34" fmla="*/ 36 w 157"/>
                  <a:gd name="T35" fmla="*/ 185 h 743"/>
                  <a:gd name="T36" fmla="*/ 62 w 157"/>
                  <a:gd name="T37" fmla="*/ 321 h 743"/>
                  <a:gd name="T38" fmla="*/ 55 w 157"/>
                  <a:gd name="T39" fmla="*/ 325 h 743"/>
                  <a:gd name="T40" fmla="*/ 51 w 157"/>
                  <a:gd name="T41" fmla="*/ 330 h 743"/>
                  <a:gd name="T42" fmla="*/ 53 w 157"/>
                  <a:gd name="T43" fmla="*/ 342 h 743"/>
                  <a:gd name="T44" fmla="*/ 60 w 157"/>
                  <a:gd name="T45" fmla="*/ 351 h 743"/>
                  <a:gd name="T46" fmla="*/ 69 w 157"/>
                  <a:gd name="T47" fmla="*/ 352 h 743"/>
                  <a:gd name="T48" fmla="*/ 91 w 157"/>
                  <a:gd name="T49" fmla="*/ 504 h 743"/>
                  <a:gd name="T50" fmla="*/ 86 w 157"/>
                  <a:gd name="T51" fmla="*/ 514 h 743"/>
                  <a:gd name="T52" fmla="*/ 87 w 157"/>
                  <a:gd name="T53" fmla="*/ 526 h 743"/>
                  <a:gd name="T54" fmla="*/ 94 w 157"/>
                  <a:gd name="T55" fmla="*/ 535 h 743"/>
                  <a:gd name="T56" fmla="*/ 113 w 157"/>
                  <a:gd name="T57" fmla="*/ 610 h 743"/>
                  <a:gd name="T58" fmla="*/ 107 w 157"/>
                  <a:gd name="T59" fmla="*/ 619 h 743"/>
                  <a:gd name="T60" fmla="*/ 107 w 157"/>
                  <a:gd name="T61" fmla="*/ 628 h 743"/>
                  <a:gd name="T62" fmla="*/ 109 w 157"/>
                  <a:gd name="T63" fmla="*/ 637 h 743"/>
                  <a:gd name="T64" fmla="*/ 117 w 157"/>
                  <a:gd name="T65" fmla="*/ 644 h 743"/>
                  <a:gd name="T66" fmla="*/ 123 w 157"/>
                  <a:gd name="T67" fmla="*/ 676 h 743"/>
                  <a:gd name="T68" fmla="*/ 126 w 157"/>
                  <a:gd name="T69" fmla="*/ 703 h 743"/>
                  <a:gd name="T70" fmla="*/ 118 w 157"/>
                  <a:gd name="T71" fmla="*/ 712 h 743"/>
                  <a:gd name="T72" fmla="*/ 114 w 157"/>
                  <a:gd name="T73" fmla="*/ 721 h 743"/>
                  <a:gd name="T74" fmla="*/ 114 w 157"/>
                  <a:gd name="T75" fmla="*/ 733 h 743"/>
                  <a:gd name="T76" fmla="*/ 122 w 157"/>
                  <a:gd name="T77" fmla="*/ 741 h 743"/>
                  <a:gd name="T78" fmla="*/ 130 w 157"/>
                  <a:gd name="T79" fmla="*/ 743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7"/>
                  <a:gd name="T121" fmla="*/ 0 h 743"/>
                  <a:gd name="T122" fmla="*/ 157 w 157"/>
                  <a:gd name="T123" fmla="*/ 743 h 7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7" h="743">
                    <a:moveTo>
                      <a:pt x="152" y="739"/>
                    </a:moveTo>
                    <a:lnTo>
                      <a:pt x="156" y="738"/>
                    </a:lnTo>
                    <a:lnTo>
                      <a:pt x="157" y="736"/>
                    </a:lnTo>
                    <a:lnTo>
                      <a:pt x="157" y="732"/>
                    </a:lnTo>
                    <a:lnTo>
                      <a:pt x="157" y="727"/>
                    </a:lnTo>
                    <a:lnTo>
                      <a:pt x="156" y="723"/>
                    </a:lnTo>
                    <a:lnTo>
                      <a:pt x="153" y="718"/>
                    </a:lnTo>
                    <a:lnTo>
                      <a:pt x="150" y="714"/>
                    </a:lnTo>
                    <a:lnTo>
                      <a:pt x="148" y="711"/>
                    </a:lnTo>
                    <a:lnTo>
                      <a:pt x="117" y="535"/>
                    </a:lnTo>
                    <a:lnTo>
                      <a:pt x="86" y="329"/>
                    </a:lnTo>
                    <a:lnTo>
                      <a:pt x="54" y="154"/>
                    </a:lnTo>
                    <a:lnTo>
                      <a:pt x="22" y="0"/>
                    </a:lnTo>
                    <a:lnTo>
                      <a:pt x="5" y="2"/>
                    </a:lnTo>
                    <a:lnTo>
                      <a:pt x="2" y="5"/>
                    </a:lnTo>
                    <a:lnTo>
                      <a:pt x="1" y="9"/>
                    </a:lnTo>
                    <a:lnTo>
                      <a:pt x="0" y="14"/>
                    </a:lnTo>
                    <a:lnTo>
                      <a:pt x="0" y="18"/>
                    </a:lnTo>
                    <a:lnTo>
                      <a:pt x="1" y="21"/>
                    </a:lnTo>
                    <a:lnTo>
                      <a:pt x="4" y="24"/>
                    </a:lnTo>
                    <a:lnTo>
                      <a:pt x="8" y="27"/>
                    </a:lnTo>
                    <a:lnTo>
                      <a:pt x="12" y="27"/>
                    </a:lnTo>
                    <a:lnTo>
                      <a:pt x="36" y="148"/>
                    </a:lnTo>
                    <a:lnTo>
                      <a:pt x="32" y="148"/>
                    </a:lnTo>
                    <a:lnTo>
                      <a:pt x="30" y="149"/>
                    </a:lnTo>
                    <a:lnTo>
                      <a:pt x="27" y="151"/>
                    </a:lnTo>
                    <a:lnTo>
                      <a:pt x="26" y="154"/>
                    </a:lnTo>
                    <a:lnTo>
                      <a:pt x="24" y="158"/>
                    </a:lnTo>
                    <a:lnTo>
                      <a:pt x="24" y="162"/>
                    </a:lnTo>
                    <a:lnTo>
                      <a:pt x="26" y="166"/>
                    </a:lnTo>
                    <a:lnTo>
                      <a:pt x="28" y="171"/>
                    </a:lnTo>
                    <a:lnTo>
                      <a:pt x="30" y="175"/>
                    </a:lnTo>
                    <a:lnTo>
                      <a:pt x="32" y="180"/>
                    </a:lnTo>
                    <a:lnTo>
                      <a:pt x="33" y="182"/>
                    </a:lnTo>
                    <a:lnTo>
                      <a:pt x="35" y="184"/>
                    </a:lnTo>
                    <a:lnTo>
                      <a:pt x="36" y="185"/>
                    </a:lnTo>
                    <a:lnTo>
                      <a:pt x="39" y="184"/>
                    </a:lnTo>
                    <a:lnTo>
                      <a:pt x="62" y="321"/>
                    </a:lnTo>
                    <a:lnTo>
                      <a:pt x="58" y="324"/>
                    </a:lnTo>
                    <a:lnTo>
                      <a:pt x="55" y="325"/>
                    </a:lnTo>
                    <a:lnTo>
                      <a:pt x="53" y="328"/>
                    </a:lnTo>
                    <a:lnTo>
                      <a:pt x="51" y="330"/>
                    </a:lnTo>
                    <a:lnTo>
                      <a:pt x="51" y="335"/>
                    </a:lnTo>
                    <a:lnTo>
                      <a:pt x="53" y="342"/>
                    </a:lnTo>
                    <a:lnTo>
                      <a:pt x="55" y="347"/>
                    </a:lnTo>
                    <a:lnTo>
                      <a:pt x="60" y="351"/>
                    </a:lnTo>
                    <a:lnTo>
                      <a:pt x="64" y="352"/>
                    </a:lnTo>
                    <a:lnTo>
                      <a:pt x="69" y="352"/>
                    </a:lnTo>
                    <a:lnTo>
                      <a:pt x="96" y="501"/>
                    </a:lnTo>
                    <a:lnTo>
                      <a:pt x="91" y="504"/>
                    </a:lnTo>
                    <a:lnTo>
                      <a:pt x="87" y="509"/>
                    </a:lnTo>
                    <a:lnTo>
                      <a:pt x="86" y="514"/>
                    </a:lnTo>
                    <a:lnTo>
                      <a:pt x="86" y="521"/>
                    </a:lnTo>
                    <a:lnTo>
                      <a:pt x="87" y="526"/>
                    </a:lnTo>
                    <a:lnTo>
                      <a:pt x="90" y="531"/>
                    </a:lnTo>
                    <a:lnTo>
                      <a:pt x="94" y="535"/>
                    </a:lnTo>
                    <a:lnTo>
                      <a:pt x="100" y="537"/>
                    </a:lnTo>
                    <a:lnTo>
                      <a:pt x="113" y="610"/>
                    </a:lnTo>
                    <a:lnTo>
                      <a:pt x="109" y="613"/>
                    </a:lnTo>
                    <a:lnTo>
                      <a:pt x="107" y="619"/>
                    </a:lnTo>
                    <a:lnTo>
                      <a:pt x="107" y="622"/>
                    </a:lnTo>
                    <a:lnTo>
                      <a:pt x="107" y="628"/>
                    </a:lnTo>
                    <a:lnTo>
                      <a:pt x="107" y="633"/>
                    </a:lnTo>
                    <a:lnTo>
                      <a:pt x="109" y="637"/>
                    </a:lnTo>
                    <a:lnTo>
                      <a:pt x="113" y="640"/>
                    </a:lnTo>
                    <a:lnTo>
                      <a:pt x="117" y="644"/>
                    </a:lnTo>
                    <a:lnTo>
                      <a:pt x="121" y="661"/>
                    </a:lnTo>
                    <a:lnTo>
                      <a:pt x="123" y="676"/>
                    </a:lnTo>
                    <a:lnTo>
                      <a:pt x="125" y="691"/>
                    </a:lnTo>
                    <a:lnTo>
                      <a:pt x="126" y="703"/>
                    </a:lnTo>
                    <a:lnTo>
                      <a:pt x="121" y="709"/>
                    </a:lnTo>
                    <a:lnTo>
                      <a:pt x="118" y="712"/>
                    </a:lnTo>
                    <a:lnTo>
                      <a:pt x="116" y="718"/>
                    </a:lnTo>
                    <a:lnTo>
                      <a:pt x="114" y="721"/>
                    </a:lnTo>
                    <a:lnTo>
                      <a:pt x="113" y="728"/>
                    </a:lnTo>
                    <a:lnTo>
                      <a:pt x="114" y="733"/>
                    </a:lnTo>
                    <a:lnTo>
                      <a:pt x="118" y="738"/>
                    </a:lnTo>
                    <a:lnTo>
                      <a:pt x="122" y="741"/>
                    </a:lnTo>
                    <a:lnTo>
                      <a:pt x="126" y="742"/>
                    </a:lnTo>
                    <a:lnTo>
                      <a:pt x="130" y="743"/>
                    </a:lnTo>
                    <a:lnTo>
                      <a:pt x="152" y="739"/>
                    </a:lnTo>
                    <a:close/>
                  </a:path>
                </a:pathLst>
              </a:custGeom>
              <a:solidFill>
                <a:srgbClr val="004A8F"/>
              </a:solidFill>
              <a:ln w="9525">
                <a:noFill/>
                <a:round/>
                <a:headEnd/>
                <a:tailEnd/>
              </a:ln>
            </p:spPr>
            <p:txBody>
              <a:bodyPr/>
              <a:lstStyle/>
              <a:p>
                <a:pPr fontAlgn="t"/>
                <a:endParaRPr lang="en-US"/>
              </a:p>
            </p:txBody>
          </p:sp>
          <p:sp>
            <p:nvSpPr>
              <p:cNvPr id="43227" name="Freeform 157"/>
              <p:cNvSpPr>
                <a:spLocks/>
              </p:cNvSpPr>
              <p:nvPr/>
            </p:nvSpPr>
            <p:spPr bwMode="auto">
              <a:xfrm>
                <a:off x="4577" y="1581"/>
                <a:ext cx="39" cy="186"/>
              </a:xfrm>
              <a:custGeom>
                <a:avLst/>
                <a:gdLst>
                  <a:gd name="T0" fmla="*/ 156 w 157"/>
                  <a:gd name="T1" fmla="*/ 738 h 743"/>
                  <a:gd name="T2" fmla="*/ 157 w 157"/>
                  <a:gd name="T3" fmla="*/ 732 h 743"/>
                  <a:gd name="T4" fmla="*/ 156 w 157"/>
                  <a:gd name="T5" fmla="*/ 723 h 743"/>
                  <a:gd name="T6" fmla="*/ 150 w 157"/>
                  <a:gd name="T7" fmla="*/ 714 h 743"/>
                  <a:gd name="T8" fmla="*/ 117 w 157"/>
                  <a:gd name="T9" fmla="*/ 535 h 743"/>
                  <a:gd name="T10" fmla="*/ 54 w 157"/>
                  <a:gd name="T11" fmla="*/ 154 h 743"/>
                  <a:gd name="T12" fmla="*/ 5 w 157"/>
                  <a:gd name="T13" fmla="*/ 2 h 743"/>
                  <a:gd name="T14" fmla="*/ 1 w 157"/>
                  <a:gd name="T15" fmla="*/ 9 h 743"/>
                  <a:gd name="T16" fmla="*/ 0 w 157"/>
                  <a:gd name="T17" fmla="*/ 18 h 743"/>
                  <a:gd name="T18" fmla="*/ 4 w 157"/>
                  <a:gd name="T19" fmla="*/ 24 h 743"/>
                  <a:gd name="T20" fmla="*/ 12 w 157"/>
                  <a:gd name="T21" fmla="*/ 27 h 743"/>
                  <a:gd name="T22" fmla="*/ 32 w 157"/>
                  <a:gd name="T23" fmla="*/ 148 h 743"/>
                  <a:gd name="T24" fmla="*/ 27 w 157"/>
                  <a:gd name="T25" fmla="*/ 151 h 743"/>
                  <a:gd name="T26" fmla="*/ 24 w 157"/>
                  <a:gd name="T27" fmla="*/ 158 h 743"/>
                  <a:gd name="T28" fmla="*/ 26 w 157"/>
                  <a:gd name="T29" fmla="*/ 166 h 743"/>
                  <a:gd name="T30" fmla="*/ 30 w 157"/>
                  <a:gd name="T31" fmla="*/ 175 h 743"/>
                  <a:gd name="T32" fmla="*/ 33 w 157"/>
                  <a:gd name="T33" fmla="*/ 182 h 743"/>
                  <a:gd name="T34" fmla="*/ 36 w 157"/>
                  <a:gd name="T35" fmla="*/ 185 h 743"/>
                  <a:gd name="T36" fmla="*/ 62 w 157"/>
                  <a:gd name="T37" fmla="*/ 321 h 743"/>
                  <a:gd name="T38" fmla="*/ 55 w 157"/>
                  <a:gd name="T39" fmla="*/ 325 h 743"/>
                  <a:gd name="T40" fmla="*/ 51 w 157"/>
                  <a:gd name="T41" fmla="*/ 330 h 743"/>
                  <a:gd name="T42" fmla="*/ 53 w 157"/>
                  <a:gd name="T43" fmla="*/ 342 h 743"/>
                  <a:gd name="T44" fmla="*/ 60 w 157"/>
                  <a:gd name="T45" fmla="*/ 351 h 743"/>
                  <a:gd name="T46" fmla="*/ 69 w 157"/>
                  <a:gd name="T47" fmla="*/ 352 h 743"/>
                  <a:gd name="T48" fmla="*/ 91 w 157"/>
                  <a:gd name="T49" fmla="*/ 504 h 743"/>
                  <a:gd name="T50" fmla="*/ 86 w 157"/>
                  <a:gd name="T51" fmla="*/ 514 h 743"/>
                  <a:gd name="T52" fmla="*/ 87 w 157"/>
                  <a:gd name="T53" fmla="*/ 526 h 743"/>
                  <a:gd name="T54" fmla="*/ 94 w 157"/>
                  <a:gd name="T55" fmla="*/ 535 h 743"/>
                  <a:gd name="T56" fmla="*/ 113 w 157"/>
                  <a:gd name="T57" fmla="*/ 610 h 743"/>
                  <a:gd name="T58" fmla="*/ 107 w 157"/>
                  <a:gd name="T59" fmla="*/ 619 h 743"/>
                  <a:gd name="T60" fmla="*/ 107 w 157"/>
                  <a:gd name="T61" fmla="*/ 628 h 743"/>
                  <a:gd name="T62" fmla="*/ 109 w 157"/>
                  <a:gd name="T63" fmla="*/ 637 h 743"/>
                  <a:gd name="T64" fmla="*/ 117 w 157"/>
                  <a:gd name="T65" fmla="*/ 644 h 743"/>
                  <a:gd name="T66" fmla="*/ 123 w 157"/>
                  <a:gd name="T67" fmla="*/ 676 h 743"/>
                  <a:gd name="T68" fmla="*/ 126 w 157"/>
                  <a:gd name="T69" fmla="*/ 703 h 743"/>
                  <a:gd name="T70" fmla="*/ 118 w 157"/>
                  <a:gd name="T71" fmla="*/ 712 h 743"/>
                  <a:gd name="T72" fmla="*/ 114 w 157"/>
                  <a:gd name="T73" fmla="*/ 721 h 743"/>
                  <a:gd name="T74" fmla="*/ 114 w 157"/>
                  <a:gd name="T75" fmla="*/ 733 h 743"/>
                  <a:gd name="T76" fmla="*/ 122 w 157"/>
                  <a:gd name="T77" fmla="*/ 741 h 743"/>
                  <a:gd name="T78" fmla="*/ 130 w 157"/>
                  <a:gd name="T79" fmla="*/ 743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7"/>
                  <a:gd name="T121" fmla="*/ 0 h 743"/>
                  <a:gd name="T122" fmla="*/ 157 w 157"/>
                  <a:gd name="T123" fmla="*/ 743 h 7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7" h="743">
                    <a:moveTo>
                      <a:pt x="152" y="739"/>
                    </a:moveTo>
                    <a:lnTo>
                      <a:pt x="156" y="738"/>
                    </a:lnTo>
                    <a:lnTo>
                      <a:pt x="157" y="736"/>
                    </a:lnTo>
                    <a:lnTo>
                      <a:pt x="157" y="732"/>
                    </a:lnTo>
                    <a:lnTo>
                      <a:pt x="157" y="727"/>
                    </a:lnTo>
                    <a:lnTo>
                      <a:pt x="156" y="723"/>
                    </a:lnTo>
                    <a:lnTo>
                      <a:pt x="153" y="718"/>
                    </a:lnTo>
                    <a:lnTo>
                      <a:pt x="150" y="714"/>
                    </a:lnTo>
                    <a:lnTo>
                      <a:pt x="148" y="711"/>
                    </a:lnTo>
                    <a:lnTo>
                      <a:pt x="117" y="535"/>
                    </a:lnTo>
                    <a:lnTo>
                      <a:pt x="86" y="329"/>
                    </a:lnTo>
                    <a:lnTo>
                      <a:pt x="54" y="154"/>
                    </a:lnTo>
                    <a:lnTo>
                      <a:pt x="22" y="0"/>
                    </a:lnTo>
                    <a:lnTo>
                      <a:pt x="5" y="2"/>
                    </a:lnTo>
                    <a:lnTo>
                      <a:pt x="2" y="5"/>
                    </a:lnTo>
                    <a:lnTo>
                      <a:pt x="1" y="9"/>
                    </a:lnTo>
                    <a:lnTo>
                      <a:pt x="0" y="14"/>
                    </a:lnTo>
                    <a:lnTo>
                      <a:pt x="0" y="18"/>
                    </a:lnTo>
                    <a:lnTo>
                      <a:pt x="1" y="21"/>
                    </a:lnTo>
                    <a:lnTo>
                      <a:pt x="4" y="24"/>
                    </a:lnTo>
                    <a:lnTo>
                      <a:pt x="8" y="27"/>
                    </a:lnTo>
                    <a:lnTo>
                      <a:pt x="12" y="27"/>
                    </a:lnTo>
                    <a:lnTo>
                      <a:pt x="36" y="148"/>
                    </a:lnTo>
                    <a:lnTo>
                      <a:pt x="32" y="148"/>
                    </a:lnTo>
                    <a:lnTo>
                      <a:pt x="30" y="149"/>
                    </a:lnTo>
                    <a:lnTo>
                      <a:pt x="27" y="151"/>
                    </a:lnTo>
                    <a:lnTo>
                      <a:pt x="26" y="154"/>
                    </a:lnTo>
                    <a:lnTo>
                      <a:pt x="24" y="158"/>
                    </a:lnTo>
                    <a:lnTo>
                      <a:pt x="24" y="162"/>
                    </a:lnTo>
                    <a:lnTo>
                      <a:pt x="26" y="166"/>
                    </a:lnTo>
                    <a:lnTo>
                      <a:pt x="28" y="171"/>
                    </a:lnTo>
                    <a:lnTo>
                      <a:pt x="30" y="175"/>
                    </a:lnTo>
                    <a:lnTo>
                      <a:pt x="32" y="180"/>
                    </a:lnTo>
                    <a:lnTo>
                      <a:pt x="33" y="182"/>
                    </a:lnTo>
                    <a:lnTo>
                      <a:pt x="35" y="184"/>
                    </a:lnTo>
                    <a:lnTo>
                      <a:pt x="36" y="185"/>
                    </a:lnTo>
                    <a:lnTo>
                      <a:pt x="39" y="184"/>
                    </a:lnTo>
                    <a:lnTo>
                      <a:pt x="62" y="321"/>
                    </a:lnTo>
                    <a:lnTo>
                      <a:pt x="58" y="324"/>
                    </a:lnTo>
                    <a:lnTo>
                      <a:pt x="55" y="325"/>
                    </a:lnTo>
                    <a:lnTo>
                      <a:pt x="53" y="328"/>
                    </a:lnTo>
                    <a:lnTo>
                      <a:pt x="51" y="330"/>
                    </a:lnTo>
                    <a:lnTo>
                      <a:pt x="51" y="335"/>
                    </a:lnTo>
                    <a:lnTo>
                      <a:pt x="53" y="342"/>
                    </a:lnTo>
                    <a:lnTo>
                      <a:pt x="55" y="347"/>
                    </a:lnTo>
                    <a:lnTo>
                      <a:pt x="60" y="351"/>
                    </a:lnTo>
                    <a:lnTo>
                      <a:pt x="64" y="352"/>
                    </a:lnTo>
                    <a:lnTo>
                      <a:pt x="69" y="352"/>
                    </a:lnTo>
                    <a:lnTo>
                      <a:pt x="96" y="501"/>
                    </a:lnTo>
                    <a:lnTo>
                      <a:pt x="91" y="504"/>
                    </a:lnTo>
                    <a:lnTo>
                      <a:pt x="87" y="509"/>
                    </a:lnTo>
                    <a:lnTo>
                      <a:pt x="86" y="514"/>
                    </a:lnTo>
                    <a:lnTo>
                      <a:pt x="86" y="521"/>
                    </a:lnTo>
                    <a:lnTo>
                      <a:pt x="87" y="526"/>
                    </a:lnTo>
                    <a:lnTo>
                      <a:pt x="90" y="531"/>
                    </a:lnTo>
                    <a:lnTo>
                      <a:pt x="94" y="535"/>
                    </a:lnTo>
                    <a:lnTo>
                      <a:pt x="100" y="537"/>
                    </a:lnTo>
                    <a:lnTo>
                      <a:pt x="113" y="610"/>
                    </a:lnTo>
                    <a:lnTo>
                      <a:pt x="109" y="613"/>
                    </a:lnTo>
                    <a:lnTo>
                      <a:pt x="107" y="619"/>
                    </a:lnTo>
                    <a:lnTo>
                      <a:pt x="107" y="622"/>
                    </a:lnTo>
                    <a:lnTo>
                      <a:pt x="107" y="628"/>
                    </a:lnTo>
                    <a:lnTo>
                      <a:pt x="107" y="633"/>
                    </a:lnTo>
                    <a:lnTo>
                      <a:pt x="109" y="637"/>
                    </a:lnTo>
                    <a:lnTo>
                      <a:pt x="113" y="640"/>
                    </a:lnTo>
                    <a:lnTo>
                      <a:pt x="117" y="644"/>
                    </a:lnTo>
                    <a:lnTo>
                      <a:pt x="121" y="661"/>
                    </a:lnTo>
                    <a:lnTo>
                      <a:pt x="123" y="676"/>
                    </a:lnTo>
                    <a:lnTo>
                      <a:pt x="125" y="691"/>
                    </a:lnTo>
                    <a:lnTo>
                      <a:pt x="126" y="703"/>
                    </a:lnTo>
                    <a:lnTo>
                      <a:pt x="121" y="709"/>
                    </a:lnTo>
                    <a:lnTo>
                      <a:pt x="118" y="712"/>
                    </a:lnTo>
                    <a:lnTo>
                      <a:pt x="116" y="718"/>
                    </a:lnTo>
                    <a:lnTo>
                      <a:pt x="114" y="721"/>
                    </a:lnTo>
                    <a:lnTo>
                      <a:pt x="113" y="728"/>
                    </a:lnTo>
                    <a:lnTo>
                      <a:pt x="114" y="733"/>
                    </a:lnTo>
                    <a:lnTo>
                      <a:pt x="118" y="738"/>
                    </a:lnTo>
                    <a:lnTo>
                      <a:pt x="122" y="741"/>
                    </a:lnTo>
                    <a:lnTo>
                      <a:pt x="126" y="742"/>
                    </a:lnTo>
                    <a:lnTo>
                      <a:pt x="130" y="743"/>
                    </a:lnTo>
                    <a:lnTo>
                      <a:pt x="152" y="739"/>
                    </a:lnTo>
                  </a:path>
                </a:pathLst>
              </a:custGeom>
              <a:noFill/>
              <a:ln w="4763">
                <a:solidFill>
                  <a:srgbClr val="004A8F"/>
                </a:solidFill>
                <a:round/>
                <a:headEnd/>
                <a:tailEnd/>
              </a:ln>
            </p:spPr>
            <p:txBody>
              <a:bodyPr/>
              <a:lstStyle/>
              <a:p>
                <a:pPr fontAlgn="t"/>
                <a:endParaRPr lang="en-US"/>
              </a:p>
            </p:txBody>
          </p:sp>
          <p:sp>
            <p:nvSpPr>
              <p:cNvPr id="43228" name="Freeform 158"/>
              <p:cNvSpPr>
                <a:spLocks/>
              </p:cNvSpPr>
              <p:nvPr/>
            </p:nvSpPr>
            <p:spPr bwMode="auto">
              <a:xfrm>
                <a:off x="4551" y="1711"/>
                <a:ext cx="17" cy="7"/>
              </a:xfrm>
              <a:custGeom>
                <a:avLst/>
                <a:gdLst>
                  <a:gd name="T0" fmla="*/ 33 w 66"/>
                  <a:gd name="T1" fmla="*/ 0 h 28"/>
                  <a:gd name="T2" fmla="*/ 46 w 66"/>
                  <a:gd name="T3" fmla="*/ 1 h 28"/>
                  <a:gd name="T4" fmla="*/ 57 w 66"/>
                  <a:gd name="T5" fmla="*/ 4 h 28"/>
                  <a:gd name="T6" fmla="*/ 60 w 66"/>
                  <a:gd name="T7" fmla="*/ 6 h 28"/>
                  <a:gd name="T8" fmla="*/ 63 w 66"/>
                  <a:gd name="T9" fmla="*/ 7 h 28"/>
                  <a:gd name="T10" fmla="*/ 66 w 66"/>
                  <a:gd name="T11" fmla="*/ 10 h 28"/>
                  <a:gd name="T12" fmla="*/ 66 w 66"/>
                  <a:gd name="T13" fmla="*/ 14 h 28"/>
                  <a:gd name="T14" fmla="*/ 66 w 66"/>
                  <a:gd name="T15" fmla="*/ 16 h 28"/>
                  <a:gd name="T16" fmla="*/ 63 w 66"/>
                  <a:gd name="T17" fmla="*/ 19 h 28"/>
                  <a:gd name="T18" fmla="*/ 60 w 66"/>
                  <a:gd name="T19" fmla="*/ 22 h 28"/>
                  <a:gd name="T20" fmla="*/ 57 w 66"/>
                  <a:gd name="T21" fmla="*/ 23 h 28"/>
                  <a:gd name="T22" fmla="*/ 46 w 66"/>
                  <a:gd name="T23" fmla="*/ 27 h 28"/>
                  <a:gd name="T24" fmla="*/ 33 w 66"/>
                  <a:gd name="T25" fmla="*/ 28 h 28"/>
                  <a:gd name="T26" fmla="*/ 21 w 66"/>
                  <a:gd name="T27" fmla="*/ 27 h 28"/>
                  <a:gd name="T28" fmla="*/ 9 w 66"/>
                  <a:gd name="T29" fmla="*/ 23 h 28"/>
                  <a:gd name="T30" fmla="*/ 5 w 66"/>
                  <a:gd name="T31" fmla="*/ 22 h 28"/>
                  <a:gd name="T32" fmla="*/ 3 w 66"/>
                  <a:gd name="T33" fmla="*/ 19 h 28"/>
                  <a:gd name="T34" fmla="*/ 0 w 66"/>
                  <a:gd name="T35" fmla="*/ 16 h 28"/>
                  <a:gd name="T36" fmla="*/ 0 w 66"/>
                  <a:gd name="T37" fmla="*/ 14 h 28"/>
                  <a:gd name="T38" fmla="*/ 0 w 66"/>
                  <a:gd name="T39" fmla="*/ 10 h 28"/>
                  <a:gd name="T40" fmla="*/ 3 w 66"/>
                  <a:gd name="T41" fmla="*/ 7 h 28"/>
                  <a:gd name="T42" fmla="*/ 5 w 66"/>
                  <a:gd name="T43" fmla="*/ 6 h 28"/>
                  <a:gd name="T44" fmla="*/ 9 w 66"/>
                  <a:gd name="T45" fmla="*/ 4 h 28"/>
                  <a:gd name="T46" fmla="*/ 21 w 66"/>
                  <a:gd name="T47" fmla="*/ 1 h 28"/>
                  <a:gd name="T48" fmla="*/ 33 w 6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28"/>
                  <a:gd name="T77" fmla="*/ 66 w 6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28">
                    <a:moveTo>
                      <a:pt x="33" y="0"/>
                    </a:moveTo>
                    <a:lnTo>
                      <a:pt x="46" y="1"/>
                    </a:lnTo>
                    <a:lnTo>
                      <a:pt x="57" y="4"/>
                    </a:lnTo>
                    <a:lnTo>
                      <a:pt x="60" y="6"/>
                    </a:lnTo>
                    <a:lnTo>
                      <a:pt x="63" y="7"/>
                    </a:lnTo>
                    <a:lnTo>
                      <a:pt x="66" y="10"/>
                    </a:lnTo>
                    <a:lnTo>
                      <a:pt x="66" y="14"/>
                    </a:lnTo>
                    <a:lnTo>
                      <a:pt x="66" y="16"/>
                    </a:lnTo>
                    <a:lnTo>
                      <a:pt x="63" y="19"/>
                    </a:lnTo>
                    <a:lnTo>
                      <a:pt x="60" y="22"/>
                    </a:lnTo>
                    <a:lnTo>
                      <a:pt x="57" y="23"/>
                    </a:lnTo>
                    <a:lnTo>
                      <a:pt x="46" y="27"/>
                    </a:lnTo>
                    <a:lnTo>
                      <a:pt x="33" y="28"/>
                    </a:lnTo>
                    <a:lnTo>
                      <a:pt x="21" y="27"/>
                    </a:lnTo>
                    <a:lnTo>
                      <a:pt x="9" y="23"/>
                    </a:lnTo>
                    <a:lnTo>
                      <a:pt x="5" y="22"/>
                    </a:lnTo>
                    <a:lnTo>
                      <a:pt x="3" y="19"/>
                    </a:lnTo>
                    <a:lnTo>
                      <a:pt x="0" y="16"/>
                    </a:lnTo>
                    <a:lnTo>
                      <a:pt x="0" y="14"/>
                    </a:lnTo>
                    <a:lnTo>
                      <a:pt x="0" y="10"/>
                    </a:lnTo>
                    <a:lnTo>
                      <a:pt x="3" y="7"/>
                    </a:lnTo>
                    <a:lnTo>
                      <a:pt x="5" y="6"/>
                    </a:lnTo>
                    <a:lnTo>
                      <a:pt x="9" y="4"/>
                    </a:lnTo>
                    <a:lnTo>
                      <a:pt x="21" y="1"/>
                    </a:lnTo>
                    <a:lnTo>
                      <a:pt x="33" y="0"/>
                    </a:lnTo>
                    <a:close/>
                  </a:path>
                </a:pathLst>
              </a:custGeom>
              <a:solidFill>
                <a:srgbClr val="004281"/>
              </a:solidFill>
              <a:ln w="9525">
                <a:noFill/>
                <a:round/>
                <a:headEnd/>
                <a:tailEnd/>
              </a:ln>
            </p:spPr>
            <p:txBody>
              <a:bodyPr/>
              <a:lstStyle/>
              <a:p>
                <a:pPr fontAlgn="t"/>
                <a:endParaRPr lang="en-US"/>
              </a:p>
            </p:txBody>
          </p:sp>
          <p:sp>
            <p:nvSpPr>
              <p:cNvPr id="43229" name="Freeform 159"/>
              <p:cNvSpPr>
                <a:spLocks/>
              </p:cNvSpPr>
              <p:nvPr/>
            </p:nvSpPr>
            <p:spPr bwMode="auto">
              <a:xfrm>
                <a:off x="4551" y="1711"/>
                <a:ext cx="17" cy="7"/>
              </a:xfrm>
              <a:custGeom>
                <a:avLst/>
                <a:gdLst>
                  <a:gd name="T0" fmla="*/ 33 w 66"/>
                  <a:gd name="T1" fmla="*/ 0 h 28"/>
                  <a:gd name="T2" fmla="*/ 46 w 66"/>
                  <a:gd name="T3" fmla="*/ 1 h 28"/>
                  <a:gd name="T4" fmla="*/ 57 w 66"/>
                  <a:gd name="T5" fmla="*/ 4 h 28"/>
                  <a:gd name="T6" fmla="*/ 60 w 66"/>
                  <a:gd name="T7" fmla="*/ 6 h 28"/>
                  <a:gd name="T8" fmla="*/ 63 w 66"/>
                  <a:gd name="T9" fmla="*/ 7 h 28"/>
                  <a:gd name="T10" fmla="*/ 66 w 66"/>
                  <a:gd name="T11" fmla="*/ 10 h 28"/>
                  <a:gd name="T12" fmla="*/ 66 w 66"/>
                  <a:gd name="T13" fmla="*/ 14 h 28"/>
                  <a:gd name="T14" fmla="*/ 66 w 66"/>
                  <a:gd name="T15" fmla="*/ 16 h 28"/>
                  <a:gd name="T16" fmla="*/ 63 w 66"/>
                  <a:gd name="T17" fmla="*/ 19 h 28"/>
                  <a:gd name="T18" fmla="*/ 60 w 66"/>
                  <a:gd name="T19" fmla="*/ 22 h 28"/>
                  <a:gd name="T20" fmla="*/ 57 w 66"/>
                  <a:gd name="T21" fmla="*/ 23 h 28"/>
                  <a:gd name="T22" fmla="*/ 46 w 66"/>
                  <a:gd name="T23" fmla="*/ 27 h 28"/>
                  <a:gd name="T24" fmla="*/ 33 w 66"/>
                  <a:gd name="T25" fmla="*/ 28 h 28"/>
                  <a:gd name="T26" fmla="*/ 21 w 66"/>
                  <a:gd name="T27" fmla="*/ 27 h 28"/>
                  <a:gd name="T28" fmla="*/ 9 w 66"/>
                  <a:gd name="T29" fmla="*/ 23 h 28"/>
                  <a:gd name="T30" fmla="*/ 5 w 66"/>
                  <a:gd name="T31" fmla="*/ 22 h 28"/>
                  <a:gd name="T32" fmla="*/ 3 w 66"/>
                  <a:gd name="T33" fmla="*/ 19 h 28"/>
                  <a:gd name="T34" fmla="*/ 0 w 66"/>
                  <a:gd name="T35" fmla="*/ 16 h 28"/>
                  <a:gd name="T36" fmla="*/ 0 w 66"/>
                  <a:gd name="T37" fmla="*/ 14 h 28"/>
                  <a:gd name="T38" fmla="*/ 0 w 66"/>
                  <a:gd name="T39" fmla="*/ 10 h 28"/>
                  <a:gd name="T40" fmla="*/ 3 w 66"/>
                  <a:gd name="T41" fmla="*/ 7 h 28"/>
                  <a:gd name="T42" fmla="*/ 5 w 66"/>
                  <a:gd name="T43" fmla="*/ 6 h 28"/>
                  <a:gd name="T44" fmla="*/ 9 w 66"/>
                  <a:gd name="T45" fmla="*/ 4 h 28"/>
                  <a:gd name="T46" fmla="*/ 21 w 66"/>
                  <a:gd name="T47" fmla="*/ 1 h 28"/>
                  <a:gd name="T48" fmla="*/ 33 w 6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28"/>
                  <a:gd name="T77" fmla="*/ 66 w 6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28">
                    <a:moveTo>
                      <a:pt x="33" y="0"/>
                    </a:moveTo>
                    <a:lnTo>
                      <a:pt x="46" y="1"/>
                    </a:lnTo>
                    <a:lnTo>
                      <a:pt x="57" y="4"/>
                    </a:lnTo>
                    <a:lnTo>
                      <a:pt x="60" y="6"/>
                    </a:lnTo>
                    <a:lnTo>
                      <a:pt x="63" y="7"/>
                    </a:lnTo>
                    <a:lnTo>
                      <a:pt x="66" y="10"/>
                    </a:lnTo>
                    <a:lnTo>
                      <a:pt x="66" y="14"/>
                    </a:lnTo>
                    <a:lnTo>
                      <a:pt x="66" y="16"/>
                    </a:lnTo>
                    <a:lnTo>
                      <a:pt x="63" y="19"/>
                    </a:lnTo>
                    <a:lnTo>
                      <a:pt x="60" y="22"/>
                    </a:lnTo>
                    <a:lnTo>
                      <a:pt x="57" y="23"/>
                    </a:lnTo>
                    <a:lnTo>
                      <a:pt x="46" y="27"/>
                    </a:lnTo>
                    <a:lnTo>
                      <a:pt x="33" y="28"/>
                    </a:lnTo>
                    <a:lnTo>
                      <a:pt x="21" y="27"/>
                    </a:lnTo>
                    <a:lnTo>
                      <a:pt x="9" y="23"/>
                    </a:lnTo>
                    <a:lnTo>
                      <a:pt x="5" y="22"/>
                    </a:lnTo>
                    <a:lnTo>
                      <a:pt x="3" y="19"/>
                    </a:lnTo>
                    <a:lnTo>
                      <a:pt x="0" y="16"/>
                    </a:lnTo>
                    <a:lnTo>
                      <a:pt x="0" y="14"/>
                    </a:lnTo>
                    <a:lnTo>
                      <a:pt x="0" y="10"/>
                    </a:lnTo>
                    <a:lnTo>
                      <a:pt x="3" y="7"/>
                    </a:lnTo>
                    <a:lnTo>
                      <a:pt x="5" y="6"/>
                    </a:lnTo>
                    <a:lnTo>
                      <a:pt x="9" y="4"/>
                    </a:lnTo>
                    <a:lnTo>
                      <a:pt x="21" y="1"/>
                    </a:lnTo>
                    <a:lnTo>
                      <a:pt x="33" y="0"/>
                    </a:lnTo>
                    <a:close/>
                  </a:path>
                </a:pathLst>
              </a:custGeom>
              <a:noFill/>
              <a:ln w="4763">
                <a:solidFill>
                  <a:srgbClr val="004281"/>
                </a:solidFill>
                <a:round/>
                <a:headEnd/>
                <a:tailEnd/>
              </a:ln>
            </p:spPr>
            <p:txBody>
              <a:bodyPr/>
              <a:lstStyle/>
              <a:p>
                <a:pPr fontAlgn="t"/>
                <a:endParaRPr lang="en-US"/>
              </a:p>
            </p:txBody>
          </p:sp>
          <p:sp>
            <p:nvSpPr>
              <p:cNvPr id="43230" name="Freeform 160"/>
              <p:cNvSpPr>
                <a:spLocks/>
              </p:cNvSpPr>
              <p:nvPr/>
            </p:nvSpPr>
            <p:spPr bwMode="auto">
              <a:xfrm>
                <a:off x="4620" y="1740"/>
                <a:ext cx="5" cy="3"/>
              </a:xfrm>
              <a:custGeom>
                <a:avLst/>
                <a:gdLst>
                  <a:gd name="T0" fmla="*/ 10 w 22"/>
                  <a:gd name="T1" fmla="*/ 0 h 16"/>
                  <a:gd name="T2" fmla="*/ 16 w 22"/>
                  <a:gd name="T3" fmla="*/ 2 h 16"/>
                  <a:gd name="T4" fmla="*/ 18 w 22"/>
                  <a:gd name="T5" fmla="*/ 3 h 16"/>
                  <a:gd name="T6" fmla="*/ 21 w 22"/>
                  <a:gd name="T7" fmla="*/ 5 h 16"/>
                  <a:gd name="T8" fmla="*/ 22 w 22"/>
                  <a:gd name="T9" fmla="*/ 8 h 16"/>
                  <a:gd name="T10" fmla="*/ 21 w 22"/>
                  <a:gd name="T11" fmla="*/ 12 h 16"/>
                  <a:gd name="T12" fmla="*/ 18 w 22"/>
                  <a:gd name="T13" fmla="*/ 14 h 16"/>
                  <a:gd name="T14" fmla="*/ 16 w 22"/>
                  <a:gd name="T15" fmla="*/ 16 h 16"/>
                  <a:gd name="T16" fmla="*/ 10 w 22"/>
                  <a:gd name="T17" fmla="*/ 16 h 16"/>
                  <a:gd name="T18" fmla="*/ 7 w 22"/>
                  <a:gd name="T19" fmla="*/ 16 h 16"/>
                  <a:gd name="T20" fmla="*/ 3 w 22"/>
                  <a:gd name="T21" fmla="*/ 14 h 16"/>
                  <a:gd name="T22" fmla="*/ 0 w 22"/>
                  <a:gd name="T23" fmla="*/ 12 h 16"/>
                  <a:gd name="T24" fmla="*/ 0 w 22"/>
                  <a:gd name="T25" fmla="*/ 8 h 16"/>
                  <a:gd name="T26" fmla="*/ 0 w 22"/>
                  <a:gd name="T27" fmla="*/ 5 h 16"/>
                  <a:gd name="T28" fmla="*/ 3 w 22"/>
                  <a:gd name="T29" fmla="*/ 3 h 16"/>
                  <a:gd name="T30" fmla="*/ 7 w 22"/>
                  <a:gd name="T31" fmla="*/ 2 h 16"/>
                  <a:gd name="T32" fmla="*/ 10 w 22"/>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16"/>
                  <a:gd name="T53" fmla="*/ 22 w 22"/>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16">
                    <a:moveTo>
                      <a:pt x="10" y="0"/>
                    </a:moveTo>
                    <a:lnTo>
                      <a:pt x="16" y="2"/>
                    </a:lnTo>
                    <a:lnTo>
                      <a:pt x="18" y="3"/>
                    </a:lnTo>
                    <a:lnTo>
                      <a:pt x="21" y="5"/>
                    </a:lnTo>
                    <a:lnTo>
                      <a:pt x="22" y="8"/>
                    </a:lnTo>
                    <a:lnTo>
                      <a:pt x="21" y="12"/>
                    </a:lnTo>
                    <a:lnTo>
                      <a:pt x="18" y="14"/>
                    </a:lnTo>
                    <a:lnTo>
                      <a:pt x="16" y="16"/>
                    </a:lnTo>
                    <a:lnTo>
                      <a:pt x="10" y="16"/>
                    </a:lnTo>
                    <a:lnTo>
                      <a:pt x="7" y="16"/>
                    </a:lnTo>
                    <a:lnTo>
                      <a:pt x="3" y="14"/>
                    </a:lnTo>
                    <a:lnTo>
                      <a:pt x="0" y="12"/>
                    </a:lnTo>
                    <a:lnTo>
                      <a:pt x="0" y="8"/>
                    </a:lnTo>
                    <a:lnTo>
                      <a:pt x="0" y="5"/>
                    </a:lnTo>
                    <a:lnTo>
                      <a:pt x="3" y="3"/>
                    </a:lnTo>
                    <a:lnTo>
                      <a:pt x="7" y="2"/>
                    </a:lnTo>
                    <a:lnTo>
                      <a:pt x="10" y="0"/>
                    </a:lnTo>
                    <a:close/>
                  </a:path>
                </a:pathLst>
              </a:custGeom>
              <a:solidFill>
                <a:srgbClr val="004A8F"/>
              </a:solidFill>
              <a:ln w="9525">
                <a:noFill/>
                <a:round/>
                <a:headEnd/>
                <a:tailEnd/>
              </a:ln>
            </p:spPr>
            <p:txBody>
              <a:bodyPr/>
              <a:lstStyle/>
              <a:p>
                <a:pPr fontAlgn="t"/>
                <a:endParaRPr lang="en-US"/>
              </a:p>
            </p:txBody>
          </p:sp>
          <p:sp>
            <p:nvSpPr>
              <p:cNvPr id="43231" name="Freeform 161"/>
              <p:cNvSpPr>
                <a:spLocks/>
              </p:cNvSpPr>
              <p:nvPr/>
            </p:nvSpPr>
            <p:spPr bwMode="auto">
              <a:xfrm>
                <a:off x="4620" y="1740"/>
                <a:ext cx="5" cy="3"/>
              </a:xfrm>
              <a:custGeom>
                <a:avLst/>
                <a:gdLst>
                  <a:gd name="T0" fmla="*/ 10 w 22"/>
                  <a:gd name="T1" fmla="*/ 0 h 16"/>
                  <a:gd name="T2" fmla="*/ 16 w 22"/>
                  <a:gd name="T3" fmla="*/ 2 h 16"/>
                  <a:gd name="T4" fmla="*/ 18 w 22"/>
                  <a:gd name="T5" fmla="*/ 3 h 16"/>
                  <a:gd name="T6" fmla="*/ 21 w 22"/>
                  <a:gd name="T7" fmla="*/ 5 h 16"/>
                  <a:gd name="T8" fmla="*/ 22 w 22"/>
                  <a:gd name="T9" fmla="*/ 8 h 16"/>
                  <a:gd name="T10" fmla="*/ 21 w 22"/>
                  <a:gd name="T11" fmla="*/ 12 h 16"/>
                  <a:gd name="T12" fmla="*/ 18 w 22"/>
                  <a:gd name="T13" fmla="*/ 14 h 16"/>
                  <a:gd name="T14" fmla="*/ 16 w 22"/>
                  <a:gd name="T15" fmla="*/ 16 h 16"/>
                  <a:gd name="T16" fmla="*/ 10 w 22"/>
                  <a:gd name="T17" fmla="*/ 16 h 16"/>
                  <a:gd name="T18" fmla="*/ 7 w 22"/>
                  <a:gd name="T19" fmla="*/ 16 h 16"/>
                  <a:gd name="T20" fmla="*/ 3 w 22"/>
                  <a:gd name="T21" fmla="*/ 14 h 16"/>
                  <a:gd name="T22" fmla="*/ 0 w 22"/>
                  <a:gd name="T23" fmla="*/ 12 h 16"/>
                  <a:gd name="T24" fmla="*/ 0 w 22"/>
                  <a:gd name="T25" fmla="*/ 8 h 16"/>
                  <a:gd name="T26" fmla="*/ 0 w 22"/>
                  <a:gd name="T27" fmla="*/ 5 h 16"/>
                  <a:gd name="T28" fmla="*/ 3 w 22"/>
                  <a:gd name="T29" fmla="*/ 3 h 16"/>
                  <a:gd name="T30" fmla="*/ 7 w 22"/>
                  <a:gd name="T31" fmla="*/ 2 h 16"/>
                  <a:gd name="T32" fmla="*/ 10 w 22"/>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16"/>
                  <a:gd name="T53" fmla="*/ 22 w 22"/>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16">
                    <a:moveTo>
                      <a:pt x="10" y="0"/>
                    </a:moveTo>
                    <a:lnTo>
                      <a:pt x="16" y="2"/>
                    </a:lnTo>
                    <a:lnTo>
                      <a:pt x="18" y="3"/>
                    </a:lnTo>
                    <a:lnTo>
                      <a:pt x="21" y="5"/>
                    </a:lnTo>
                    <a:lnTo>
                      <a:pt x="22" y="8"/>
                    </a:lnTo>
                    <a:lnTo>
                      <a:pt x="21" y="12"/>
                    </a:lnTo>
                    <a:lnTo>
                      <a:pt x="18" y="14"/>
                    </a:lnTo>
                    <a:lnTo>
                      <a:pt x="16" y="16"/>
                    </a:lnTo>
                    <a:lnTo>
                      <a:pt x="10" y="16"/>
                    </a:lnTo>
                    <a:lnTo>
                      <a:pt x="7" y="16"/>
                    </a:lnTo>
                    <a:lnTo>
                      <a:pt x="3" y="14"/>
                    </a:lnTo>
                    <a:lnTo>
                      <a:pt x="0" y="12"/>
                    </a:lnTo>
                    <a:lnTo>
                      <a:pt x="0" y="8"/>
                    </a:lnTo>
                    <a:lnTo>
                      <a:pt x="0" y="5"/>
                    </a:lnTo>
                    <a:lnTo>
                      <a:pt x="3" y="3"/>
                    </a:lnTo>
                    <a:lnTo>
                      <a:pt x="7" y="2"/>
                    </a:lnTo>
                    <a:lnTo>
                      <a:pt x="10" y="0"/>
                    </a:lnTo>
                    <a:close/>
                  </a:path>
                </a:pathLst>
              </a:custGeom>
              <a:noFill/>
              <a:ln w="4763">
                <a:solidFill>
                  <a:srgbClr val="004A8F"/>
                </a:solidFill>
                <a:round/>
                <a:headEnd/>
                <a:tailEnd/>
              </a:ln>
            </p:spPr>
            <p:txBody>
              <a:bodyPr/>
              <a:lstStyle/>
              <a:p>
                <a:pPr fontAlgn="t"/>
                <a:endParaRPr lang="en-US"/>
              </a:p>
            </p:txBody>
          </p:sp>
          <p:sp>
            <p:nvSpPr>
              <p:cNvPr id="43232" name="Freeform 162"/>
              <p:cNvSpPr>
                <a:spLocks/>
              </p:cNvSpPr>
              <p:nvPr/>
            </p:nvSpPr>
            <p:spPr bwMode="auto">
              <a:xfrm>
                <a:off x="4498" y="1737"/>
                <a:ext cx="6" cy="4"/>
              </a:xfrm>
              <a:custGeom>
                <a:avLst/>
                <a:gdLst>
                  <a:gd name="T0" fmla="*/ 12 w 24"/>
                  <a:gd name="T1" fmla="*/ 0 h 16"/>
                  <a:gd name="T2" fmla="*/ 17 w 24"/>
                  <a:gd name="T3" fmla="*/ 0 h 16"/>
                  <a:gd name="T4" fmla="*/ 20 w 24"/>
                  <a:gd name="T5" fmla="*/ 2 h 16"/>
                  <a:gd name="T6" fmla="*/ 22 w 24"/>
                  <a:gd name="T7" fmla="*/ 4 h 16"/>
                  <a:gd name="T8" fmla="*/ 24 w 24"/>
                  <a:gd name="T9" fmla="*/ 8 h 16"/>
                  <a:gd name="T10" fmla="*/ 22 w 24"/>
                  <a:gd name="T11" fmla="*/ 11 h 16"/>
                  <a:gd name="T12" fmla="*/ 20 w 24"/>
                  <a:gd name="T13" fmla="*/ 13 h 16"/>
                  <a:gd name="T14" fmla="*/ 17 w 24"/>
                  <a:gd name="T15" fmla="*/ 14 h 16"/>
                  <a:gd name="T16" fmla="*/ 12 w 24"/>
                  <a:gd name="T17" fmla="*/ 16 h 16"/>
                  <a:gd name="T18" fmla="*/ 8 w 24"/>
                  <a:gd name="T19" fmla="*/ 14 h 16"/>
                  <a:gd name="T20" fmla="*/ 4 w 24"/>
                  <a:gd name="T21" fmla="*/ 13 h 16"/>
                  <a:gd name="T22" fmla="*/ 2 w 24"/>
                  <a:gd name="T23" fmla="*/ 11 h 16"/>
                  <a:gd name="T24" fmla="*/ 0 w 24"/>
                  <a:gd name="T25" fmla="*/ 8 h 16"/>
                  <a:gd name="T26" fmla="*/ 2 w 24"/>
                  <a:gd name="T27" fmla="*/ 4 h 16"/>
                  <a:gd name="T28" fmla="*/ 4 w 24"/>
                  <a:gd name="T29" fmla="*/ 2 h 16"/>
                  <a:gd name="T30" fmla="*/ 8 w 24"/>
                  <a:gd name="T31" fmla="*/ 0 h 16"/>
                  <a:gd name="T32" fmla="*/ 12 w 24"/>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16"/>
                  <a:gd name="T53" fmla="*/ 24 w 24"/>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16">
                    <a:moveTo>
                      <a:pt x="12" y="0"/>
                    </a:moveTo>
                    <a:lnTo>
                      <a:pt x="17" y="0"/>
                    </a:lnTo>
                    <a:lnTo>
                      <a:pt x="20" y="2"/>
                    </a:lnTo>
                    <a:lnTo>
                      <a:pt x="22" y="4"/>
                    </a:lnTo>
                    <a:lnTo>
                      <a:pt x="24" y="8"/>
                    </a:lnTo>
                    <a:lnTo>
                      <a:pt x="22" y="11"/>
                    </a:lnTo>
                    <a:lnTo>
                      <a:pt x="20" y="13"/>
                    </a:lnTo>
                    <a:lnTo>
                      <a:pt x="17" y="14"/>
                    </a:lnTo>
                    <a:lnTo>
                      <a:pt x="12" y="16"/>
                    </a:lnTo>
                    <a:lnTo>
                      <a:pt x="8" y="14"/>
                    </a:lnTo>
                    <a:lnTo>
                      <a:pt x="4" y="13"/>
                    </a:lnTo>
                    <a:lnTo>
                      <a:pt x="2" y="11"/>
                    </a:lnTo>
                    <a:lnTo>
                      <a:pt x="0" y="8"/>
                    </a:lnTo>
                    <a:lnTo>
                      <a:pt x="2" y="4"/>
                    </a:lnTo>
                    <a:lnTo>
                      <a:pt x="4" y="2"/>
                    </a:lnTo>
                    <a:lnTo>
                      <a:pt x="8" y="0"/>
                    </a:lnTo>
                    <a:lnTo>
                      <a:pt x="12" y="0"/>
                    </a:lnTo>
                    <a:close/>
                  </a:path>
                </a:pathLst>
              </a:custGeom>
              <a:solidFill>
                <a:srgbClr val="004281"/>
              </a:solidFill>
              <a:ln w="9525">
                <a:noFill/>
                <a:round/>
                <a:headEnd/>
                <a:tailEnd/>
              </a:ln>
            </p:spPr>
            <p:txBody>
              <a:bodyPr/>
              <a:lstStyle/>
              <a:p>
                <a:pPr fontAlgn="t"/>
                <a:endParaRPr lang="en-US"/>
              </a:p>
            </p:txBody>
          </p:sp>
          <p:sp>
            <p:nvSpPr>
              <p:cNvPr id="43233" name="Freeform 163"/>
              <p:cNvSpPr>
                <a:spLocks/>
              </p:cNvSpPr>
              <p:nvPr/>
            </p:nvSpPr>
            <p:spPr bwMode="auto">
              <a:xfrm>
                <a:off x="4498" y="1737"/>
                <a:ext cx="6" cy="4"/>
              </a:xfrm>
              <a:custGeom>
                <a:avLst/>
                <a:gdLst>
                  <a:gd name="T0" fmla="*/ 12 w 24"/>
                  <a:gd name="T1" fmla="*/ 0 h 16"/>
                  <a:gd name="T2" fmla="*/ 17 w 24"/>
                  <a:gd name="T3" fmla="*/ 0 h 16"/>
                  <a:gd name="T4" fmla="*/ 20 w 24"/>
                  <a:gd name="T5" fmla="*/ 2 h 16"/>
                  <a:gd name="T6" fmla="*/ 22 w 24"/>
                  <a:gd name="T7" fmla="*/ 4 h 16"/>
                  <a:gd name="T8" fmla="*/ 24 w 24"/>
                  <a:gd name="T9" fmla="*/ 8 h 16"/>
                  <a:gd name="T10" fmla="*/ 22 w 24"/>
                  <a:gd name="T11" fmla="*/ 11 h 16"/>
                  <a:gd name="T12" fmla="*/ 20 w 24"/>
                  <a:gd name="T13" fmla="*/ 13 h 16"/>
                  <a:gd name="T14" fmla="*/ 17 w 24"/>
                  <a:gd name="T15" fmla="*/ 14 h 16"/>
                  <a:gd name="T16" fmla="*/ 12 w 24"/>
                  <a:gd name="T17" fmla="*/ 16 h 16"/>
                  <a:gd name="T18" fmla="*/ 8 w 24"/>
                  <a:gd name="T19" fmla="*/ 14 h 16"/>
                  <a:gd name="T20" fmla="*/ 4 w 24"/>
                  <a:gd name="T21" fmla="*/ 13 h 16"/>
                  <a:gd name="T22" fmla="*/ 2 w 24"/>
                  <a:gd name="T23" fmla="*/ 11 h 16"/>
                  <a:gd name="T24" fmla="*/ 0 w 24"/>
                  <a:gd name="T25" fmla="*/ 8 h 16"/>
                  <a:gd name="T26" fmla="*/ 2 w 24"/>
                  <a:gd name="T27" fmla="*/ 4 h 16"/>
                  <a:gd name="T28" fmla="*/ 4 w 24"/>
                  <a:gd name="T29" fmla="*/ 2 h 16"/>
                  <a:gd name="T30" fmla="*/ 8 w 24"/>
                  <a:gd name="T31" fmla="*/ 0 h 16"/>
                  <a:gd name="T32" fmla="*/ 12 w 24"/>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16"/>
                  <a:gd name="T53" fmla="*/ 24 w 24"/>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16">
                    <a:moveTo>
                      <a:pt x="12" y="0"/>
                    </a:moveTo>
                    <a:lnTo>
                      <a:pt x="17" y="0"/>
                    </a:lnTo>
                    <a:lnTo>
                      <a:pt x="20" y="2"/>
                    </a:lnTo>
                    <a:lnTo>
                      <a:pt x="22" y="4"/>
                    </a:lnTo>
                    <a:lnTo>
                      <a:pt x="24" y="8"/>
                    </a:lnTo>
                    <a:lnTo>
                      <a:pt x="22" y="11"/>
                    </a:lnTo>
                    <a:lnTo>
                      <a:pt x="20" y="13"/>
                    </a:lnTo>
                    <a:lnTo>
                      <a:pt x="17" y="14"/>
                    </a:lnTo>
                    <a:lnTo>
                      <a:pt x="12" y="16"/>
                    </a:lnTo>
                    <a:lnTo>
                      <a:pt x="8" y="14"/>
                    </a:lnTo>
                    <a:lnTo>
                      <a:pt x="4" y="13"/>
                    </a:lnTo>
                    <a:lnTo>
                      <a:pt x="2" y="11"/>
                    </a:lnTo>
                    <a:lnTo>
                      <a:pt x="0" y="8"/>
                    </a:lnTo>
                    <a:lnTo>
                      <a:pt x="2" y="4"/>
                    </a:lnTo>
                    <a:lnTo>
                      <a:pt x="4" y="2"/>
                    </a:lnTo>
                    <a:lnTo>
                      <a:pt x="8" y="0"/>
                    </a:lnTo>
                    <a:lnTo>
                      <a:pt x="12" y="0"/>
                    </a:lnTo>
                    <a:close/>
                  </a:path>
                </a:pathLst>
              </a:custGeom>
              <a:noFill/>
              <a:ln w="4763">
                <a:solidFill>
                  <a:srgbClr val="004281"/>
                </a:solidFill>
                <a:round/>
                <a:headEnd/>
                <a:tailEnd/>
              </a:ln>
            </p:spPr>
            <p:txBody>
              <a:bodyPr/>
              <a:lstStyle/>
              <a:p>
                <a:pPr fontAlgn="t"/>
                <a:endParaRPr lang="en-US"/>
              </a:p>
            </p:txBody>
          </p:sp>
          <p:sp>
            <p:nvSpPr>
              <p:cNvPr id="43234" name="Freeform 164"/>
              <p:cNvSpPr>
                <a:spLocks/>
              </p:cNvSpPr>
              <p:nvPr/>
            </p:nvSpPr>
            <p:spPr bwMode="auto">
              <a:xfrm>
                <a:off x="4553" y="1662"/>
                <a:ext cx="13" cy="8"/>
              </a:xfrm>
              <a:custGeom>
                <a:avLst/>
                <a:gdLst>
                  <a:gd name="T0" fmla="*/ 24 w 49"/>
                  <a:gd name="T1" fmla="*/ 0 h 32"/>
                  <a:gd name="T2" fmla="*/ 33 w 49"/>
                  <a:gd name="T3" fmla="*/ 1 h 32"/>
                  <a:gd name="T4" fmla="*/ 41 w 49"/>
                  <a:gd name="T5" fmla="*/ 5 h 32"/>
                  <a:gd name="T6" fmla="*/ 45 w 49"/>
                  <a:gd name="T7" fmla="*/ 8 h 32"/>
                  <a:gd name="T8" fmla="*/ 47 w 49"/>
                  <a:gd name="T9" fmla="*/ 10 h 32"/>
                  <a:gd name="T10" fmla="*/ 49 w 49"/>
                  <a:gd name="T11" fmla="*/ 13 h 32"/>
                  <a:gd name="T12" fmla="*/ 49 w 49"/>
                  <a:gd name="T13" fmla="*/ 17 h 32"/>
                  <a:gd name="T14" fmla="*/ 49 w 49"/>
                  <a:gd name="T15" fmla="*/ 19 h 32"/>
                  <a:gd name="T16" fmla="*/ 47 w 49"/>
                  <a:gd name="T17" fmla="*/ 23 h 32"/>
                  <a:gd name="T18" fmla="*/ 45 w 49"/>
                  <a:gd name="T19" fmla="*/ 26 h 32"/>
                  <a:gd name="T20" fmla="*/ 41 w 49"/>
                  <a:gd name="T21" fmla="*/ 28 h 32"/>
                  <a:gd name="T22" fmla="*/ 33 w 49"/>
                  <a:gd name="T23" fmla="*/ 31 h 32"/>
                  <a:gd name="T24" fmla="*/ 24 w 49"/>
                  <a:gd name="T25" fmla="*/ 32 h 32"/>
                  <a:gd name="T26" fmla="*/ 14 w 49"/>
                  <a:gd name="T27" fmla="*/ 31 h 32"/>
                  <a:gd name="T28" fmla="*/ 6 w 49"/>
                  <a:gd name="T29" fmla="*/ 28 h 32"/>
                  <a:gd name="T30" fmla="*/ 4 w 49"/>
                  <a:gd name="T31" fmla="*/ 26 h 32"/>
                  <a:gd name="T32" fmla="*/ 1 w 49"/>
                  <a:gd name="T33" fmla="*/ 23 h 32"/>
                  <a:gd name="T34" fmla="*/ 0 w 49"/>
                  <a:gd name="T35" fmla="*/ 19 h 32"/>
                  <a:gd name="T36" fmla="*/ 0 w 49"/>
                  <a:gd name="T37" fmla="*/ 17 h 32"/>
                  <a:gd name="T38" fmla="*/ 0 w 49"/>
                  <a:gd name="T39" fmla="*/ 13 h 32"/>
                  <a:gd name="T40" fmla="*/ 1 w 49"/>
                  <a:gd name="T41" fmla="*/ 10 h 32"/>
                  <a:gd name="T42" fmla="*/ 4 w 49"/>
                  <a:gd name="T43" fmla="*/ 8 h 32"/>
                  <a:gd name="T44" fmla="*/ 6 w 49"/>
                  <a:gd name="T45" fmla="*/ 5 h 32"/>
                  <a:gd name="T46" fmla="*/ 14 w 49"/>
                  <a:gd name="T47" fmla="*/ 1 h 32"/>
                  <a:gd name="T48" fmla="*/ 24 w 4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32"/>
                  <a:gd name="T77" fmla="*/ 49 w 4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32">
                    <a:moveTo>
                      <a:pt x="24" y="0"/>
                    </a:moveTo>
                    <a:lnTo>
                      <a:pt x="33" y="1"/>
                    </a:lnTo>
                    <a:lnTo>
                      <a:pt x="41" y="5"/>
                    </a:lnTo>
                    <a:lnTo>
                      <a:pt x="45" y="8"/>
                    </a:lnTo>
                    <a:lnTo>
                      <a:pt x="47" y="10"/>
                    </a:lnTo>
                    <a:lnTo>
                      <a:pt x="49" y="13"/>
                    </a:lnTo>
                    <a:lnTo>
                      <a:pt x="49" y="17"/>
                    </a:lnTo>
                    <a:lnTo>
                      <a:pt x="49" y="19"/>
                    </a:lnTo>
                    <a:lnTo>
                      <a:pt x="47" y="23"/>
                    </a:lnTo>
                    <a:lnTo>
                      <a:pt x="45" y="26"/>
                    </a:lnTo>
                    <a:lnTo>
                      <a:pt x="41" y="28"/>
                    </a:lnTo>
                    <a:lnTo>
                      <a:pt x="33" y="31"/>
                    </a:lnTo>
                    <a:lnTo>
                      <a:pt x="24" y="32"/>
                    </a:lnTo>
                    <a:lnTo>
                      <a:pt x="14" y="31"/>
                    </a:lnTo>
                    <a:lnTo>
                      <a:pt x="6" y="28"/>
                    </a:lnTo>
                    <a:lnTo>
                      <a:pt x="4" y="26"/>
                    </a:lnTo>
                    <a:lnTo>
                      <a:pt x="1" y="23"/>
                    </a:lnTo>
                    <a:lnTo>
                      <a:pt x="0" y="19"/>
                    </a:lnTo>
                    <a:lnTo>
                      <a:pt x="0" y="17"/>
                    </a:lnTo>
                    <a:lnTo>
                      <a:pt x="0" y="13"/>
                    </a:lnTo>
                    <a:lnTo>
                      <a:pt x="1" y="10"/>
                    </a:lnTo>
                    <a:lnTo>
                      <a:pt x="4" y="8"/>
                    </a:lnTo>
                    <a:lnTo>
                      <a:pt x="6" y="5"/>
                    </a:lnTo>
                    <a:lnTo>
                      <a:pt x="14" y="1"/>
                    </a:lnTo>
                    <a:lnTo>
                      <a:pt x="24" y="0"/>
                    </a:lnTo>
                    <a:close/>
                  </a:path>
                </a:pathLst>
              </a:custGeom>
              <a:solidFill>
                <a:srgbClr val="004281"/>
              </a:solidFill>
              <a:ln w="9525">
                <a:noFill/>
                <a:round/>
                <a:headEnd/>
                <a:tailEnd/>
              </a:ln>
            </p:spPr>
            <p:txBody>
              <a:bodyPr/>
              <a:lstStyle/>
              <a:p>
                <a:pPr fontAlgn="t"/>
                <a:endParaRPr lang="en-US"/>
              </a:p>
            </p:txBody>
          </p:sp>
          <p:sp>
            <p:nvSpPr>
              <p:cNvPr id="43235" name="Freeform 165"/>
              <p:cNvSpPr>
                <a:spLocks/>
              </p:cNvSpPr>
              <p:nvPr/>
            </p:nvSpPr>
            <p:spPr bwMode="auto">
              <a:xfrm>
                <a:off x="4553" y="1662"/>
                <a:ext cx="13" cy="8"/>
              </a:xfrm>
              <a:custGeom>
                <a:avLst/>
                <a:gdLst>
                  <a:gd name="T0" fmla="*/ 24 w 49"/>
                  <a:gd name="T1" fmla="*/ 0 h 32"/>
                  <a:gd name="T2" fmla="*/ 33 w 49"/>
                  <a:gd name="T3" fmla="*/ 1 h 32"/>
                  <a:gd name="T4" fmla="*/ 41 w 49"/>
                  <a:gd name="T5" fmla="*/ 5 h 32"/>
                  <a:gd name="T6" fmla="*/ 45 w 49"/>
                  <a:gd name="T7" fmla="*/ 8 h 32"/>
                  <a:gd name="T8" fmla="*/ 47 w 49"/>
                  <a:gd name="T9" fmla="*/ 10 h 32"/>
                  <a:gd name="T10" fmla="*/ 49 w 49"/>
                  <a:gd name="T11" fmla="*/ 13 h 32"/>
                  <a:gd name="T12" fmla="*/ 49 w 49"/>
                  <a:gd name="T13" fmla="*/ 17 h 32"/>
                  <a:gd name="T14" fmla="*/ 49 w 49"/>
                  <a:gd name="T15" fmla="*/ 19 h 32"/>
                  <a:gd name="T16" fmla="*/ 47 w 49"/>
                  <a:gd name="T17" fmla="*/ 23 h 32"/>
                  <a:gd name="T18" fmla="*/ 45 w 49"/>
                  <a:gd name="T19" fmla="*/ 26 h 32"/>
                  <a:gd name="T20" fmla="*/ 41 w 49"/>
                  <a:gd name="T21" fmla="*/ 28 h 32"/>
                  <a:gd name="T22" fmla="*/ 33 w 49"/>
                  <a:gd name="T23" fmla="*/ 31 h 32"/>
                  <a:gd name="T24" fmla="*/ 24 w 49"/>
                  <a:gd name="T25" fmla="*/ 32 h 32"/>
                  <a:gd name="T26" fmla="*/ 14 w 49"/>
                  <a:gd name="T27" fmla="*/ 31 h 32"/>
                  <a:gd name="T28" fmla="*/ 6 w 49"/>
                  <a:gd name="T29" fmla="*/ 28 h 32"/>
                  <a:gd name="T30" fmla="*/ 4 w 49"/>
                  <a:gd name="T31" fmla="*/ 26 h 32"/>
                  <a:gd name="T32" fmla="*/ 1 w 49"/>
                  <a:gd name="T33" fmla="*/ 23 h 32"/>
                  <a:gd name="T34" fmla="*/ 0 w 49"/>
                  <a:gd name="T35" fmla="*/ 19 h 32"/>
                  <a:gd name="T36" fmla="*/ 0 w 49"/>
                  <a:gd name="T37" fmla="*/ 17 h 32"/>
                  <a:gd name="T38" fmla="*/ 0 w 49"/>
                  <a:gd name="T39" fmla="*/ 13 h 32"/>
                  <a:gd name="T40" fmla="*/ 1 w 49"/>
                  <a:gd name="T41" fmla="*/ 10 h 32"/>
                  <a:gd name="T42" fmla="*/ 4 w 49"/>
                  <a:gd name="T43" fmla="*/ 8 h 32"/>
                  <a:gd name="T44" fmla="*/ 6 w 49"/>
                  <a:gd name="T45" fmla="*/ 5 h 32"/>
                  <a:gd name="T46" fmla="*/ 14 w 49"/>
                  <a:gd name="T47" fmla="*/ 1 h 32"/>
                  <a:gd name="T48" fmla="*/ 24 w 4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32"/>
                  <a:gd name="T77" fmla="*/ 49 w 4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32">
                    <a:moveTo>
                      <a:pt x="24" y="0"/>
                    </a:moveTo>
                    <a:lnTo>
                      <a:pt x="33" y="1"/>
                    </a:lnTo>
                    <a:lnTo>
                      <a:pt x="41" y="5"/>
                    </a:lnTo>
                    <a:lnTo>
                      <a:pt x="45" y="8"/>
                    </a:lnTo>
                    <a:lnTo>
                      <a:pt x="47" y="10"/>
                    </a:lnTo>
                    <a:lnTo>
                      <a:pt x="49" y="13"/>
                    </a:lnTo>
                    <a:lnTo>
                      <a:pt x="49" y="17"/>
                    </a:lnTo>
                    <a:lnTo>
                      <a:pt x="49" y="19"/>
                    </a:lnTo>
                    <a:lnTo>
                      <a:pt x="47" y="23"/>
                    </a:lnTo>
                    <a:lnTo>
                      <a:pt x="45" y="26"/>
                    </a:lnTo>
                    <a:lnTo>
                      <a:pt x="41" y="28"/>
                    </a:lnTo>
                    <a:lnTo>
                      <a:pt x="33" y="31"/>
                    </a:lnTo>
                    <a:lnTo>
                      <a:pt x="24" y="32"/>
                    </a:lnTo>
                    <a:lnTo>
                      <a:pt x="14" y="31"/>
                    </a:lnTo>
                    <a:lnTo>
                      <a:pt x="6" y="28"/>
                    </a:lnTo>
                    <a:lnTo>
                      <a:pt x="4" y="26"/>
                    </a:lnTo>
                    <a:lnTo>
                      <a:pt x="1" y="23"/>
                    </a:lnTo>
                    <a:lnTo>
                      <a:pt x="0" y="19"/>
                    </a:lnTo>
                    <a:lnTo>
                      <a:pt x="0" y="17"/>
                    </a:lnTo>
                    <a:lnTo>
                      <a:pt x="0" y="13"/>
                    </a:lnTo>
                    <a:lnTo>
                      <a:pt x="1" y="10"/>
                    </a:lnTo>
                    <a:lnTo>
                      <a:pt x="4" y="8"/>
                    </a:lnTo>
                    <a:lnTo>
                      <a:pt x="6" y="5"/>
                    </a:lnTo>
                    <a:lnTo>
                      <a:pt x="14" y="1"/>
                    </a:lnTo>
                    <a:lnTo>
                      <a:pt x="24" y="0"/>
                    </a:lnTo>
                    <a:close/>
                  </a:path>
                </a:pathLst>
              </a:custGeom>
              <a:noFill/>
              <a:ln w="4763">
                <a:solidFill>
                  <a:srgbClr val="004281"/>
                </a:solidFill>
                <a:round/>
                <a:headEnd/>
                <a:tailEnd/>
              </a:ln>
            </p:spPr>
            <p:txBody>
              <a:bodyPr/>
              <a:lstStyle/>
              <a:p>
                <a:pPr fontAlgn="t"/>
                <a:endParaRPr lang="en-US"/>
              </a:p>
            </p:txBody>
          </p:sp>
          <p:sp>
            <p:nvSpPr>
              <p:cNvPr id="43236" name="Freeform 166"/>
              <p:cNvSpPr>
                <a:spLocks/>
              </p:cNvSpPr>
              <p:nvPr/>
            </p:nvSpPr>
            <p:spPr bwMode="auto">
              <a:xfrm>
                <a:off x="4551" y="1617"/>
                <a:ext cx="14" cy="8"/>
              </a:xfrm>
              <a:custGeom>
                <a:avLst/>
                <a:gdLst>
                  <a:gd name="T0" fmla="*/ 27 w 54"/>
                  <a:gd name="T1" fmla="*/ 0 h 31"/>
                  <a:gd name="T2" fmla="*/ 37 w 54"/>
                  <a:gd name="T3" fmla="*/ 2 h 31"/>
                  <a:gd name="T4" fmla="*/ 46 w 54"/>
                  <a:gd name="T5" fmla="*/ 5 h 31"/>
                  <a:gd name="T6" fmla="*/ 49 w 54"/>
                  <a:gd name="T7" fmla="*/ 8 h 31"/>
                  <a:gd name="T8" fmla="*/ 51 w 54"/>
                  <a:gd name="T9" fmla="*/ 11 h 31"/>
                  <a:gd name="T10" fmla="*/ 53 w 54"/>
                  <a:gd name="T11" fmla="*/ 13 h 31"/>
                  <a:gd name="T12" fmla="*/ 54 w 54"/>
                  <a:gd name="T13" fmla="*/ 16 h 31"/>
                  <a:gd name="T14" fmla="*/ 53 w 54"/>
                  <a:gd name="T15" fmla="*/ 18 h 31"/>
                  <a:gd name="T16" fmla="*/ 51 w 54"/>
                  <a:gd name="T17" fmla="*/ 22 h 31"/>
                  <a:gd name="T18" fmla="*/ 49 w 54"/>
                  <a:gd name="T19" fmla="*/ 25 h 31"/>
                  <a:gd name="T20" fmla="*/ 46 w 54"/>
                  <a:gd name="T21" fmla="*/ 26 h 31"/>
                  <a:gd name="T22" fmla="*/ 37 w 54"/>
                  <a:gd name="T23" fmla="*/ 30 h 31"/>
                  <a:gd name="T24" fmla="*/ 27 w 54"/>
                  <a:gd name="T25" fmla="*/ 31 h 31"/>
                  <a:gd name="T26" fmla="*/ 17 w 54"/>
                  <a:gd name="T27" fmla="*/ 30 h 31"/>
                  <a:gd name="T28" fmla="*/ 8 w 54"/>
                  <a:gd name="T29" fmla="*/ 26 h 31"/>
                  <a:gd name="T30" fmla="*/ 5 w 54"/>
                  <a:gd name="T31" fmla="*/ 25 h 31"/>
                  <a:gd name="T32" fmla="*/ 3 w 54"/>
                  <a:gd name="T33" fmla="*/ 22 h 31"/>
                  <a:gd name="T34" fmla="*/ 0 w 54"/>
                  <a:gd name="T35" fmla="*/ 18 h 31"/>
                  <a:gd name="T36" fmla="*/ 0 w 54"/>
                  <a:gd name="T37" fmla="*/ 16 h 31"/>
                  <a:gd name="T38" fmla="*/ 0 w 54"/>
                  <a:gd name="T39" fmla="*/ 13 h 31"/>
                  <a:gd name="T40" fmla="*/ 3 w 54"/>
                  <a:gd name="T41" fmla="*/ 11 h 31"/>
                  <a:gd name="T42" fmla="*/ 5 w 54"/>
                  <a:gd name="T43" fmla="*/ 8 h 31"/>
                  <a:gd name="T44" fmla="*/ 8 w 54"/>
                  <a:gd name="T45" fmla="*/ 5 h 31"/>
                  <a:gd name="T46" fmla="*/ 17 w 54"/>
                  <a:gd name="T47" fmla="*/ 2 h 31"/>
                  <a:gd name="T48" fmla="*/ 27 w 54"/>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31"/>
                  <a:gd name="T77" fmla="*/ 54 w 54"/>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31">
                    <a:moveTo>
                      <a:pt x="27" y="0"/>
                    </a:moveTo>
                    <a:lnTo>
                      <a:pt x="37" y="2"/>
                    </a:lnTo>
                    <a:lnTo>
                      <a:pt x="46" y="5"/>
                    </a:lnTo>
                    <a:lnTo>
                      <a:pt x="49" y="8"/>
                    </a:lnTo>
                    <a:lnTo>
                      <a:pt x="51" y="11"/>
                    </a:lnTo>
                    <a:lnTo>
                      <a:pt x="53" y="13"/>
                    </a:lnTo>
                    <a:lnTo>
                      <a:pt x="54" y="16"/>
                    </a:lnTo>
                    <a:lnTo>
                      <a:pt x="53" y="18"/>
                    </a:lnTo>
                    <a:lnTo>
                      <a:pt x="51" y="22"/>
                    </a:lnTo>
                    <a:lnTo>
                      <a:pt x="49" y="25"/>
                    </a:lnTo>
                    <a:lnTo>
                      <a:pt x="46" y="26"/>
                    </a:lnTo>
                    <a:lnTo>
                      <a:pt x="37" y="30"/>
                    </a:lnTo>
                    <a:lnTo>
                      <a:pt x="27" y="31"/>
                    </a:lnTo>
                    <a:lnTo>
                      <a:pt x="17" y="30"/>
                    </a:lnTo>
                    <a:lnTo>
                      <a:pt x="8" y="26"/>
                    </a:lnTo>
                    <a:lnTo>
                      <a:pt x="5" y="25"/>
                    </a:lnTo>
                    <a:lnTo>
                      <a:pt x="3" y="22"/>
                    </a:lnTo>
                    <a:lnTo>
                      <a:pt x="0" y="18"/>
                    </a:lnTo>
                    <a:lnTo>
                      <a:pt x="0" y="16"/>
                    </a:lnTo>
                    <a:lnTo>
                      <a:pt x="0" y="13"/>
                    </a:lnTo>
                    <a:lnTo>
                      <a:pt x="3" y="11"/>
                    </a:lnTo>
                    <a:lnTo>
                      <a:pt x="5" y="8"/>
                    </a:lnTo>
                    <a:lnTo>
                      <a:pt x="8" y="5"/>
                    </a:lnTo>
                    <a:lnTo>
                      <a:pt x="17" y="2"/>
                    </a:lnTo>
                    <a:lnTo>
                      <a:pt x="27" y="0"/>
                    </a:lnTo>
                    <a:close/>
                  </a:path>
                </a:pathLst>
              </a:custGeom>
              <a:solidFill>
                <a:srgbClr val="004281"/>
              </a:solidFill>
              <a:ln w="9525">
                <a:noFill/>
                <a:round/>
                <a:headEnd/>
                <a:tailEnd/>
              </a:ln>
            </p:spPr>
            <p:txBody>
              <a:bodyPr/>
              <a:lstStyle/>
              <a:p>
                <a:pPr fontAlgn="t"/>
                <a:endParaRPr lang="en-US"/>
              </a:p>
            </p:txBody>
          </p:sp>
          <p:sp>
            <p:nvSpPr>
              <p:cNvPr id="43237" name="Freeform 167"/>
              <p:cNvSpPr>
                <a:spLocks/>
              </p:cNvSpPr>
              <p:nvPr/>
            </p:nvSpPr>
            <p:spPr bwMode="auto">
              <a:xfrm>
                <a:off x="4551" y="1617"/>
                <a:ext cx="14" cy="8"/>
              </a:xfrm>
              <a:custGeom>
                <a:avLst/>
                <a:gdLst>
                  <a:gd name="T0" fmla="*/ 27 w 54"/>
                  <a:gd name="T1" fmla="*/ 0 h 31"/>
                  <a:gd name="T2" fmla="*/ 37 w 54"/>
                  <a:gd name="T3" fmla="*/ 2 h 31"/>
                  <a:gd name="T4" fmla="*/ 46 w 54"/>
                  <a:gd name="T5" fmla="*/ 5 h 31"/>
                  <a:gd name="T6" fmla="*/ 49 w 54"/>
                  <a:gd name="T7" fmla="*/ 8 h 31"/>
                  <a:gd name="T8" fmla="*/ 51 w 54"/>
                  <a:gd name="T9" fmla="*/ 11 h 31"/>
                  <a:gd name="T10" fmla="*/ 53 w 54"/>
                  <a:gd name="T11" fmla="*/ 13 h 31"/>
                  <a:gd name="T12" fmla="*/ 54 w 54"/>
                  <a:gd name="T13" fmla="*/ 16 h 31"/>
                  <a:gd name="T14" fmla="*/ 53 w 54"/>
                  <a:gd name="T15" fmla="*/ 18 h 31"/>
                  <a:gd name="T16" fmla="*/ 51 w 54"/>
                  <a:gd name="T17" fmla="*/ 22 h 31"/>
                  <a:gd name="T18" fmla="*/ 49 w 54"/>
                  <a:gd name="T19" fmla="*/ 25 h 31"/>
                  <a:gd name="T20" fmla="*/ 46 w 54"/>
                  <a:gd name="T21" fmla="*/ 26 h 31"/>
                  <a:gd name="T22" fmla="*/ 37 w 54"/>
                  <a:gd name="T23" fmla="*/ 30 h 31"/>
                  <a:gd name="T24" fmla="*/ 27 w 54"/>
                  <a:gd name="T25" fmla="*/ 31 h 31"/>
                  <a:gd name="T26" fmla="*/ 17 w 54"/>
                  <a:gd name="T27" fmla="*/ 30 h 31"/>
                  <a:gd name="T28" fmla="*/ 8 w 54"/>
                  <a:gd name="T29" fmla="*/ 26 h 31"/>
                  <a:gd name="T30" fmla="*/ 5 w 54"/>
                  <a:gd name="T31" fmla="*/ 25 h 31"/>
                  <a:gd name="T32" fmla="*/ 3 w 54"/>
                  <a:gd name="T33" fmla="*/ 22 h 31"/>
                  <a:gd name="T34" fmla="*/ 0 w 54"/>
                  <a:gd name="T35" fmla="*/ 18 h 31"/>
                  <a:gd name="T36" fmla="*/ 0 w 54"/>
                  <a:gd name="T37" fmla="*/ 16 h 31"/>
                  <a:gd name="T38" fmla="*/ 0 w 54"/>
                  <a:gd name="T39" fmla="*/ 13 h 31"/>
                  <a:gd name="T40" fmla="*/ 3 w 54"/>
                  <a:gd name="T41" fmla="*/ 11 h 31"/>
                  <a:gd name="T42" fmla="*/ 5 w 54"/>
                  <a:gd name="T43" fmla="*/ 8 h 31"/>
                  <a:gd name="T44" fmla="*/ 8 w 54"/>
                  <a:gd name="T45" fmla="*/ 5 h 31"/>
                  <a:gd name="T46" fmla="*/ 17 w 54"/>
                  <a:gd name="T47" fmla="*/ 2 h 31"/>
                  <a:gd name="T48" fmla="*/ 27 w 54"/>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31"/>
                  <a:gd name="T77" fmla="*/ 54 w 54"/>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31">
                    <a:moveTo>
                      <a:pt x="27" y="0"/>
                    </a:moveTo>
                    <a:lnTo>
                      <a:pt x="37" y="2"/>
                    </a:lnTo>
                    <a:lnTo>
                      <a:pt x="46" y="5"/>
                    </a:lnTo>
                    <a:lnTo>
                      <a:pt x="49" y="8"/>
                    </a:lnTo>
                    <a:lnTo>
                      <a:pt x="51" y="11"/>
                    </a:lnTo>
                    <a:lnTo>
                      <a:pt x="53" y="13"/>
                    </a:lnTo>
                    <a:lnTo>
                      <a:pt x="54" y="16"/>
                    </a:lnTo>
                    <a:lnTo>
                      <a:pt x="53" y="18"/>
                    </a:lnTo>
                    <a:lnTo>
                      <a:pt x="51" y="22"/>
                    </a:lnTo>
                    <a:lnTo>
                      <a:pt x="49" y="25"/>
                    </a:lnTo>
                    <a:lnTo>
                      <a:pt x="46" y="26"/>
                    </a:lnTo>
                    <a:lnTo>
                      <a:pt x="37" y="30"/>
                    </a:lnTo>
                    <a:lnTo>
                      <a:pt x="27" y="31"/>
                    </a:lnTo>
                    <a:lnTo>
                      <a:pt x="17" y="30"/>
                    </a:lnTo>
                    <a:lnTo>
                      <a:pt x="8" y="26"/>
                    </a:lnTo>
                    <a:lnTo>
                      <a:pt x="5" y="25"/>
                    </a:lnTo>
                    <a:lnTo>
                      <a:pt x="3" y="22"/>
                    </a:lnTo>
                    <a:lnTo>
                      <a:pt x="0" y="18"/>
                    </a:lnTo>
                    <a:lnTo>
                      <a:pt x="0" y="16"/>
                    </a:lnTo>
                    <a:lnTo>
                      <a:pt x="0" y="13"/>
                    </a:lnTo>
                    <a:lnTo>
                      <a:pt x="3" y="11"/>
                    </a:lnTo>
                    <a:lnTo>
                      <a:pt x="5" y="8"/>
                    </a:lnTo>
                    <a:lnTo>
                      <a:pt x="8" y="5"/>
                    </a:lnTo>
                    <a:lnTo>
                      <a:pt x="17" y="2"/>
                    </a:lnTo>
                    <a:lnTo>
                      <a:pt x="27" y="0"/>
                    </a:lnTo>
                    <a:close/>
                  </a:path>
                </a:pathLst>
              </a:custGeom>
              <a:noFill/>
              <a:ln w="4763">
                <a:solidFill>
                  <a:srgbClr val="004281"/>
                </a:solidFill>
                <a:round/>
                <a:headEnd/>
                <a:tailEnd/>
              </a:ln>
            </p:spPr>
            <p:txBody>
              <a:bodyPr/>
              <a:lstStyle/>
              <a:p>
                <a:pPr fontAlgn="t"/>
                <a:endParaRPr lang="en-US"/>
              </a:p>
            </p:txBody>
          </p:sp>
          <p:sp>
            <p:nvSpPr>
              <p:cNvPr id="43238" name="Freeform 168"/>
              <p:cNvSpPr>
                <a:spLocks/>
              </p:cNvSpPr>
              <p:nvPr/>
            </p:nvSpPr>
            <p:spPr bwMode="auto">
              <a:xfrm>
                <a:off x="4552" y="1581"/>
                <a:ext cx="13" cy="7"/>
              </a:xfrm>
              <a:custGeom>
                <a:avLst/>
                <a:gdLst>
                  <a:gd name="T0" fmla="*/ 26 w 50"/>
                  <a:gd name="T1" fmla="*/ 0 h 28"/>
                  <a:gd name="T2" fmla="*/ 35 w 50"/>
                  <a:gd name="T3" fmla="*/ 1 h 28"/>
                  <a:gd name="T4" fmla="*/ 44 w 50"/>
                  <a:gd name="T5" fmla="*/ 4 h 28"/>
                  <a:gd name="T6" fmla="*/ 46 w 50"/>
                  <a:gd name="T7" fmla="*/ 7 h 28"/>
                  <a:gd name="T8" fmla="*/ 49 w 50"/>
                  <a:gd name="T9" fmla="*/ 9 h 28"/>
                  <a:gd name="T10" fmla="*/ 50 w 50"/>
                  <a:gd name="T11" fmla="*/ 12 h 28"/>
                  <a:gd name="T12" fmla="*/ 50 w 50"/>
                  <a:gd name="T13" fmla="*/ 14 h 28"/>
                  <a:gd name="T14" fmla="*/ 50 w 50"/>
                  <a:gd name="T15" fmla="*/ 17 h 28"/>
                  <a:gd name="T16" fmla="*/ 49 w 50"/>
                  <a:gd name="T17" fmla="*/ 21 h 28"/>
                  <a:gd name="T18" fmla="*/ 46 w 50"/>
                  <a:gd name="T19" fmla="*/ 22 h 28"/>
                  <a:gd name="T20" fmla="*/ 44 w 50"/>
                  <a:gd name="T21" fmla="*/ 25 h 28"/>
                  <a:gd name="T22" fmla="*/ 35 w 50"/>
                  <a:gd name="T23" fmla="*/ 27 h 28"/>
                  <a:gd name="T24" fmla="*/ 26 w 50"/>
                  <a:gd name="T25" fmla="*/ 28 h 28"/>
                  <a:gd name="T26" fmla="*/ 15 w 50"/>
                  <a:gd name="T27" fmla="*/ 27 h 28"/>
                  <a:gd name="T28" fmla="*/ 8 w 50"/>
                  <a:gd name="T29" fmla="*/ 25 h 28"/>
                  <a:gd name="T30" fmla="*/ 5 w 50"/>
                  <a:gd name="T31" fmla="*/ 22 h 28"/>
                  <a:gd name="T32" fmla="*/ 2 w 50"/>
                  <a:gd name="T33" fmla="*/ 21 h 28"/>
                  <a:gd name="T34" fmla="*/ 1 w 50"/>
                  <a:gd name="T35" fmla="*/ 17 h 28"/>
                  <a:gd name="T36" fmla="*/ 0 w 50"/>
                  <a:gd name="T37" fmla="*/ 14 h 28"/>
                  <a:gd name="T38" fmla="*/ 1 w 50"/>
                  <a:gd name="T39" fmla="*/ 12 h 28"/>
                  <a:gd name="T40" fmla="*/ 2 w 50"/>
                  <a:gd name="T41" fmla="*/ 9 h 28"/>
                  <a:gd name="T42" fmla="*/ 5 w 50"/>
                  <a:gd name="T43" fmla="*/ 7 h 28"/>
                  <a:gd name="T44" fmla="*/ 8 w 50"/>
                  <a:gd name="T45" fmla="*/ 4 h 28"/>
                  <a:gd name="T46" fmla="*/ 15 w 50"/>
                  <a:gd name="T47" fmla="*/ 1 h 28"/>
                  <a:gd name="T48" fmla="*/ 26 w 50"/>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8"/>
                  <a:gd name="T77" fmla="*/ 50 w 50"/>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8">
                    <a:moveTo>
                      <a:pt x="26" y="0"/>
                    </a:moveTo>
                    <a:lnTo>
                      <a:pt x="35" y="1"/>
                    </a:lnTo>
                    <a:lnTo>
                      <a:pt x="44" y="4"/>
                    </a:lnTo>
                    <a:lnTo>
                      <a:pt x="46" y="7"/>
                    </a:lnTo>
                    <a:lnTo>
                      <a:pt x="49" y="9"/>
                    </a:lnTo>
                    <a:lnTo>
                      <a:pt x="50" y="12"/>
                    </a:lnTo>
                    <a:lnTo>
                      <a:pt x="50" y="14"/>
                    </a:lnTo>
                    <a:lnTo>
                      <a:pt x="50" y="17"/>
                    </a:lnTo>
                    <a:lnTo>
                      <a:pt x="49" y="21"/>
                    </a:lnTo>
                    <a:lnTo>
                      <a:pt x="46" y="22"/>
                    </a:lnTo>
                    <a:lnTo>
                      <a:pt x="44" y="25"/>
                    </a:lnTo>
                    <a:lnTo>
                      <a:pt x="35" y="27"/>
                    </a:lnTo>
                    <a:lnTo>
                      <a:pt x="26" y="28"/>
                    </a:lnTo>
                    <a:lnTo>
                      <a:pt x="15" y="27"/>
                    </a:lnTo>
                    <a:lnTo>
                      <a:pt x="8" y="25"/>
                    </a:lnTo>
                    <a:lnTo>
                      <a:pt x="5" y="22"/>
                    </a:lnTo>
                    <a:lnTo>
                      <a:pt x="2" y="21"/>
                    </a:lnTo>
                    <a:lnTo>
                      <a:pt x="1" y="17"/>
                    </a:lnTo>
                    <a:lnTo>
                      <a:pt x="0" y="14"/>
                    </a:lnTo>
                    <a:lnTo>
                      <a:pt x="1" y="12"/>
                    </a:lnTo>
                    <a:lnTo>
                      <a:pt x="2" y="9"/>
                    </a:lnTo>
                    <a:lnTo>
                      <a:pt x="5" y="7"/>
                    </a:lnTo>
                    <a:lnTo>
                      <a:pt x="8" y="4"/>
                    </a:lnTo>
                    <a:lnTo>
                      <a:pt x="15" y="1"/>
                    </a:lnTo>
                    <a:lnTo>
                      <a:pt x="26" y="0"/>
                    </a:lnTo>
                    <a:close/>
                  </a:path>
                </a:pathLst>
              </a:custGeom>
              <a:solidFill>
                <a:srgbClr val="004281"/>
              </a:solidFill>
              <a:ln w="9525">
                <a:noFill/>
                <a:round/>
                <a:headEnd/>
                <a:tailEnd/>
              </a:ln>
            </p:spPr>
            <p:txBody>
              <a:bodyPr/>
              <a:lstStyle/>
              <a:p>
                <a:pPr fontAlgn="t"/>
                <a:endParaRPr lang="en-US"/>
              </a:p>
            </p:txBody>
          </p:sp>
          <p:sp>
            <p:nvSpPr>
              <p:cNvPr id="43239" name="Freeform 169"/>
              <p:cNvSpPr>
                <a:spLocks/>
              </p:cNvSpPr>
              <p:nvPr/>
            </p:nvSpPr>
            <p:spPr bwMode="auto">
              <a:xfrm>
                <a:off x="4552" y="1581"/>
                <a:ext cx="13" cy="7"/>
              </a:xfrm>
              <a:custGeom>
                <a:avLst/>
                <a:gdLst>
                  <a:gd name="T0" fmla="*/ 26 w 50"/>
                  <a:gd name="T1" fmla="*/ 0 h 28"/>
                  <a:gd name="T2" fmla="*/ 35 w 50"/>
                  <a:gd name="T3" fmla="*/ 1 h 28"/>
                  <a:gd name="T4" fmla="*/ 44 w 50"/>
                  <a:gd name="T5" fmla="*/ 4 h 28"/>
                  <a:gd name="T6" fmla="*/ 46 w 50"/>
                  <a:gd name="T7" fmla="*/ 7 h 28"/>
                  <a:gd name="T8" fmla="*/ 49 w 50"/>
                  <a:gd name="T9" fmla="*/ 9 h 28"/>
                  <a:gd name="T10" fmla="*/ 50 w 50"/>
                  <a:gd name="T11" fmla="*/ 12 h 28"/>
                  <a:gd name="T12" fmla="*/ 50 w 50"/>
                  <a:gd name="T13" fmla="*/ 14 h 28"/>
                  <a:gd name="T14" fmla="*/ 50 w 50"/>
                  <a:gd name="T15" fmla="*/ 17 h 28"/>
                  <a:gd name="T16" fmla="*/ 49 w 50"/>
                  <a:gd name="T17" fmla="*/ 21 h 28"/>
                  <a:gd name="T18" fmla="*/ 46 w 50"/>
                  <a:gd name="T19" fmla="*/ 22 h 28"/>
                  <a:gd name="T20" fmla="*/ 44 w 50"/>
                  <a:gd name="T21" fmla="*/ 25 h 28"/>
                  <a:gd name="T22" fmla="*/ 35 w 50"/>
                  <a:gd name="T23" fmla="*/ 27 h 28"/>
                  <a:gd name="T24" fmla="*/ 26 w 50"/>
                  <a:gd name="T25" fmla="*/ 28 h 28"/>
                  <a:gd name="T26" fmla="*/ 15 w 50"/>
                  <a:gd name="T27" fmla="*/ 27 h 28"/>
                  <a:gd name="T28" fmla="*/ 8 w 50"/>
                  <a:gd name="T29" fmla="*/ 25 h 28"/>
                  <a:gd name="T30" fmla="*/ 5 w 50"/>
                  <a:gd name="T31" fmla="*/ 22 h 28"/>
                  <a:gd name="T32" fmla="*/ 2 w 50"/>
                  <a:gd name="T33" fmla="*/ 21 h 28"/>
                  <a:gd name="T34" fmla="*/ 1 w 50"/>
                  <a:gd name="T35" fmla="*/ 17 h 28"/>
                  <a:gd name="T36" fmla="*/ 0 w 50"/>
                  <a:gd name="T37" fmla="*/ 14 h 28"/>
                  <a:gd name="T38" fmla="*/ 1 w 50"/>
                  <a:gd name="T39" fmla="*/ 12 h 28"/>
                  <a:gd name="T40" fmla="*/ 2 w 50"/>
                  <a:gd name="T41" fmla="*/ 9 h 28"/>
                  <a:gd name="T42" fmla="*/ 5 w 50"/>
                  <a:gd name="T43" fmla="*/ 7 h 28"/>
                  <a:gd name="T44" fmla="*/ 8 w 50"/>
                  <a:gd name="T45" fmla="*/ 4 h 28"/>
                  <a:gd name="T46" fmla="*/ 15 w 50"/>
                  <a:gd name="T47" fmla="*/ 1 h 28"/>
                  <a:gd name="T48" fmla="*/ 26 w 50"/>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8"/>
                  <a:gd name="T77" fmla="*/ 50 w 50"/>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8">
                    <a:moveTo>
                      <a:pt x="26" y="0"/>
                    </a:moveTo>
                    <a:lnTo>
                      <a:pt x="35" y="1"/>
                    </a:lnTo>
                    <a:lnTo>
                      <a:pt x="44" y="4"/>
                    </a:lnTo>
                    <a:lnTo>
                      <a:pt x="46" y="7"/>
                    </a:lnTo>
                    <a:lnTo>
                      <a:pt x="49" y="9"/>
                    </a:lnTo>
                    <a:lnTo>
                      <a:pt x="50" y="12"/>
                    </a:lnTo>
                    <a:lnTo>
                      <a:pt x="50" y="14"/>
                    </a:lnTo>
                    <a:lnTo>
                      <a:pt x="50" y="17"/>
                    </a:lnTo>
                    <a:lnTo>
                      <a:pt x="49" y="21"/>
                    </a:lnTo>
                    <a:lnTo>
                      <a:pt x="46" y="22"/>
                    </a:lnTo>
                    <a:lnTo>
                      <a:pt x="44" y="25"/>
                    </a:lnTo>
                    <a:lnTo>
                      <a:pt x="35" y="27"/>
                    </a:lnTo>
                    <a:lnTo>
                      <a:pt x="26" y="28"/>
                    </a:lnTo>
                    <a:lnTo>
                      <a:pt x="15" y="27"/>
                    </a:lnTo>
                    <a:lnTo>
                      <a:pt x="8" y="25"/>
                    </a:lnTo>
                    <a:lnTo>
                      <a:pt x="5" y="22"/>
                    </a:lnTo>
                    <a:lnTo>
                      <a:pt x="2" y="21"/>
                    </a:lnTo>
                    <a:lnTo>
                      <a:pt x="1" y="17"/>
                    </a:lnTo>
                    <a:lnTo>
                      <a:pt x="0" y="14"/>
                    </a:lnTo>
                    <a:lnTo>
                      <a:pt x="1" y="12"/>
                    </a:lnTo>
                    <a:lnTo>
                      <a:pt x="2" y="9"/>
                    </a:lnTo>
                    <a:lnTo>
                      <a:pt x="5" y="7"/>
                    </a:lnTo>
                    <a:lnTo>
                      <a:pt x="8" y="4"/>
                    </a:lnTo>
                    <a:lnTo>
                      <a:pt x="15" y="1"/>
                    </a:lnTo>
                    <a:lnTo>
                      <a:pt x="26" y="0"/>
                    </a:lnTo>
                    <a:close/>
                  </a:path>
                </a:pathLst>
              </a:custGeom>
              <a:noFill/>
              <a:ln w="4763">
                <a:solidFill>
                  <a:srgbClr val="004281"/>
                </a:solidFill>
                <a:round/>
                <a:headEnd/>
                <a:tailEnd/>
              </a:ln>
            </p:spPr>
            <p:txBody>
              <a:bodyPr/>
              <a:lstStyle/>
              <a:p>
                <a:pPr fontAlgn="t"/>
                <a:endParaRPr lang="en-US"/>
              </a:p>
            </p:txBody>
          </p:sp>
          <p:sp>
            <p:nvSpPr>
              <p:cNvPr id="43240" name="Line 170"/>
              <p:cNvSpPr>
                <a:spLocks noChangeShapeType="1"/>
              </p:cNvSpPr>
              <p:nvPr/>
            </p:nvSpPr>
            <p:spPr bwMode="auto">
              <a:xfrm flipH="1" flipV="1">
                <a:off x="4577" y="1562"/>
                <a:ext cx="4" cy="21"/>
              </a:xfrm>
              <a:prstGeom prst="line">
                <a:avLst/>
              </a:prstGeom>
              <a:noFill/>
              <a:ln w="12700">
                <a:solidFill>
                  <a:srgbClr val="004A8F"/>
                </a:solidFill>
                <a:round/>
                <a:headEnd/>
                <a:tailEnd/>
              </a:ln>
            </p:spPr>
            <p:txBody>
              <a:bodyPr/>
              <a:lstStyle/>
              <a:p>
                <a:endParaRPr lang="en-US"/>
              </a:p>
            </p:txBody>
          </p:sp>
          <p:sp>
            <p:nvSpPr>
              <p:cNvPr id="43241" name="Line 171"/>
              <p:cNvSpPr>
                <a:spLocks noChangeShapeType="1"/>
              </p:cNvSpPr>
              <p:nvPr/>
            </p:nvSpPr>
            <p:spPr bwMode="auto">
              <a:xfrm flipV="1">
                <a:off x="4533" y="1562"/>
                <a:ext cx="3" cy="20"/>
              </a:xfrm>
              <a:prstGeom prst="line">
                <a:avLst/>
              </a:prstGeom>
              <a:noFill/>
              <a:ln w="12700">
                <a:solidFill>
                  <a:srgbClr val="004A8F"/>
                </a:solidFill>
                <a:round/>
                <a:headEnd/>
                <a:tailEnd/>
              </a:ln>
            </p:spPr>
            <p:txBody>
              <a:bodyPr/>
              <a:lstStyle/>
              <a:p>
                <a:endParaRPr lang="en-US"/>
              </a:p>
            </p:txBody>
          </p:sp>
          <p:sp>
            <p:nvSpPr>
              <p:cNvPr id="43242" name="Line 172"/>
              <p:cNvSpPr>
                <a:spLocks noChangeShapeType="1"/>
              </p:cNvSpPr>
              <p:nvPr/>
            </p:nvSpPr>
            <p:spPr bwMode="auto">
              <a:xfrm>
                <a:off x="4539" y="1522"/>
                <a:ext cx="38" cy="1"/>
              </a:xfrm>
              <a:prstGeom prst="line">
                <a:avLst/>
              </a:prstGeom>
              <a:noFill/>
              <a:ln w="4763">
                <a:solidFill>
                  <a:srgbClr val="004A8F"/>
                </a:solidFill>
                <a:round/>
                <a:headEnd/>
                <a:tailEnd/>
              </a:ln>
            </p:spPr>
            <p:txBody>
              <a:bodyPr/>
              <a:lstStyle/>
              <a:p>
                <a:endParaRPr lang="en-US"/>
              </a:p>
            </p:txBody>
          </p:sp>
          <p:sp>
            <p:nvSpPr>
              <p:cNvPr id="43243" name="Freeform 173"/>
              <p:cNvSpPr>
                <a:spLocks/>
              </p:cNvSpPr>
              <p:nvPr/>
            </p:nvSpPr>
            <p:spPr bwMode="auto">
              <a:xfrm>
                <a:off x="4571" y="1523"/>
                <a:ext cx="7" cy="25"/>
              </a:xfrm>
              <a:custGeom>
                <a:avLst/>
                <a:gdLst>
                  <a:gd name="T0" fmla="*/ 22 w 25"/>
                  <a:gd name="T1" fmla="*/ 0 h 99"/>
                  <a:gd name="T2" fmla="*/ 24 w 25"/>
                  <a:gd name="T3" fmla="*/ 6 h 99"/>
                  <a:gd name="T4" fmla="*/ 25 w 25"/>
                  <a:gd name="T5" fmla="*/ 14 h 99"/>
                  <a:gd name="T6" fmla="*/ 25 w 25"/>
                  <a:gd name="T7" fmla="*/ 21 h 99"/>
                  <a:gd name="T8" fmla="*/ 25 w 25"/>
                  <a:gd name="T9" fmla="*/ 30 h 99"/>
                  <a:gd name="T10" fmla="*/ 23 w 25"/>
                  <a:gd name="T11" fmla="*/ 47 h 99"/>
                  <a:gd name="T12" fmla="*/ 19 w 25"/>
                  <a:gd name="T13" fmla="*/ 63 h 99"/>
                  <a:gd name="T14" fmla="*/ 15 w 25"/>
                  <a:gd name="T15" fmla="*/ 77 h 99"/>
                  <a:gd name="T16" fmla="*/ 10 w 25"/>
                  <a:gd name="T17" fmla="*/ 88 h 99"/>
                  <a:gd name="T18" fmla="*/ 7 w 25"/>
                  <a:gd name="T19" fmla="*/ 93 h 99"/>
                  <a:gd name="T20" fmla="*/ 5 w 25"/>
                  <a:gd name="T21" fmla="*/ 96 h 99"/>
                  <a:gd name="T22" fmla="*/ 2 w 25"/>
                  <a:gd name="T23" fmla="*/ 99 h 99"/>
                  <a:gd name="T24" fmla="*/ 0 w 25"/>
                  <a:gd name="T25" fmla="*/ 99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99"/>
                  <a:gd name="T41" fmla="*/ 25 w 25"/>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99">
                    <a:moveTo>
                      <a:pt x="22" y="0"/>
                    </a:moveTo>
                    <a:lnTo>
                      <a:pt x="24" y="6"/>
                    </a:lnTo>
                    <a:lnTo>
                      <a:pt x="25" y="14"/>
                    </a:lnTo>
                    <a:lnTo>
                      <a:pt x="25" y="21"/>
                    </a:lnTo>
                    <a:lnTo>
                      <a:pt x="25" y="30"/>
                    </a:lnTo>
                    <a:lnTo>
                      <a:pt x="23" y="47"/>
                    </a:lnTo>
                    <a:lnTo>
                      <a:pt x="19" y="63"/>
                    </a:lnTo>
                    <a:lnTo>
                      <a:pt x="15" y="77"/>
                    </a:lnTo>
                    <a:lnTo>
                      <a:pt x="10" y="88"/>
                    </a:lnTo>
                    <a:lnTo>
                      <a:pt x="7" y="93"/>
                    </a:lnTo>
                    <a:lnTo>
                      <a:pt x="5" y="96"/>
                    </a:lnTo>
                    <a:lnTo>
                      <a:pt x="2" y="99"/>
                    </a:lnTo>
                    <a:lnTo>
                      <a:pt x="0" y="99"/>
                    </a:lnTo>
                  </a:path>
                </a:pathLst>
              </a:custGeom>
              <a:noFill/>
              <a:ln w="4763">
                <a:solidFill>
                  <a:srgbClr val="004A8F"/>
                </a:solidFill>
                <a:round/>
                <a:headEnd/>
                <a:tailEnd/>
              </a:ln>
            </p:spPr>
            <p:txBody>
              <a:bodyPr/>
              <a:lstStyle/>
              <a:p>
                <a:pPr fontAlgn="t"/>
                <a:endParaRPr lang="en-US"/>
              </a:p>
            </p:txBody>
          </p:sp>
          <p:sp>
            <p:nvSpPr>
              <p:cNvPr id="43244" name="Freeform 174"/>
              <p:cNvSpPr>
                <a:spLocks/>
              </p:cNvSpPr>
              <p:nvPr/>
            </p:nvSpPr>
            <p:spPr bwMode="auto">
              <a:xfrm>
                <a:off x="4537" y="1522"/>
                <a:ext cx="34" cy="27"/>
              </a:xfrm>
              <a:custGeom>
                <a:avLst/>
                <a:gdLst>
                  <a:gd name="T0" fmla="*/ 139 w 139"/>
                  <a:gd name="T1" fmla="*/ 103 h 105"/>
                  <a:gd name="T2" fmla="*/ 20 w 139"/>
                  <a:gd name="T3" fmla="*/ 105 h 105"/>
                  <a:gd name="T4" fmla="*/ 0 w 139"/>
                  <a:gd name="T5" fmla="*/ 65 h 105"/>
                  <a:gd name="T6" fmla="*/ 10 w 139"/>
                  <a:gd name="T7" fmla="*/ 0 h 105"/>
                  <a:gd name="T8" fmla="*/ 0 60000 65536"/>
                  <a:gd name="T9" fmla="*/ 0 60000 65536"/>
                  <a:gd name="T10" fmla="*/ 0 60000 65536"/>
                  <a:gd name="T11" fmla="*/ 0 60000 65536"/>
                  <a:gd name="T12" fmla="*/ 0 w 139"/>
                  <a:gd name="T13" fmla="*/ 0 h 105"/>
                  <a:gd name="T14" fmla="*/ 139 w 139"/>
                  <a:gd name="T15" fmla="*/ 105 h 105"/>
                </a:gdLst>
                <a:ahLst/>
                <a:cxnLst>
                  <a:cxn ang="T8">
                    <a:pos x="T0" y="T1"/>
                  </a:cxn>
                  <a:cxn ang="T9">
                    <a:pos x="T2" y="T3"/>
                  </a:cxn>
                  <a:cxn ang="T10">
                    <a:pos x="T4" y="T5"/>
                  </a:cxn>
                  <a:cxn ang="T11">
                    <a:pos x="T6" y="T7"/>
                  </a:cxn>
                </a:cxnLst>
                <a:rect l="T12" t="T13" r="T14" b="T15"/>
                <a:pathLst>
                  <a:path w="139" h="105">
                    <a:moveTo>
                      <a:pt x="139" y="103"/>
                    </a:moveTo>
                    <a:lnTo>
                      <a:pt x="20" y="105"/>
                    </a:lnTo>
                    <a:lnTo>
                      <a:pt x="0" y="65"/>
                    </a:lnTo>
                    <a:lnTo>
                      <a:pt x="10" y="0"/>
                    </a:lnTo>
                  </a:path>
                </a:pathLst>
              </a:custGeom>
              <a:noFill/>
              <a:ln w="4763">
                <a:solidFill>
                  <a:srgbClr val="004A8F"/>
                </a:solidFill>
                <a:round/>
                <a:headEnd/>
                <a:tailEnd/>
              </a:ln>
            </p:spPr>
            <p:txBody>
              <a:bodyPr/>
              <a:lstStyle/>
              <a:p>
                <a:pPr fontAlgn="t"/>
                <a:endParaRPr lang="en-US"/>
              </a:p>
            </p:txBody>
          </p:sp>
          <p:sp>
            <p:nvSpPr>
              <p:cNvPr id="43245" name="Freeform 175"/>
              <p:cNvSpPr>
                <a:spLocks/>
              </p:cNvSpPr>
              <p:nvPr/>
            </p:nvSpPr>
            <p:spPr bwMode="auto">
              <a:xfrm>
                <a:off x="4539" y="1522"/>
                <a:ext cx="39" cy="1"/>
              </a:xfrm>
              <a:custGeom>
                <a:avLst/>
                <a:gdLst>
                  <a:gd name="T0" fmla="*/ 0 w 156"/>
                  <a:gd name="T1" fmla="*/ 1 h 4"/>
                  <a:gd name="T2" fmla="*/ 1 w 156"/>
                  <a:gd name="T3" fmla="*/ 0 h 4"/>
                  <a:gd name="T4" fmla="*/ 10 w 156"/>
                  <a:gd name="T5" fmla="*/ 1 h 4"/>
                  <a:gd name="T6" fmla="*/ 156 w 156"/>
                  <a:gd name="T7" fmla="*/ 4 h 4"/>
                  <a:gd name="T8" fmla="*/ 0 60000 65536"/>
                  <a:gd name="T9" fmla="*/ 0 60000 65536"/>
                  <a:gd name="T10" fmla="*/ 0 60000 65536"/>
                  <a:gd name="T11" fmla="*/ 0 60000 65536"/>
                  <a:gd name="T12" fmla="*/ 0 w 156"/>
                  <a:gd name="T13" fmla="*/ 0 h 4"/>
                  <a:gd name="T14" fmla="*/ 156 w 156"/>
                  <a:gd name="T15" fmla="*/ 4 h 4"/>
                </a:gdLst>
                <a:ahLst/>
                <a:cxnLst>
                  <a:cxn ang="T8">
                    <a:pos x="T0" y="T1"/>
                  </a:cxn>
                  <a:cxn ang="T9">
                    <a:pos x="T2" y="T3"/>
                  </a:cxn>
                  <a:cxn ang="T10">
                    <a:pos x="T4" y="T5"/>
                  </a:cxn>
                  <a:cxn ang="T11">
                    <a:pos x="T6" y="T7"/>
                  </a:cxn>
                </a:cxnLst>
                <a:rect l="T12" t="T13" r="T14" b="T15"/>
                <a:pathLst>
                  <a:path w="156" h="4">
                    <a:moveTo>
                      <a:pt x="0" y="1"/>
                    </a:moveTo>
                    <a:lnTo>
                      <a:pt x="1" y="0"/>
                    </a:lnTo>
                    <a:lnTo>
                      <a:pt x="10" y="1"/>
                    </a:lnTo>
                    <a:lnTo>
                      <a:pt x="156" y="4"/>
                    </a:lnTo>
                  </a:path>
                </a:pathLst>
              </a:custGeom>
              <a:noFill/>
              <a:ln w="4763">
                <a:solidFill>
                  <a:srgbClr val="004A8F"/>
                </a:solidFill>
                <a:round/>
                <a:headEnd/>
                <a:tailEnd/>
              </a:ln>
            </p:spPr>
            <p:txBody>
              <a:bodyPr/>
              <a:lstStyle/>
              <a:p>
                <a:pPr fontAlgn="t"/>
                <a:endParaRPr lang="en-US"/>
              </a:p>
            </p:txBody>
          </p:sp>
          <p:sp>
            <p:nvSpPr>
              <p:cNvPr id="43246" name="Freeform 176"/>
              <p:cNvSpPr>
                <a:spLocks/>
              </p:cNvSpPr>
              <p:nvPr/>
            </p:nvSpPr>
            <p:spPr bwMode="auto">
              <a:xfrm>
                <a:off x="4572" y="1523"/>
                <a:ext cx="7" cy="26"/>
              </a:xfrm>
              <a:custGeom>
                <a:avLst/>
                <a:gdLst>
                  <a:gd name="T0" fmla="*/ 21 w 24"/>
                  <a:gd name="T1" fmla="*/ 0 h 104"/>
                  <a:gd name="T2" fmla="*/ 23 w 24"/>
                  <a:gd name="T3" fmla="*/ 8 h 104"/>
                  <a:gd name="T4" fmla="*/ 24 w 24"/>
                  <a:gd name="T5" fmla="*/ 14 h 104"/>
                  <a:gd name="T6" fmla="*/ 24 w 24"/>
                  <a:gd name="T7" fmla="*/ 23 h 104"/>
                  <a:gd name="T8" fmla="*/ 24 w 24"/>
                  <a:gd name="T9" fmla="*/ 31 h 104"/>
                  <a:gd name="T10" fmla="*/ 21 w 24"/>
                  <a:gd name="T11" fmla="*/ 49 h 104"/>
                  <a:gd name="T12" fmla="*/ 19 w 24"/>
                  <a:gd name="T13" fmla="*/ 66 h 104"/>
                  <a:gd name="T14" fmla="*/ 14 w 24"/>
                  <a:gd name="T15" fmla="*/ 81 h 104"/>
                  <a:gd name="T16" fmla="*/ 9 w 24"/>
                  <a:gd name="T17" fmla="*/ 93 h 104"/>
                  <a:gd name="T18" fmla="*/ 6 w 24"/>
                  <a:gd name="T19" fmla="*/ 98 h 104"/>
                  <a:gd name="T20" fmla="*/ 3 w 24"/>
                  <a:gd name="T21" fmla="*/ 100 h 104"/>
                  <a:gd name="T22" fmla="*/ 1 w 24"/>
                  <a:gd name="T23" fmla="*/ 103 h 104"/>
                  <a:gd name="T24" fmla="*/ 0 w 24"/>
                  <a:gd name="T25" fmla="*/ 104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104"/>
                  <a:gd name="T41" fmla="*/ 24 w 24"/>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104">
                    <a:moveTo>
                      <a:pt x="21" y="0"/>
                    </a:moveTo>
                    <a:lnTo>
                      <a:pt x="23" y="8"/>
                    </a:lnTo>
                    <a:lnTo>
                      <a:pt x="24" y="14"/>
                    </a:lnTo>
                    <a:lnTo>
                      <a:pt x="24" y="23"/>
                    </a:lnTo>
                    <a:lnTo>
                      <a:pt x="24" y="31"/>
                    </a:lnTo>
                    <a:lnTo>
                      <a:pt x="21" y="49"/>
                    </a:lnTo>
                    <a:lnTo>
                      <a:pt x="19" y="66"/>
                    </a:lnTo>
                    <a:lnTo>
                      <a:pt x="14" y="81"/>
                    </a:lnTo>
                    <a:lnTo>
                      <a:pt x="9" y="93"/>
                    </a:lnTo>
                    <a:lnTo>
                      <a:pt x="6" y="98"/>
                    </a:lnTo>
                    <a:lnTo>
                      <a:pt x="3" y="100"/>
                    </a:lnTo>
                    <a:lnTo>
                      <a:pt x="1" y="103"/>
                    </a:lnTo>
                    <a:lnTo>
                      <a:pt x="0" y="104"/>
                    </a:lnTo>
                  </a:path>
                </a:pathLst>
              </a:custGeom>
              <a:noFill/>
              <a:ln w="4763">
                <a:solidFill>
                  <a:srgbClr val="004A8F"/>
                </a:solidFill>
                <a:round/>
                <a:headEnd/>
                <a:tailEnd/>
              </a:ln>
            </p:spPr>
            <p:txBody>
              <a:bodyPr/>
              <a:lstStyle/>
              <a:p>
                <a:pPr fontAlgn="t"/>
                <a:endParaRPr lang="en-US"/>
              </a:p>
            </p:txBody>
          </p:sp>
          <p:sp>
            <p:nvSpPr>
              <p:cNvPr id="43247" name="Line 177"/>
              <p:cNvSpPr>
                <a:spLocks noChangeShapeType="1"/>
              </p:cNvSpPr>
              <p:nvPr/>
            </p:nvSpPr>
            <p:spPr bwMode="auto">
              <a:xfrm flipH="1">
                <a:off x="4572" y="1549"/>
                <a:ext cx="1" cy="1"/>
              </a:xfrm>
              <a:prstGeom prst="line">
                <a:avLst/>
              </a:prstGeom>
              <a:noFill/>
              <a:ln w="4763">
                <a:solidFill>
                  <a:srgbClr val="004A8F"/>
                </a:solidFill>
                <a:round/>
                <a:headEnd/>
                <a:tailEnd/>
              </a:ln>
            </p:spPr>
            <p:txBody>
              <a:bodyPr/>
              <a:lstStyle/>
              <a:p>
                <a:endParaRPr lang="en-US"/>
              </a:p>
            </p:txBody>
          </p:sp>
          <p:sp>
            <p:nvSpPr>
              <p:cNvPr id="43248" name="Freeform 178"/>
              <p:cNvSpPr>
                <a:spLocks/>
              </p:cNvSpPr>
              <p:nvPr/>
            </p:nvSpPr>
            <p:spPr bwMode="auto">
              <a:xfrm>
                <a:off x="4572" y="1549"/>
                <a:ext cx="1" cy="1"/>
              </a:xfrm>
              <a:custGeom>
                <a:avLst/>
                <a:gdLst>
                  <a:gd name="T0" fmla="*/ 1 w 1"/>
                  <a:gd name="T1" fmla="*/ 0 h 1"/>
                  <a:gd name="T2" fmla="*/ 1 w 1"/>
                  <a:gd name="T3" fmla="*/ 0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1" y="0"/>
                    </a:lnTo>
                    <a:lnTo>
                      <a:pt x="0" y="0"/>
                    </a:lnTo>
                  </a:path>
                </a:pathLst>
              </a:custGeom>
              <a:noFill/>
              <a:ln w="4763">
                <a:solidFill>
                  <a:srgbClr val="004A8F"/>
                </a:solidFill>
                <a:round/>
                <a:headEnd/>
                <a:tailEnd/>
              </a:ln>
            </p:spPr>
            <p:txBody>
              <a:bodyPr/>
              <a:lstStyle/>
              <a:p>
                <a:pPr fontAlgn="t"/>
                <a:endParaRPr lang="en-US"/>
              </a:p>
            </p:txBody>
          </p:sp>
          <p:sp>
            <p:nvSpPr>
              <p:cNvPr id="43249" name="Freeform 179"/>
              <p:cNvSpPr>
                <a:spLocks/>
              </p:cNvSpPr>
              <p:nvPr/>
            </p:nvSpPr>
            <p:spPr bwMode="auto">
              <a:xfrm>
                <a:off x="4536" y="1522"/>
                <a:ext cx="36" cy="27"/>
              </a:xfrm>
              <a:custGeom>
                <a:avLst/>
                <a:gdLst>
                  <a:gd name="T0" fmla="*/ 143 w 143"/>
                  <a:gd name="T1" fmla="*/ 107 h 110"/>
                  <a:gd name="T2" fmla="*/ 137 w 143"/>
                  <a:gd name="T3" fmla="*/ 107 h 110"/>
                  <a:gd name="T4" fmla="*/ 137 w 143"/>
                  <a:gd name="T5" fmla="*/ 107 h 110"/>
                  <a:gd name="T6" fmla="*/ 21 w 143"/>
                  <a:gd name="T7" fmla="*/ 110 h 110"/>
                  <a:gd name="T8" fmla="*/ 20 w 143"/>
                  <a:gd name="T9" fmla="*/ 108 h 110"/>
                  <a:gd name="T10" fmla="*/ 0 w 143"/>
                  <a:gd name="T11" fmla="*/ 70 h 110"/>
                  <a:gd name="T12" fmla="*/ 11 w 143"/>
                  <a:gd name="T13" fmla="*/ 0 h 110"/>
                  <a:gd name="T14" fmla="*/ 0 60000 65536"/>
                  <a:gd name="T15" fmla="*/ 0 60000 65536"/>
                  <a:gd name="T16" fmla="*/ 0 60000 65536"/>
                  <a:gd name="T17" fmla="*/ 0 60000 65536"/>
                  <a:gd name="T18" fmla="*/ 0 60000 65536"/>
                  <a:gd name="T19" fmla="*/ 0 60000 65536"/>
                  <a:gd name="T20" fmla="*/ 0 60000 65536"/>
                  <a:gd name="T21" fmla="*/ 0 w 143"/>
                  <a:gd name="T22" fmla="*/ 0 h 110"/>
                  <a:gd name="T23" fmla="*/ 143 w 143"/>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10">
                    <a:moveTo>
                      <a:pt x="143" y="107"/>
                    </a:moveTo>
                    <a:lnTo>
                      <a:pt x="137" y="107"/>
                    </a:lnTo>
                    <a:lnTo>
                      <a:pt x="21" y="110"/>
                    </a:lnTo>
                    <a:lnTo>
                      <a:pt x="20" y="108"/>
                    </a:lnTo>
                    <a:lnTo>
                      <a:pt x="0" y="70"/>
                    </a:lnTo>
                    <a:lnTo>
                      <a:pt x="11" y="0"/>
                    </a:lnTo>
                  </a:path>
                </a:pathLst>
              </a:custGeom>
              <a:noFill/>
              <a:ln w="4763">
                <a:solidFill>
                  <a:srgbClr val="004A8F"/>
                </a:solidFill>
                <a:round/>
                <a:headEnd/>
                <a:tailEnd/>
              </a:ln>
            </p:spPr>
            <p:txBody>
              <a:bodyPr/>
              <a:lstStyle/>
              <a:p>
                <a:pPr fontAlgn="t"/>
                <a:endParaRPr lang="en-US"/>
              </a:p>
            </p:txBody>
          </p:sp>
          <p:sp>
            <p:nvSpPr>
              <p:cNvPr id="43250" name="Freeform 180"/>
              <p:cNvSpPr>
                <a:spLocks/>
              </p:cNvSpPr>
              <p:nvPr/>
            </p:nvSpPr>
            <p:spPr bwMode="auto">
              <a:xfrm>
                <a:off x="4538" y="1521"/>
                <a:ext cx="41" cy="1"/>
              </a:xfrm>
              <a:custGeom>
                <a:avLst/>
                <a:gdLst>
                  <a:gd name="T0" fmla="*/ 0 w 163"/>
                  <a:gd name="T1" fmla="*/ 2 h 5"/>
                  <a:gd name="T2" fmla="*/ 2 w 163"/>
                  <a:gd name="T3" fmla="*/ 0 h 5"/>
                  <a:gd name="T4" fmla="*/ 22 w 163"/>
                  <a:gd name="T5" fmla="*/ 1 h 5"/>
                  <a:gd name="T6" fmla="*/ 163 w 163"/>
                  <a:gd name="T7" fmla="*/ 5 h 5"/>
                  <a:gd name="T8" fmla="*/ 0 60000 65536"/>
                  <a:gd name="T9" fmla="*/ 0 60000 65536"/>
                  <a:gd name="T10" fmla="*/ 0 60000 65536"/>
                  <a:gd name="T11" fmla="*/ 0 60000 65536"/>
                  <a:gd name="T12" fmla="*/ 0 w 163"/>
                  <a:gd name="T13" fmla="*/ 0 h 5"/>
                  <a:gd name="T14" fmla="*/ 163 w 163"/>
                  <a:gd name="T15" fmla="*/ 5 h 5"/>
                </a:gdLst>
                <a:ahLst/>
                <a:cxnLst>
                  <a:cxn ang="T8">
                    <a:pos x="T0" y="T1"/>
                  </a:cxn>
                  <a:cxn ang="T9">
                    <a:pos x="T2" y="T3"/>
                  </a:cxn>
                  <a:cxn ang="T10">
                    <a:pos x="T4" y="T5"/>
                  </a:cxn>
                  <a:cxn ang="T11">
                    <a:pos x="T6" y="T7"/>
                  </a:cxn>
                </a:cxnLst>
                <a:rect l="T12" t="T13" r="T14" b="T15"/>
                <a:pathLst>
                  <a:path w="163" h="5">
                    <a:moveTo>
                      <a:pt x="0" y="2"/>
                    </a:moveTo>
                    <a:lnTo>
                      <a:pt x="2" y="0"/>
                    </a:lnTo>
                    <a:lnTo>
                      <a:pt x="22" y="1"/>
                    </a:lnTo>
                    <a:lnTo>
                      <a:pt x="163" y="5"/>
                    </a:lnTo>
                  </a:path>
                </a:pathLst>
              </a:custGeom>
              <a:noFill/>
              <a:ln w="4763">
                <a:solidFill>
                  <a:srgbClr val="004A8F"/>
                </a:solidFill>
                <a:round/>
                <a:headEnd/>
                <a:tailEnd/>
              </a:ln>
            </p:spPr>
            <p:txBody>
              <a:bodyPr/>
              <a:lstStyle/>
              <a:p>
                <a:pPr fontAlgn="t"/>
                <a:endParaRPr lang="en-US"/>
              </a:p>
            </p:txBody>
          </p:sp>
          <p:sp>
            <p:nvSpPr>
              <p:cNvPr id="43251" name="Freeform 181"/>
              <p:cNvSpPr>
                <a:spLocks/>
              </p:cNvSpPr>
              <p:nvPr/>
            </p:nvSpPr>
            <p:spPr bwMode="auto">
              <a:xfrm>
                <a:off x="4573" y="1522"/>
                <a:ext cx="6" cy="27"/>
              </a:xfrm>
              <a:custGeom>
                <a:avLst/>
                <a:gdLst>
                  <a:gd name="T0" fmla="*/ 22 w 25"/>
                  <a:gd name="T1" fmla="*/ 0 h 106"/>
                  <a:gd name="T2" fmla="*/ 23 w 25"/>
                  <a:gd name="T3" fmla="*/ 6 h 106"/>
                  <a:gd name="T4" fmla="*/ 25 w 25"/>
                  <a:gd name="T5" fmla="*/ 14 h 106"/>
                  <a:gd name="T6" fmla="*/ 25 w 25"/>
                  <a:gd name="T7" fmla="*/ 22 h 106"/>
                  <a:gd name="T8" fmla="*/ 25 w 25"/>
                  <a:gd name="T9" fmla="*/ 31 h 106"/>
                  <a:gd name="T10" fmla="*/ 22 w 25"/>
                  <a:gd name="T11" fmla="*/ 49 h 106"/>
                  <a:gd name="T12" fmla="*/ 19 w 25"/>
                  <a:gd name="T13" fmla="*/ 65 h 106"/>
                  <a:gd name="T14" fmla="*/ 14 w 25"/>
                  <a:gd name="T15" fmla="*/ 82 h 106"/>
                  <a:gd name="T16" fmla="*/ 9 w 25"/>
                  <a:gd name="T17" fmla="*/ 95 h 106"/>
                  <a:gd name="T18" fmla="*/ 7 w 25"/>
                  <a:gd name="T19" fmla="*/ 100 h 106"/>
                  <a:gd name="T20" fmla="*/ 4 w 25"/>
                  <a:gd name="T21" fmla="*/ 104 h 106"/>
                  <a:gd name="T22" fmla="*/ 3 w 25"/>
                  <a:gd name="T23" fmla="*/ 106 h 106"/>
                  <a:gd name="T24" fmla="*/ 0 w 25"/>
                  <a:gd name="T25" fmla="*/ 106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106"/>
                  <a:gd name="T41" fmla="*/ 25 w 25"/>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106">
                    <a:moveTo>
                      <a:pt x="22" y="0"/>
                    </a:moveTo>
                    <a:lnTo>
                      <a:pt x="23" y="6"/>
                    </a:lnTo>
                    <a:lnTo>
                      <a:pt x="25" y="14"/>
                    </a:lnTo>
                    <a:lnTo>
                      <a:pt x="25" y="22"/>
                    </a:lnTo>
                    <a:lnTo>
                      <a:pt x="25" y="31"/>
                    </a:lnTo>
                    <a:lnTo>
                      <a:pt x="22" y="49"/>
                    </a:lnTo>
                    <a:lnTo>
                      <a:pt x="19" y="65"/>
                    </a:lnTo>
                    <a:lnTo>
                      <a:pt x="14" y="82"/>
                    </a:lnTo>
                    <a:lnTo>
                      <a:pt x="9" y="95"/>
                    </a:lnTo>
                    <a:lnTo>
                      <a:pt x="7" y="100"/>
                    </a:lnTo>
                    <a:lnTo>
                      <a:pt x="4" y="104"/>
                    </a:lnTo>
                    <a:lnTo>
                      <a:pt x="3" y="106"/>
                    </a:lnTo>
                    <a:lnTo>
                      <a:pt x="0" y="106"/>
                    </a:lnTo>
                  </a:path>
                </a:pathLst>
              </a:custGeom>
              <a:noFill/>
              <a:ln w="4763">
                <a:solidFill>
                  <a:srgbClr val="004A8F"/>
                </a:solidFill>
                <a:round/>
                <a:headEnd/>
                <a:tailEnd/>
              </a:ln>
            </p:spPr>
            <p:txBody>
              <a:bodyPr/>
              <a:lstStyle/>
              <a:p>
                <a:pPr fontAlgn="t"/>
                <a:endParaRPr lang="en-US"/>
              </a:p>
            </p:txBody>
          </p:sp>
          <p:sp>
            <p:nvSpPr>
              <p:cNvPr id="43252" name="Line 182"/>
              <p:cNvSpPr>
                <a:spLocks noChangeShapeType="1"/>
              </p:cNvSpPr>
              <p:nvPr/>
            </p:nvSpPr>
            <p:spPr bwMode="auto">
              <a:xfrm flipH="1">
                <a:off x="4572" y="1549"/>
                <a:ext cx="1" cy="1"/>
              </a:xfrm>
              <a:prstGeom prst="line">
                <a:avLst/>
              </a:prstGeom>
              <a:noFill/>
              <a:ln w="4763">
                <a:solidFill>
                  <a:srgbClr val="004A8F"/>
                </a:solidFill>
                <a:round/>
                <a:headEnd/>
                <a:tailEnd/>
              </a:ln>
            </p:spPr>
            <p:txBody>
              <a:bodyPr/>
              <a:lstStyle/>
              <a:p>
                <a:endParaRPr lang="en-US"/>
              </a:p>
            </p:txBody>
          </p:sp>
          <p:sp>
            <p:nvSpPr>
              <p:cNvPr id="43253" name="Freeform 183"/>
              <p:cNvSpPr>
                <a:spLocks/>
              </p:cNvSpPr>
              <p:nvPr/>
            </p:nvSpPr>
            <p:spPr bwMode="auto">
              <a:xfrm>
                <a:off x="4572" y="1549"/>
                <a:ext cx="1" cy="1"/>
              </a:xfrm>
              <a:custGeom>
                <a:avLst/>
                <a:gdLst>
                  <a:gd name="T0" fmla="*/ 3 w 3"/>
                  <a:gd name="T1" fmla="*/ 0 h 1"/>
                  <a:gd name="T2" fmla="*/ 3 w 3"/>
                  <a:gd name="T3" fmla="*/ 0 h 1"/>
                  <a:gd name="T4" fmla="*/ 3 w 3"/>
                  <a:gd name="T5" fmla="*/ 0 h 1"/>
                  <a:gd name="T6" fmla="*/ 1 w 3"/>
                  <a:gd name="T7" fmla="*/ 0 h 1"/>
                  <a:gd name="T8" fmla="*/ 0 w 3"/>
                  <a:gd name="T9" fmla="*/ 0 h 1"/>
                  <a:gd name="T10" fmla="*/ 0 60000 65536"/>
                  <a:gd name="T11" fmla="*/ 0 60000 65536"/>
                  <a:gd name="T12" fmla="*/ 0 60000 65536"/>
                  <a:gd name="T13" fmla="*/ 0 60000 65536"/>
                  <a:gd name="T14" fmla="*/ 0 60000 65536"/>
                  <a:gd name="T15" fmla="*/ 0 w 3"/>
                  <a:gd name="T16" fmla="*/ 0 h 1"/>
                  <a:gd name="T17" fmla="*/ 3 w 3"/>
                  <a:gd name="T18" fmla="*/ 1 h 1"/>
                </a:gdLst>
                <a:ahLst/>
                <a:cxnLst>
                  <a:cxn ang="T10">
                    <a:pos x="T0" y="T1"/>
                  </a:cxn>
                  <a:cxn ang="T11">
                    <a:pos x="T2" y="T3"/>
                  </a:cxn>
                  <a:cxn ang="T12">
                    <a:pos x="T4" y="T5"/>
                  </a:cxn>
                  <a:cxn ang="T13">
                    <a:pos x="T6" y="T7"/>
                  </a:cxn>
                  <a:cxn ang="T14">
                    <a:pos x="T8" y="T9"/>
                  </a:cxn>
                </a:cxnLst>
                <a:rect l="T15" t="T16" r="T17" b="T18"/>
                <a:pathLst>
                  <a:path w="3" h="1">
                    <a:moveTo>
                      <a:pt x="3" y="0"/>
                    </a:moveTo>
                    <a:lnTo>
                      <a:pt x="3" y="0"/>
                    </a:lnTo>
                    <a:lnTo>
                      <a:pt x="1" y="0"/>
                    </a:lnTo>
                    <a:lnTo>
                      <a:pt x="0" y="0"/>
                    </a:lnTo>
                  </a:path>
                </a:pathLst>
              </a:custGeom>
              <a:noFill/>
              <a:ln w="4763">
                <a:solidFill>
                  <a:srgbClr val="004A8F"/>
                </a:solidFill>
                <a:round/>
                <a:headEnd/>
                <a:tailEnd/>
              </a:ln>
            </p:spPr>
            <p:txBody>
              <a:bodyPr/>
              <a:lstStyle/>
              <a:p>
                <a:pPr fontAlgn="t"/>
                <a:endParaRPr lang="en-US"/>
              </a:p>
            </p:txBody>
          </p:sp>
          <p:sp>
            <p:nvSpPr>
              <p:cNvPr id="43254" name="Freeform 184"/>
              <p:cNvSpPr>
                <a:spLocks/>
              </p:cNvSpPr>
              <p:nvPr/>
            </p:nvSpPr>
            <p:spPr bwMode="auto">
              <a:xfrm>
                <a:off x="4535" y="1522"/>
                <a:ext cx="37" cy="28"/>
              </a:xfrm>
              <a:custGeom>
                <a:avLst/>
                <a:gdLst>
                  <a:gd name="T0" fmla="*/ 145 w 145"/>
                  <a:gd name="T1" fmla="*/ 111 h 113"/>
                  <a:gd name="T2" fmla="*/ 133 w 145"/>
                  <a:gd name="T3" fmla="*/ 111 h 113"/>
                  <a:gd name="T4" fmla="*/ 133 w 145"/>
                  <a:gd name="T5" fmla="*/ 111 h 113"/>
                  <a:gd name="T6" fmla="*/ 20 w 145"/>
                  <a:gd name="T7" fmla="*/ 113 h 113"/>
                  <a:gd name="T8" fmla="*/ 19 w 145"/>
                  <a:gd name="T9" fmla="*/ 111 h 113"/>
                  <a:gd name="T10" fmla="*/ 0 w 145"/>
                  <a:gd name="T11" fmla="*/ 73 h 113"/>
                  <a:gd name="T12" fmla="*/ 9 w 145"/>
                  <a:gd name="T13" fmla="*/ 0 h 113"/>
                  <a:gd name="T14" fmla="*/ 0 60000 65536"/>
                  <a:gd name="T15" fmla="*/ 0 60000 65536"/>
                  <a:gd name="T16" fmla="*/ 0 60000 65536"/>
                  <a:gd name="T17" fmla="*/ 0 60000 65536"/>
                  <a:gd name="T18" fmla="*/ 0 60000 65536"/>
                  <a:gd name="T19" fmla="*/ 0 60000 65536"/>
                  <a:gd name="T20" fmla="*/ 0 60000 65536"/>
                  <a:gd name="T21" fmla="*/ 0 w 145"/>
                  <a:gd name="T22" fmla="*/ 0 h 113"/>
                  <a:gd name="T23" fmla="*/ 145 w 145"/>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13">
                    <a:moveTo>
                      <a:pt x="145" y="111"/>
                    </a:moveTo>
                    <a:lnTo>
                      <a:pt x="133" y="111"/>
                    </a:lnTo>
                    <a:lnTo>
                      <a:pt x="20" y="113"/>
                    </a:lnTo>
                    <a:lnTo>
                      <a:pt x="19" y="111"/>
                    </a:lnTo>
                    <a:lnTo>
                      <a:pt x="0" y="73"/>
                    </a:lnTo>
                    <a:lnTo>
                      <a:pt x="9" y="0"/>
                    </a:lnTo>
                  </a:path>
                </a:pathLst>
              </a:custGeom>
              <a:noFill/>
              <a:ln w="4763">
                <a:solidFill>
                  <a:srgbClr val="004A8F"/>
                </a:solidFill>
                <a:round/>
                <a:headEnd/>
                <a:tailEnd/>
              </a:ln>
            </p:spPr>
            <p:txBody>
              <a:bodyPr/>
              <a:lstStyle/>
              <a:p>
                <a:pPr fontAlgn="t"/>
                <a:endParaRPr lang="en-US"/>
              </a:p>
            </p:txBody>
          </p:sp>
          <p:sp>
            <p:nvSpPr>
              <p:cNvPr id="43255" name="Freeform 185"/>
              <p:cNvSpPr>
                <a:spLocks/>
              </p:cNvSpPr>
              <p:nvPr/>
            </p:nvSpPr>
            <p:spPr bwMode="auto">
              <a:xfrm>
                <a:off x="4537" y="1520"/>
                <a:ext cx="42" cy="2"/>
              </a:xfrm>
              <a:custGeom>
                <a:avLst/>
                <a:gdLst>
                  <a:gd name="T0" fmla="*/ 0 w 169"/>
                  <a:gd name="T1" fmla="*/ 4 h 5"/>
                  <a:gd name="T2" fmla="*/ 4 w 169"/>
                  <a:gd name="T3" fmla="*/ 0 h 5"/>
                  <a:gd name="T4" fmla="*/ 32 w 169"/>
                  <a:gd name="T5" fmla="*/ 1 h 5"/>
                  <a:gd name="T6" fmla="*/ 169 w 169"/>
                  <a:gd name="T7" fmla="*/ 5 h 5"/>
                  <a:gd name="T8" fmla="*/ 0 60000 65536"/>
                  <a:gd name="T9" fmla="*/ 0 60000 65536"/>
                  <a:gd name="T10" fmla="*/ 0 60000 65536"/>
                  <a:gd name="T11" fmla="*/ 0 60000 65536"/>
                  <a:gd name="T12" fmla="*/ 0 w 169"/>
                  <a:gd name="T13" fmla="*/ 0 h 5"/>
                  <a:gd name="T14" fmla="*/ 169 w 169"/>
                  <a:gd name="T15" fmla="*/ 5 h 5"/>
                </a:gdLst>
                <a:ahLst/>
                <a:cxnLst>
                  <a:cxn ang="T8">
                    <a:pos x="T0" y="T1"/>
                  </a:cxn>
                  <a:cxn ang="T9">
                    <a:pos x="T2" y="T3"/>
                  </a:cxn>
                  <a:cxn ang="T10">
                    <a:pos x="T4" y="T5"/>
                  </a:cxn>
                  <a:cxn ang="T11">
                    <a:pos x="T6" y="T7"/>
                  </a:cxn>
                </a:cxnLst>
                <a:rect l="T12" t="T13" r="T14" b="T15"/>
                <a:pathLst>
                  <a:path w="169" h="5">
                    <a:moveTo>
                      <a:pt x="0" y="4"/>
                    </a:moveTo>
                    <a:lnTo>
                      <a:pt x="4" y="0"/>
                    </a:lnTo>
                    <a:lnTo>
                      <a:pt x="32" y="1"/>
                    </a:lnTo>
                    <a:lnTo>
                      <a:pt x="169" y="5"/>
                    </a:lnTo>
                  </a:path>
                </a:pathLst>
              </a:custGeom>
              <a:noFill/>
              <a:ln w="4763">
                <a:solidFill>
                  <a:srgbClr val="004A8F"/>
                </a:solidFill>
                <a:round/>
                <a:headEnd/>
                <a:tailEnd/>
              </a:ln>
            </p:spPr>
            <p:txBody>
              <a:bodyPr/>
              <a:lstStyle/>
              <a:p>
                <a:pPr fontAlgn="t"/>
                <a:endParaRPr lang="en-US"/>
              </a:p>
            </p:txBody>
          </p:sp>
          <p:sp>
            <p:nvSpPr>
              <p:cNvPr id="43256" name="Freeform 186"/>
              <p:cNvSpPr>
                <a:spLocks/>
              </p:cNvSpPr>
              <p:nvPr/>
            </p:nvSpPr>
            <p:spPr bwMode="auto">
              <a:xfrm>
                <a:off x="4574" y="1522"/>
                <a:ext cx="6" cy="28"/>
              </a:xfrm>
              <a:custGeom>
                <a:avLst/>
                <a:gdLst>
                  <a:gd name="T0" fmla="*/ 21 w 23"/>
                  <a:gd name="T1" fmla="*/ 0 h 112"/>
                  <a:gd name="T2" fmla="*/ 22 w 23"/>
                  <a:gd name="T3" fmla="*/ 7 h 112"/>
                  <a:gd name="T4" fmla="*/ 23 w 23"/>
                  <a:gd name="T5" fmla="*/ 14 h 112"/>
                  <a:gd name="T6" fmla="*/ 23 w 23"/>
                  <a:gd name="T7" fmla="*/ 23 h 112"/>
                  <a:gd name="T8" fmla="*/ 23 w 23"/>
                  <a:gd name="T9" fmla="*/ 31 h 112"/>
                  <a:gd name="T10" fmla="*/ 21 w 23"/>
                  <a:gd name="T11" fmla="*/ 50 h 112"/>
                  <a:gd name="T12" fmla="*/ 18 w 23"/>
                  <a:gd name="T13" fmla="*/ 68 h 112"/>
                  <a:gd name="T14" fmla="*/ 13 w 23"/>
                  <a:gd name="T15" fmla="*/ 85 h 112"/>
                  <a:gd name="T16" fmla="*/ 8 w 23"/>
                  <a:gd name="T17" fmla="*/ 99 h 112"/>
                  <a:gd name="T18" fmla="*/ 5 w 23"/>
                  <a:gd name="T19" fmla="*/ 104 h 112"/>
                  <a:gd name="T20" fmla="*/ 4 w 23"/>
                  <a:gd name="T21" fmla="*/ 108 h 112"/>
                  <a:gd name="T22" fmla="*/ 1 w 23"/>
                  <a:gd name="T23" fmla="*/ 111 h 112"/>
                  <a:gd name="T24" fmla="*/ 0 w 23"/>
                  <a:gd name="T25" fmla="*/ 112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12"/>
                  <a:gd name="T41" fmla="*/ 23 w 23"/>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12">
                    <a:moveTo>
                      <a:pt x="21" y="0"/>
                    </a:moveTo>
                    <a:lnTo>
                      <a:pt x="22" y="7"/>
                    </a:lnTo>
                    <a:lnTo>
                      <a:pt x="23" y="14"/>
                    </a:lnTo>
                    <a:lnTo>
                      <a:pt x="23" y="23"/>
                    </a:lnTo>
                    <a:lnTo>
                      <a:pt x="23" y="31"/>
                    </a:lnTo>
                    <a:lnTo>
                      <a:pt x="21" y="50"/>
                    </a:lnTo>
                    <a:lnTo>
                      <a:pt x="18" y="68"/>
                    </a:lnTo>
                    <a:lnTo>
                      <a:pt x="13" y="85"/>
                    </a:lnTo>
                    <a:lnTo>
                      <a:pt x="8" y="99"/>
                    </a:lnTo>
                    <a:lnTo>
                      <a:pt x="5" y="104"/>
                    </a:lnTo>
                    <a:lnTo>
                      <a:pt x="4" y="108"/>
                    </a:lnTo>
                    <a:lnTo>
                      <a:pt x="1" y="111"/>
                    </a:lnTo>
                    <a:lnTo>
                      <a:pt x="0" y="112"/>
                    </a:lnTo>
                  </a:path>
                </a:pathLst>
              </a:custGeom>
              <a:noFill/>
              <a:ln w="4763">
                <a:solidFill>
                  <a:srgbClr val="004A8F"/>
                </a:solidFill>
                <a:round/>
                <a:headEnd/>
                <a:tailEnd/>
              </a:ln>
            </p:spPr>
            <p:txBody>
              <a:bodyPr/>
              <a:lstStyle/>
              <a:p>
                <a:pPr fontAlgn="t"/>
                <a:endParaRPr lang="en-US"/>
              </a:p>
            </p:txBody>
          </p:sp>
          <p:sp>
            <p:nvSpPr>
              <p:cNvPr id="43257" name="Line 187"/>
              <p:cNvSpPr>
                <a:spLocks noChangeShapeType="1"/>
              </p:cNvSpPr>
              <p:nvPr/>
            </p:nvSpPr>
            <p:spPr bwMode="auto">
              <a:xfrm flipH="1">
                <a:off x="4573" y="1550"/>
                <a:ext cx="1" cy="1"/>
              </a:xfrm>
              <a:prstGeom prst="line">
                <a:avLst/>
              </a:prstGeom>
              <a:noFill/>
              <a:ln w="4763">
                <a:solidFill>
                  <a:srgbClr val="004A8F"/>
                </a:solidFill>
                <a:round/>
                <a:headEnd/>
                <a:tailEnd/>
              </a:ln>
            </p:spPr>
            <p:txBody>
              <a:bodyPr/>
              <a:lstStyle/>
              <a:p>
                <a:endParaRPr lang="en-US"/>
              </a:p>
            </p:txBody>
          </p:sp>
          <p:sp>
            <p:nvSpPr>
              <p:cNvPr id="43258" name="Freeform 188"/>
              <p:cNvSpPr>
                <a:spLocks/>
              </p:cNvSpPr>
              <p:nvPr/>
            </p:nvSpPr>
            <p:spPr bwMode="auto">
              <a:xfrm>
                <a:off x="4572" y="1550"/>
                <a:ext cx="1" cy="1"/>
              </a:xfrm>
              <a:custGeom>
                <a:avLst/>
                <a:gdLst>
                  <a:gd name="T0" fmla="*/ 5 w 5"/>
                  <a:gd name="T1" fmla="*/ 0 h 1"/>
                  <a:gd name="T2" fmla="*/ 4 w 5"/>
                  <a:gd name="T3" fmla="*/ 1 h 1"/>
                  <a:gd name="T4" fmla="*/ 4 w 5"/>
                  <a:gd name="T5" fmla="*/ 1 h 1"/>
                  <a:gd name="T6" fmla="*/ 1 w 5"/>
                  <a:gd name="T7" fmla="*/ 1 h 1"/>
                  <a:gd name="T8" fmla="*/ 0 w 5"/>
                  <a:gd name="T9" fmla="*/ 1 h 1"/>
                  <a:gd name="T10" fmla="*/ 0 60000 65536"/>
                  <a:gd name="T11" fmla="*/ 0 60000 65536"/>
                  <a:gd name="T12" fmla="*/ 0 60000 65536"/>
                  <a:gd name="T13" fmla="*/ 0 60000 65536"/>
                  <a:gd name="T14" fmla="*/ 0 60000 65536"/>
                  <a:gd name="T15" fmla="*/ 0 w 5"/>
                  <a:gd name="T16" fmla="*/ 0 h 1"/>
                  <a:gd name="T17" fmla="*/ 5 w 5"/>
                  <a:gd name="T18" fmla="*/ 1 h 1"/>
                </a:gdLst>
                <a:ahLst/>
                <a:cxnLst>
                  <a:cxn ang="T10">
                    <a:pos x="T0" y="T1"/>
                  </a:cxn>
                  <a:cxn ang="T11">
                    <a:pos x="T2" y="T3"/>
                  </a:cxn>
                  <a:cxn ang="T12">
                    <a:pos x="T4" y="T5"/>
                  </a:cxn>
                  <a:cxn ang="T13">
                    <a:pos x="T6" y="T7"/>
                  </a:cxn>
                  <a:cxn ang="T14">
                    <a:pos x="T8" y="T9"/>
                  </a:cxn>
                </a:cxnLst>
                <a:rect l="T15" t="T16" r="T17" b="T18"/>
                <a:pathLst>
                  <a:path w="5" h="1">
                    <a:moveTo>
                      <a:pt x="5" y="0"/>
                    </a:moveTo>
                    <a:lnTo>
                      <a:pt x="4" y="1"/>
                    </a:lnTo>
                    <a:lnTo>
                      <a:pt x="1" y="1"/>
                    </a:lnTo>
                    <a:lnTo>
                      <a:pt x="0" y="1"/>
                    </a:lnTo>
                  </a:path>
                </a:pathLst>
              </a:custGeom>
              <a:noFill/>
              <a:ln w="4763">
                <a:solidFill>
                  <a:srgbClr val="004A8F"/>
                </a:solidFill>
                <a:round/>
                <a:headEnd/>
                <a:tailEnd/>
              </a:ln>
            </p:spPr>
            <p:txBody>
              <a:bodyPr/>
              <a:lstStyle/>
              <a:p>
                <a:pPr fontAlgn="t"/>
                <a:endParaRPr lang="en-US"/>
              </a:p>
            </p:txBody>
          </p:sp>
          <p:sp>
            <p:nvSpPr>
              <p:cNvPr id="43259" name="Freeform 189"/>
              <p:cNvSpPr>
                <a:spLocks/>
              </p:cNvSpPr>
              <p:nvPr/>
            </p:nvSpPr>
            <p:spPr bwMode="auto">
              <a:xfrm>
                <a:off x="4535" y="1521"/>
                <a:ext cx="37" cy="29"/>
              </a:xfrm>
              <a:custGeom>
                <a:avLst/>
                <a:gdLst>
                  <a:gd name="T0" fmla="*/ 148 w 148"/>
                  <a:gd name="T1" fmla="*/ 114 h 116"/>
                  <a:gd name="T2" fmla="*/ 131 w 148"/>
                  <a:gd name="T3" fmla="*/ 114 h 116"/>
                  <a:gd name="T4" fmla="*/ 131 w 148"/>
                  <a:gd name="T5" fmla="*/ 114 h 116"/>
                  <a:gd name="T6" fmla="*/ 22 w 148"/>
                  <a:gd name="T7" fmla="*/ 116 h 116"/>
                  <a:gd name="T8" fmla="*/ 18 w 148"/>
                  <a:gd name="T9" fmla="*/ 113 h 116"/>
                  <a:gd name="T10" fmla="*/ 0 w 148"/>
                  <a:gd name="T11" fmla="*/ 77 h 116"/>
                  <a:gd name="T12" fmla="*/ 9 w 148"/>
                  <a:gd name="T13" fmla="*/ 0 h 116"/>
                  <a:gd name="T14" fmla="*/ 0 60000 65536"/>
                  <a:gd name="T15" fmla="*/ 0 60000 65536"/>
                  <a:gd name="T16" fmla="*/ 0 60000 65536"/>
                  <a:gd name="T17" fmla="*/ 0 60000 65536"/>
                  <a:gd name="T18" fmla="*/ 0 60000 65536"/>
                  <a:gd name="T19" fmla="*/ 0 60000 65536"/>
                  <a:gd name="T20" fmla="*/ 0 60000 65536"/>
                  <a:gd name="T21" fmla="*/ 0 w 148"/>
                  <a:gd name="T22" fmla="*/ 0 h 116"/>
                  <a:gd name="T23" fmla="*/ 148 w 148"/>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16">
                    <a:moveTo>
                      <a:pt x="148" y="114"/>
                    </a:moveTo>
                    <a:lnTo>
                      <a:pt x="131" y="114"/>
                    </a:lnTo>
                    <a:lnTo>
                      <a:pt x="22" y="116"/>
                    </a:lnTo>
                    <a:lnTo>
                      <a:pt x="18" y="113"/>
                    </a:lnTo>
                    <a:lnTo>
                      <a:pt x="0" y="77"/>
                    </a:lnTo>
                    <a:lnTo>
                      <a:pt x="9" y="0"/>
                    </a:lnTo>
                  </a:path>
                </a:pathLst>
              </a:custGeom>
              <a:noFill/>
              <a:ln w="4763">
                <a:solidFill>
                  <a:srgbClr val="004A8F"/>
                </a:solidFill>
                <a:round/>
                <a:headEnd/>
                <a:tailEnd/>
              </a:ln>
            </p:spPr>
            <p:txBody>
              <a:bodyPr/>
              <a:lstStyle/>
              <a:p>
                <a:pPr fontAlgn="t"/>
                <a:endParaRPr lang="en-US"/>
              </a:p>
            </p:txBody>
          </p:sp>
          <p:sp>
            <p:nvSpPr>
              <p:cNvPr id="43260" name="Freeform 190"/>
              <p:cNvSpPr>
                <a:spLocks/>
              </p:cNvSpPr>
              <p:nvPr/>
            </p:nvSpPr>
            <p:spPr bwMode="auto">
              <a:xfrm>
                <a:off x="4536" y="1520"/>
                <a:ext cx="44" cy="1"/>
              </a:xfrm>
              <a:custGeom>
                <a:avLst/>
                <a:gdLst>
                  <a:gd name="T0" fmla="*/ 0 w 174"/>
                  <a:gd name="T1" fmla="*/ 4 h 7"/>
                  <a:gd name="T2" fmla="*/ 6 w 174"/>
                  <a:gd name="T3" fmla="*/ 0 h 7"/>
                  <a:gd name="T4" fmla="*/ 43 w 174"/>
                  <a:gd name="T5" fmla="*/ 2 h 7"/>
                  <a:gd name="T6" fmla="*/ 174 w 174"/>
                  <a:gd name="T7" fmla="*/ 7 h 7"/>
                  <a:gd name="T8" fmla="*/ 0 60000 65536"/>
                  <a:gd name="T9" fmla="*/ 0 60000 65536"/>
                  <a:gd name="T10" fmla="*/ 0 60000 65536"/>
                  <a:gd name="T11" fmla="*/ 0 60000 65536"/>
                  <a:gd name="T12" fmla="*/ 0 w 174"/>
                  <a:gd name="T13" fmla="*/ 0 h 7"/>
                  <a:gd name="T14" fmla="*/ 174 w 174"/>
                  <a:gd name="T15" fmla="*/ 7 h 7"/>
                </a:gdLst>
                <a:ahLst/>
                <a:cxnLst>
                  <a:cxn ang="T8">
                    <a:pos x="T0" y="T1"/>
                  </a:cxn>
                  <a:cxn ang="T9">
                    <a:pos x="T2" y="T3"/>
                  </a:cxn>
                  <a:cxn ang="T10">
                    <a:pos x="T4" y="T5"/>
                  </a:cxn>
                  <a:cxn ang="T11">
                    <a:pos x="T6" y="T7"/>
                  </a:cxn>
                </a:cxnLst>
                <a:rect l="T12" t="T13" r="T14" b="T15"/>
                <a:pathLst>
                  <a:path w="174" h="7">
                    <a:moveTo>
                      <a:pt x="0" y="4"/>
                    </a:moveTo>
                    <a:lnTo>
                      <a:pt x="6" y="0"/>
                    </a:lnTo>
                    <a:lnTo>
                      <a:pt x="43" y="2"/>
                    </a:lnTo>
                    <a:lnTo>
                      <a:pt x="174" y="7"/>
                    </a:lnTo>
                  </a:path>
                </a:pathLst>
              </a:custGeom>
              <a:noFill/>
              <a:ln w="4763">
                <a:solidFill>
                  <a:srgbClr val="004A8F"/>
                </a:solidFill>
                <a:round/>
                <a:headEnd/>
                <a:tailEnd/>
              </a:ln>
            </p:spPr>
            <p:txBody>
              <a:bodyPr/>
              <a:lstStyle/>
              <a:p>
                <a:pPr fontAlgn="t"/>
                <a:endParaRPr lang="en-US"/>
              </a:p>
            </p:txBody>
          </p:sp>
          <p:sp>
            <p:nvSpPr>
              <p:cNvPr id="43261" name="Freeform 191"/>
              <p:cNvSpPr>
                <a:spLocks/>
              </p:cNvSpPr>
              <p:nvPr/>
            </p:nvSpPr>
            <p:spPr bwMode="auto">
              <a:xfrm>
                <a:off x="4575" y="1521"/>
                <a:ext cx="5" cy="29"/>
              </a:xfrm>
              <a:custGeom>
                <a:avLst/>
                <a:gdLst>
                  <a:gd name="T0" fmla="*/ 20 w 23"/>
                  <a:gd name="T1" fmla="*/ 0 h 114"/>
                  <a:gd name="T2" fmla="*/ 23 w 23"/>
                  <a:gd name="T3" fmla="*/ 6 h 114"/>
                  <a:gd name="T4" fmla="*/ 23 w 23"/>
                  <a:gd name="T5" fmla="*/ 14 h 114"/>
                  <a:gd name="T6" fmla="*/ 23 w 23"/>
                  <a:gd name="T7" fmla="*/ 22 h 114"/>
                  <a:gd name="T8" fmla="*/ 23 w 23"/>
                  <a:gd name="T9" fmla="*/ 31 h 114"/>
                  <a:gd name="T10" fmla="*/ 22 w 23"/>
                  <a:gd name="T11" fmla="*/ 50 h 114"/>
                  <a:gd name="T12" fmla="*/ 18 w 23"/>
                  <a:gd name="T13" fmla="*/ 69 h 114"/>
                  <a:gd name="T14" fmla="*/ 12 w 23"/>
                  <a:gd name="T15" fmla="*/ 86 h 114"/>
                  <a:gd name="T16" fmla="*/ 7 w 23"/>
                  <a:gd name="T17" fmla="*/ 101 h 114"/>
                  <a:gd name="T18" fmla="*/ 6 w 23"/>
                  <a:gd name="T19" fmla="*/ 107 h 114"/>
                  <a:gd name="T20" fmla="*/ 3 w 23"/>
                  <a:gd name="T21" fmla="*/ 110 h 114"/>
                  <a:gd name="T22" fmla="*/ 1 w 23"/>
                  <a:gd name="T23" fmla="*/ 113 h 114"/>
                  <a:gd name="T24" fmla="*/ 0 w 23"/>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14"/>
                  <a:gd name="T41" fmla="*/ 23 w 23"/>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14">
                    <a:moveTo>
                      <a:pt x="20" y="0"/>
                    </a:moveTo>
                    <a:lnTo>
                      <a:pt x="23" y="6"/>
                    </a:lnTo>
                    <a:lnTo>
                      <a:pt x="23" y="14"/>
                    </a:lnTo>
                    <a:lnTo>
                      <a:pt x="23" y="22"/>
                    </a:lnTo>
                    <a:lnTo>
                      <a:pt x="23" y="31"/>
                    </a:lnTo>
                    <a:lnTo>
                      <a:pt x="22" y="50"/>
                    </a:lnTo>
                    <a:lnTo>
                      <a:pt x="18" y="69"/>
                    </a:lnTo>
                    <a:lnTo>
                      <a:pt x="12" y="86"/>
                    </a:lnTo>
                    <a:lnTo>
                      <a:pt x="7" y="101"/>
                    </a:lnTo>
                    <a:lnTo>
                      <a:pt x="6" y="107"/>
                    </a:lnTo>
                    <a:lnTo>
                      <a:pt x="3" y="110"/>
                    </a:lnTo>
                    <a:lnTo>
                      <a:pt x="1" y="113"/>
                    </a:lnTo>
                    <a:lnTo>
                      <a:pt x="0" y="114"/>
                    </a:lnTo>
                  </a:path>
                </a:pathLst>
              </a:custGeom>
              <a:noFill/>
              <a:ln w="4763">
                <a:solidFill>
                  <a:srgbClr val="004A8F"/>
                </a:solidFill>
                <a:round/>
                <a:headEnd/>
                <a:tailEnd/>
              </a:ln>
            </p:spPr>
            <p:txBody>
              <a:bodyPr/>
              <a:lstStyle/>
              <a:p>
                <a:pPr fontAlgn="t"/>
                <a:endParaRPr lang="en-US"/>
              </a:p>
            </p:txBody>
          </p:sp>
          <p:sp>
            <p:nvSpPr>
              <p:cNvPr id="43262" name="Line 192"/>
              <p:cNvSpPr>
                <a:spLocks noChangeShapeType="1"/>
              </p:cNvSpPr>
              <p:nvPr/>
            </p:nvSpPr>
            <p:spPr bwMode="auto">
              <a:xfrm flipH="1">
                <a:off x="4573" y="1550"/>
                <a:ext cx="2" cy="1"/>
              </a:xfrm>
              <a:prstGeom prst="line">
                <a:avLst/>
              </a:prstGeom>
              <a:noFill/>
              <a:ln w="4763">
                <a:solidFill>
                  <a:srgbClr val="004A8F"/>
                </a:solidFill>
                <a:round/>
                <a:headEnd/>
                <a:tailEnd/>
              </a:ln>
            </p:spPr>
            <p:txBody>
              <a:bodyPr/>
              <a:lstStyle/>
              <a:p>
                <a:endParaRPr lang="en-US"/>
              </a:p>
            </p:txBody>
          </p:sp>
          <p:sp>
            <p:nvSpPr>
              <p:cNvPr id="43263" name="Freeform 193"/>
              <p:cNvSpPr>
                <a:spLocks/>
              </p:cNvSpPr>
              <p:nvPr/>
            </p:nvSpPr>
            <p:spPr bwMode="auto">
              <a:xfrm>
                <a:off x="4572" y="1550"/>
                <a:ext cx="1" cy="1"/>
              </a:xfrm>
              <a:custGeom>
                <a:avLst/>
                <a:gdLst>
                  <a:gd name="T0" fmla="*/ 6 w 6"/>
                  <a:gd name="T1" fmla="*/ 0 h 1"/>
                  <a:gd name="T2" fmla="*/ 6 w 6"/>
                  <a:gd name="T3" fmla="*/ 1 h 1"/>
                  <a:gd name="T4" fmla="*/ 5 w 6"/>
                  <a:gd name="T5" fmla="*/ 1 h 1"/>
                  <a:gd name="T6" fmla="*/ 3 w 6"/>
                  <a:gd name="T7" fmla="*/ 1 h 1"/>
                  <a:gd name="T8" fmla="*/ 0 w 6"/>
                  <a:gd name="T9" fmla="*/ 0 h 1"/>
                  <a:gd name="T10" fmla="*/ 0 60000 65536"/>
                  <a:gd name="T11" fmla="*/ 0 60000 65536"/>
                  <a:gd name="T12" fmla="*/ 0 60000 65536"/>
                  <a:gd name="T13" fmla="*/ 0 60000 65536"/>
                  <a:gd name="T14" fmla="*/ 0 60000 65536"/>
                  <a:gd name="T15" fmla="*/ 0 w 6"/>
                  <a:gd name="T16" fmla="*/ 0 h 1"/>
                  <a:gd name="T17" fmla="*/ 6 w 6"/>
                  <a:gd name="T18" fmla="*/ 1 h 1"/>
                </a:gdLst>
                <a:ahLst/>
                <a:cxnLst>
                  <a:cxn ang="T10">
                    <a:pos x="T0" y="T1"/>
                  </a:cxn>
                  <a:cxn ang="T11">
                    <a:pos x="T2" y="T3"/>
                  </a:cxn>
                  <a:cxn ang="T12">
                    <a:pos x="T4" y="T5"/>
                  </a:cxn>
                  <a:cxn ang="T13">
                    <a:pos x="T6" y="T7"/>
                  </a:cxn>
                  <a:cxn ang="T14">
                    <a:pos x="T8" y="T9"/>
                  </a:cxn>
                </a:cxnLst>
                <a:rect l="T15" t="T16" r="T17" b="T18"/>
                <a:pathLst>
                  <a:path w="6" h="1">
                    <a:moveTo>
                      <a:pt x="6" y="0"/>
                    </a:moveTo>
                    <a:lnTo>
                      <a:pt x="6" y="1"/>
                    </a:lnTo>
                    <a:lnTo>
                      <a:pt x="5" y="1"/>
                    </a:lnTo>
                    <a:lnTo>
                      <a:pt x="3" y="1"/>
                    </a:lnTo>
                    <a:lnTo>
                      <a:pt x="0" y="0"/>
                    </a:lnTo>
                  </a:path>
                </a:pathLst>
              </a:custGeom>
              <a:noFill/>
              <a:ln w="4763">
                <a:solidFill>
                  <a:srgbClr val="004A8F"/>
                </a:solidFill>
                <a:round/>
                <a:headEnd/>
                <a:tailEnd/>
              </a:ln>
            </p:spPr>
            <p:txBody>
              <a:bodyPr/>
              <a:lstStyle/>
              <a:p>
                <a:pPr fontAlgn="t"/>
                <a:endParaRPr lang="en-US"/>
              </a:p>
            </p:txBody>
          </p:sp>
          <p:sp>
            <p:nvSpPr>
              <p:cNvPr id="43264" name="Freeform 194"/>
              <p:cNvSpPr>
                <a:spLocks/>
              </p:cNvSpPr>
              <p:nvPr/>
            </p:nvSpPr>
            <p:spPr bwMode="auto">
              <a:xfrm>
                <a:off x="4534" y="1521"/>
                <a:ext cx="38" cy="30"/>
              </a:xfrm>
              <a:custGeom>
                <a:avLst/>
                <a:gdLst>
                  <a:gd name="T0" fmla="*/ 149 w 149"/>
                  <a:gd name="T1" fmla="*/ 119 h 121"/>
                  <a:gd name="T2" fmla="*/ 127 w 149"/>
                  <a:gd name="T3" fmla="*/ 119 h 121"/>
                  <a:gd name="T4" fmla="*/ 127 w 149"/>
                  <a:gd name="T5" fmla="*/ 120 h 121"/>
                  <a:gd name="T6" fmla="*/ 20 w 149"/>
                  <a:gd name="T7" fmla="*/ 121 h 121"/>
                  <a:gd name="T8" fmla="*/ 17 w 149"/>
                  <a:gd name="T9" fmla="*/ 117 h 121"/>
                  <a:gd name="T10" fmla="*/ 0 w 149"/>
                  <a:gd name="T11" fmla="*/ 83 h 121"/>
                  <a:gd name="T12" fmla="*/ 7 w 149"/>
                  <a:gd name="T13" fmla="*/ 0 h 121"/>
                  <a:gd name="T14" fmla="*/ 0 60000 65536"/>
                  <a:gd name="T15" fmla="*/ 0 60000 65536"/>
                  <a:gd name="T16" fmla="*/ 0 60000 65536"/>
                  <a:gd name="T17" fmla="*/ 0 60000 65536"/>
                  <a:gd name="T18" fmla="*/ 0 60000 65536"/>
                  <a:gd name="T19" fmla="*/ 0 60000 65536"/>
                  <a:gd name="T20" fmla="*/ 0 60000 65536"/>
                  <a:gd name="T21" fmla="*/ 0 w 149"/>
                  <a:gd name="T22" fmla="*/ 0 h 121"/>
                  <a:gd name="T23" fmla="*/ 149 w 149"/>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21">
                    <a:moveTo>
                      <a:pt x="149" y="119"/>
                    </a:moveTo>
                    <a:lnTo>
                      <a:pt x="127" y="119"/>
                    </a:lnTo>
                    <a:lnTo>
                      <a:pt x="127" y="120"/>
                    </a:lnTo>
                    <a:lnTo>
                      <a:pt x="20" y="121"/>
                    </a:lnTo>
                    <a:lnTo>
                      <a:pt x="17" y="117"/>
                    </a:lnTo>
                    <a:lnTo>
                      <a:pt x="0" y="83"/>
                    </a:lnTo>
                    <a:lnTo>
                      <a:pt x="7" y="0"/>
                    </a:lnTo>
                  </a:path>
                </a:pathLst>
              </a:custGeom>
              <a:noFill/>
              <a:ln w="4763">
                <a:solidFill>
                  <a:srgbClr val="004A8F"/>
                </a:solidFill>
                <a:round/>
                <a:headEnd/>
                <a:tailEnd/>
              </a:ln>
            </p:spPr>
            <p:txBody>
              <a:bodyPr/>
              <a:lstStyle/>
              <a:p>
                <a:pPr fontAlgn="t"/>
                <a:endParaRPr lang="en-US"/>
              </a:p>
            </p:txBody>
          </p:sp>
          <p:sp>
            <p:nvSpPr>
              <p:cNvPr id="43265" name="Freeform 195"/>
              <p:cNvSpPr>
                <a:spLocks/>
              </p:cNvSpPr>
              <p:nvPr/>
            </p:nvSpPr>
            <p:spPr bwMode="auto">
              <a:xfrm>
                <a:off x="4536" y="1519"/>
                <a:ext cx="45" cy="2"/>
              </a:xfrm>
              <a:custGeom>
                <a:avLst/>
                <a:gdLst>
                  <a:gd name="T0" fmla="*/ 0 w 180"/>
                  <a:gd name="T1" fmla="*/ 5 h 6"/>
                  <a:gd name="T2" fmla="*/ 6 w 180"/>
                  <a:gd name="T3" fmla="*/ 0 h 6"/>
                  <a:gd name="T4" fmla="*/ 53 w 180"/>
                  <a:gd name="T5" fmla="*/ 1 h 6"/>
                  <a:gd name="T6" fmla="*/ 180 w 180"/>
                  <a:gd name="T7" fmla="*/ 6 h 6"/>
                  <a:gd name="T8" fmla="*/ 0 60000 65536"/>
                  <a:gd name="T9" fmla="*/ 0 60000 65536"/>
                  <a:gd name="T10" fmla="*/ 0 60000 65536"/>
                  <a:gd name="T11" fmla="*/ 0 60000 65536"/>
                  <a:gd name="T12" fmla="*/ 0 w 180"/>
                  <a:gd name="T13" fmla="*/ 0 h 6"/>
                  <a:gd name="T14" fmla="*/ 180 w 180"/>
                  <a:gd name="T15" fmla="*/ 6 h 6"/>
                </a:gdLst>
                <a:ahLst/>
                <a:cxnLst>
                  <a:cxn ang="T8">
                    <a:pos x="T0" y="T1"/>
                  </a:cxn>
                  <a:cxn ang="T9">
                    <a:pos x="T2" y="T3"/>
                  </a:cxn>
                  <a:cxn ang="T10">
                    <a:pos x="T4" y="T5"/>
                  </a:cxn>
                  <a:cxn ang="T11">
                    <a:pos x="T6" y="T7"/>
                  </a:cxn>
                </a:cxnLst>
                <a:rect l="T12" t="T13" r="T14" b="T15"/>
                <a:pathLst>
                  <a:path w="180" h="6">
                    <a:moveTo>
                      <a:pt x="0" y="5"/>
                    </a:moveTo>
                    <a:lnTo>
                      <a:pt x="6" y="0"/>
                    </a:lnTo>
                    <a:lnTo>
                      <a:pt x="53" y="1"/>
                    </a:lnTo>
                    <a:lnTo>
                      <a:pt x="180" y="6"/>
                    </a:lnTo>
                  </a:path>
                </a:pathLst>
              </a:custGeom>
              <a:noFill/>
              <a:ln w="4763">
                <a:solidFill>
                  <a:srgbClr val="004A8F"/>
                </a:solidFill>
                <a:round/>
                <a:headEnd/>
                <a:tailEnd/>
              </a:ln>
            </p:spPr>
            <p:txBody>
              <a:bodyPr/>
              <a:lstStyle/>
              <a:p>
                <a:pPr fontAlgn="t"/>
                <a:endParaRPr lang="en-US"/>
              </a:p>
            </p:txBody>
          </p:sp>
          <p:sp>
            <p:nvSpPr>
              <p:cNvPr id="43266" name="Freeform 196"/>
              <p:cNvSpPr>
                <a:spLocks/>
              </p:cNvSpPr>
              <p:nvPr/>
            </p:nvSpPr>
            <p:spPr bwMode="auto">
              <a:xfrm>
                <a:off x="4575" y="1521"/>
                <a:ext cx="6" cy="30"/>
              </a:xfrm>
              <a:custGeom>
                <a:avLst/>
                <a:gdLst>
                  <a:gd name="T0" fmla="*/ 22 w 25"/>
                  <a:gd name="T1" fmla="*/ 0 h 120"/>
                  <a:gd name="T2" fmla="*/ 23 w 25"/>
                  <a:gd name="T3" fmla="*/ 7 h 120"/>
                  <a:gd name="T4" fmla="*/ 23 w 25"/>
                  <a:gd name="T5" fmla="*/ 14 h 120"/>
                  <a:gd name="T6" fmla="*/ 25 w 25"/>
                  <a:gd name="T7" fmla="*/ 22 h 120"/>
                  <a:gd name="T8" fmla="*/ 23 w 25"/>
                  <a:gd name="T9" fmla="*/ 31 h 120"/>
                  <a:gd name="T10" fmla="*/ 22 w 25"/>
                  <a:gd name="T11" fmla="*/ 52 h 120"/>
                  <a:gd name="T12" fmla="*/ 18 w 25"/>
                  <a:gd name="T13" fmla="*/ 71 h 120"/>
                  <a:gd name="T14" fmla="*/ 13 w 25"/>
                  <a:gd name="T15" fmla="*/ 90 h 120"/>
                  <a:gd name="T16" fmla="*/ 9 w 25"/>
                  <a:gd name="T17" fmla="*/ 106 h 120"/>
                  <a:gd name="T18" fmla="*/ 7 w 25"/>
                  <a:gd name="T19" fmla="*/ 111 h 120"/>
                  <a:gd name="T20" fmla="*/ 4 w 25"/>
                  <a:gd name="T21" fmla="*/ 116 h 120"/>
                  <a:gd name="T22" fmla="*/ 3 w 25"/>
                  <a:gd name="T23" fmla="*/ 119 h 120"/>
                  <a:gd name="T24" fmla="*/ 0 w 25"/>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120"/>
                  <a:gd name="T41" fmla="*/ 25 w 25"/>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120">
                    <a:moveTo>
                      <a:pt x="22" y="0"/>
                    </a:moveTo>
                    <a:lnTo>
                      <a:pt x="23" y="7"/>
                    </a:lnTo>
                    <a:lnTo>
                      <a:pt x="23" y="14"/>
                    </a:lnTo>
                    <a:lnTo>
                      <a:pt x="25" y="22"/>
                    </a:lnTo>
                    <a:lnTo>
                      <a:pt x="23" y="31"/>
                    </a:lnTo>
                    <a:lnTo>
                      <a:pt x="22" y="52"/>
                    </a:lnTo>
                    <a:lnTo>
                      <a:pt x="18" y="71"/>
                    </a:lnTo>
                    <a:lnTo>
                      <a:pt x="13" y="90"/>
                    </a:lnTo>
                    <a:lnTo>
                      <a:pt x="9" y="106"/>
                    </a:lnTo>
                    <a:lnTo>
                      <a:pt x="7" y="111"/>
                    </a:lnTo>
                    <a:lnTo>
                      <a:pt x="4" y="116"/>
                    </a:lnTo>
                    <a:lnTo>
                      <a:pt x="3" y="119"/>
                    </a:lnTo>
                    <a:lnTo>
                      <a:pt x="0" y="120"/>
                    </a:lnTo>
                  </a:path>
                </a:pathLst>
              </a:custGeom>
              <a:noFill/>
              <a:ln w="4763">
                <a:solidFill>
                  <a:srgbClr val="004A8F"/>
                </a:solidFill>
                <a:round/>
                <a:headEnd/>
                <a:tailEnd/>
              </a:ln>
            </p:spPr>
            <p:txBody>
              <a:bodyPr/>
              <a:lstStyle/>
              <a:p>
                <a:pPr fontAlgn="t"/>
                <a:endParaRPr lang="en-US"/>
              </a:p>
            </p:txBody>
          </p:sp>
          <p:sp>
            <p:nvSpPr>
              <p:cNvPr id="43267" name="Line 197"/>
              <p:cNvSpPr>
                <a:spLocks noChangeShapeType="1"/>
              </p:cNvSpPr>
              <p:nvPr/>
            </p:nvSpPr>
            <p:spPr bwMode="auto">
              <a:xfrm flipH="1">
                <a:off x="4574" y="1551"/>
                <a:ext cx="1" cy="1"/>
              </a:xfrm>
              <a:prstGeom prst="line">
                <a:avLst/>
              </a:prstGeom>
              <a:noFill/>
              <a:ln w="4763">
                <a:solidFill>
                  <a:srgbClr val="004A8F"/>
                </a:solidFill>
                <a:round/>
                <a:headEnd/>
                <a:tailEnd/>
              </a:ln>
            </p:spPr>
            <p:txBody>
              <a:bodyPr/>
              <a:lstStyle/>
              <a:p>
                <a:endParaRPr lang="en-US"/>
              </a:p>
            </p:txBody>
          </p:sp>
          <p:sp>
            <p:nvSpPr>
              <p:cNvPr id="43268" name="Freeform 198"/>
              <p:cNvSpPr>
                <a:spLocks/>
              </p:cNvSpPr>
              <p:nvPr/>
            </p:nvSpPr>
            <p:spPr bwMode="auto">
              <a:xfrm>
                <a:off x="4572" y="1551"/>
                <a:ext cx="2" cy="1"/>
              </a:xfrm>
              <a:custGeom>
                <a:avLst/>
                <a:gdLst>
                  <a:gd name="T0" fmla="*/ 7 w 7"/>
                  <a:gd name="T1" fmla="*/ 0 h 3"/>
                  <a:gd name="T2" fmla="*/ 7 w 7"/>
                  <a:gd name="T3" fmla="*/ 2 h 3"/>
                  <a:gd name="T4" fmla="*/ 5 w 7"/>
                  <a:gd name="T5" fmla="*/ 3 h 3"/>
                  <a:gd name="T6" fmla="*/ 2 w 7"/>
                  <a:gd name="T7" fmla="*/ 2 h 3"/>
                  <a:gd name="T8" fmla="*/ 0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7" y="2"/>
                    </a:lnTo>
                    <a:lnTo>
                      <a:pt x="5" y="3"/>
                    </a:lnTo>
                    <a:lnTo>
                      <a:pt x="2" y="2"/>
                    </a:lnTo>
                    <a:lnTo>
                      <a:pt x="0" y="0"/>
                    </a:lnTo>
                  </a:path>
                </a:pathLst>
              </a:custGeom>
              <a:noFill/>
              <a:ln w="4763">
                <a:solidFill>
                  <a:srgbClr val="004A8F"/>
                </a:solidFill>
                <a:round/>
                <a:headEnd/>
                <a:tailEnd/>
              </a:ln>
            </p:spPr>
            <p:txBody>
              <a:bodyPr/>
              <a:lstStyle/>
              <a:p>
                <a:pPr fontAlgn="t"/>
                <a:endParaRPr lang="en-US"/>
              </a:p>
            </p:txBody>
          </p:sp>
          <p:sp>
            <p:nvSpPr>
              <p:cNvPr id="43269" name="Freeform 199"/>
              <p:cNvSpPr>
                <a:spLocks/>
              </p:cNvSpPr>
              <p:nvPr/>
            </p:nvSpPr>
            <p:spPr bwMode="auto">
              <a:xfrm>
                <a:off x="4534" y="1520"/>
                <a:ext cx="38" cy="31"/>
              </a:xfrm>
              <a:custGeom>
                <a:avLst/>
                <a:gdLst>
                  <a:gd name="T0" fmla="*/ 153 w 153"/>
                  <a:gd name="T1" fmla="*/ 122 h 124"/>
                  <a:gd name="T2" fmla="*/ 125 w 153"/>
                  <a:gd name="T3" fmla="*/ 122 h 124"/>
                  <a:gd name="T4" fmla="*/ 125 w 153"/>
                  <a:gd name="T5" fmla="*/ 124 h 124"/>
                  <a:gd name="T6" fmla="*/ 21 w 153"/>
                  <a:gd name="T7" fmla="*/ 124 h 124"/>
                  <a:gd name="T8" fmla="*/ 16 w 153"/>
                  <a:gd name="T9" fmla="*/ 120 h 124"/>
                  <a:gd name="T10" fmla="*/ 0 w 153"/>
                  <a:gd name="T11" fmla="*/ 86 h 124"/>
                  <a:gd name="T12" fmla="*/ 8 w 153"/>
                  <a:gd name="T13" fmla="*/ 0 h 124"/>
                  <a:gd name="T14" fmla="*/ 0 60000 65536"/>
                  <a:gd name="T15" fmla="*/ 0 60000 65536"/>
                  <a:gd name="T16" fmla="*/ 0 60000 65536"/>
                  <a:gd name="T17" fmla="*/ 0 60000 65536"/>
                  <a:gd name="T18" fmla="*/ 0 60000 65536"/>
                  <a:gd name="T19" fmla="*/ 0 60000 65536"/>
                  <a:gd name="T20" fmla="*/ 0 60000 65536"/>
                  <a:gd name="T21" fmla="*/ 0 w 153"/>
                  <a:gd name="T22" fmla="*/ 0 h 124"/>
                  <a:gd name="T23" fmla="*/ 153 w 153"/>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24">
                    <a:moveTo>
                      <a:pt x="153" y="122"/>
                    </a:moveTo>
                    <a:lnTo>
                      <a:pt x="125" y="122"/>
                    </a:lnTo>
                    <a:lnTo>
                      <a:pt x="125" y="124"/>
                    </a:lnTo>
                    <a:lnTo>
                      <a:pt x="21" y="124"/>
                    </a:lnTo>
                    <a:lnTo>
                      <a:pt x="16" y="120"/>
                    </a:lnTo>
                    <a:lnTo>
                      <a:pt x="0" y="86"/>
                    </a:lnTo>
                    <a:lnTo>
                      <a:pt x="8" y="0"/>
                    </a:lnTo>
                  </a:path>
                </a:pathLst>
              </a:custGeom>
              <a:noFill/>
              <a:ln w="4763">
                <a:solidFill>
                  <a:srgbClr val="004A8F"/>
                </a:solidFill>
                <a:round/>
                <a:headEnd/>
                <a:tailEnd/>
              </a:ln>
            </p:spPr>
            <p:txBody>
              <a:bodyPr/>
              <a:lstStyle/>
              <a:p>
                <a:pPr fontAlgn="t"/>
                <a:endParaRPr lang="en-US"/>
              </a:p>
            </p:txBody>
          </p:sp>
          <p:sp>
            <p:nvSpPr>
              <p:cNvPr id="43270" name="Freeform 200"/>
              <p:cNvSpPr>
                <a:spLocks/>
              </p:cNvSpPr>
              <p:nvPr/>
            </p:nvSpPr>
            <p:spPr bwMode="auto">
              <a:xfrm>
                <a:off x="4535" y="1519"/>
                <a:ext cx="46" cy="1"/>
              </a:xfrm>
              <a:custGeom>
                <a:avLst/>
                <a:gdLst>
                  <a:gd name="T0" fmla="*/ 0 w 186"/>
                  <a:gd name="T1" fmla="*/ 7 h 8"/>
                  <a:gd name="T2" fmla="*/ 8 w 186"/>
                  <a:gd name="T3" fmla="*/ 0 h 8"/>
                  <a:gd name="T4" fmla="*/ 62 w 186"/>
                  <a:gd name="T5" fmla="*/ 2 h 8"/>
                  <a:gd name="T6" fmla="*/ 186 w 186"/>
                  <a:gd name="T7" fmla="*/ 8 h 8"/>
                  <a:gd name="T8" fmla="*/ 0 60000 65536"/>
                  <a:gd name="T9" fmla="*/ 0 60000 65536"/>
                  <a:gd name="T10" fmla="*/ 0 60000 65536"/>
                  <a:gd name="T11" fmla="*/ 0 60000 65536"/>
                  <a:gd name="T12" fmla="*/ 0 w 186"/>
                  <a:gd name="T13" fmla="*/ 0 h 8"/>
                  <a:gd name="T14" fmla="*/ 186 w 186"/>
                  <a:gd name="T15" fmla="*/ 8 h 8"/>
                </a:gdLst>
                <a:ahLst/>
                <a:cxnLst>
                  <a:cxn ang="T8">
                    <a:pos x="T0" y="T1"/>
                  </a:cxn>
                  <a:cxn ang="T9">
                    <a:pos x="T2" y="T3"/>
                  </a:cxn>
                  <a:cxn ang="T10">
                    <a:pos x="T4" y="T5"/>
                  </a:cxn>
                  <a:cxn ang="T11">
                    <a:pos x="T6" y="T7"/>
                  </a:cxn>
                </a:cxnLst>
                <a:rect l="T12" t="T13" r="T14" b="T15"/>
                <a:pathLst>
                  <a:path w="186" h="8">
                    <a:moveTo>
                      <a:pt x="0" y="7"/>
                    </a:moveTo>
                    <a:lnTo>
                      <a:pt x="8" y="0"/>
                    </a:lnTo>
                    <a:lnTo>
                      <a:pt x="62" y="2"/>
                    </a:lnTo>
                    <a:lnTo>
                      <a:pt x="186" y="8"/>
                    </a:lnTo>
                  </a:path>
                </a:pathLst>
              </a:custGeom>
              <a:noFill/>
              <a:ln w="4763">
                <a:solidFill>
                  <a:srgbClr val="004A8F"/>
                </a:solidFill>
                <a:round/>
                <a:headEnd/>
                <a:tailEnd/>
              </a:ln>
            </p:spPr>
            <p:txBody>
              <a:bodyPr/>
              <a:lstStyle/>
              <a:p>
                <a:pPr fontAlgn="t"/>
                <a:endParaRPr lang="en-US"/>
              </a:p>
            </p:txBody>
          </p:sp>
          <p:sp>
            <p:nvSpPr>
              <p:cNvPr id="43271" name="Freeform 201"/>
              <p:cNvSpPr>
                <a:spLocks/>
              </p:cNvSpPr>
              <p:nvPr/>
            </p:nvSpPr>
            <p:spPr bwMode="auto">
              <a:xfrm>
                <a:off x="4576" y="1520"/>
                <a:ext cx="6" cy="31"/>
              </a:xfrm>
              <a:custGeom>
                <a:avLst/>
                <a:gdLst>
                  <a:gd name="T0" fmla="*/ 21 w 23"/>
                  <a:gd name="T1" fmla="*/ 0 h 122"/>
                  <a:gd name="T2" fmla="*/ 22 w 23"/>
                  <a:gd name="T3" fmla="*/ 6 h 122"/>
                  <a:gd name="T4" fmla="*/ 23 w 23"/>
                  <a:gd name="T5" fmla="*/ 13 h 122"/>
                  <a:gd name="T6" fmla="*/ 23 w 23"/>
                  <a:gd name="T7" fmla="*/ 22 h 122"/>
                  <a:gd name="T8" fmla="*/ 22 w 23"/>
                  <a:gd name="T9" fmla="*/ 31 h 122"/>
                  <a:gd name="T10" fmla="*/ 21 w 23"/>
                  <a:gd name="T11" fmla="*/ 51 h 122"/>
                  <a:gd name="T12" fmla="*/ 17 w 23"/>
                  <a:gd name="T13" fmla="*/ 72 h 122"/>
                  <a:gd name="T14" fmla="*/ 12 w 23"/>
                  <a:gd name="T15" fmla="*/ 91 h 122"/>
                  <a:gd name="T16" fmla="*/ 8 w 23"/>
                  <a:gd name="T17" fmla="*/ 107 h 122"/>
                  <a:gd name="T18" fmla="*/ 3 w 23"/>
                  <a:gd name="T19" fmla="*/ 118 h 122"/>
                  <a:gd name="T20" fmla="*/ 0 w 23"/>
                  <a:gd name="T21" fmla="*/ 122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22"/>
                  <a:gd name="T35" fmla="*/ 23 w 23"/>
                  <a:gd name="T36" fmla="*/ 122 h 1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22">
                    <a:moveTo>
                      <a:pt x="21" y="0"/>
                    </a:moveTo>
                    <a:lnTo>
                      <a:pt x="22" y="6"/>
                    </a:lnTo>
                    <a:lnTo>
                      <a:pt x="23" y="13"/>
                    </a:lnTo>
                    <a:lnTo>
                      <a:pt x="23" y="22"/>
                    </a:lnTo>
                    <a:lnTo>
                      <a:pt x="22" y="31"/>
                    </a:lnTo>
                    <a:lnTo>
                      <a:pt x="21" y="51"/>
                    </a:lnTo>
                    <a:lnTo>
                      <a:pt x="17" y="72"/>
                    </a:lnTo>
                    <a:lnTo>
                      <a:pt x="12" y="91"/>
                    </a:lnTo>
                    <a:lnTo>
                      <a:pt x="8" y="107"/>
                    </a:lnTo>
                    <a:lnTo>
                      <a:pt x="3" y="118"/>
                    </a:lnTo>
                    <a:lnTo>
                      <a:pt x="0" y="122"/>
                    </a:lnTo>
                  </a:path>
                </a:pathLst>
              </a:custGeom>
              <a:noFill/>
              <a:ln w="4763">
                <a:solidFill>
                  <a:srgbClr val="004A8F"/>
                </a:solidFill>
                <a:round/>
                <a:headEnd/>
                <a:tailEnd/>
              </a:ln>
            </p:spPr>
            <p:txBody>
              <a:bodyPr/>
              <a:lstStyle/>
              <a:p>
                <a:pPr fontAlgn="t"/>
                <a:endParaRPr lang="en-US"/>
              </a:p>
            </p:txBody>
          </p:sp>
          <p:sp>
            <p:nvSpPr>
              <p:cNvPr id="43272" name="Line 202"/>
              <p:cNvSpPr>
                <a:spLocks noChangeShapeType="1"/>
              </p:cNvSpPr>
              <p:nvPr/>
            </p:nvSpPr>
            <p:spPr bwMode="auto">
              <a:xfrm flipH="1">
                <a:off x="4574" y="1551"/>
                <a:ext cx="2" cy="1"/>
              </a:xfrm>
              <a:prstGeom prst="line">
                <a:avLst/>
              </a:prstGeom>
              <a:noFill/>
              <a:ln w="4763">
                <a:solidFill>
                  <a:srgbClr val="004A8F"/>
                </a:solidFill>
                <a:round/>
                <a:headEnd/>
                <a:tailEnd/>
              </a:ln>
            </p:spPr>
            <p:txBody>
              <a:bodyPr/>
              <a:lstStyle/>
              <a:p>
                <a:endParaRPr lang="en-US"/>
              </a:p>
            </p:txBody>
          </p:sp>
          <p:sp>
            <p:nvSpPr>
              <p:cNvPr id="43273" name="Freeform 203"/>
              <p:cNvSpPr>
                <a:spLocks/>
              </p:cNvSpPr>
              <p:nvPr/>
            </p:nvSpPr>
            <p:spPr bwMode="auto">
              <a:xfrm>
                <a:off x="4572" y="1551"/>
                <a:ext cx="2" cy="1"/>
              </a:xfrm>
              <a:custGeom>
                <a:avLst/>
                <a:gdLst>
                  <a:gd name="T0" fmla="*/ 9 w 9"/>
                  <a:gd name="T1" fmla="*/ 0 h 3"/>
                  <a:gd name="T2" fmla="*/ 8 w 9"/>
                  <a:gd name="T3" fmla="*/ 2 h 3"/>
                  <a:gd name="T4" fmla="*/ 7 w 9"/>
                  <a:gd name="T5" fmla="*/ 3 h 3"/>
                  <a:gd name="T6" fmla="*/ 3 w 9"/>
                  <a:gd name="T7" fmla="*/ 2 h 3"/>
                  <a:gd name="T8" fmla="*/ 0 w 9"/>
                  <a:gd name="T9" fmla="*/ 1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9" y="0"/>
                    </a:moveTo>
                    <a:lnTo>
                      <a:pt x="8" y="2"/>
                    </a:lnTo>
                    <a:lnTo>
                      <a:pt x="7" y="3"/>
                    </a:lnTo>
                    <a:lnTo>
                      <a:pt x="3" y="2"/>
                    </a:lnTo>
                    <a:lnTo>
                      <a:pt x="0" y="1"/>
                    </a:lnTo>
                  </a:path>
                </a:pathLst>
              </a:custGeom>
              <a:noFill/>
              <a:ln w="4763">
                <a:solidFill>
                  <a:srgbClr val="004A8F"/>
                </a:solidFill>
                <a:round/>
                <a:headEnd/>
                <a:tailEnd/>
              </a:ln>
            </p:spPr>
            <p:txBody>
              <a:bodyPr/>
              <a:lstStyle/>
              <a:p>
                <a:pPr fontAlgn="t"/>
                <a:endParaRPr lang="en-US"/>
              </a:p>
            </p:txBody>
          </p:sp>
          <p:sp>
            <p:nvSpPr>
              <p:cNvPr id="43274" name="Freeform 204"/>
              <p:cNvSpPr>
                <a:spLocks/>
              </p:cNvSpPr>
              <p:nvPr/>
            </p:nvSpPr>
            <p:spPr bwMode="auto">
              <a:xfrm>
                <a:off x="4533" y="1520"/>
                <a:ext cx="39" cy="32"/>
              </a:xfrm>
              <a:custGeom>
                <a:avLst/>
                <a:gdLst>
                  <a:gd name="T0" fmla="*/ 155 w 155"/>
                  <a:gd name="T1" fmla="*/ 126 h 127"/>
                  <a:gd name="T2" fmla="*/ 122 w 155"/>
                  <a:gd name="T3" fmla="*/ 126 h 127"/>
                  <a:gd name="T4" fmla="*/ 122 w 155"/>
                  <a:gd name="T5" fmla="*/ 127 h 127"/>
                  <a:gd name="T6" fmla="*/ 22 w 155"/>
                  <a:gd name="T7" fmla="*/ 127 h 127"/>
                  <a:gd name="T8" fmla="*/ 15 w 155"/>
                  <a:gd name="T9" fmla="*/ 122 h 127"/>
                  <a:gd name="T10" fmla="*/ 0 w 155"/>
                  <a:gd name="T11" fmla="*/ 91 h 127"/>
                  <a:gd name="T12" fmla="*/ 7 w 155"/>
                  <a:gd name="T13" fmla="*/ 0 h 127"/>
                  <a:gd name="T14" fmla="*/ 0 60000 65536"/>
                  <a:gd name="T15" fmla="*/ 0 60000 65536"/>
                  <a:gd name="T16" fmla="*/ 0 60000 65536"/>
                  <a:gd name="T17" fmla="*/ 0 60000 65536"/>
                  <a:gd name="T18" fmla="*/ 0 60000 65536"/>
                  <a:gd name="T19" fmla="*/ 0 60000 65536"/>
                  <a:gd name="T20" fmla="*/ 0 60000 65536"/>
                  <a:gd name="T21" fmla="*/ 0 w 155"/>
                  <a:gd name="T22" fmla="*/ 0 h 127"/>
                  <a:gd name="T23" fmla="*/ 155 w 155"/>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127">
                    <a:moveTo>
                      <a:pt x="155" y="126"/>
                    </a:moveTo>
                    <a:lnTo>
                      <a:pt x="122" y="126"/>
                    </a:lnTo>
                    <a:lnTo>
                      <a:pt x="122" y="127"/>
                    </a:lnTo>
                    <a:lnTo>
                      <a:pt x="22" y="127"/>
                    </a:lnTo>
                    <a:lnTo>
                      <a:pt x="15" y="122"/>
                    </a:lnTo>
                    <a:lnTo>
                      <a:pt x="0" y="91"/>
                    </a:lnTo>
                    <a:lnTo>
                      <a:pt x="7" y="0"/>
                    </a:lnTo>
                  </a:path>
                </a:pathLst>
              </a:custGeom>
              <a:noFill/>
              <a:ln w="4763">
                <a:solidFill>
                  <a:srgbClr val="004A8F"/>
                </a:solidFill>
                <a:round/>
                <a:headEnd/>
                <a:tailEnd/>
              </a:ln>
            </p:spPr>
            <p:txBody>
              <a:bodyPr/>
              <a:lstStyle/>
              <a:p>
                <a:pPr fontAlgn="t"/>
                <a:endParaRPr lang="en-US"/>
              </a:p>
            </p:txBody>
          </p:sp>
          <p:sp>
            <p:nvSpPr>
              <p:cNvPr id="43275" name="Freeform 205"/>
              <p:cNvSpPr>
                <a:spLocks/>
              </p:cNvSpPr>
              <p:nvPr/>
            </p:nvSpPr>
            <p:spPr bwMode="auto">
              <a:xfrm>
                <a:off x="4534" y="1518"/>
                <a:ext cx="48" cy="2"/>
              </a:xfrm>
              <a:custGeom>
                <a:avLst/>
                <a:gdLst>
                  <a:gd name="T0" fmla="*/ 0 w 192"/>
                  <a:gd name="T1" fmla="*/ 6 h 9"/>
                  <a:gd name="T2" fmla="*/ 9 w 192"/>
                  <a:gd name="T3" fmla="*/ 0 h 9"/>
                  <a:gd name="T4" fmla="*/ 74 w 192"/>
                  <a:gd name="T5" fmla="*/ 1 h 9"/>
                  <a:gd name="T6" fmla="*/ 192 w 192"/>
                  <a:gd name="T7" fmla="*/ 9 h 9"/>
                  <a:gd name="T8" fmla="*/ 0 60000 65536"/>
                  <a:gd name="T9" fmla="*/ 0 60000 65536"/>
                  <a:gd name="T10" fmla="*/ 0 60000 65536"/>
                  <a:gd name="T11" fmla="*/ 0 60000 65536"/>
                  <a:gd name="T12" fmla="*/ 0 w 192"/>
                  <a:gd name="T13" fmla="*/ 0 h 9"/>
                  <a:gd name="T14" fmla="*/ 192 w 192"/>
                  <a:gd name="T15" fmla="*/ 9 h 9"/>
                </a:gdLst>
                <a:ahLst/>
                <a:cxnLst>
                  <a:cxn ang="T8">
                    <a:pos x="T0" y="T1"/>
                  </a:cxn>
                  <a:cxn ang="T9">
                    <a:pos x="T2" y="T3"/>
                  </a:cxn>
                  <a:cxn ang="T10">
                    <a:pos x="T4" y="T5"/>
                  </a:cxn>
                  <a:cxn ang="T11">
                    <a:pos x="T6" y="T7"/>
                  </a:cxn>
                </a:cxnLst>
                <a:rect l="T12" t="T13" r="T14" b="T15"/>
                <a:pathLst>
                  <a:path w="192" h="9">
                    <a:moveTo>
                      <a:pt x="0" y="6"/>
                    </a:moveTo>
                    <a:lnTo>
                      <a:pt x="9" y="0"/>
                    </a:lnTo>
                    <a:lnTo>
                      <a:pt x="74" y="1"/>
                    </a:lnTo>
                    <a:lnTo>
                      <a:pt x="192" y="9"/>
                    </a:lnTo>
                  </a:path>
                </a:pathLst>
              </a:custGeom>
              <a:noFill/>
              <a:ln w="4763">
                <a:solidFill>
                  <a:srgbClr val="004A8F"/>
                </a:solidFill>
                <a:round/>
                <a:headEnd/>
                <a:tailEnd/>
              </a:ln>
            </p:spPr>
            <p:txBody>
              <a:bodyPr/>
              <a:lstStyle/>
              <a:p>
                <a:pPr fontAlgn="t"/>
                <a:endParaRPr lang="en-US"/>
              </a:p>
            </p:txBody>
          </p:sp>
          <p:sp>
            <p:nvSpPr>
              <p:cNvPr id="43276" name="Freeform 206"/>
              <p:cNvSpPr>
                <a:spLocks/>
              </p:cNvSpPr>
              <p:nvPr/>
            </p:nvSpPr>
            <p:spPr bwMode="auto">
              <a:xfrm>
                <a:off x="4577" y="1520"/>
                <a:ext cx="6" cy="32"/>
              </a:xfrm>
              <a:custGeom>
                <a:avLst/>
                <a:gdLst>
                  <a:gd name="T0" fmla="*/ 20 w 23"/>
                  <a:gd name="T1" fmla="*/ 0 h 126"/>
                  <a:gd name="T2" fmla="*/ 22 w 23"/>
                  <a:gd name="T3" fmla="*/ 5 h 126"/>
                  <a:gd name="T4" fmla="*/ 23 w 23"/>
                  <a:gd name="T5" fmla="*/ 13 h 126"/>
                  <a:gd name="T6" fmla="*/ 23 w 23"/>
                  <a:gd name="T7" fmla="*/ 20 h 126"/>
                  <a:gd name="T8" fmla="*/ 22 w 23"/>
                  <a:gd name="T9" fmla="*/ 31 h 126"/>
                  <a:gd name="T10" fmla="*/ 20 w 23"/>
                  <a:gd name="T11" fmla="*/ 51 h 126"/>
                  <a:gd name="T12" fmla="*/ 16 w 23"/>
                  <a:gd name="T13" fmla="*/ 72 h 126"/>
                  <a:gd name="T14" fmla="*/ 13 w 23"/>
                  <a:gd name="T15" fmla="*/ 92 h 126"/>
                  <a:gd name="T16" fmla="*/ 7 w 23"/>
                  <a:gd name="T17" fmla="*/ 109 h 126"/>
                  <a:gd name="T18" fmla="*/ 3 w 23"/>
                  <a:gd name="T19" fmla="*/ 121 h 126"/>
                  <a:gd name="T20" fmla="*/ 0 w 23"/>
                  <a:gd name="T21" fmla="*/ 126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26"/>
                  <a:gd name="T35" fmla="*/ 23 w 23"/>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26">
                    <a:moveTo>
                      <a:pt x="20" y="0"/>
                    </a:moveTo>
                    <a:lnTo>
                      <a:pt x="22" y="5"/>
                    </a:lnTo>
                    <a:lnTo>
                      <a:pt x="23" y="13"/>
                    </a:lnTo>
                    <a:lnTo>
                      <a:pt x="23" y="20"/>
                    </a:lnTo>
                    <a:lnTo>
                      <a:pt x="22" y="31"/>
                    </a:lnTo>
                    <a:lnTo>
                      <a:pt x="20" y="51"/>
                    </a:lnTo>
                    <a:lnTo>
                      <a:pt x="16" y="72"/>
                    </a:lnTo>
                    <a:lnTo>
                      <a:pt x="13" y="92"/>
                    </a:lnTo>
                    <a:lnTo>
                      <a:pt x="7" y="109"/>
                    </a:lnTo>
                    <a:lnTo>
                      <a:pt x="3" y="121"/>
                    </a:lnTo>
                    <a:lnTo>
                      <a:pt x="0" y="126"/>
                    </a:lnTo>
                  </a:path>
                </a:pathLst>
              </a:custGeom>
              <a:noFill/>
              <a:ln w="4763">
                <a:solidFill>
                  <a:srgbClr val="004A8F"/>
                </a:solidFill>
                <a:round/>
                <a:headEnd/>
                <a:tailEnd/>
              </a:ln>
            </p:spPr>
            <p:txBody>
              <a:bodyPr/>
              <a:lstStyle/>
              <a:p>
                <a:pPr fontAlgn="t"/>
                <a:endParaRPr lang="en-US"/>
              </a:p>
            </p:txBody>
          </p:sp>
          <p:sp>
            <p:nvSpPr>
              <p:cNvPr id="43277" name="Line 207"/>
              <p:cNvSpPr>
                <a:spLocks noChangeShapeType="1"/>
              </p:cNvSpPr>
              <p:nvPr/>
            </p:nvSpPr>
            <p:spPr bwMode="auto">
              <a:xfrm flipH="1">
                <a:off x="4575" y="1552"/>
                <a:ext cx="2" cy="1"/>
              </a:xfrm>
              <a:prstGeom prst="line">
                <a:avLst/>
              </a:prstGeom>
              <a:noFill/>
              <a:ln w="4763">
                <a:solidFill>
                  <a:srgbClr val="004A8F"/>
                </a:solidFill>
                <a:round/>
                <a:headEnd/>
                <a:tailEnd/>
              </a:ln>
            </p:spPr>
            <p:txBody>
              <a:bodyPr/>
              <a:lstStyle/>
              <a:p>
                <a:endParaRPr lang="en-US"/>
              </a:p>
            </p:txBody>
          </p:sp>
          <p:sp>
            <p:nvSpPr>
              <p:cNvPr id="43278" name="Freeform 208"/>
              <p:cNvSpPr>
                <a:spLocks/>
              </p:cNvSpPr>
              <p:nvPr/>
            </p:nvSpPr>
            <p:spPr bwMode="auto">
              <a:xfrm>
                <a:off x="4572" y="1552"/>
                <a:ext cx="3" cy="1"/>
              </a:xfrm>
              <a:custGeom>
                <a:avLst/>
                <a:gdLst>
                  <a:gd name="T0" fmla="*/ 11 w 11"/>
                  <a:gd name="T1" fmla="*/ 0 h 4"/>
                  <a:gd name="T2" fmla="*/ 9 w 11"/>
                  <a:gd name="T3" fmla="*/ 1 h 4"/>
                  <a:gd name="T4" fmla="*/ 8 w 11"/>
                  <a:gd name="T5" fmla="*/ 4 h 4"/>
                  <a:gd name="T6" fmla="*/ 4 w 11"/>
                  <a:gd name="T7" fmla="*/ 3 h 4"/>
                  <a:gd name="T8" fmla="*/ 0 w 11"/>
                  <a:gd name="T9" fmla="*/ 1 h 4"/>
                  <a:gd name="T10" fmla="*/ 0 60000 65536"/>
                  <a:gd name="T11" fmla="*/ 0 60000 65536"/>
                  <a:gd name="T12" fmla="*/ 0 60000 65536"/>
                  <a:gd name="T13" fmla="*/ 0 60000 65536"/>
                  <a:gd name="T14" fmla="*/ 0 60000 65536"/>
                  <a:gd name="T15" fmla="*/ 0 w 11"/>
                  <a:gd name="T16" fmla="*/ 0 h 4"/>
                  <a:gd name="T17" fmla="*/ 11 w 11"/>
                  <a:gd name="T18" fmla="*/ 4 h 4"/>
                </a:gdLst>
                <a:ahLst/>
                <a:cxnLst>
                  <a:cxn ang="T10">
                    <a:pos x="T0" y="T1"/>
                  </a:cxn>
                  <a:cxn ang="T11">
                    <a:pos x="T2" y="T3"/>
                  </a:cxn>
                  <a:cxn ang="T12">
                    <a:pos x="T4" y="T5"/>
                  </a:cxn>
                  <a:cxn ang="T13">
                    <a:pos x="T6" y="T7"/>
                  </a:cxn>
                  <a:cxn ang="T14">
                    <a:pos x="T8" y="T9"/>
                  </a:cxn>
                </a:cxnLst>
                <a:rect l="T15" t="T16" r="T17" b="T18"/>
                <a:pathLst>
                  <a:path w="11" h="4">
                    <a:moveTo>
                      <a:pt x="11" y="0"/>
                    </a:moveTo>
                    <a:lnTo>
                      <a:pt x="9" y="1"/>
                    </a:lnTo>
                    <a:lnTo>
                      <a:pt x="8" y="4"/>
                    </a:lnTo>
                    <a:lnTo>
                      <a:pt x="4" y="3"/>
                    </a:lnTo>
                    <a:lnTo>
                      <a:pt x="0" y="1"/>
                    </a:lnTo>
                  </a:path>
                </a:pathLst>
              </a:custGeom>
              <a:noFill/>
              <a:ln w="4763">
                <a:solidFill>
                  <a:srgbClr val="004A8F"/>
                </a:solidFill>
                <a:round/>
                <a:headEnd/>
                <a:tailEnd/>
              </a:ln>
            </p:spPr>
            <p:txBody>
              <a:bodyPr/>
              <a:lstStyle/>
              <a:p>
                <a:pPr fontAlgn="t"/>
                <a:endParaRPr lang="en-US"/>
              </a:p>
            </p:txBody>
          </p:sp>
          <p:sp>
            <p:nvSpPr>
              <p:cNvPr id="43279" name="Freeform 209"/>
              <p:cNvSpPr>
                <a:spLocks/>
              </p:cNvSpPr>
              <p:nvPr/>
            </p:nvSpPr>
            <p:spPr bwMode="auto">
              <a:xfrm>
                <a:off x="4533" y="1520"/>
                <a:ext cx="39" cy="33"/>
              </a:xfrm>
              <a:custGeom>
                <a:avLst/>
                <a:gdLst>
                  <a:gd name="T0" fmla="*/ 158 w 158"/>
                  <a:gd name="T1" fmla="*/ 131 h 133"/>
                  <a:gd name="T2" fmla="*/ 120 w 158"/>
                  <a:gd name="T3" fmla="*/ 131 h 133"/>
                  <a:gd name="T4" fmla="*/ 120 w 158"/>
                  <a:gd name="T5" fmla="*/ 133 h 133"/>
                  <a:gd name="T6" fmla="*/ 22 w 158"/>
                  <a:gd name="T7" fmla="*/ 131 h 133"/>
                  <a:gd name="T8" fmla="*/ 14 w 158"/>
                  <a:gd name="T9" fmla="*/ 125 h 133"/>
                  <a:gd name="T10" fmla="*/ 0 w 158"/>
                  <a:gd name="T11" fmla="*/ 97 h 133"/>
                  <a:gd name="T12" fmla="*/ 6 w 158"/>
                  <a:gd name="T13" fmla="*/ 0 h 133"/>
                  <a:gd name="T14" fmla="*/ 0 60000 65536"/>
                  <a:gd name="T15" fmla="*/ 0 60000 65536"/>
                  <a:gd name="T16" fmla="*/ 0 60000 65536"/>
                  <a:gd name="T17" fmla="*/ 0 60000 65536"/>
                  <a:gd name="T18" fmla="*/ 0 60000 65536"/>
                  <a:gd name="T19" fmla="*/ 0 60000 65536"/>
                  <a:gd name="T20" fmla="*/ 0 60000 65536"/>
                  <a:gd name="T21" fmla="*/ 0 w 158"/>
                  <a:gd name="T22" fmla="*/ 0 h 133"/>
                  <a:gd name="T23" fmla="*/ 158 w 158"/>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33">
                    <a:moveTo>
                      <a:pt x="158" y="131"/>
                    </a:moveTo>
                    <a:lnTo>
                      <a:pt x="120" y="131"/>
                    </a:lnTo>
                    <a:lnTo>
                      <a:pt x="120" y="133"/>
                    </a:lnTo>
                    <a:lnTo>
                      <a:pt x="22" y="131"/>
                    </a:lnTo>
                    <a:lnTo>
                      <a:pt x="14" y="125"/>
                    </a:lnTo>
                    <a:lnTo>
                      <a:pt x="0" y="97"/>
                    </a:lnTo>
                    <a:lnTo>
                      <a:pt x="6" y="0"/>
                    </a:lnTo>
                  </a:path>
                </a:pathLst>
              </a:custGeom>
              <a:noFill/>
              <a:ln w="4763">
                <a:solidFill>
                  <a:srgbClr val="004A8F"/>
                </a:solidFill>
                <a:round/>
                <a:headEnd/>
                <a:tailEnd/>
              </a:ln>
            </p:spPr>
            <p:txBody>
              <a:bodyPr/>
              <a:lstStyle/>
              <a:p>
                <a:pPr fontAlgn="t"/>
                <a:endParaRPr lang="en-US"/>
              </a:p>
            </p:txBody>
          </p:sp>
          <p:sp>
            <p:nvSpPr>
              <p:cNvPr id="43280" name="Freeform 210"/>
              <p:cNvSpPr>
                <a:spLocks/>
              </p:cNvSpPr>
              <p:nvPr/>
            </p:nvSpPr>
            <p:spPr bwMode="auto">
              <a:xfrm>
                <a:off x="4533" y="1517"/>
                <a:ext cx="50" cy="3"/>
              </a:xfrm>
              <a:custGeom>
                <a:avLst/>
                <a:gdLst>
                  <a:gd name="T0" fmla="*/ 0 w 197"/>
                  <a:gd name="T1" fmla="*/ 8 h 9"/>
                  <a:gd name="T2" fmla="*/ 10 w 197"/>
                  <a:gd name="T3" fmla="*/ 0 h 9"/>
                  <a:gd name="T4" fmla="*/ 84 w 197"/>
                  <a:gd name="T5" fmla="*/ 1 h 9"/>
                  <a:gd name="T6" fmla="*/ 197 w 197"/>
                  <a:gd name="T7" fmla="*/ 9 h 9"/>
                  <a:gd name="T8" fmla="*/ 0 60000 65536"/>
                  <a:gd name="T9" fmla="*/ 0 60000 65536"/>
                  <a:gd name="T10" fmla="*/ 0 60000 65536"/>
                  <a:gd name="T11" fmla="*/ 0 60000 65536"/>
                  <a:gd name="T12" fmla="*/ 0 w 197"/>
                  <a:gd name="T13" fmla="*/ 0 h 9"/>
                  <a:gd name="T14" fmla="*/ 197 w 197"/>
                  <a:gd name="T15" fmla="*/ 9 h 9"/>
                </a:gdLst>
                <a:ahLst/>
                <a:cxnLst>
                  <a:cxn ang="T8">
                    <a:pos x="T0" y="T1"/>
                  </a:cxn>
                  <a:cxn ang="T9">
                    <a:pos x="T2" y="T3"/>
                  </a:cxn>
                  <a:cxn ang="T10">
                    <a:pos x="T4" y="T5"/>
                  </a:cxn>
                  <a:cxn ang="T11">
                    <a:pos x="T6" y="T7"/>
                  </a:cxn>
                </a:cxnLst>
                <a:rect l="T12" t="T13" r="T14" b="T15"/>
                <a:pathLst>
                  <a:path w="197" h="9">
                    <a:moveTo>
                      <a:pt x="0" y="8"/>
                    </a:moveTo>
                    <a:lnTo>
                      <a:pt x="10" y="0"/>
                    </a:lnTo>
                    <a:lnTo>
                      <a:pt x="84" y="1"/>
                    </a:lnTo>
                    <a:lnTo>
                      <a:pt x="197" y="9"/>
                    </a:lnTo>
                  </a:path>
                </a:pathLst>
              </a:custGeom>
              <a:noFill/>
              <a:ln w="4763">
                <a:solidFill>
                  <a:srgbClr val="004A8F"/>
                </a:solidFill>
                <a:round/>
                <a:headEnd/>
                <a:tailEnd/>
              </a:ln>
            </p:spPr>
            <p:txBody>
              <a:bodyPr/>
              <a:lstStyle/>
              <a:p>
                <a:pPr fontAlgn="t"/>
                <a:endParaRPr lang="en-US"/>
              </a:p>
            </p:txBody>
          </p:sp>
          <p:sp>
            <p:nvSpPr>
              <p:cNvPr id="43281" name="Freeform 211"/>
              <p:cNvSpPr>
                <a:spLocks/>
              </p:cNvSpPr>
              <p:nvPr/>
            </p:nvSpPr>
            <p:spPr bwMode="auto">
              <a:xfrm>
                <a:off x="4578" y="1520"/>
                <a:ext cx="5" cy="32"/>
              </a:xfrm>
              <a:custGeom>
                <a:avLst/>
                <a:gdLst>
                  <a:gd name="T0" fmla="*/ 20 w 22"/>
                  <a:gd name="T1" fmla="*/ 0 h 130"/>
                  <a:gd name="T2" fmla="*/ 21 w 22"/>
                  <a:gd name="T3" fmla="*/ 5 h 130"/>
                  <a:gd name="T4" fmla="*/ 22 w 22"/>
                  <a:gd name="T5" fmla="*/ 13 h 130"/>
                  <a:gd name="T6" fmla="*/ 22 w 22"/>
                  <a:gd name="T7" fmla="*/ 22 h 130"/>
                  <a:gd name="T8" fmla="*/ 22 w 22"/>
                  <a:gd name="T9" fmla="*/ 31 h 130"/>
                  <a:gd name="T10" fmla="*/ 20 w 22"/>
                  <a:gd name="T11" fmla="*/ 53 h 130"/>
                  <a:gd name="T12" fmla="*/ 16 w 22"/>
                  <a:gd name="T13" fmla="*/ 75 h 130"/>
                  <a:gd name="T14" fmla="*/ 12 w 22"/>
                  <a:gd name="T15" fmla="*/ 95 h 130"/>
                  <a:gd name="T16" fmla="*/ 7 w 22"/>
                  <a:gd name="T17" fmla="*/ 113 h 130"/>
                  <a:gd name="T18" fmla="*/ 3 w 22"/>
                  <a:gd name="T19" fmla="*/ 126 h 130"/>
                  <a:gd name="T20" fmla="*/ 0 w 22"/>
                  <a:gd name="T21" fmla="*/ 13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30"/>
                  <a:gd name="T35" fmla="*/ 22 w 22"/>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30">
                    <a:moveTo>
                      <a:pt x="20" y="0"/>
                    </a:moveTo>
                    <a:lnTo>
                      <a:pt x="21" y="5"/>
                    </a:lnTo>
                    <a:lnTo>
                      <a:pt x="22" y="13"/>
                    </a:lnTo>
                    <a:lnTo>
                      <a:pt x="22" y="22"/>
                    </a:lnTo>
                    <a:lnTo>
                      <a:pt x="22" y="31"/>
                    </a:lnTo>
                    <a:lnTo>
                      <a:pt x="20" y="53"/>
                    </a:lnTo>
                    <a:lnTo>
                      <a:pt x="16" y="75"/>
                    </a:lnTo>
                    <a:lnTo>
                      <a:pt x="12" y="95"/>
                    </a:lnTo>
                    <a:lnTo>
                      <a:pt x="7" y="113"/>
                    </a:lnTo>
                    <a:lnTo>
                      <a:pt x="3" y="126"/>
                    </a:lnTo>
                    <a:lnTo>
                      <a:pt x="0" y="130"/>
                    </a:lnTo>
                  </a:path>
                </a:pathLst>
              </a:custGeom>
              <a:noFill/>
              <a:ln w="4763">
                <a:solidFill>
                  <a:srgbClr val="004A8F"/>
                </a:solidFill>
                <a:round/>
                <a:headEnd/>
                <a:tailEnd/>
              </a:ln>
            </p:spPr>
            <p:txBody>
              <a:bodyPr/>
              <a:lstStyle/>
              <a:p>
                <a:pPr fontAlgn="t"/>
                <a:endParaRPr lang="en-US"/>
              </a:p>
            </p:txBody>
          </p:sp>
          <p:sp>
            <p:nvSpPr>
              <p:cNvPr id="43282" name="Line 212"/>
              <p:cNvSpPr>
                <a:spLocks noChangeShapeType="1"/>
              </p:cNvSpPr>
              <p:nvPr/>
            </p:nvSpPr>
            <p:spPr bwMode="auto">
              <a:xfrm flipH="1">
                <a:off x="4575" y="1552"/>
                <a:ext cx="3" cy="1"/>
              </a:xfrm>
              <a:prstGeom prst="line">
                <a:avLst/>
              </a:prstGeom>
              <a:noFill/>
              <a:ln w="4763">
                <a:solidFill>
                  <a:srgbClr val="004A8F"/>
                </a:solidFill>
                <a:round/>
                <a:headEnd/>
                <a:tailEnd/>
              </a:ln>
            </p:spPr>
            <p:txBody>
              <a:bodyPr/>
              <a:lstStyle/>
              <a:p>
                <a:endParaRPr lang="en-US"/>
              </a:p>
            </p:txBody>
          </p:sp>
          <p:sp>
            <p:nvSpPr>
              <p:cNvPr id="43283" name="Freeform 213"/>
              <p:cNvSpPr>
                <a:spLocks/>
              </p:cNvSpPr>
              <p:nvPr/>
            </p:nvSpPr>
            <p:spPr bwMode="auto">
              <a:xfrm>
                <a:off x="4572" y="1553"/>
                <a:ext cx="3" cy="1"/>
              </a:xfrm>
              <a:custGeom>
                <a:avLst/>
                <a:gdLst>
                  <a:gd name="T0" fmla="*/ 13 w 13"/>
                  <a:gd name="T1" fmla="*/ 0 h 4"/>
                  <a:gd name="T2" fmla="*/ 12 w 13"/>
                  <a:gd name="T3" fmla="*/ 1 h 4"/>
                  <a:gd name="T4" fmla="*/ 9 w 13"/>
                  <a:gd name="T5" fmla="*/ 4 h 4"/>
                  <a:gd name="T6" fmla="*/ 4 w 13"/>
                  <a:gd name="T7" fmla="*/ 2 h 4"/>
                  <a:gd name="T8" fmla="*/ 0 w 13"/>
                  <a:gd name="T9" fmla="*/ 0 h 4"/>
                  <a:gd name="T10" fmla="*/ 0 60000 65536"/>
                  <a:gd name="T11" fmla="*/ 0 60000 65536"/>
                  <a:gd name="T12" fmla="*/ 0 60000 65536"/>
                  <a:gd name="T13" fmla="*/ 0 60000 65536"/>
                  <a:gd name="T14" fmla="*/ 0 60000 65536"/>
                  <a:gd name="T15" fmla="*/ 0 w 13"/>
                  <a:gd name="T16" fmla="*/ 0 h 4"/>
                  <a:gd name="T17" fmla="*/ 13 w 13"/>
                  <a:gd name="T18" fmla="*/ 4 h 4"/>
                </a:gdLst>
                <a:ahLst/>
                <a:cxnLst>
                  <a:cxn ang="T10">
                    <a:pos x="T0" y="T1"/>
                  </a:cxn>
                  <a:cxn ang="T11">
                    <a:pos x="T2" y="T3"/>
                  </a:cxn>
                  <a:cxn ang="T12">
                    <a:pos x="T4" y="T5"/>
                  </a:cxn>
                  <a:cxn ang="T13">
                    <a:pos x="T6" y="T7"/>
                  </a:cxn>
                  <a:cxn ang="T14">
                    <a:pos x="T8" y="T9"/>
                  </a:cxn>
                </a:cxnLst>
                <a:rect l="T15" t="T16" r="T17" b="T18"/>
                <a:pathLst>
                  <a:path w="13" h="4">
                    <a:moveTo>
                      <a:pt x="13" y="0"/>
                    </a:moveTo>
                    <a:lnTo>
                      <a:pt x="12" y="1"/>
                    </a:lnTo>
                    <a:lnTo>
                      <a:pt x="9" y="4"/>
                    </a:lnTo>
                    <a:lnTo>
                      <a:pt x="4" y="2"/>
                    </a:lnTo>
                    <a:lnTo>
                      <a:pt x="0" y="0"/>
                    </a:lnTo>
                  </a:path>
                </a:pathLst>
              </a:custGeom>
              <a:noFill/>
              <a:ln w="4763">
                <a:solidFill>
                  <a:srgbClr val="004A8F"/>
                </a:solidFill>
                <a:round/>
                <a:headEnd/>
                <a:tailEnd/>
              </a:ln>
            </p:spPr>
            <p:txBody>
              <a:bodyPr/>
              <a:lstStyle/>
              <a:p>
                <a:pPr fontAlgn="t"/>
                <a:endParaRPr lang="en-US"/>
              </a:p>
            </p:txBody>
          </p:sp>
          <p:sp>
            <p:nvSpPr>
              <p:cNvPr id="43284" name="Freeform 214"/>
              <p:cNvSpPr>
                <a:spLocks/>
              </p:cNvSpPr>
              <p:nvPr/>
            </p:nvSpPr>
            <p:spPr bwMode="auto">
              <a:xfrm>
                <a:off x="4532" y="1519"/>
                <a:ext cx="40" cy="34"/>
              </a:xfrm>
              <a:custGeom>
                <a:avLst/>
                <a:gdLst>
                  <a:gd name="T0" fmla="*/ 161 w 161"/>
                  <a:gd name="T1" fmla="*/ 134 h 136"/>
                  <a:gd name="T2" fmla="*/ 118 w 161"/>
                  <a:gd name="T3" fmla="*/ 135 h 136"/>
                  <a:gd name="T4" fmla="*/ 118 w 161"/>
                  <a:gd name="T5" fmla="*/ 136 h 136"/>
                  <a:gd name="T6" fmla="*/ 22 w 161"/>
                  <a:gd name="T7" fmla="*/ 135 h 136"/>
                  <a:gd name="T8" fmla="*/ 15 w 161"/>
                  <a:gd name="T9" fmla="*/ 127 h 136"/>
                  <a:gd name="T10" fmla="*/ 0 w 161"/>
                  <a:gd name="T11" fmla="*/ 100 h 136"/>
                  <a:gd name="T12" fmla="*/ 7 w 161"/>
                  <a:gd name="T13" fmla="*/ 0 h 136"/>
                  <a:gd name="T14" fmla="*/ 0 60000 65536"/>
                  <a:gd name="T15" fmla="*/ 0 60000 65536"/>
                  <a:gd name="T16" fmla="*/ 0 60000 65536"/>
                  <a:gd name="T17" fmla="*/ 0 60000 65536"/>
                  <a:gd name="T18" fmla="*/ 0 60000 65536"/>
                  <a:gd name="T19" fmla="*/ 0 60000 65536"/>
                  <a:gd name="T20" fmla="*/ 0 60000 65536"/>
                  <a:gd name="T21" fmla="*/ 0 w 161"/>
                  <a:gd name="T22" fmla="*/ 0 h 136"/>
                  <a:gd name="T23" fmla="*/ 161 w 16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36">
                    <a:moveTo>
                      <a:pt x="161" y="134"/>
                    </a:moveTo>
                    <a:lnTo>
                      <a:pt x="118" y="135"/>
                    </a:lnTo>
                    <a:lnTo>
                      <a:pt x="118" y="136"/>
                    </a:lnTo>
                    <a:lnTo>
                      <a:pt x="22" y="135"/>
                    </a:lnTo>
                    <a:lnTo>
                      <a:pt x="15" y="127"/>
                    </a:lnTo>
                    <a:lnTo>
                      <a:pt x="0" y="100"/>
                    </a:lnTo>
                    <a:lnTo>
                      <a:pt x="7" y="0"/>
                    </a:lnTo>
                  </a:path>
                </a:pathLst>
              </a:custGeom>
              <a:noFill/>
              <a:ln w="4763">
                <a:solidFill>
                  <a:srgbClr val="004A8F"/>
                </a:solidFill>
                <a:round/>
                <a:headEnd/>
                <a:tailEnd/>
              </a:ln>
            </p:spPr>
            <p:txBody>
              <a:bodyPr/>
              <a:lstStyle/>
              <a:p>
                <a:pPr fontAlgn="t"/>
                <a:endParaRPr lang="en-US"/>
              </a:p>
            </p:txBody>
          </p:sp>
          <p:sp>
            <p:nvSpPr>
              <p:cNvPr id="43285" name="Freeform 215"/>
              <p:cNvSpPr>
                <a:spLocks/>
              </p:cNvSpPr>
              <p:nvPr/>
            </p:nvSpPr>
            <p:spPr bwMode="auto">
              <a:xfrm>
                <a:off x="4533" y="1517"/>
                <a:ext cx="51" cy="2"/>
              </a:xfrm>
              <a:custGeom>
                <a:avLst/>
                <a:gdLst>
                  <a:gd name="T0" fmla="*/ 0 w 204"/>
                  <a:gd name="T1" fmla="*/ 9 h 10"/>
                  <a:gd name="T2" fmla="*/ 12 w 204"/>
                  <a:gd name="T3" fmla="*/ 0 h 10"/>
                  <a:gd name="T4" fmla="*/ 94 w 204"/>
                  <a:gd name="T5" fmla="*/ 2 h 10"/>
                  <a:gd name="T6" fmla="*/ 204 w 204"/>
                  <a:gd name="T7" fmla="*/ 10 h 10"/>
                  <a:gd name="T8" fmla="*/ 0 60000 65536"/>
                  <a:gd name="T9" fmla="*/ 0 60000 65536"/>
                  <a:gd name="T10" fmla="*/ 0 60000 65536"/>
                  <a:gd name="T11" fmla="*/ 0 60000 65536"/>
                  <a:gd name="T12" fmla="*/ 0 w 204"/>
                  <a:gd name="T13" fmla="*/ 0 h 10"/>
                  <a:gd name="T14" fmla="*/ 204 w 204"/>
                  <a:gd name="T15" fmla="*/ 10 h 10"/>
                </a:gdLst>
                <a:ahLst/>
                <a:cxnLst>
                  <a:cxn ang="T8">
                    <a:pos x="T0" y="T1"/>
                  </a:cxn>
                  <a:cxn ang="T9">
                    <a:pos x="T2" y="T3"/>
                  </a:cxn>
                  <a:cxn ang="T10">
                    <a:pos x="T4" y="T5"/>
                  </a:cxn>
                  <a:cxn ang="T11">
                    <a:pos x="T6" y="T7"/>
                  </a:cxn>
                </a:cxnLst>
                <a:rect l="T12" t="T13" r="T14" b="T15"/>
                <a:pathLst>
                  <a:path w="204" h="10">
                    <a:moveTo>
                      <a:pt x="0" y="9"/>
                    </a:moveTo>
                    <a:lnTo>
                      <a:pt x="12" y="0"/>
                    </a:lnTo>
                    <a:lnTo>
                      <a:pt x="94" y="2"/>
                    </a:lnTo>
                    <a:lnTo>
                      <a:pt x="204" y="10"/>
                    </a:lnTo>
                  </a:path>
                </a:pathLst>
              </a:custGeom>
              <a:noFill/>
              <a:ln w="4763">
                <a:solidFill>
                  <a:srgbClr val="004A8F"/>
                </a:solidFill>
                <a:round/>
                <a:headEnd/>
                <a:tailEnd/>
              </a:ln>
            </p:spPr>
            <p:txBody>
              <a:bodyPr/>
              <a:lstStyle/>
              <a:p>
                <a:pPr fontAlgn="t"/>
                <a:endParaRPr lang="en-US"/>
              </a:p>
            </p:txBody>
          </p:sp>
          <p:sp>
            <p:nvSpPr>
              <p:cNvPr id="43286" name="Freeform 216"/>
              <p:cNvSpPr>
                <a:spLocks/>
              </p:cNvSpPr>
              <p:nvPr/>
            </p:nvSpPr>
            <p:spPr bwMode="auto">
              <a:xfrm>
                <a:off x="4579" y="1519"/>
                <a:ext cx="5" cy="34"/>
              </a:xfrm>
              <a:custGeom>
                <a:avLst/>
                <a:gdLst>
                  <a:gd name="T0" fmla="*/ 21 w 22"/>
                  <a:gd name="T1" fmla="*/ 0 h 134"/>
                  <a:gd name="T2" fmla="*/ 22 w 22"/>
                  <a:gd name="T3" fmla="*/ 11 h 134"/>
                  <a:gd name="T4" fmla="*/ 22 w 22"/>
                  <a:gd name="T5" fmla="*/ 31 h 134"/>
                  <a:gd name="T6" fmla="*/ 19 w 22"/>
                  <a:gd name="T7" fmla="*/ 53 h 134"/>
                  <a:gd name="T8" fmla="*/ 16 w 22"/>
                  <a:gd name="T9" fmla="*/ 76 h 134"/>
                  <a:gd name="T10" fmla="*/ 12 w 22"/>
                  <a:gd name="T11" fmla="*/ 98 h 134"/>
                  <a:gd name="T12" fmla="*/ 7 w 22"/>
                  <a:gd name="T13" fmla="*/ 116 h 134"/>
                  <a:gd name="T14" fmla="*/ 3 w 22"/>
                  <a:gd name="T15" fmla="*/ 129 h 134"/>
                  <a:gd name="T16" fmla="*/ 0 w 22"/>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34"/>
                  <a:gd name="T29" fmla="*/ 22 w 22"/>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34">
                    <a:moveTo>
                      <a:pt x="21" y="0"/>
                    </a:moveTo>
                    <a:lnTo>
                      <a:pt x="22" y="11"/>
                    </a:lnTo>
                    <a:lnTo>
                      <a:pt x="22" y="31"/>
                    </a:lnTo>
                    <a:lnTo>
                      <a:pt x="19" y="53"/>
                    </a:lnTo>
                    <a:lnTo>
                      <a:pt x="16" y="76"/>
                    </a:lnTo>
                    <a:lnTo>
                      <a:pt x="12" y="98"/>
                    </a:lnTo>
                    <a:lnTo>
                      <a:pt x="7" y="116"/>
                    </a:lnTo>
                    <a:lnTo>
                      <a:pt x="3" y="129"/>
                    </a:lnTo>
                    <a:lnTo>
                      <a:pt x="0" y="134"/>
                    </a:lnTo>
                  </a:path>
                </a:pathLst>
              </a:custGeom>
              <a:noFill/>
              <a:ln w="4763">
                <a:solidFill>
                  <a:srgbClr val="004A8F"/>
                </a:solidFill>
                <a:round/>
                <a:headEnd/>
                <a:tailEnd/>
              </a:ln>
            </p:spPr>
            <p:txBody>
              <a:bodyPr/>
              <a:lstStyle/>
              <a:p>
                <a:pPr fontAlgn="t"/>
                <a:endParaRPr lang="en-US"/>
              </a:p>
            </p:txBody>
          </p:sp>
          <p:sp>
            <p:nvSpPr>
              <p:cNvPr id="43287" name="Line 217"/>
              <p:cNvSpPr>
                <a:spLocks noChangeShapeType="1"/>
              </p:cNvSpPr>
              <p:nvPr/>
            </p:nvSpPr>
            <p:spPr bwMode="auto">
              <a:xfrm flipH="1">
                <a:off x="4576" y="1553"/>
                <a:ext cx="3" cy="1"/>
              </a:xfrm>
              <a:prstGeom prst="line">
                <a:avLst/>
              </a:prstGeom>
              <a:noFill/>
              <a:ln w="4763">
                <a:solidFill>
                  <a:srgbClr val="004A8F"/>
                </a:solidFill>
                <a:round/>
                <a:headEnd/>
                <a:tailEnd/>
              </a:ln>
            </p:spPr>
            <p:txBody>
              <a:bodyPr/>
              <a:lstStyle/>
              <a:p>
                <a:endParaRPr lang="en-US"/>
              </a:p>
            </p:txBody>
          </p:sp>
          <p:sp>
            <p:nvSpPr>
              <p:cNvPr id="43288" name="Freeform 218"/>
              <p:cNvSpPr>
                <a:spLocks/>
              </p:cNvSpPr>
              <p:nvPr/>
            </p:nvSpPr>
            <p:spPr bwMode="auto">
              <a:xfrm>
                <a:off x="4572" y="1553"/>
                <a:ext cx="4" cy="1"/>
              </a:xfrm>
              <a:custGeom>
                <a:avLst/>
                <a:gdLst>
                  <a:gd name="T0" fmla="*/ 14 w 14"/>
                  <a:gd name="T1" fmla="*/ 0 h 5"/>
                  <a:gd name="T2" fmla="*/ 13 w 14"/>
                  <a:gd name="T3" fmla="*/ 3 h 5"/>
                  <a:gd name="T4" fmla="*/ 11 w 14"/>
                  <a:gd name="T5" fmla="*/ 5 h 5"/>
                  <a:gd name="T6" fmla="*/ 5 w 14"/>
                  <a:gd name="T7" fmla="*/ 3 h 5"/>
                  <a:gd name="T8" fmla="*/ 0 w 14"/>
                  <a:gd name="T9" fmla="*/ 1 h 5"/>
                  <a:gd name="T10" fmla="*/ 0 60000 65536"/>
                  <a:gd name="T11" fmla="*/ 0 60000 65536"/>
                  <a:gd name="T12" fmla="*/ 0 60000 65536"/>
                  <a:gd name="T13" fmla="*/ 0 60000 65536"/>
                  <a:gd name="T14" fmla="*/ 0 60000 65536"/>
                  <a:gd name="T15" fmla="*/ 0 w 14"/>
                  <a:gd name="T16" fmla="*/ 0 h 5"/>
                  <a:gd name="T17" fmla="*/ 14 w 14"/>
                  <a:gd name="T18" fmla="*/ 5 h 5"/>
                </a:gdLst>
                <a:ahLst/>
                <a:cxnLst>
                  <a:cxn ang="T10">
                    <a:pos x="T0" y="T1"/>
                  </a:cxn>
                  <a:cxn ang="T11">
                    <a:pos x="T2" y="T3"/>
                  </a:cxn>
                  <a:cxn ang="T12">
                    <a:pos x="T4" y="T5"/>
                  </a:cxn>
                  <a:cxn ang="T13">
                    <a:pos x="T6" y="T7"/>
                  </a:cxn>
                  <a:cxn ang="T14">
                    <a:pos x="T8" y="T9"/>
                  </a:cxn>
                </a:cxnLst>
                <a:rect l="T15" t="T16" r="T17" b="T18"/>
                <a:pathLst>
                  <a:path w="14" h="5">
                    <a:moveTo>
                      <a:pt x="14" y="0"/>
                    </a:moveTo>
                    <a:lnTo>
                      <a:pt x="13" y="3"/>
                    </a:lnTo>
                    <a:lnTo>
                      <a:pt x="11" y="5"/>
                    </a:lnTo>
                    <a:lnTo>
                      <a:pt x="5" y="3"/>
                    </a:lnTo>
                    <a:lnTo>
                      <a:pt x="0" y="1"/>
                    </a:lnTo>
                  </a:path>
                </a:pathLst>
              </a:custGeom>
              <a:noFill/>
              <a:ln w="4763">
                <a:solidFill>
                  <a:srgbClr val="004A8F"/>
                </a:solidFill>
                <a:round/>
                <a:headEnd/>
                <a:tailEnd/>
              </a:ln>
            </p:spPr>
            <p:txBody>
              <a:bodyPr/>
              <a:lstStyle/>
              <a:p>
                <a:pPr fontAlgn="t"/>
                <a:endParaRPr lang="en-US"/>
              </a:p>
            </p:txBody>
          </p:sp>
          <p:sp>
            <p:nvSpPr>
              <p:cNvPr id="43289" name="Freeform 219"/>
              <p:cNvSpPr>
                <a:spLocks/>
              </p:cNvSpPr>
              <p:nvPr/>
            </p:nvSpPr>
            <p:spPr bwMode="auto">
              <a:xfrm>
                <a:off x="4531" y="1519"/>
                <a:ext cx="41" cy="35"/>
              </a:xfrm>
              <a:custGeom>
                <a:avLst/>
                <a:gdLst>
                  <a:gd name="T0" fmla="*/ 163 w 163"/>
                  <a:gd name="T1" fmla="*/ 137 h 140"/>
                  <a:gd name="T2" fmla="*/ 114 w 163"/>
                  <a:gd name="T3" fmla="*/ 137 h 140"/>
                  <a:gd name="T4" fmla="*/ 113 w 163"/>
                  <a:gd name="T5" fmla="*/ 140 h 140"/>
                  <a:gd name="T6" fmla="*/ 23 w 163"/>
                  <a:gd name="T7" fmla="*/ 139 h 140"/>
                  <a:gd name="T8" fmla="*/ 14 w 163"/>
                  <a:gd name="T9" fmla="*/ 130 h 140"/>
                  <a:gd name="T10" fmla="*/ 0 w 163"/>
                  <a:gd name="T11" fmla="*/ 104 h 140"/>
                  <a:gd name="T12" fmla="*/ 6 w 163"/>
                  <a:gd name="T13" fmla="*/ 0 h 140"/>
                  <a:gd name="T14" fmla="*/ 0 60000 65536"/>
                  <a:gd name="T15" fmla="*/ 0 60000 65536"/>
                  <a:gd name="T16" fmla="*/ 0 60000 65536"/>
                  <a:gd name="T17" fmla="*/ 0 60000 65536"/>
                  <a:gd name="T18" fmla="*/ 0 60000 65536"/>
                  <a:gd name="T19" fmla="*/ 0 60000 65536"/>
                  <a:gd name="T20" fmla="*/ 0 60000 65536"/>
                  <a:gd name="T21" fmla="*/ 0 w 163"/>
                  <a:gd name="T22" fmla="*/ 0 h 140"/>
                  <a:gd name="T23" fmla="*/ 163 w 163"/>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40">
                    <a:moveTo>
                      <a:pt x="163" y="137"/>
                    </a:moveTo>
                    <a:lnTo>
                      <a:pt x="114" y="137"/>
                    </a:lnTo>
                    <a:lnTo>
                      <a:pt x="113" y="140"/>
                    </a:lnTo>
                    <a:lnTo>
                      <a:pt x="23" y="139"/>
                    </a:lnTo>
                    <a:lnTo>
                      <a:pt x="14" y="130"/>
                    </a:lnTo>
                    <a:lnTo>
                      <a:pt x="0" y="104"/>
                    </a:lnTo>
                    <a:lnTo>
                      <a:pt x="6" y="0"/>
                    </a:lnTo>
                  </a:path>
                </a:pathLst>
              </a:custGeom>
              <a:noFill/>
              <a:ln w="4763">
                <a:solidFill>
                  <a:srgbClr val="004A8F"/>
                </a:solidFill>
                <a:round/>
                <a:headEnd/>
                <a:tailEnd/>
              </a:ln>
            </p:spPr>
            <p:txBody>
              <a:bodyPr/>
              <a:lstStyle/>
              <a:p>
                <a:pPr fontAlgn="t"/>
                <a:endParaRPr lang="en-US"/>
              </a:p>
            </p:txBody>
          </p:sp>
          <p:sp>
            <p:nvSpPr>
              <p:cNvPr id="43290" name="Freeform 220"/>
              <p:cNvSpPr>
                <a:spLocks/>
              </p:cNvSpPr>
              <p:nvPr/>
            </p:nvSpPr>
            <p:spPr bwMode="auto">
              <a:xfrm>
                <a:off x="4532" y="1516"/>
                <a:ext cx="52" cy="3"/>
              </a:xfrm>
              <a:custGeom>
                <a:avLst/>
                <a:gdLst>
                  <a:gd name="T0" fmla="*/ 0 w 208"/>
                  <a:gd name="T1" fmla="*/ 9 h 10"/>
                  <a:gd name="T2" fmla="*/ 13 w 208"/>
                  <a:gd name="T3" fmla="*/ 0 h 10"/>
                  <a:gd name="T4" fmla="*/ 104 w 208"/>
                  <a:gd name="T5" fmla="*/ 3 h 10"/>
                  <a:gd name="T6" fmla="*/ 208 w 208"/>
                  <a:gd name="T7" fmla="*/ 10 h 10"/>
                  <a:gd name="T8" fmla="*/ 0 60000 65536"/>
                  <a:gd name="T9" fmla="*/ 0 60000 65536"/>
                  <a:gd name="T10" fmla="*/ 0 60000 65536"/>
                  <a:gd name="T11" fmla="*/ 0 60000 65536"/>
                  <a:gd name="T12" fmla="*/ 0 w 208"/>
                  <a:gd name="T13" fmla="*/ 0 h 10"/>
                  <a:gd name="T14" fmla="*/ 208 w 208"/>
                  <a:gd name="T15" fmla="*/ 10 h 10"/>
                </a:gdLst>
                <a:ahLst/>
                <a:cxnLst>
                  <a:cxn ang="T8">
                    <a:pos x="T0" y="T1"/>
                  </a:cxn>
                  <a:cxn ang="T9">
                    <a:pos x="T2" y="T3"/>
                  </a:cxn>
                  <a:cxn ang="T10">
                    <a:pos x="T4" y="T5"/>
                  </a:cxn>
                  <a:cxn ang="T11">
                    <a:pos x="T6" y="T7"/>
                  </a:cxn>
                </a:cxnLst>
                <a:rect l="T12" t="T13" r="T14" b="T15"/>
                <a:pathLst>
                  <a:path w="208" h="10">
                    <a:moveTo>
                      <a:pt x="0" y="9"/>
                    </a:moveTo>
                    <a:lnTo>
                      <a:pt x="13" y="0"/>
                    </a:lnTo>
                    <a:lnTo>
                      <a:pt x="104" y="3"/>
                    </a:lnTo>
                    <a:lnTo>
                      <a:pt x="208" y="10"/>
                    </a:lnTo>
                  </a:path>
                </a:pathLst>
              </a:custGeom>
              <a:noFill/>
              <a:ln w="4763">
                <a:solidFill>
                  <a:srgbClr val="004A8F"/>
                </a:solidFill>
                <a:round/>
                <a:headEnd/>
                <a:tailEnd/>
              </a:ln>
            </p:spPr>
            <p:txBody>
              <a:bodyPr/>
              <a:lstStyle/>
              <a:p>
                <a:pPr fontAlgn="t"/>
                <a:endParaRPr lang="en-US"/>
              </a:p>
            </p:txBody>
          </p:sp>
          <p:sp>
            <p:nvSpPr>
              <p:cNvPr id="43291" name="Freeform 221"/>
              <p:cNvSpPr>
                <a:spLocks/>
              </p:cNvSpPr>
              <p:nvPr/>
            </p:nvSpPr>
            <p:spPr bwMode="auto">
              <a:xfrm>
                <a:off x="4579" y="1519"/>
                <a:ext cx="6" cy="34"/>
              </a:xfrm>
              <a:custGeom>
                <a:avLst/>
                <a:gdLst>
                  <a:gd name="T0" fmla="*/ 20 w 22"/>
                  <a:gd name="T1" fmla="*/ 0 h 138"/>
                  <a:gd name="T2" fmla="*/ 22 w 22"/>
                  <a:gd name="T3" fmla="*/ 13 h 138"/>
                  <a:gd name="T4" fmla="*/ 22 w 22"/>
                  <a:gd name="T5" fmla="*/ 31 h 138"/>
                  <a:gd name="T6" fmla="*/ 19 w 22"/>
                  <a:gd name="T7" fmla="*/ 54 h 138"/>
                  <a:gd name="T8" fmla="*/ 15 w 22"/>
                  <a:gd name="T9" fmla="*/ 77 h 138"/>
                  <a:gd name="T10" fmla="*/ 11 w 22"/>
                  <a:gd name="T11" fmla="*/ 101 h 138"/>
                  <a:gd name="T12" fmla="*/ 7 w 22"/>
                  <a:gd name="T13" fmla="*/ 120 h 138"/>
                  <a:gd name="T14" fmla="*/ 4 w 22"/>
                  <a:gd name="T15" fmla="*/ 133 h 138"/>
                  <a:gd name="T16" fmla="*/ 0 w 22"/>
                  <a:gd name="T17" fmla="*/ 138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38"/>
                  <a:gd name="T29" fmla="*/ 22 w 22"/>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38">
                    <a:moveTo>
                      <a:pt x="20" y="0"/>
                    </a:moveTo>
                    <a:lnTo>
                      <a:pt x="22" y="13"/>
                    </a:lnTo>
                    <a:lnTo>
                      <a:pt x="22" y="31"/>
                    </a:lnTo>
                    <a:lnTo>
                      <a:pt x="19" y="54"/>
                    </a:lnTo>
                    <a:lnTo>
                      <a:pt x="15" y="77"/>
                    </a:lnTo>
                    <a:lnTo>
                      <a:pt x="11" y="101"/>
                    </a:lnTo>
                    <a:lnTo>
                      <a:pt x="7" y="120"/>
                    </a:lnTo>
                    <a:lnTo>
                      <a:pt x="4" y="133"/>
                    </a:lnTo>
                    <a:lnTo>
                      <a:pt x="0" y="138"/>
                    </a:lnTo>
                  </a:path>
                </a:pathLst>
              </a:custGeom>
              <a:noFill/>
              <a:ln w="4763">
                <a:solidFill>
                  <a:srgbClr val="004A8F"/>
                </a:solidFill>
                <a:round/>
                <a:headEnd/>
                <a:tailEnd/>
              </a:ln>
            </p:spPr>
            <p:txBody>
              <a:bodyPr/>
              <a:lstStyle/>
              <a:p>
                <a:pPr fontAlgn="t"/>
                <a:endParaRPr lang="en-US"/>
              </a:p>
            </p:txBody>
          </p:sp>
          <p:sp>
            <p:nvSpPr>
              <p:cNvPr id="43292" name="Line 222"/>
              <p:cNvSpPr>
                <a:spLocks noChangeShapeType="1"/>
              </p:cNvSpPr>
              <p:nvPr/>
            </p:nvSpPr>
            <p:spPr bwMode="auto">
              <a:xfrm flipH="1">
                <a:off x="4576" y="1553"/>
                <a:ext cx="3" cy="1"/>
              </a:xfrm>
              <a:prstGeom prst="line">
                <a:avLst/>
              </a:prstGeom>
              <a:noFill/>
              <a:ln w="4763">
                <a:solidFill>
                  <a:srgbClr val="004A8F"/>
                </a:solidFill>
                <a:round/>
                <a:headEnd/>
                <a:tailEnd/>
              </a:ln>
            </p:spPr>
            <p:txBody>
              <a:bodyPr/>
              <a:lstStyle/>
              <a:p>
                <a:endParaRPr lang="en-US"/>
              </a:p>
            </p:txBody>
          </p:sp>
          <p:sp>
            <p:nvSpPr>
              <p:cNvPr id="43293" name="Freeform 223"/>
              <p:cNvSpPr>
                <a:spLocks/>
              </p:cNvSpPr>
              <p:nvPr/>
            </p:nvSpPr>
            <p:spPr bwMode="auto">
              <a:xfrm>
                <a:off x="4572" y="1554"/>
                <a:ext cx="4" cy="1"/>
              </a:xfrm>
              <a:custGeom>
                <a:avLst/>
                <a:gdLst>
                  <a:gd name="T0" fmla="*/ 15 w 15"/>
                  <a:gd name="T1" fmla="*/ 0 h 5"/>
                  <a:gd name="T2" fmla="*/ 12 w 15"/>
                  <a:gd name="T3" fmla="*/ 2 h 5"/>
                  <a:gd name="T4" fmla="*/ 10 w 15"/>
                  <a:gd name="T5" fmla="*/ 5 h 5"/>
                  <a:gd name="T6" fmla="*/ 3 w 15"/>
                  <a:gd name="T7" fmla="*/ 2 h 5"/>
                  <a:gd name="T8" fmla="*/ 0 w 15"/>
                  <a:gd name="T9" fmla="*/ 1 h 5"/>
                  <a:gd name="T10" fmla="*/ 0 60000 65536"/>
                  <a:gd name="T11" fmla="*/ 0 60000 65536"/>
                  <a:gd name="T12" fmla="*/ 0 60000 65536"/>
                  <a:gd name="T13" fmla="*/ 0 60000 65536"/>
                  <a:gd name="T14" fmla="*/ 0 60000 65536"/>
                  <a:gd name="T15" fmla="*/ 0 w 15"/>
                  <a:gd name="T16" fmla="*/ 0 h 5"/>
                  <a:gd name="T17" fmla="*/ 15 w 15"/>
                  <a:gd name="T18" fmla="*/ 5 h 5"/>
                </a:gdLst>
                <a:ahLst/>
                <a:cxnLst>
                  <a:cxn ang="T10">
                    <a:pos x="T0" y="T1"/>
                  </a:cxn>
                  <a:cxn ang="T11">
                    <a:pos x="T2" y="T3"/>
                  </a:cxn>
                  <a:cxn ang="T12">
                    <a:pos x="T4" y="T5"/>
                  </a:cxn>
                  <a:cxn ang="T13">
                    <a:pos x="T6" y="T7"/>
                  </a:cxn>
                  <a:cxn ang="T14">
                    <a:pos x="T8" y="T9"/>
                  </a:cxn>
                </a:cxnLst>
                <a:rect l="T15" t="T16" r="T17" b="T18"/>
                <a:pathLst>
                  <a:path w="15" h="5">
                    <a:moveTo>
                      <a:pt x="15" y="0"/>
                    </a:moveTo>
                    <a:lnTo>
                      <a:pt x="12" y="2"/>
                    </a:lnTo>
                    <a:lnTo>
                      <a:pt x="10" y="5"/>
                    </a:lnTo>
                    <a:lnTo>
                      <a:pt x="3" y="2"/>
                    </a:lnTo>
                    <a:lnTo>
                      <a:pt x="0" y="1"/>
                    </a:lnTo>
                  </a:path>
                </a:pathLst>
              </a:custGeom>
              <a:noFill/>
              <a:ln w="4763">
                <a:solidFill>
                  <a:srgbClr val="004A8F"/>
                </a:solidFill>
                <a:round/>
                <a:headEnd/>
                <a:tailEnd/>
              </a:ln>
            </p:spPr>
            <p:txBody>
              <a:bodyPr/>
              <a:lstStyle/>
              <a:p>
                <a:pPr fontAlgn="t"/>
                <a:endParaRPr lang="en-US"/>
              </a:p>
            </p:txBody>
          </p:sp>
          <p:sp>
            <p:nvSpPr>
              <p:cNvPr id="43294" name="Freeform 224"/>
              <p:cNvSpPr>
                <a:spLocks/>
              </p:cNvSpPr>
              <p:nvPr/>
            </p:nvSpPr>
            <p:spPr bwMode="auto">
              <a:xfrm>
                <a:off x="4531" y="1518"/>
                <a:ext cx="41" cy="37"/>
              </a:xfrm>
              <a:custGeom>
                <a:avLst/>
                <a:gdLst>
                  <a:gd name="T0" fmla="*/ 168 w 168"/>
                  <a:gd name="T1" fmla="*/ 143 h 145"/>
                  <a:gd name="T2" fmla="*/ 112 w 168"/>
                  <a:gd name="T3" fmla="*/ 143 h 145"/>
                  <a:gd name="T4" fmla="*/ 111 w 168"/>
                  <a:gd name="T5" fmla="*/ 145 h 145"/>
                  <a:gd name="T6" fmla="*/ 23 w 168"/>
                  <a:gd name="T7" fmla="*/ 143 h 145"/>
                  <a:gd name="T8" fmla="*/ 13 w 168"/>
                  <a:gd name="T9" fmla="*/ 134 h 145"/>
                  <a:gd name="T10" fmla="*/ 0 w 168"/>
                  <a:gd name="T11" fmla="*/ 109 h 145"/>
                  <a:gd name="T12" fmla="*/ 7 w 168"/>
                  <a:gd name="T13" fmla="*/ 0 h 145"/>
                  <a:gd name="T14" fmla="*/ 0 60000 65536"/>
                  <a:gd name="T15" fmla="*/ 0 60000 65536"/>
                  <a:gd name="T16" fmla="*/ 0 60000 65536"/>
                  <a:gd name="T17" fmla="*/ 0 60000 65536"/>
                  <a:gd name="T18" fmla="*/ 0 60000 65536"/>
                  <a:gd name="T19" fmla="*/ 0 60000 65536"/>
                  <a:gd name="T20" fmla="*/ 0 60000 65536"/>
                  <a:gd name="T21" fmla="*/ 0 w 168"/>
                  <a:gd name="T22" fmla="*/ 0 h 145"/>
                  <a:gd name="T23" fmla="*/ 168 w 168"/>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145">
                    <a:moveTo>
                      <a:pt x="168" y="143"/>
                    </a:moveTo>
                    <a:lnTo>
                      <a:pt x="112" y="143"/>
                    </a:lnTo>
                    <a:lnTo>
                      <a:pt x="111" y="145"/>
                    </a:lnTo>
                    <a:lnTo>
                      <a:pt x="23" y="143"/>
                    </a:lnTo>
                    <a:lnTo>
                      <a:pt x="13" y="134"/>
                    </a:lnTo>
                    <a:lnTo>
                      <a:pt x="0" y="109"/>
                    </a:lnTo>
                    <a:lnTo>
                      <a:pt x="7" y="0"/>
                    </a:lnTo>
                  </a:path>
                </a:pathLst>
              </a:custGeom>
              <a:noFill/>
              <a:ln w="4763">
                <a:solidFill>
                  <a:srgbClr val="004A8F"/>
                </a:solidFill>
                <a:round/>
                <a:headEnd/>
                <a:tailEnd/>
              </a:ln>
            </p:spPr>
            <p:txBody>
              <a:bodyPr/>
              <a:lstStyle/>
              <a:p>
                <a:pPr fontAlgn="t"/>
                <a:endParaRPr lang="en-US"/>
              </a:p>
            </p:txBody>
          </p:sp>
          <p:sp>
            <p:nvSpPr>
              <p:cNvPr id="43295" name="Freeform 225"/>
              <p:cNvSpPr>
                <a:spLocks/>
              </p:cNvSpPr>
              <p:nvPr/>
            </p:nvSpPr>
            <p:spPr bwMode="auto">
              <a:xfrm>
                <a:off x="4531" y="1515"/>
                <a:ext cx="54" cy="3"/>
              </a:xfrm>
              <a:custGeom>
                <a:avLst/>
                <a:gdLst>
                  <a:gd name="T0" fmla="*/ 0 w 215"/>
                  <a:gd name="T1" fmla="*/ 11 h 12"/>
                  <a:gd name="T2" fmla="*/ 14 w 215"/>
                  <a:gd name="T3" fmla="*/ 0 h 12"/>
                  <a:gd name="T4" fmla="*/ 116 w 215"/>
                  <a:gd name="T5" fmla="*/ 3 h 12"/>
                  <a:gd name="T6" fmla="*/ 215 w 215"/>
                  <a:gd name="T7" fmla="*/ 12 h 12"/>
                  <a:gd name="T8" fmla="*/ 0 60000 65536"/>
                  <a:gd name="T9" fmla="*/ 0 60000 65536"/>
                  <a:gd name="T10" fmla="*/ 0 60000 65536"/>
                  <a:gd name="T11" fmla="*/ 0 60000 65536"/>
                  <a:gd name="T12" fmla="*/ 0 w 215"/>
                  <a:gd name="T13" fmla="*/ 0 h 12"/>
                  <a:gd name="T14" fmla="*/ 215 w 215"/>
                  <a:gd name="T15" fmla="*/ 12 h 12"/>
                </a:gdLst>
                <a:ahLst/>
                <a:cxnLst>
                  <a:cxn ang="T8">
                    <a:pos x="T0" y="T1"/>
                  </a:cxn>
                  <a:cxn ang="T9">
                    <a:pos x="T2" y="T3"/>
                  </a:cxn>
                  <a:cxn ang="T10">
                    <a:pos x="T4" y="T5"/>
                  </a:cxn>
                  <a:cxn ang="T11">
                    <a:pos x="T6" y="T7"/>
                  </a:cxn>
                </a:cxnLst>
                <a:rect l="T12" t="T13" r="T14" b="T15"/>
                <a:pathLst>
                  <a:path w="215" h="12">
                    <a:moveTo>
                      <a:pt x="0" y="11"/>
                    </a:moveTo>
                    <a:lnTo>
                      <a:pt x="14" y="0"/>
                    </a:lnTo>
                    <a:lnTo>
                      <a:pt x="116" y="3"/>
                    </a:lnTo>
                    <a:lnTo>
                      <a:pt x="215" y="12"/>
                    </a:lnTo>
                  </a:path>
                </a:pathLst>
              </a:custGeom>
              <a:noFill/>
              <a:ln w="4763">
                <a:solidFill>
                  <a:srgbClr val="004A8F"/>
                </a:solidFill>
                <a:round/>
                <a:headEnd/>
                <a:tailEnd/>
              </a:ln>
            </p:spPr>
            <p:txBody>
              <a:bodyPr/>
              <a:lstStyle/>
              <a:p>
                <a:pPr fontAlgn="t"/>
                <a:endParaRPr lang="en-US"/>
              </a:p>
            </p:txBody>
          </p:sp>
          <p:sp>
            <p:nvSpPr>
              <p:cNvPr id="43296" name="Freeform 226"/>
              <p:cNvSpPr>
                <a:spLocks/>
              </p:cNvSpPr>
              <p:nvPr/>
            </p:nvSpPr>
            <p:spPr bwMode="auto">
              <a:xfrm>
                <a:off x="4580" y="1518"/>
                <a:ext cx="5" cy="35"/>
              </a:xfrm>
              <a:custGeom>
                <a:avLst/>
                <a:gdLst>
                  <a:gd name="T0" fmla="*/ 19 w 20"/>
                  <a:gd name="T1" fmla="*/ 0 h 140"/>
                  <a:gd name="T2" fmla="*/ 20 w 20"/>
                  <a:gd name="T3" fmla="*/ 12 h 140"/>
                  <a:gd name="T4" fmla="*/ 20 w 20"/>
                  <a:gd name="T5" fmla="*/ 31 h 140"/>
                  <a:gd name="T6" fmla="*/ 18 w 20"/>
                  <a:gd name="T7" fmla="*/ 54 h 140"/>
                  <a:gd name="T8" fmla="*/ 14 w 20"/>
                  <a:gd name="T9" fmla="*/ 78 h 140"/>
                  <a:gd name="T10" fmla="*/ 10 w 20"/>
                  <a:gd name="T11" fmla="*/ 102 h 140"/>
                  <a:gd name="T12" fmla="*/ 6 w 20"/>
                  <a:gd name="T13" fmla="*/ 122 h 140"/>
                  <a:gd name="T14" fmla="*/ 2 w 20"/>
                  <a:gd name="T15" fmla="*/ 136 h 140"/>
                  <a:gd name="T16" fmla="*/ 0 w 20"/>
                  <a:gd name="T17" fmla="*/ 140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40"/>
                  <a:gd name="T29" fmla="*/ 20 w 20"/>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40">
                    <a:moveTo>
                      <a:pt x="19" y="0"/>
                    </a:moveTo>
                    <a:lnTo>
                      <a:pt x="20" y="12"/>
                    </a:lnTo>
                    <a:lnTo>
                      <a:pt x="20" y="31"/>
                    </a:lnTo>
                    <a:lnTo>
                      <a:pt x="18" y="54"/>
                    </a:lnTo>
                    <a:lnTo>
                      <a:pt x="14" y="78"/>
                    </a:lnTo>
                    <a:lnTo>
                      <a:pt x="10" y="102"/>
                    </a:lnTo>
                    <a:lnTo>
                      <a:pt x="6" y="122"/>
                    </a:lnTo>
                    <a:lnTo>
                      <a:pt x="2" y="136"/>
                    </a:lnTo>
                    <a:lnTo>
                      <a:pt x="0" y="140"/>
                    </a:lnTo>
                  </a:path>
                </a:pathLst>
              </a:custGeom>
              <a:noFill/>
              <a:ln w="4763">
                <a:solidFill>
                  <a:srgbClr val="004A8F"/>
                </a:solidFill>
                <a:round/>
                <a:headEnd/>
                <a:tailEnd/>
              </a:ln>
            </p:spPr>
            <p:txBody>
              <a:bodyPr/>
              <a:lstStyle/>
              <a:p>
                <a:pPr fontAlgn="t"/>
                <a:endParaRPr lang="en-US"/>
              </a:p>
            </p:txBody>
          </p:sp>
          <p:sp>
            <p:nvSpPr>
              <p:cNvPr id="43297" name="Line 227"/>
              <p:cNvSpPr>
                <a:spLocks noChangeShapeType="1"/>
              </p:cNvSpPr>
              <p:nvPr/>
            </p:nvSpPr>
            <p:spPr bwMode="auto">
              <a:xfrm flipH="1">
                <a:off x="4577" y="1553"/>
                <a:ext cx="3" cy="1"/>
              </a:xfrm>
              <a:prstGeom prst="line">
                <a:avLst/>
              </a:prstGeom>
              <a:noFill/>
              <a:ln w="4763">
                <a:solidFill>
                  <a:srgbClr val="004A8F"/>
                </a:solidFill>
                <a:round/>
                <a:headEnd/>
                <a:tailEnd/>
              </a:ln>
            </p:spPr>
            <p:txBody>
              <a:bodyPr/>
              <a:lstStyle/>
              <a:p>
                <a:endParaRPr lang="en-US"/>
              </a:p>
            </p:txBody>
          </p:sp>
          <p:sp>
            <p:nvSpPr>
              <p:cNvPr id="43298" name="Freeform 228"/>
              <p:cNvSpPr>
                <a:spLocks/>
              </p:cNvSpPr>
              <p:nvPr/>
            </p:nvSpPr>
            <p:spPr bwMode="auto">
              <a:xfrm>
                <a:off x="4572" y="1554"/>
                <a:ext cx="5" cy="2"/>
              </a:xfrm>
              <a:custGeom>
                <a:avLst/>
                <a:gdLst>
                  <a:gd name="T0" fmla="*/ 16 w 16"/>
                  <a:gd name="T1" fmla="*/ 0 h 5"/>
                  <a:gd name="T2" fmla="*/ 14 w 16"/>
                  <a:gd name="T3" fmla="*/ 3 h 5"/>
                  <a:gd name="T4" fmla="*/ 11 w 16"/>
                  <a:gd name="T5" fmla="*/ 5 h 5"/>
                  <a:gd name="T6" fmla="*/ 5 w 16"/>
                  <a:gd name="T7" fmla="*/ 3 h 5"/>
                  <a:gd name="T8" fmla="*/ 0 w 16"/>
                  <a:gd name="T9" fmla="*/ 1 h 5"/>
                  <a:gd name="T10" fmla="*/ 0 60000 65536"/>
                  <a:gd name="T11" fmla="*/ 0 60000 65536"/>
                  <a:gd name="T12" fmla="*/ 0 60000 65536"/>
                  <a:gd name="T13" fmla="*/ 0 60000 65536"/>
                  <a:gd name="T14" fmla="*/ 0 60000 65536"/>
                  <a:gd name="T15" fmla="*/ 0 w 16"/>
                  <a:gd name="T16" fmla="*/ 0 h 5"/>
                  <a:gd name="T17" fmla="*/ 16 w 16"/>
                  <a:gd name="T18" fmla="*/ 5 h 5"/>
                </a:gdLst>
                <a:ahLst/>
                <a:cxnLst>
                  <a:cxn ang="T10">
                    <a:pos x="T0" y="T1"/>
                  </a:cxn>
                  <a:cxn ang="T11">
                    <a:pos x="T2" y="T3"/>
                  </a:cxn>
                  <a:cxn ang="T12">
                    <a:pos x="T4" y="T5"/>
                  </a:cxn>
                  <a:cxn ang="T13">
                    <a:pos x="T6" y="T7"/>
                  </a:cxn>
                  <a:cxn ang="T14">
                    <a:pos x="T8" y="T9"/>
                  </a:cxn>
                </a:cxnLst>
                <a:rect l="T15" t="T16" r="T17" b="T18"/>
                <a:pathLst>
                  <a:path w="16" h="5">
                    <a:moveTo>
                      <a:pt x="16" y="0"/>
                    </a:moveTo>
                    <a:lnTo>
                      <a:pt x="14" y="3"/>
                    </a:lnTo>
                    <a:lnTo>
                      <a:pt x="11" y="5"/>
                    </a:lnTo>
                    <a:lnTo>
                      <a:pt x="5" y="3"/>
                    </a:lnTo>
                    <a:lnTo>
                      <a:pt x="0" y="1"/>
                    </a:lnTo>
                  </a:path>
                </a:pathLst>
              </a:custGeom>
              <a:noFill/>
              <a:ln w="4763">
                <a:solidFill>
                  <a:srgbClr val="004A8F"/>
                </a:solidFill>
                <a:round/>
                <a:headEnd/>
                <a:tailEnd/>
              </a:ln>
            </p:spPr>
            <p:txBody>
              <a:bodyPr/>
              <a:lstStyle/>
              <a:p>
                <a:pPr fontAlgn="t"/>
                <a:endParaRPr lang="en-US"/>
              </a:p>
            </p:txBody>
          </p:sp>
          <p:sp>
            <p:nvSpPr>
              <p:cNvPr id="43299" name="Freeform 229"/>
              <p:cNvSpPr>
                <a:spLocks/>
              </p:cNvSpPr>
              <p:nvPr/>
            </p:nvSpPr>
            <p:spPr bwMode="auto">
              <a:xfrm>
                <a:off x="4530" y="1518"/>
                <a:ext cx="42" cy="37"/>
              </a:xfrm>
              <a:custGeom>
                <a:avLst/>
                <a:gdLst>
                  <a:gd name="T0" fmla="*/ 169 w 169"/>
                  <a:gd name="T1" fmla="*/ 146 h 149"/>
                  <a:gd name="T2" fmla="*/ 108 w 169"/>
                  <a:gd name="T3" fmla="*/ 146 h 149"/>
                  <a:gd name="T4" fmla="*/ 107 w 169"/>
                  <a:gd name="T5" fmla="*/ 149 h 149"/>
                  <a:gd name="T6" fmla="*/ 22 w 169"/>
                  <a:gd name="T7" fmla="*/ 146 h 149"/>
                  <a:gd name="T8" fmla="*/ 12 w 169"/>
                  <a:gd name="T9" fmla="*/ 136 h 149"/>
                  <a:gd name="T10" fmla="*/ 0 w 169"/>
                  <a:gd name="T11" fmla="*/ 113 h 149"/>
                  <a:gd name="T12" fmla="*/ 4 w 169"/>
                  <a:gd name="T13" fmla="*/ 0 h 149"/>
                  <a:gd name="T14" fmla="*/ 0 60000 65536"/>
                  <a:gd name="T15" fmla="*/ 0 60000 65536"/>
                  <a:gd name="T16" fmla="*/ 0 60000 65536"/>
                  <a:gd name="T17" fmla="*/ 0 60000 65536"/>
                  <a:gd name="T18" fmla="*/ 0 60000 65536"/>
                  <a:gd name="T19" fmla="*/ 0 60000 65536"/>
                  <a:gd name="T20" fmla="*/ 0 60000 65536"/>
                  <a:gd name="T21" fmla="*/ 0 w 169"/>
                  <a:gd name="T22" fmla="*/ 0 h 149"/>
                  <a:gd name="T23" fmla="*/ 169 w 169"/>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49">
                    <a:moveTo>
                      <a:pt x="169" y="146"/>
                    </a:moveTo>
                    <a:lnTo>
                      <a:pt x="108" y="146"/>
                    </a:lnTo>
                    <a:lnTo>
                      <a:pt x="107" y="149"/>
                    </a:lnTo>
                    <a:lnTo>
                      <a:pt x="22" y="146"/>
                    </a:lnTo>
                    <a:lnTo>
                      <a:pt x="12" y="136"/>
                    </a:lnTo>
                    <a:lnTo>
                      <a:pt x="0" y="113"/>
                    </a:lnTo>
                    <a:lnTo>
                      <a:pt x="4" y="0"/>
                    </a:lnTo>
                  </a:path>
                </a:pathLst>
              </a:custGeom>
              <a:noFill/>
              <a:ln w="4763">
                <a:solidFill>
                  <a:srgbClr val="004A8F"/>
                </a:solidFill>
                <a:round/>
                <a:headEnd/>
                <a:tailEnd/>
              </a:ln>
            </p:spPr>
            <p:txBody>
              <a:bodyPr/>
              <a:lstStyle/>
              <a:p>
                <a:pPr fontAlgn="t"/>
                <a:endParaRPr lang="en-US"/>
              </a:p>
            </p:txBody>
          </p:sp>
          <p:sp>
            <p:nvSpPr>
              <p:cNvPr id="43300" name="Freeform 230"/>
              <p:cNvSpPr>
                <a:spLocks/>
              </p:cNvSpPr>
              <p:nvPr/>
            </p:nvSpPr>
            <p:spPr bwMode="auto">
              <a:xfrm>
                <a:off x="4531" y="1515"/>
                <a:ext cx="55" cy="3"/>
              </a:xfrm>
              <a:custGeom>
                <a:avLst/>
                <a:gdLst>
                  <a:gd name="T0" fmla="*/ 0 w 222"/>
                  <a:gd name="T1" fmla="*/ 11 h 11"/>
                  <a:gd name="T2" fmla="*/ 16 w 222"/>
                  <a:gd name="T3" fmla="*/ 0 h 11"/>
                  <a:gd name="T4" fmla="*/ 126 w 222"/>
                  <a:gd name="T5" fmla="*/ 2 h 11"/>
                  <a:gd name="T6" fmla="*/ 222 w 222"/>
                  <a:gd name="T7" fmla="*/ 11 h 11"/>
                  <a:gd name="T8" fmla="*/ 0 60000 65536"/>
                  <a:gd name="T9" fmla="*/ 0 60000 65536"/>
                  <a:gd name="T10" fmla="*/ 0 60000 65536"/>
                  <a:gd name="T11" fmla="*/ 0 60000 65536"/>
                  <a:gd name="T12" fmla="*/ 0 w 222"/>
                  <a:gd name="T13" fmla="*/ 0 h 11"/>
                  <a:gd name="T14" fmla="*/ 222 w 222"/>
                  <a:gd name="T15" fmla="*/ 11 h 11"/>
                </a:gdLst>
                <a:ahLst/>
                <a:cxnLst>
                  <a:cxn ang="T8">
                    <a:pos x="T0" y="T1"/>
                  </a:cxn>
                  <a:cxn ang="T9">
                    <a:pos x="T2" y="T3"/>
                  </a:cxn>
                  <a:cxn ang="T10">
                    <a:pos x="T4" y="T5"/>
                  </a:cxn>
                  <a:cxn ang="T11">
                    <a:pos x="T6" y="T7"/>
                  </a:cxn>
                </a:cxnLst>
                <a:rect l="T12" t="T13" r="T14" b="T15"/>
                <a:pathLst>
                  <a:path w="222" h="11">
                    <a:moveTo>
                      <a:pt x="0" y="11"/>
                    </a:moveTo>
                    <a:lnTo>
                      <a:pt x="16" y="0"/>
                    </a:lnTo>
                    <a:lnTo>
                      <a:pt x="126" y="2"/>
                    </a:lnTo>
                    <a:lnTo>
                      <a:pt x="222" y="11"/>
                    </a:lnTo>
                  </a:path>
                </a:pathLst>
              </a:custGeom>
              <a:noFill/>
              <a:ln w="4763">
                <a:solidFill>
                  <a:srgbClr val="004A8F"/>
                </a:solidFill>
                <a:round/>
                <a:headEnd/>
                <a:tailEnd/>
              </a:ln>
            </p:spPr>
            <p:txBody>
              <a:bodyPr/>
              <a:lstStyle/>
              <a:p>
                <a:pPr fontAlgn="t"/>
                <a:endParaRPr lang="en-US"/>
              </a:p>
            </p:txBody>
          </p:sp>
          <p:sp>
            <p:nvSpPr>
              <p:cNvPr id="43301" name="Freeform 231"/>
              <p:cNvSpPr>
                <a:spLocks/>
              </p:cNvSpPr>
              <p:nvPr/>
            </p:nvSpPr>
            <p:spPr bwMode="auto">
              <a:xfrm>
                <a:off x="4581" y="1518"/>
                <a:ext cx="5" cy="36"/>
              </a:xfrm>
              <a:custGeom>
                <a:avLst/>
                <a:gdLst>
                  <a:gd name="T0" fmla="*/ 21 w 22"/>
                  <a:gd name="T1" fmla="*/ 0 h 146"/>
                  <a:gd name="T2" fmla="*/ 22 w 22"/>
                  <a:gd name="T3" fmla="*/ 13 h 146"/>
                  <a:gd name="T4" fmla="*/ 21 w 22"/>
                  <a:gd name="T5" fmla="*/ 31 h 146"/>
                  <a:gd name="T6" fmla="*/ 18 w 22"/>
                  <a:gd name="T7" fmla="*/ 56 h 146"/>
                  <a:gd name="T8" fmla="*/ 14 w 22"/>
                  <a:gd name="T9" fmla="*/ 80 h 146"/>
                  <a:gd name="T10" fmla="*/ 10 w 22"/>
                  <a:gd name="T11" fmla="*/ 105 h 146"/>
                  <a:gd name="T12" fmla="*/ 7 w 22"/>
                  <a:gd name="T13" fmla="*/ 126 h 146"/>
                  <a:gd name="T14" fmla="*/ 3 w 22"/>
                  <a:gd name="T15" fmla="*/ 141 h 146"/>
                  <a:gd name="T16" fmla="*/ 0 w 22"/>
                  <a:gd name="T17" fmla="*/ 146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46"/>
                  <a:gd name="T29" fmla="*/ 22 w 22"/>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46">
                    <a:moveTo>
                      <a:pt x="21" y="0"/>
                    </a:moveTo>
                    <a:lnTo>
                      <a:pt x="22" y="13"/>
                    </a:lnTo>
                    <a:lnTo>
                      <a:pt x="21" y="31"/>
                    </a:lnTo>
                    <a:lnTo>
                      <a:pt x="18" y="56"/>
                    </a:lnTo>
                    <a:lnTo>
                      <a:pt x="14" y="80"/>
                    </a:lnTo>
                    <a:lnTo>
                      <a:pt x="10" y="105"/>
                    </a:lnTo>
                    <a:lnTo>
                      <a:pt x="7" y="126"/>
                    </a:lnTo>
                    <a:lnTo>
                      <a:pt x="3" y="141"/>
                    </a:lnTo>
                    <a:lnTo>
                      <a:pt x="0" y="146"/>
                    </a:lnTo>
                  </a:path>
                </a:pathLst>
              </a:custGeom>
              <a:noFill/>
              <a:ln w="4763">
                <a:solidFill>
                  <a:srgbClr val="004A8F"/>
                </a:solidFill>
                <a:round/>
                <a:headEnd/>
                <a:tailEnd/>
              </a:ln>
            </p:spPr>
            <p:txBody>
              <a:bodyPr/>
              <a:lstStyle/>
              <a:p>
                <a:pPr fontAlgn="t"/>
                <a:endParaRPr lang="en-US"/>
              </a:p>
            </p:txBody>
          </p:sp>
          <p:sp>
            <p:nvSpPr>
              <p:cNvPr id="43302" name="Line 232"/>
              <p:cNvSpPr>
                <a:spLocks noChangeShapeType="1"/>
              </p:cNvSpPr>
              <p:nvPr/>
            </p:nvSpPr>
            <p:spPr bwMode="auto">
              <a:xfrm flipH="1">
                <a:off x="4577" y="1554"/>
                <a:ext cx="4" cy="1"/>
              </a:xfrm>
              <a:prstGeom prst="line">
                <a:avLst/>
              </a:prstGeom>
              <a:noFill/>
              <a:ln w="4763">
                <a:solidFill>
                  <a:srgbClr val="004A8F"/>
                </a:solidFill>
                <a:round/>
                <a:headEnd/>
                <a:tailEnd/>
              </a:ln>
            </p:spPr>
            <p:txBody>
              <a:bodyPr/>
              <a:lstStyle/>
              <a:p>
                <a:endParaRPr lang="en-US"/>
              </a:p>
            </p:txBody>
          </p:sp>
          <p:sp>
            <p:nvSpPr>
              <p:cNvPr id="43303" name="Freeform 233"/>
              <p:cNvSpPr>
                <a:spLocks/>
              </p:cNvSpPr>
              <p:nvPr/>
            </p:nvSpPr>
            <p:spPr bwMode="auto">
              <a:xfrm>
                <a:off x="4572" y="1555"/>
                <a:ext cx="5" cy="1"/>
              </a:xfrm>
              <a:custGeom>
                <a:avLst/>
                <a:gdLst>
                  <a:gd name="T0" fmla="*/ 18 w 18"/>
                  <a:gd name="T1" fmla="*/ 0 h 5"/>
                  <a:gd name="T2" fmla="*/ 16 w 18"/>
                  <a:gd name="T3" fmla="*/ 2 h 5"/>
                  <a:gd name="T4" fmla="*/ 12 w 18"/>
                  <a:gd name="T5" fmla="*/ 5 h 5"/>
                  <a:gd name="T6" fmla="*/ 6 w 18"/>
                  <a:gd name="T7" fmla="*/ 2 h 5"/>
                  <a:gd name="T8" fmla="*/ 0 w 18"/>
                  <a:gd name="T9" fmla="*/ 1 h 5"/>
                  <a:gd name="T10" fmla="*/ 0 60000 65536"/>
                  <a:gd name="T11" fmla="*/ 0 60000 65536"/>
                  <a:gd name="T12" fmla="*/ 0 60000 65536"/>
                  <a:gd name="T13" fmla="*/ 0 60000 65536"/>
                  <a:gd name="T14" fmla="*/ 0 60000 65536"/>
                  <a:gd name="T15" fmla="*/ 0 w 18"/>
                  <a:gd name="T16" fmla="*/ 0 h 5"/>
                  <a:gd name="T17" fmla="*/ 18 w 18"/>
                  <a:gd name="T18" fmla="*/ 5 h 5"/>
                </a:gdLst>
                <a:ahLst/>
                <a:cxnLst>
                  <a:cxn ang="T10">
                    <a:pos x="T0" y="T1"/>
                  </a:cxn>
                  <a:cxn ang="T11">
                    <a:pos x="T2" y="T3"/>
                  </a:cxn>
                  <a:cxn ang="T12">
                    <a:pos x="T4" y="T5"/>
                  </a:cxn>
                  <a:cxn ang="T13">
                    <a:pos x="T6" y="T7"/>
                  </a:cxn>
                  <a:cxn ang="T14">
                    <a:pos x="T8" y="T9"/>
                  </a:cxn>
                </a:cxnLst>
                <a:rect l="T15" t="T16" r="T17" b="T18"/>
                <a:pathLst>
                  <a:path w="18" h="5">
                    <a:moveTo>
                      <a:pt x="18" y="0"/>
                    </a:moveTo>
                    <a:lnTo>
                      <a:pt x="16" y="2"/>
                    </a:lnTo>
                    <a:lnTo>
                      <a:pt x="12" y="5"/>
                    </a:lnTo>
                    <a:lnTo>
                      <a:pt x="6" y="2"/>
                    </a:lnTo>
                    <a:lnTo>
                      <a:pt x="0" y="1"/>
                    </a:lnTo>
                  </a:path>
                </a:pathLst>
              </a:custGeom>
              <a:noFill/>
              <a:ln w="4763">
                <a:solidFill>
                  <a:srgbClr val="004A8F"/>
                </a:solidFill>
                <a:round/>
                <a:headEnd/>
                <a:tailEnd/>
              </a:ln>
            </p:spPr>
            <p:txBody>
              <a:bodyPr/>
              <a:lstStyle/>
              <a:p>
                <a:pPr fontAlgn="t"/>
                <a:endParaRPr lang="en-US"/>
              </a:p>
            </p:txBody>
          </p:sp>
          <p:sp>
            <p:nvSpPr>
              <p:cNvPr id="43304" name="Freeform 234"/>
              <p:cNvSpPr>
                <a:spLocks/>
              </p:cNvSpPr>
              <p:nvPr/>
            </p:nvSpPr>
            <p:spPr bwMode="auto">
              <a:xfrm>
                <a:off x="4530" y="1518"/>
                <a:ext cx="42" cy="38"/>
              </a:xfrm>
              <a:custGeom>
                <a:avLst/>
                <a:gdLst>
                  <a:gd name="T0" fmla="*/ 172 w 172"/>
                  <a:gd name="T1" fmla="*/ 151 h 154"/>
                  <a:gd name="T2" fmla="*/ 106 w 172"/>
                  <a:gd name="T3" fmla="*/ 151 h 154"/>
                  <a:gd name="T4" fmla="*/ 105 w 172"/>
                  <a:gd name="T5" fmla="*/ 154 h 154"/>
                  <a:gd name="T6" fmla="*/ 24 w 172"/>
                  <a:gd name="T7" fmla="*/ 150 h 154"/>
                  <a:gd name="T8" fmla="*/ 11 w 172"/>
                  <a:gd name="T9" fmla="*/ 139 h 154"/>
                  <a:gd name="T10" fmla="*/ 0 w 172"/>
                  <a:gd name="T11" fmla="*/ 117 h 154"/>
                  <a:gd name="T12" fmla="*/ 4 w 172"/>
                  <a:gd name="T13" fmla="*/ 0 h 154"/>
                  <a:gd name="T14" fmla="*/ 0 60000 65536"/>
                  <a:gd name="T15" fmla="*/ 0 60000 65536"/>
                  <a:gd name="T16" fmla="*/ 0 60000 65536"/>
                  <a:gd name="T17" fmla="*/ 0 60000 65536"/>
                  <a:gd name="T18" fmla="*/ 0 60000 65536"/>
                  <a:gd name="T19" fmla="*/ 0 60000 65536"/>
                  <a:gd name="T20" fmla="*/ 0 60000 65536"/>
                  <a:gd name="T21" fmla="*/ 0 w 172"/>
                  <a:gd name="T22" fmla="*/ 0 h 154"/>
                  <a:gd name="T23" fmla="*/ 172 w 172"/>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154">
                    <a:moveTo>
                      <a:pt x="172" y="151"/>
                    </a:moveTo>
                    <a:lnTo>
                      <a:pt x="106" y="151"/>
                    </a:lnTo>
                    <a:lnTo>
                      <a:pt x="105" y="154"/>
                    </a:lnTo>
                    <a:lnTo>
                      <a:pt x="24" y="150"/>
                    </a:lnTo>
                    <a:lnTo>
                      <a:pt x="11" y="139"/>
                    </a:lnTo>
                    <a:lnTo>
                      <a:pt x="0" y="117"/>
                    </a:lnTo>
                    <a:lnTo>
                      <a:pt x="4" y="0"/>
                    </a:lnTo>
                  </a:path>
                </a:pathLst>
              </a:custGeom>
              <a:noFill/>
              <a:ln w="4763">
                <a:solidFill>
                  <a:srgbClr val="004A8F"/>
                </a:solidFill>
                <a:round/>
                <a:headEnd/>
                <a:tailEnd/>
              </a:ln>
            </p:spPr>
            <p:txBody>
              <a:bodyPr/>
              <a:lstStyle/>
              <a:p>
                <a:pPr fontAlgn="t"/>
                <a:endParaRPr lang="en-US"/>
              </a:p>
            </p:txBody>
          </p:sp>
          <p:sp>
            <p:nvSpPr>
              <p:cNvPr id="43305" name="Freeform 235"/>
              <p:cNvSpPr>
                <a:spLocks/>
              </p:cNvSpPr>
              <p:nvPr/>
            </p:nvSpPr>
            <p:spPr bwMode="auto">
              <a:xfrm>
                <a:off x="4530" y="1514"/>
                <a:ext cx="57" cy="3"/>
              </a:xfrm>
              <a:custGeom>
                <a:avLst/>
                <a:gdLst>
                  <a:gd name="T0" fmla="*/ 0 w 226"/>
                  <a:gd name="T1" fmla="*/ 12 h 13"/>
                  <a:gd name="T2" fmla="*/ 16 w 226"/>
                  <a:gd name="T3" fmla="*/ 0 h 13"/>
                  <a:gd name="T4" fmla="*/ 136 w 226"/>
                  <a:gd name="T5" fmla="*/ 3 h 13"/>
                  <a:gd name="T6" fmla="*/ 226 w 226"/>
                  <a:gd name="T7" fmla="*/ 13 h 13"/>
                  <a:gd name="T8" fmla="*/ 0 60000 65536"/>
                  <a:gd name="T9" fmla="*/ 0 60000 65536"/>
                  <a:gd name="T10" fmla="*/ 0 60000 65536"/>
                  <a:gd name="T11" fmla="*/ 0 60000 65536"/>
                  <a:gd name="T12" fmla="*/ 0 w 226"/>
                  <a:gd name="T13" fmla="*/ 0 h 13"/>
                  <a:gd name="T14" fmla="*/ 226 w 226"/>
                  <a:gd name="T15" fmla="*/ 13 h 13"/>
                </a:gdLst>
                <a:ahLst/>
                <a:cxnLst>
                  <a:cxn ang="T8">
                    <a:pos x="T0" y="T1"/>
                  </a:cxn>
                  <a:cxn ang="T9">
                    <a:pos x="T2" y="T3"/>
                  </a:cxn>
                  <a:cxn ang="T10">
                    <a:pos x="T4" y="T5"/>
                  </a:cxn>
                  <a:cxn ang="T11">
                    <a:pos x="T6" y="T7"/>
                  </a:cxn>
                </a:cxnLst>
                <a:rect l="T12" t="T13" r="T14" b="T15"/>
                <a:pathLst>
                  <a:path w="226" h="13">
                    <a:moveTo>
                      <a:pt x="0" y="12"/>
                    </a:moveTo>
                    <a:lnTo>
                      <a:pt x="16" y="0"/>
                    </a:lnTo>
                    <a:lnTo>
                      <a:pt x="136" y="3"/>
                    </a:lnTo>
                    <a:lnTo>
                      <a:pt x="226" y="13"/>
                    </a:lnTo>
                  </a:path>
                </a:pathLst>
              </a:custGeom>
              <a:noFill/>
              <a:ln w="4763">
                <a:solidFill>
                  <a:srgbClr val="004A8F"/>
                </a:solidFill>
                <a:round/>
                <a:headEnd/>
                <a:tailEnd/>
              </a:ln>
            </p:spPr>
            <p:txBody>
              <a:bodyPr/>
              <a:lstStyle/>
              <a:p>
                <a:pPr fontAlgn="t"/>
                <a:endParaRPr lang="en-US"/>
              </a:p>
            </p:txBody>
          </p:sp>
          <p:sp>
            <p:nvSpPr>
              <p:cNvPr id="43306" name="Freeform 236"/>
              <p:cNvSpPr>
                <a:spLocks/>
              </p:cNvSpPr>
              <p:nvPr/>
            </p:nvSpPr>
            <p:spPr bwMode="auto">
              <a:xfrm>
                <a:off x="4581" y="1517"/>
                <a:ext cx="6" cy="37"/>
              </a:xfrm>
              <a:custGeom>
                <a:avLst/>
                <a:gdLst>
                  <a:gd name="T0" fmla="*/ 20 w 22"/>
                  <a:gd name="T1" fmla="*/ 0 h 148"/>
                  <a:gd name="T2" fmla="*/ 22 w 22"/>
                  <a:gd name="T3" fmla="*/ 12 h 148"/>
                  <a:gd name="T4" fmla="*/ 20 w 22"/>
                  <a:gd name="T5" fmla="*/ 31 h 148"/>
                  <a:gd name="T6" fmla="*/ 18 w 22"/>
                  <a:gd name="T7" fmla="*/ 55 h 148"/>
                  <a:gd name="T8" fmla="*/ 14 w 22"/>
                  <a:gd name="T9" fmla="*/ 81 h 148"/>
                  <a:gd name="T10" fmla="*/ 10 w 22"/>
                  <a:gd name="T11" fmla="*/ 107 h 148"/>
                  <a:gd name="T12" fmla="*/ 6 w 22"/>
                  <a:gd name="T13" fmla="*/ 129 h 148"/>
                  <a:gd name="T14" fmla="*/ 2 w 22"/>
                  <a:gd name="T15" fmla="*/ 143 h 148"/>
                  <a:gd name="T16" fmla="*/ 0 w 22"/>
                  <a:gd name="T17" fmla="*/ 148 h 1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48"/>
                  <a:gd name="T29" fmla="*/ 22 w 22"/>
                  <a:gd name="T30" fmla="*/ 148 h 1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48">
                    <a:moveTo>
                      <a:pt x="20" y="0"/>
                    </a:moveTo>
                    <a:lnTo>
                      <a:pt x="22" y="12"/>
                    </a:lnTo>
                    <a:lnTo>
                      <a:pt x="20" y="31"/>
                    </a:lnTo>
                    <a:lnTo>
                      <a:pt x="18" y="55"/>
                    </a:lnTo>
                    <a:lnTo>
                      <a:pt x="14" y="81"/>
                    </a:lnTo>
                    <a:lnTo>
                      <a:pt x="10" y="107"/>
                    </a:lnTo>
                    <a:lnTo>
                      <a:pt x="6" y="129"/>
                    </a:lnTo>
                    <a:lnTo>
                      <a:pt x="2" y="143"/>
                    </a:lnTo>
                    <a:lnTo>
                      <a:pt x="0" y="148"/>
                    </a:lnTo>
                  </a:path>
                </a:pathLst>
              </a:custGeom>
              <a:noFill/>
              <a:ln w="4763">
                <a:solidFill>
                  <a:srgbClr val="004A8F"/>
                </a:solidFill>
                <a:round/>
                <a:headEnd/>
                <a:tailEnd/>
              </a:ln>
            </p:spPr>
            <p:txBody>
              <a:bodyPr/>
              <a:lstStyle/>
              <a:p>
                <a:pPr fontAlgn="t"/>
                <a:endParaRPr lang="en-US"/>
              </a:p>
            </p:txBody>
          </p:sp>
          <p:sp>
            <p:nvSpPr>
              <p:cNvPr id="43307" name="Line 237"/>
              <p:cNvSpPr>
                <a:spLocks noChangeShapeType="1"/>
              </p:cNvSpPr>
              <p:nvPr/>
            </p:nvSpPr>
            <p:spPr bwMode="auto">
              <a:xfrm flipH="1">
                <a:off x="4578" y="1554"/>
                <a:ext cx="3" cy="1"/>
              </a:xfrm>
              <a:prstGeom prst="line">
                <a:avLst/>
              </a:prstGeom>
              <a:noFill/>
              <a:ln w="4763">
                <a:solidFill>
                  <a:srgbClr val="004A8F"/>
                </a:solidFill>
                <a:round/>
                <a:headEnd/>
                <a:tailEnd/>
              </a:ln>
            </p:spPr>
            <p:txBody>
              <a:bodyPr/>
              <a:lstStyle/>
              <a:p>
                <a:endParaRPr lang="en-US"/>
              </a:p>
            </p:txBody>
          </p:sp>
          <p:sp>
            <p:nvSpPr>
              <p:cNvPr id="43308" name="Freeform 238"/>
              <p:cNvSpPr>
                <a:spLocks/>
              </p:cNvSpPr>
              <p:nvPr/>
            </p:nvSpPr>
            <p:spPr bwMode="auto">
              <a:xfrm>
                <a:off x="4572" y="1555"/>
                <a:ext cx="6" cy="2"/>
              </a:xfrm>
              <a:custGeom>
                <a:avLst/>
                <a:gdLst>
                  <a:gd name="T0" fmla="*/ 20 w 20"/>
                  <a:gd name="T1" fmla="*/ 0 h 6"/>
                  <a:gd name="T2" fmla="*/ 18 w 20"/>
                  <a:gd name="T3" fmla="*/ 4 h 6"/>
                  <a:gd name="T4" fmla="*/ 14 w 20"/>
                  <a:gd name="T5" fmla="*/ 6 h 6"/>
                  <a:gd name="T6" fmla="*/ 6 w 20"/>
                  <a:gd name="T7" fmla="*/ 4 h 6"/>
                  <a:gd name="T8" fmla="*/ 0 w 20"/>
                  <a:gd name="T9" fmla="*/ 1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18" y="4"/>
                    </a:lnTo>
                    <a:lnTo>
                      <a:pt x="14" y="6"/>
                    </a:lnTo>
                    <a:lnTo>
                      <a:pt x="6" y="4"/>
                    </a:lnTo>
                    <a:lnTo>
                      <a:pt x="0" y="1"/>
                    </a:lnTo>
                  </a:path>
                </a:pathLst>
              </a:custGeom>
              <a:noFill/>
              <a:ln w="4763">
                <a:solidFill>
                  <a:srgbClr val="004A8F"/>
                </a:solidFill>
                <a:round/>
                <a:headEnd/>
                <a:tailEnd/>
              </a:ln>
            </p:spPr>
            <p:txBody>
              <a:bodyPr/>
              <a:lstStyle/>
              <a:p>
                <a:pPr fontAlgn="t"/>
                <a:endParaRPr lang="en-US"/>
              </a:p>
            </p:txBody>
          </p:sp>
          <p:sp>
            <p:nvSpPr>
              <p:cNvPr id="43309" name="Freeform 239"/>
              <p:cNvSpPr>
                <a:spLocks/>
              </p:cNvSpPr>
              <p:nvPr/>
            </p:nvSpPr>
            <p:spPr bwMode="auto">
              <a:xfrm>
                <a:off x="4529" y="1517"/>
                <a:ext cx="43" cy="40"/>
              </a:xfrm>
              <a:custGeom>
                <a:avLst/>
                <a:gdLst>
                  <a:gd name="T0" fmla="*/ 174 w 174"/>
                  <a:gd name="T1" fmla="*/ 154 h 158"/>
                  <a:gd name="T2" fmla="*/ 103 w 174"/>
                  <a:gd name="T3" fmla="*/ 156 h 158"/>
                  <a:gd name="T4" fmla="*/ 102 w 174"/>
                  <a:gd name="T5" fmla="*/ 158 h 158"/>
                  <a:gd name="T6" fmla="*/ 23 w 174"/>
                  <a:gd name="T7" fmla="*/ 154 h 158"/>
                  <a:gd name="T8" fmla="*/ 10 w 174"/>
                  <a:gd name="T9" fmla="*/ 143 h 158"/>
                  <a:gd name="T10" fmla="*/ 0 w 174"/>
                  <a:gd name="T11" fmla="*/ 122 h 158"/>
                  <a:gd name="T12" fmla="*/ 4 w 174"/>
                  <a:gd name="T13" fmla="*/ 0 h 158"/>
                  <a:gd name="T14" fmla="*/ 0 60000 65536"/>
                  <a:gd name="T15" fmla="*/ 0 60000 65536"/>
                  <a:gd name="T16" fmla="*/ 0 60000 65536"/>
                  <a:gd name="T17" fmla="*/ 0 60000 65536"/>
                  <a:gd name="T18" fmla="*/ 0 60000 65536"/>
                  <a:gd name="T19" fmla="*/ 0 60000 65536"/>
                  <a:gd name="T20" fmla="*/ 0 60000 65536"/>
                  <a:gd name="T21" fmla="*/ 0 w 174"/>
                  <a:gd name="T22" fmla="*/ 0 h 158"/>
                  <a:gd name="T23" fmla="*/ 174 w 174"/>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58">
                    <a:moveTo>
                      <a:pt x="174" y="154"/>
                    </a:moveTo>
                    <a:lnTo>
                      <a:pt x="103" y="156"/>
                    </a:lnTo>
                    <a:lnTo>
                      <a:pt x="102" y="158"/>
                    </a:lnTo>
                    <a:lnTo>
                      <a:pt x="23" y="154"/>
                    </a:lnTo>
                    <a:lnTo>
                      <a:pt x="10" y="143"/>
                    </a:lnTo>
                    <a:lnTo>
                      <a:pt x="0" y="122"/>
                    </a:lnTo>
                    <a:lnTo>
                      <a:pt x="4" y="0"/>
                    </a:lnTo>
                  </a:path>
                </a:pathLst>
              </a:custGeom>
              <a:noFill/>
              <a:ln w="4763">
                <a:solidFill>
                  <a:srgbClr val="004A8F"/>
                </a:solidFill>
                <a:round/>
                <a:headEnd/>
                <a:tailEnd/>
              </a:ln>
            </p:spPr>
            <p:txBody>
              <a:bodyPr/>
              <a:lstStyle/>
              <a:p>
                <a:pPr fontAlgn="t"/>
                <a:endParaRPr lang="en-US"/>
              </a:p>
            </p:txBody>
          </p:sp>
          <p:sp>
            <p:nvSpPr>
              <p:cNvPr id="43310" name="Freeform 240"/>
              <p:cNvSpPr>
                <a:spLocks/>
              </p:cNvSpPr>
              <p:nvPr/>
            </p:nvSpPr>
            <p:spPr bwMode="auto">
              <a:xfrm>
                <a:off x="4529" y="1513"/>
                <a:ext cx="58" cy="4"/>
              </a:xfrm>
              <a:custGeom>
                <a:avLst/>
                <a:gdLst>
                  <a:gd name="T0" fmla="*/ 0 w 232"/>
                  <a:gd name="T1" fmla="*/ 13 h 13"/>
                  <a:gd name="T2" fmla="*/ 18 w 232"/>
                  <a:gd name="T3" fmla="*/ 0 h 13"/>
                  <a:gd name="T4" fmla="*/ 147 w 232"/>
                  <a:gd name="T5" fmla="*/ 2 h 13"/>
                  <a:gd name="T6" fmla="*/ 232 w 232"/>
                  <a:gd name="T7" fmla="*/ 13 h 13"/>
                  <a:gd name="T8" fmla="*/ 0 60000 65536"/>
                  <a:gd name="T9" fmla="*/ 0 60000 65536"/>
                  <a:gd name="T10" fmla="*/ 0 60000 65536"/>
                  <a:gd name="T11" fmla="*/ 0 60000 65536"/>
                  <a:gd name="T12" fmla="*/ 0 w 232"/>
                  <a:gd name="T13" fmla="*/ 0 h 13"/>
                  <a:gd name="T14" fmla="*/ 232 w 232"/>
                  <a:gd name="T15" fmla="*/ 13 h 13"/>
                </a:gdLst>
                <a:ahLst/>
                <a:cxnLst>
                  <a:cxn ang="T8">
                    <a:pos x="T0" y="T1"/>
                  </a:cxn>
                  <a:cxn ang="T9">
                    <a:pos x="T2" y="T3"/>
                  </a:cxn>
                  <a:cxn ang="T10">
                    <a:pos x="T4" y="T5"/>
                  </a:cxn>
                  <a:cxn ang="T11">
                    <a:pos x="T6" y="T7"/>
                  </a:cxn>
                </a:cxnLst>
                <a:rect l="T12" t="T13" r="T14" b="T15"/>
                <a:pathLst>
                  <a:path w="232" h="13">
                    <a:moveTo>
                      <a:pt x="0" y="13"/>
                    </a:moveTo>
                    <a:lnTo>
                      <a:pt x="18" y="0"/>
                    </a:lnTo>
                    <a:lnTo>
                      <a:pt x="147" y="2"/>
                    </a:lnTo>
                    <a:lnTo>
                      <a:pt x="232" y="13"/>
                    </a:lnTo>
                  </a:path>
                </a:pathLst>
              </a:custGeom>
              <a:noFill/>
              <a:ln w="4763">
                <a:solidFill>
                  <a:srgbClr val="004A8F"/>
                </a:solidFill>
                <a:round/>
                <a:headEnd/>
                <a:tailEnd/>
              </a:ln>
            </p:spPr>
            <p:txBody>
              <a:bodyPr/>
              <a:lstStyle/>
              <a:p>
                <a:pPr fontAlgn="t"/>
                <a:endParaRPr lang="en-US"/>
              </a:p>
            </p:txBody>
          </p:sp>
          <p:sp>
            <p:nvSpPr>
              <p:cNvPr id="43311" name="Freeform 241"/>
              <p:cNvSpPr>
                <a:spLocks/>
              </p:cNvSpPr>
              <p:nvPr/>
            </p:nvSpPr>
            <p:spPr bwMode="auto">
              <a:xfrm>
                <a:off x="4582" y="1517"/>
                <a:ext cx="6" cy="38"/>
              </a:xfrm>
              <a:custGeom>
                <a:avLst/>
                <a:gdLst>
                  <a:gd name="T0" fmla="*/ 19 w 20"/>
                  <a:gd name="T1" fmla="*/ 0 h 153"/>
                  <a:gd name="T2" fmla="*/ 20 w 20"/>
                  <a:gd name="T3" fmla="*/ 11 h 153"/>
                  <a:gd name="T4" fmla="*/ 19 w 20"/>
                  <a:gd name="T5" fmla="*/ 30 h 153"/>
                  <a:gd name="T6" fmla="*/ 16 w 20"/>
                  <a:gd name="T7" fmla="*/ 56 h 153"/>
                  <a:gd name="T8" fmla="*/ 12 w 20"/>
                  <a:gd name="T9" fmla="*/ 83 h 153"/>
                  <a:gd name="T10" fmla="*/ 9 w 20"/>
                  <a:gd name="T11" fmla="*/ 109 h 153"/>
                  <a:gd name="T12" fmla="*/ 5 w 20"/>
                  <a:gd name="T13" fmla="*/ 131 h 153"/>
                  <a:gd name="T14" fmla="*/ 2 w 20"/>
                  <a:gd name="T15" fmla="*/ 146 h 153"/>
                  <a:gd name="T16" fmla="*/ 0 w 20"/>
                  <a:gd name="T17" fmla="*/ 153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53"/>
                  <a:gd name="T29" fmla="*/ 20 w 20"/>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53">
                    <a:moveTo>
                      <a:pt x="19" y="0"/>
                    </a:moveTo>
                    <a:lnTo>
                      <a:pt x="20" y="11"/>
                    </a:lnTo>
                    <a:lnTo>
                      <a:pt x="19" y="30"/>
                    </a:lnTo>
                    <a:lnTo>
                      <a:pt x="16" y="56"/>
                    </a:lnTo>
                    <a:lnTo>
                      <a:pt x="12" y="83"/>
                    </a:lnTo>
                    <a:lnTo>
                      <a:pt x="9" y="109"/>
                    </a:lnTo>
                    <a:lnTo>
                      <a:pt x="5" y="131"/>
                    </a:lnTo>
                    <a:lnTo>
                      <a:pt x="2" y="146"/>
                    </a:lnTo>
                    <a:lnTo>
                      <a:pt x="0" y="153"/>
                    </a:lnTo>
                  </a:path>
                </a:pathLst>
              </a:custGeom>
              <a:noFill/>
              <a:ln w="4763">
                <a:solidFill>
                  <a:srgbClr val="004A8F"/>
                </a:solidFill>
                <a:round/>
                <a:headEnd/>
                <a:tailEnd/>
              </a:ln>
            </p:spPr>
            <p:txBody>
              <a:bodyPr/>
              <a:lstStyle/>
              <a:p>
                <a:pPr fontAlgn="t"/>
                <a:endParaRPr lang="en-US"/>
              </a:p>
            </p:txBody>
          </p:sp>
          <p:sp>
            <p:nvSpPr>
              <p:cNvPr id="43312" name="Line 242"/>
              <p:cNvSpPr>
                <a:spLocks noChangeShapeType="1"/>
              </p:cNvSpPr>
              <p:nvPr/>
            </p:nvSpPr>
            <p:spPr bwMode="auto">
              <a:xfrm flipH="1">
                <a:off x="4578" y="1555"/>
                <a:ext cx="4" cy="1"/>
              </a:xfrm>
              <a:prstGeom prst="line">
                <a:avLst/>
              </a:prstGeom>
              <a:noFill/>
              <a:ln w="4763">
                <a:solidFill>
                  <a:srgbClr val="004A8F"/>
                </a:solidFill>
                <a:round/>
                <a:headEnd/>
                <a:tailEnd/>
              </a:ln>
            </p:spPr>
            <p:txBody>
              <a:bodyPr/>
              <a:lstStyle/>
              <a:p>
                <a:endParaRPr lang="en-US"/>
              </a:p>
            </p:txBody>
          </p:sp>
          <p:sp>
            <p:nvSpPr>
              <p:cNvPr id="43313" name="Freeform 243"/>
              <p:cNvSpPr>
                <a:spLocks/>
              </p:cNvSpPr>
              <p:nvPr/>
            </p:nvSpPr>
            <p:spPr bwMode="auto">
              <a:xfrm>
                <a:off x="4573" y="1556"/>
                <a:ext cx="5" cy="1"/>
              </a:xfrm>
              <a:custGeom>
                <a:avLst/>
                <a:gdLst>
                  <a:gd name="T0" fmla="*/ 20 w 20"/>
                  <a:gd name="T1" fmla="*/ 0 h 6"/>
                  <a:gd name="T2" fmla="*/ 18 w 20"/>
                  <a:gd name="T3" fmla="*/ 3 h 6"/>
                  <a:gd name="T4" fmla="*/ 14 w 20"/>
                  <a:gd name="T5" fmla="*/ 6 h 6"/>
                  <a:gd name="T6" fmla="*/ 6 w 20"/>
                  <a:gd name="T7" fmla="*/ 3 h 6"/>
                  <a:gd name="T8" fmla="*/ 0 w 20"/>
                  <a:gd name="T9" fmla="*/ 1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18" y="3"/>
                    </a:lnTo>
                    <a:lnTo>
                      <a:pt x="14" y="6"/>
                    </a:lnTo>
                    <a:lnTo>
                      <a:pt x="6" y="3"/>
                    </a:lnTo>
                    <a:lnTo>
                      <a:pt x="0" y="1"/>
                    </a:lnTo>
                  </a:path>
                </a:pathLst>
              </a:custGeom>
              <a:noFill/>
              <a:ln w="4763">
                <a:solidFill>
                  <a:srgbClr val="004A8F"/>
                </a:solidFill>
                <a:round/>
                <a:headEnd/>
                <a:tailEnd/>
              </a:ln>
            </p:spPr>
            <p:txBody>
              <a:bodyPr/>
              <a:lstStyle/>
              <a:p>
                <a:pPr fontAlgn="t"/>
                <a:endParaRPr lang="en-US"/>
              </a:p>
            </p:txBody>
          </p:sp>
          <p:sp>
            <p:nvSpPr>
              <p:cNvPr id="43314" name="Freeform 244"/>
              <p:cNvSpPr>
                <a:spLocks/>
              </p:cNvSpPr>
              <p:nvPr/>
            </p:nvSpPr>
            <p:spPr bwMode="auto">
              <a:xfrm>
                <a:off x="4528" y="1517"/>
                <a:ext cx="45" cy="40"/>
              </a:xfrm>
              <a:custGeom>
                <a:avLst/>
                <a:gdLst>
                  <a:gd name="T0" fmla="*/ 178 w 178"/>
                  <a:gd name="T1" fmla="*/ 158 h 162"/>
                  <a:gd name="T2" fmla="*/ 101 w 178"/>
                  <a:gd name="T3" fmla="*/ 159 h 162"/>
                  <a:gd name="T4" fmla="*/ 99 w 178"/>
                  <a:gd name="T5" fmla="*/ 162 h 162"/>
                  <a:gd name="T6" fmla="*/ 23 w 178"/>
                  <a:gd name="T7" fmla="*/ 157 h 162"/>
                  <a:gd name="T8" fmla="*/ 9 w 178"/>
                  <a:gd name="T9" fmla="*/ 145 h 162"/>
                  <a:gd name="T10" fmla="*/ 0 w 178"/>
                  <a:gd name="T11" fmla="*/ 126 h 162"/>
                  <a:gd name="T12" fmla="*/ 4 w 178"/>
                  <a:gd name="T13" fmla="*/ 0 h 162"/>
                  <a:gd name="T14" fmla="*/ 0 60000 65536"/>
                  <a:gd name="T15" fmla="*/ 0 60000 65536"/>
                  <a:gd name="T16" fmla="*/ 0 60000 65536"/>
                  <a:gd name="T17" fmla="*/ 0 60000 65536"/>
                  <a:gd name="T18" fmla="*/ 0 60000 65536"/>
                  <a:gd name="T19" fmla="*/ 0 60000 65536"/>
                  <a:gd name="T20" fmla="*/ 0 60000 65536"/>
                  <a:gd name="T21" fmla="*/ 0 w 178"/>
                  <a:gd name="T22" fmla="*/ 0 h 162"/>
                  <a:gd name="T23" fmla="*/ 178 w 17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62">
                    <a:moveTo>
                      <a:pt x="178" y="158"/>
                    </a:moveTo>
                    <a:lnTo>
                      <a:pt x="101" y="159"/>
                    </a:lnTo>
                    <a:lnTo>
                      <a:pt x="99" y="162"/>
                    </a:lnTo>
                    <a:lnTo>
                      <a:pt x="23" y="157"/>
                    </a:lnTo>
                    <a:lnTo>
                      <a:pt x="9" y="145"/>
                    </a:lnTo>
                    <a:lnTo>
                      <a:pt x="0" y="126"/>
                    </a:lnTo>
                    <a:lnTo>
                      <a:pt x="4" y="0"/>
                    </a:lnTo>
                  </a:path>
                </a:pathLst>
              </a:custGeom>
              <a:noFill/>
              <a:ln w="4763">
                <a:solidFill>
                  <a:srgbClr val="004A8F"/>
                </a:solidFill>
                <a:round/>
                <a:headEnd/>
                <a:tailEnd/>
              </a:ln>
            </p:spPr>
            <p:txBody>
              <a:bodyPr/>
              <a:lstStyle/>
              <a:p>
                <a:pPr fontAlgn="t"/>
                <a:endParaRPr lang="en-US"/>
              </a:p>
            </p:txBody>
          </p:sp>
          <p:sp>
            <p:nvSpPr>
              <p:cNvPr id="43315" name="Freeform 245"/>
              <p:cNvSpPr>
                <a:spLocks/>
              </p:cNvSpPr>
              <p:nvPr/>
            </p:nvSpPr>
            <p:spPr bwMode="auto">
              <a:xfrm>
                <a:off x="4529" y="1513"/>
                <a:ext cx="59" cy="3"/>
              </a:xfrm>
              <a:custGeom>
                <a:avLst/>
                <a:gdLst>
                  <a:gd name="T0" fmla="*/ 0 w 236"/>
                  <a:gd name="T1" fmla="*/ 14 h 14"/>
                  <a:gd name="T2" fmla="*/ 19 w 236"/>
                  <a:gd name="T3" fmla="*/ 0 h 14"/>
                  <a:gd name="T4" fmla="*/ 157 w 236"/>
                  <a:gd name="T5" fmla="*/ 3 h 14"/>
                  <a:gd name="T6" fmla="*/ 236 w 236"/>
                  <a:gd name="T7" fmla="*/ 14 h 14"/>
                  <a:gd name="T8" fmla="*/ 0 60000 65536"/>
                  <a:gd name="T9" fmla="*/ 0 60000 65536"/>
                  <a:gd name="T10" fmla="*/ 0 60000 65536"/>
                  <a:gd name="T11" fmla="*/ 0 60000 65536"/>
                  <a:gd name="T12" fmla="*/ 0 w 236"/>
                  <a:gd name="T13" fmla="*/ 0 h 14"/>
                  <a:gd name="T14" fmla="*/ 236 w 236"/>
                  <a:gd name="T15" fmla="*/ 14 h 14"/>
                </a:gdLst>
                <a:ahLst/>
                <a:cxnLst>
                  <a:cxn ang="T8">
                    <a:pos x="T0" y="T1"/>
                  </a:cxn>
                  <a:cxn ang="T9">
                    <a:pos x="T2" y="T3"/>
                  </a:cxn>
                  <a:cxn ang="T10">
                    <a:pos x="T4" y="T5"/>
                  </a:cxn>
                  <a:cxn ang="T11">
                    <a:pos x="T6" y="T7"/>
                  </a:cxn>
                </a:cxnLst>
                <a:rect l="T12" t="T13" r="T14" b="T15"/>
                <a:pathLst>
                  <a:path w="236" h="14">
                    <a:moveTo>
                      <a:pt x="0" y="14"/>
                    </a:moveTo>
                    <a:lnTo>
                      <a:pt x="19" y="0"/>
                    </a:lnTo>
                    <a:lnTo>
                      <a:pt x="157" y="3"/>
                    </a:lnTo>
                    <a:lnTo>
                      <a:pt x="236" y="14"/>
                    </a:lnTo>
                  </a:path>
                </a:pathLst>
              </a:custGeom>
              <a:noFill/>
              <a:ln w="4763">
                <a:solidFill>
                  <a:srgbClr val="004A8F"/>
                </a:solidFill>
                <a:round/>
                <a:headEnd/>
                <a:tailEnd/>
              </a:ln>
            </p:spPr>
            <p:txBody>
              <a:bodyPr/>
              <a:lstStyle/>
              <a:p>
                <a:pPr fontAlgn="t"/>
                <a:endParaRPr lang="en-US"/>
              </a:p>
            </p:txBody>
          </p:sp>
          <p:sp>
            <p:nvSpPr>
              <p:cNvPr id="43316" name="Freeform 246"/>
              <p:cNvSpPr>
                <a:spLocks/>
              </p:cNvSpPr>
              <p:nvPr/>
            </p:nvSpPr>
            <p:spPr bwMode="auto">
              <a:xfrm>
                <a:off x="4583" y="1516"/>
                <a:ext cx="5" cy="39"/>
              </a:xfrm>
              <a:custGeom>
                <a:avLst/>
                <a:gdLst>
                  <a:gd name="T0" fmla="*/ 19 w 21"/>
                  <a:gd name="T1" fmla="*/ 0 h 156"/>
                  <a:gd name="T2" fmla="*/ 21 w 21"/>
                  <a:gd name="T3" fmla="*/ 12 h 156"/>
                  <a:gd name="T4" fmla="*/ 19 w 21"/>
                  <a:gd name="T5" fmla="*/ 31 h 156"/>
                  <a:gd name="T6" fmla="*/ 17 w 21"/>
                  <a:gd name="T7" fmla="*/ 57 h 156"/>
                  <a:gd name="T8" fmla="*/ 14 w 21"/>
                  <a:gd name="T9" fmla="*/ 84 h 156"/>
                  <a:gd name="T10" fmla="*/ 10 w 21"/>
                  <a:gd name="T11" fmla="*/ 111 h 156"/>
                  <a:gd name="T12" fmla="*/ 7 w 21"/>
                  <a:gd name="T13" fmla="*/ 134 h 156"/>
                  <a:gd name="T14" fmla="*/ 3 w 21"/>
                  <a:gd name="T15" fmla="*/ 151 h 156"/>
                  <a:gd name="T16" fmla="*/ 0 w 21"/>
                  <a:gd name="T17" fmla="*/ 156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56"/>
                  <a:gd name="T29" fmla="*/ 21 w 21"/>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56">
                    <a:moveTo>
                      <a:pt x="19" y="0"/>
                    </a:moveTo>
                    <a:lnTo>
                      <a:pt x="21" y="12"/>
                    </a:lnTo>
                    <a:lnTo>
                      <a:pt x="19" y="31"/>
                    </a:lnTo>
                    <a:lnTo>
                      <a:pt x="17" y="57"/>
                    </a:lnTo>
                    <a:lnTo>
                      <a:pt x="14" y="84"/>
                    </a:lnTo>
                    <a:lnTo>
                      <a:pt x="10" y="111"/>
                    </a:lnTo>
                    <a:lnTo>
                      <a:pt x="7" y="134"/>
                    </a:lnTo>
                    <a:lnTo>
                      <a:pt x="3" y="151"/>
                    </a:lnTo>
                    <a:lnTo>
                      <a:pt x="0" y="156"/>
                    </a:lnTo>
                  </a:path>
                </a:pathLst>
              </a:custGeom>
              <a:noFill/>
              <a:ln w="4763">
                <a:solidFill>
                  <a:srgbClr val="004A8F"/>
                </a:solidFill>
                <a:round/>
                <a:headEnd/>
                <a:tailEnd/>
              </a:ln>
            </p:spPr>
            <p:txBody>
              <a:bodyPr/>
              <a:lstStyle/>
              <a:p>
                <a:pPr fontAlgn="t"/>
                <a:endParaRPr lang="en-US"/>
              </a:p>
            </p:txBody>
          </p:sp>
          <p:sp>
            <p:nvSpPr>
              <p:cNvPr id="43317" name="Line 247"/>
              <p:cNvSpPr>
                <a:spLocks noChangeShapeType="1"/>
              </p:cNvSpPr>
              <p:nvPr/>
            </p:nvSpPr>
            <p:spPr bwMode="auto">
              <a:xfrm flipH="1">
                <a:off x="4579" y="1555"/>
                <a:ext cx="4" cy="2"/>
              </a:xfrm>
              <a:prstGeom prst="line">
                <a:avLst/>
              </a:prstGeom>
              <a:noFill/>
              <a:ln w="4763">
                <a:solidFill>
                  <a:srgbClr val="004A8F"/>
                </a:solidFill>
                <a:round/>
                <a:headEnd/>
                <a:tailEnd/>
              </a:ln>
            </p:spPr>
            <p:txBody>
              <a:bodyPr/>
              <a:lstStyle/>
              <a:p>
                <a:endParaRPr lang="en-US"/>
              </a:p>
            </p:txBody>
          </p:sp>
          <p:sp>
            <p:nvSpPr>
              <p:cNvPr id="43318" name="Freeform 248"/>
              <p:cNvSpPr>
                <a:spLocks/>
              </p:cNvSpPr>
              <p:nvPr/>
            </p:nvSpPr>
            <p:spPr bwMode="auto">
              <a:xfrm>
                <a:off x="4573" y="1557"/>
                <a:ext cx="6" cy="1"/>
              </a:xfrm>
              <a:custGeom>
                <a:avLst/>
                <a:gdLst>
                  <a:gd name="T0" fmla="*/ 23 w 23"/>
                  <a:gd name="T1" fmla="*/ 0 h 7"/>
                  <a:gd name="T2" fmla="*/ 19 w 23"/>
                  <a:gd name="T3" fmla="*/ 4 h 7"/>
                  <a:gd name="T4" fmla="*/ 15 w 23"/>
                  <a:gd name="T5" fmla="*/ 7 h 7"/>
                  <a:gd name="T6" fmla="*/ 6 w 23"/>
                  <a:gd name="T7" fmla="*/ 4 h 7"/>
                  <a:gd name="T8" fmla="*/ 0 w 23"/>
                  <a:gd name="T9" fmla="*/ 1 h 7"/>
                  <a:gd name="T10" fmla="*/ 0 60000 65536"/>
                  <a:gd name="T11" fmla="*/ 0 60000 65536"/>
                  <a:gd name="T12" fmla="*/ 0 60000 65536"/>
                  <a:gd name="T13" fmla="*/ 0 60000 65536"/>
                  <a:gd name="T14" fmla="*/ 0 60000 65536"/>
                  <a:gd name="T15" fmla="*/ 0 w 23"/>
                  <a:gd name="T16" fmla="*/ 0 h 7"/>
                  <a:gd name="T17" fmla="*/ 23 w 23"/>
                  <a:gd name="T18" fmla="*/ 7 h 7"/>
                </a:gdLst>
                <a:ahLst/>
                <a:cxnLst>
                  <a:cxn ang="T10">
                    <a:pos x="T0" y="T1"/>
                  </a:cxn>
                  <a:cxn ang="T11">
                    <a:pos x="T2" y="T3"/>
                  </a:cxn>
                  <a:cxn ang="T12">
                    <a:pos x="T4" y="T5"/>
                  </a:cxn>
                  <a:cxn ang="T13">
                    <a:pos x="T6" y="T7"/>
                  </a:cxn>
                  <a:cxn ang="T14">
                    <a:pos x="T8" y="T9"/>
                  </a:cxn>
                </a:cxnLst>
                <a:rect l="T15" t="T16" r="T17" b="T18"/>
                <a:pathLst>
                  <a:path w="23" h="7">
                    <a:moveTo>
                      <a:pt x="23" y="0"/>
                    </a:moveTo>
                    <a:lnTo>
                      <a:pt x="19" y="4"/>
                    </a:lnTo>
                    <a:lnTo>
                      <a:pt x="15" y="7"/>
                    </a:lnTo>
                    <a:lnTo>
                      <a:pt x="6" y="4"/>
                    </a:lnTo>
                    <a:lnTo>
                      <a:pt x="0" y="1"/>
                    </a:lnTo>
                  </a:path>
                </a:pathLst>
              </a:custGeom>
              <a:noFill/>
              <a:ln w="4763">
                <a:solidFill>
                  <a:srgbClr val="004A8F"/>
                </a:solidFill>
                <a:round/>
                <a:headEnd/>
                <a:tailEnd/>
              </a:ln>
            </p:spPr>
            <p:txBody>
              <a:bodyPr/>
              <a:lstStyle/>
              <a:p>
                <a:pPr fontAlgn="t"/>
                <a:endParaRPr lang="en-US"/>
              </a:p>
            </p:txBody>
          </p:sp>
          <p:sp>
            <p:nvSpPr>
              <p:cNvPr id="43319" name="Freeform 249"/>
              <p:cNvSpPr>
                <a:spLocks/>
              </p:cNvSpPr>
              <p:nvPr/>
            </p:nvSpPr>
            <p:spPr bwMode="auto">
              <a:xfrm>
                <a:off x="4528" y="1516"/>
                <a:ext cx="45" cy="42"/>
              </a:xfrm>
              <a:custGeom>
                <a:avLst/>
                <a:gdLst>
                  <a:gd name="T0" fmla="*/ 180 w 180"/>
                  <a:gd name="T1" fmla="*/ 162 h 166"/>
                  <a:gd name="T2" fmla="*/ 98 w 180"/>
                  <a:gd name="T3" fmla="*/ 162 h 166"/>
                  <a:gd name="T4" fmla="*/ 96 w 180"/>
                  <a:gd name="T5" fmla="*/ 166 h 166"/>
                  <a:gd name="T6" fmla="*/ 24 w 180"/>
                  <a:gd name="T7" fmla="*/ 161 h 166"/>
                  <a:gd name="T8" fmla="*/ 9 w 180"/>
                  <a:gd name="T9" fmla="*/ 147 h 166"/>
                  <a:gd name="T10" fmla="*/ 0 w 180"/>
                  <a:gd name="T11" fmla="*/ 130 h 166"/>
                  <a:gd name="T12" fmla="*/ 4 w 180"/>
                  <a:gd name="T13" fmla="*/ 0 h 166"/>
                  <a:gd name="T14" fmla="*/ 0 60000 65536"/>
                  <a:gd name="T15" fmla="*/ 0 60000 65536"/>
                  <a:gd name="T16" fmla="*/ 0 60000 65536"/>
                  <a:gd name="T17" fmla="*/ 0 60000 65536"/>
                  <a:gd name="T18" fmla="*/ 0 60000 65536"/>
                  <a:gd name="T19" fmla="*/ 0 60000 65536"/>
                  <a:gd name="T20" fmla="*/ 0 60000 65536"/>
                  <a:gd name="T21" fmla="*/ 0 w 180"/>
                  <a:gd name="T22" fmla="*/ 0 h 166"/>
                  <a:gd name="T23" fmla="*/ 180 w 180"/>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166">
                    <a:moveTo>
                      <a:pt x="180" y="162"/>
                    </a:moveTo>
                    <a:lnTo>
                      <a:pt x="98" y="162"/>
                    </a:lnTo>
                    <a:lnTo>
                      <a:pt x="96" y="166"/>
                    </a:lnTo>
                    <a:lnTo>
                      <a:pt x="24" y="161"/>
                    </a:lnTo>
                    <a:lnTo>
                      <a:pt x="9" y="147"/>
                    </a:lnTo>
                    <a:lnTo>
                      <a:pt x="0" y="130"/>
                    </a:lnTo>
                    <a:lnTo>
                      <a:pt x="4" y="0"/>
                    </a:lnTo>
                  </a:path>
                </a:pathLst>
              </a:custGeom>
              <a:noFill/>
              <a:ln w="4763">
                <a:solidFill>
                  <a:srgbClr val="004A8F"/>
                </a:solidFill>
                <a:round/>
                <a:headEnd/>
                <a:tailEnd/>
              </a:ln>
            </p:spPr>
            <p:txBody>
              <a:bodyPr/>
              <a:lstStyle/>
              <a:p>
                <a:pPr fontAlgn="t"/>
                <a:endParaRPr lang="en-US"/>
              </a:p>
            </p:txBody>
          </p:sp>
          <p:sp>
            <p:nvSpPr>
              <p:cNvPr id="43320" name="Freeform 250"/>
              <p:cNvSpPr>
                <a:spLocks/>
              </p:cNvSpPr>
              <p:nvPr/>
            </p:nvSpPr>
            <p:spPr bwMode="auto">
              <a:xfrm>
                <a:off x="4528" y="1512"/>
                <a:ext cx="61" cy="4"/>
              </a:xfrm>
              <a:custGeom>
                <a:avLst/>
                <a:gdLst>
                  <a:gd name="T0" fmla="*/ 0 w 244"/>
                  <a:gd name="T1" fmla="*/ 14 h 15"/>
                  <a:gd name="T2" fmla="*/ 20 w 244"/>
                  <a:gd name="T3" fmla="*/ 0 h 15"/>
                  <a:gd name="T4" fmla="*/ 168 w 244"/>
                  <a:gd name="T5" fmla="*/ 2 h 15"/>
                  <a:gd name="T6" fmla="*/ 244 w 244"/>
                  <a:gd name="T7" fmla="*/ 15 h 15"/>
                  <a:gd name="T8" fmla="*/ 0 60000 65536"/>
                  <a:gd name="T9" fmla="*/ 0 60000 65536"/>
                  <a:gd name="T10" fmla="*/ 0 60000 65536"/>
                  <a:gd name="T11" fmla="*/ 0 60000 65536"/>
                  <a:gd name="T12" fmla="*/ 0 w 244"/>
                  <a:gd name="T13" fmla="*/ 0 h 15"/>
                  <a:gd name="T14" fmla="*/ 244 w 244"/>
                  <a:gd name="T15" fmla="*/ 15 h 15"/>
                </a:gdLst>
                <a:ahLst/>
                <a:cxnLst>
                  <a:cxn ang="T8">
                    <a:pos x="T0" y="T1"/>
                  </a:cxn>
                  <a:cxn ang="T9">
                    <a:pos x="T2" y="T3"/>
                  </a:cxn>
                  <a:cxn ang="T10">
                    <a:pos x="T4" y="T5"/>
                  </a:cxn>
                  <a:cxn ang="T11">
                    <a:pos x="T6" y="T7"/>
                  </a:cxn>
                </a:cxnLst>
                <a:rect l="T12" t="T13" r="T14" b="T15"/>
                <a:pathLst>
                  <a:path w="244" h="15">
                    <a:moveTo>
                      <a:pt x="0" y="14"/>
                    </a:moveTo>
                    <a:lnTo>
                      <a:pt x="20" y="0"/>
                    </a:lnTo>
                    <a:lnTo>
                      <a:pt x="168" y="2"/>
                    </a:lnTo>
                    <a:lnTo>
                      <a:pt x="244" y="15"/>
                    </a:lnTo>
                  </a:path>
                </a:pathLst>
              </a:custGeom>
              <a:noFill/>
              <a:ln w="4763">
                <a:solidFill>
                  <a:srgbClr val="004A8F"/>
                </a:solidFill>
                <a:round/>
                <a:headEnd/>
                <a:tailEnd/>
              </a:ln>
            </p:spPr>
            <p:txBody>
              <a:bodyPr/>
              <a:lstStyle/>
              <a:p>
                <a:pPr fontAlgn="t"/>
                <a:endParaRPr lang="en-US"/>
              </a:p>
            </p:txBody>
          </p:sp>
          <p:sp>
            <p:nvSpPr>
              <p:cNvPr id="43321" name="Freeform 251"/>
              <p:cNvSpPr>
                <a:spLocks/>
              </p:cNvSpPr>
              <p:nvPr/>
            </p:nvSpPr>
            <p:spPr bwMode="auto">
              <a:xfrm>
                <a:off x="4584" y="1516"/>
                <a:ext cx="5" cy="40"/>
              </a:xfrm>
              <a:custGeom>
                <a:avLst/>
                <a:gdLst>
                  <a:gd name="T0" fmla="*/ 19 w 19"/>
                  <a:gd name="T1" fmla="*/ 0 h 160"/>
                  <a:gd name="T2" fmla="*/ 19 w 19"/>
                  <a:gd name="T3" fmla="*/ 10 h 160"/>
                  <a:gd name="T4" fmla="*/ 18 w 19"/>
                  <a:gd name="T5" fmla="*/ 31 h 160"/>
                  <a:gd name="T6" fmla="*/ 15 w 19"/>
                  <a:gd name="T7" fmla="*/ 57 h 160"/>
                  <a:gd name="T8" fmla="*/ 13 w 19"/>
                  <a:gd name="T9" fmla="*/ 85 h 160"/>
                  <a:gd name="T10" fmla="*/ 9 w 19"/>
                  <a:gd name="T11" fmla="*/ 113 h 160"/>
                  <a:gd name="T12" fmla="*/ 5 w 19"/>
                  <a:gd name="T13" fmla="*/ 136 h 160"/>
                  <a:gd name="T14" fmla="*/ 1 w 19"/>
                  <a:gd name="T15" fmla="*/ 153 h 160"/>
                  <a:gd name="T16" fmla="*/ 0 w 19"/>
                  <a:gd name="T17" fmla="*/ 160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60"/>
                  <a:gd name="T29" fmla="*/ 19 w 19"/>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60">
                    <a:moveTo>
                      <a:pt x="19" y="0"/>
                    </a:moveTo>
                    <a:lnTo>
                      <a:pt x="19" y="10"/>
                    </a:lnTo>
                    <a:lnTo>
                      <a:pt x="18" y="31"/>
                    </a:lnTo>
                    <a:lnTo>
                      <a:pt x="15" y="57"/>
                    </a:lnTo>
                    <a:lnTo>
                      <a:pt x="13" y="85"/>
                    </a:lnTo>
                    <a:lnTo>
                      <a:pt x="9" y="113"/>
                    </a:lnTo>
                    <a:lnTo>
                      <a:pt x="5" y="136"/>
                    </a:lnTo>
                    <a:lnTo>
                      <a:pt x="1" y="153"/>
                    </a:lnTo>
                    <a:lnTo>
                      <a:pt x="0" y="160"/>
                    </a:lnTo>
                  </a:path>
                </a:pathLst>
              </a:custGeom>
              <a:noFill/>
              <a:ln w="4763">
                <a:solidFill>
                  <a:srgbClr val="004A8F"/>
                </a:solidFill>
                <a:round/>
                <a:headEnd/>
                <a:tailEnd/>
              </a:ln>
            </p:spPr>
            <p:txBody>
              <a:bodyPr/>
              <a:lstStyle/>
              <a:p>
                <a:pPr fontAlgn="t"/>
                <a:endParaRPr lang="en-US"/>
              </a:p>
            </p:txBody>
          </p:sp>
          <p:sp>
            <p:nvSpPr>
              <p:cNvPr id="43322" name="Line 252"/>
              <p:cNvSpPr>
                <a:spLocks noChangeShapeType="1"/>
              </p:cNvSpPr>
              <p:nvPr/>
            </p:nvSpPr>
            <p:spPr bwMode="auto">
              <a:xfrm flipH="1">
                <a:off x="4579" y="1556"/>
                <a:ext cx="5" cy="1"/>
              </a:xfrm>
              <a:prstGeom prst="line">
                <a:avLst/>
              </a:prstGeom>
              <a:noFill/>
              <a:ln w="4763">
                <a:solidFill>
                  <a:srgbClr val="004A8F"/>
                </a:solidFill>
                <a:round/>
                <a:headEnd/>
                <a:tailEnd/>
              </a:ln>
            </p:spPr>
            <p:txBody>
              <a:bodyPr/>
              <a:lstStyle/>
              <a:p>
                <a:endParaRPr lang="en-US"/>
              </a:p>
            </p:txBody>
          </p:sp>
          <p:sp>
            <p:nvSpPr>
              <p:cNvPr id="43323" name="Freeform 253"/>
              <p:cNvSpPr>
                <a:spLocks/>
              </p:cNvSpPr>
              <p:nvPr/>
            </p:nvSpPr>
            <p:spPr bwMode="auto">
              <a:xfrm>
                <a:off x="4573" y="1557"/>
                <a:ext cx="6" cy="2"/>
              </a:xfrm>
              <a:custGeom>
                <a:avLst/>
                <a:gdLst>
                  <a:gd name="T0" fmla="*/ 24 w 24"/>
                  <a:gd name="T1" fmla="*/ 0 h 8"/>
                  <a:gd name="T2" fmla="*/ 22 w 24"/>
                  <a:gd name="T3" fmla="*/ 6 h 8"/>
                  <a:gd name="T4" fmla="*/ 17 w 24"/>
                  <a:gd name="T5" fmla="*/ 8 h 8"/>
                  <a:gd name="T6" fmla="*/ 8 w 24"/>
                  <a:gd name="T7" fmla="*/ 6 h 8"/>
                  <a:gd name="T8" fmla="*/ 0 w 24"/>
                  <a:gd name="T9" fmla="*/ 3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24" y="0"/>
                    </a:moveTo>
                    <a:lnTo>
                      <a:pt x="22" y="6"/>
                    </a:lnTo>
                    <a:lnTo>
                      <a:pt x="17" y="8"/>
                    </a:lnTo>
                    <a:lnTo>
                      <a:pt x="8" y="6"/>
                    </a:lnTo>
                    <a:lnTo>
                      <a:pt x="0" y="3"/>
                    </a:lnTo>
                  </a:path>
                </a:pathLst>
              </a:custGeom>
              <a:noFill/>
              <a:ln w="4763">
                <a:solidFill>
                  <a:srgbClr val="004A8F"/>
                </a:solidFill>
                <a:round/>
                <a:headEnd/>
                <a:tailEnd/>
              </a:ln>
            </p:spPr>
            <p:txBody>
              <a:bodyPr/>
              <a:lstStyle/>
              <a:p>
                <a:pPr fontAlgn="t"/>
                <a:endParaRPr lang="en-US"/>
              </a:p>
            </p:txBody>
          </p:sp>
          <p:sp>
            <p:nvSpPr>
              <p:cNvPr id="43324" name="Freeform 254"/>
              <p:cNvSpPr>
                <a:spLocks/>
              </p:cNvSpPr>
              <p:nvPr/>
            </p:nvSpPr>
            <p:spPr bwMode="auto">
              <a:xfrm>
                <a:off x="4527" y="1516"/>
                <a:ext cx="46" cy="42"/>
              </a:xfrm>
              <a:custGeom>
                <a:avLst/>
                <a:gdLst>
                  <a:gd name="T0" fmla="*/ 183 w 183"/>
                  <a:gd name="T1" fmla="*/ 167 h 171"/>
                  <a:gd name="T2" fmla="*/ 95 w 183"/>
                  <a:gd name="T3" fmla="*/ 167 h 171"/>
                  <a:gd name="T4" fmla="*/ 94 w 183"/>
                  <a:gd name="T5" fmla="*/ 171 h 171"/>
                  <a:gd name="T6" fmla="*/ 25 w 183"/>
                  <a:gd name="T7" fmla="*/ 166 h 171"/>
                  <a:gd name="T8" fmla="*/ 8 w 183"/>
                  <a:gd name="T9" fmla="*/ 150 h 171"/>
                  <a:gd name="T10" fmla="*/ 0 w 183"/>
                  <a:gd name="T11" fmla="*/ 135 h 171"/>
                  <a:gd name="T12" fmla="*/ 3 w 183"/>
                  <a:gd name="T13" fmla="*/ 0 h 171"/>
                  <a:gd name="T14" fmla="*/ 0 60000 65536"/>
                  <a:gd name="T15" fmla="*/ 0 60000 65536"/>
                  <a:gd name="T16" fmla="*/ 0 60000 65536"/>
                  <a:gd name="T17" fmla="*/ 0 60000 65536"/>
                  <a:gd name="T18" fmla="*/ 0 60000 65536"/>
                  <a:gd name="T19" fmla="*/ 0 60000 65536"/>
                  <a:gd name="T20" fmla="*/ 0 60000 65536"/>
                  <a:gd name="T21" fmla="*/ 0 w 183"/>
                  <a:gd name="T22" fmla="*/ 0 h 171"/>
                  <a:gd name="T23" fmla="*/ 183 w 183"/>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171">
                    <a:moveTo>
                      <a:pt x="183" y="167"/>
                    </a:moveTo>
                    <a:lnTo>
                      <a:pt x="95" y="167"/>
                    </a:lnTo>
                    <a:lnTo>
                      <a:pt x="94" y="171"/>
                    </a:lnTo>
                    <a:lnTo>
                      <a:pt x="25" y="166"/>
                    </a:lnTo>
                    <a:lnTo>
                      <a:pt x="8" y="150"/>
                    </a:lnTo>
                    <a:lnTo>
                      <a:pt x="0" y="135"/>
                    </a:lnTo>
                    <a:lnTo>
                      <a:pt x="3" y="0"/>
                    </a:lnTo>
                  </a:path>
                </a:pathLst>
              </a:custGeom>
              <a:noFill/>
              <a:ln w="4763">
                <a:solidFill>
                  <a:srgbClr val="004A8F"/>
                </a:solidFill>
                <a:round/>
                <a:headEnd/>
                <a:tailEnd/>
              </a:ln>
            </p:spPr>
            <p:txBody>
              <a:bodyPr/>
              <a:lstStyle/>
              <a:p>
                <a:pPr fontAlgn="t"/>
                <a:endParaRPr lang="en-US"/>
              </a:p>
            </p:txBody>
          </p:sp>
          <p:sp>
            <p:nvSpPr>
              <p:cNvPr id="43325" name="Freeform 255"/>
              <p:cNvSpPr>
                <a:spLocks/>
              </p:cNvSpPr>
              <p:nvPr/>
            </p:nvSpPr>
            <p:spPr bwMode="auto">
              <a:xfrm>
                <a:off x="4527" y="1511"/>
                <a:ext cx="62" cy="4"/>
              </a:xfrm>
              <a:custGeom>
                <a:avLst/>
                <a:gdLst>
                  <a:gd name="T0" fmla="*/ 0 w 250"/>
                  <a:gd name="T1" fmla="*/ 15 h 15"/>
                  <a:gd name="T2" fmla="*/ 22 w 250"/>
                  <a:gd name="T3" fmla="*/ 0 h 15"/>
                  <a:gd name="T4" fmla="*/ 179 w 250"/>
                  <a:gd name="T5" fmla="*/ 4 h 15"/>
                  <a:gd name="T6" fmla="*/ 250 w 250"/>
                  <a:gd name="T7" fmla="*/ 15 h 15"/>
                  <a:gd name="T8" fmla="*/ 0 60000 65536"/>
                  <a:gd name="T9" fmla="*/ 0 60000 65536"/>
                  <a:gd name="T10" fmla="*/ 0 60000 65536"/>
                  <a:gd name="T11" fmla="*/ 0 60000 65536"/>
                  <a:gd name="T12" fmla="*/ 0 w 250"/>
                  <a:gd name="T13" fmla="*/ 0 h 15"/>
                  <a:gd name="T14" fmla="*/ 250 w 250"/>
                  <a:gd name="T15" fmla="*/ 15 h 15"/>
                </a:gdLst>
                <a:ahLst/>
                <a:cxnLst>
                  <a:cxn ang="T8">
                    <a:pos x="T0" y="T1"/>
                  </a:cxn>
                  <a:cxn ang="T9">
                    <a:pos x="T2" y="T3"/>
                  </a:cxn>
                  <a:cxn ang="T10">
                    <a:pos x="T4" y="T5"/>
                  </a:cxn>
                  <a:cxn ang="T11">
                    <a:pos x="T6" y="T7"/>
                  </a:cxn>
                </a:cxnLst>
                <a:rect l="T12" t="T13" r="T14" b="T15"/>
                <a:pathLst>
                  <a:path w="250" h="15">
                    <a:moveTo>
                      <a:pt x="0" y="15"/>
                    </a:moveTo>
                    <a:lnTo>
                      <a:pt x="22" y="0"/>
                    </a:lnTo>
                    <a:lnTo>
                      <a:pt x="179" y="4"/>
                    </a:lnTo>
                    <a:lnTo>
                      <a:pt x="250" y="15"/>
                    </a:lnTo>
                  </a:path>
                </a:pathLst>
              </a:custGeom>
              <a:noFill/>
              <a:ln w="4763">
                <a:solidFill>
                  <a:srgbClr val="004A8F"/>
                </a:solidFill>
                <a:round/>
                <a:headEnd/>
                <a:tailEnd/>
              </a:ln>
            </p:spPr>
            <p:txBody>
              <a:bodyPr/>
              <a:lstStyle/>
              <a:p>
                <a:pPr fontAlgn="t"/>
                <a:endParaRPr lang="en-US"/>
              </a:p>
            </p:txBody>
          </p:sp>
          <p:sp>
            <p:nvSpPr>
              <p:cNvPr id="43326" name="Freeform 256"/>
              <p:cNvSpPr>
                <a:spLocks/>
              </p:cNvSpPr>
              <p:nvPr/>
            </p:nvSpPr>
            <p:spPr bwMode="auto">
              <a:xfrm>
                <a:off x="4585" y="1515"/>
                <a:ext cx="4" cy="41"/>
              </a:xfrm>
              <a:custGeom>
                <a:avLst/>
                <a:gdLst>
                  <a:gd name="T0" fmla="*/ 19 w 19"/>
                  <a:gd name="T1" fmla="*/ 0 h 164"/>
                  <a:gd name="T2" fmla="*/ 19 w 19"/>
                  <a:gd name="T3" fmla="*/ 11 h 164"/>
                  <a:gd name="T4" fmla="*/ 18 w 19"/>
                  <a:gd name="T5" fmla="*/ 31 h 164"/>
                  <a:gd name="T6" fmla="*/ 15 w 19"/>
                  <a:gd name="T7" fmla="*/ 58 h 164"/>
                  <a:gd name="T8" fmla="*/ 12 w 19"/>
                  <a:gd name="T9" fmla="*/ 88 h 164"/>
                  <a:gd name="T10" fmla="*/ 5 w 19"/>
                  <a:gd name="T11" fmla="*/ 141 h 164"/>
                  <a:gd name="T12" fmla="*/ 0 w 19"/>
                  <a:gd name="T13" fmla="*/ 164 h 164"/>
                  <a:gd name="T14" fmla="*/ 0 60000 65536"/>
                  <a:gd name="T15" fmla="*/ 0 60000 65536"/>
                  <a:gd name="T16" fmla="*/ 0 60000 65536"/>
                  <a:gd name="T17" fmla="*/ 0 60000 65536"/>
                  <a:gd name="T18" fmla="*/ 0 60000 65536"/>
                  <a:gd name="T19" fmla="*/ 0 60000 65536"/>
                  <a:gd name="T20" fmla="*/ 0 60000 65536"/>
                  <a:gd name="T21" fmla="*/ 0 w 19"/>
                  <a:gd name="T22" fmla="*/ 0 h 164"/>
                  <a:gd name="T23" fmla="*/ 19 w 19"/>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64">
                    <a:moveTo>
                      <a:pt x="19" y="0"/>
                    </a:moveTo>
                    <a:lnTo>
                      <a:pt x="19" y="11"/>
                    </a:lnTo>
                    <a:lnTo>
                      <a:pt x="18" y="31"/>
                    </a:lnTo>
                    <a:lnTo>
                      <a:pt x="15" y="58"/>
                    </a:lnTo>
                    <a:lnTo>
                      <a:pt x="12" y="88"/>
                    </a:lnTo>
                    <a:lnTo>
                      <a:pt x="5" y="141"/>
                    </a:lnTo>
                    <a:lnTo>
                      <a:pt x="0" y="164"/>
                    </a:lnTo>
                  </a:path>
                </a:pathLst>
              </a:custGeom>
              <a:noFill/>
              <a:ln w="4763">
                <a:solidFill>
                  <a:srgbClr val="004A8F"/>
                </a:solidFill>
                <a:round/>
                <a:headEnd/>
                <a:tailEnd/>
              </a:ln>
            </p:spPr>
            <p:txBody>
              <a:bodyPr/>
              <a:lstStyle/>
              <a:p>
                <a:pPr fontAlgn="t"/>
                <a:endParaRPr lang="en-US"/>
              </a:p>
            </p:txBody>
          </p:sp>
          <p:sp>
            <p:nvSpPr>
              <p:cNvPr id="43327" name="Line 257"/>
              <p:cNvSpPr>
                <a:spLocks noChangeShapeType="1"/>
              </p:cNvSpPr>
              <p:nvPr/>
            </p:nvSpPr>
            <p:spPr bwMode="auto">
              <a:xfrm flipH="1">
                <a:off x="4579" y="1556"/>
                <a:ext cx="6" cy="1"/>
              </a:xfrm>
              <a:prstGeom prst="line">
                <a:avLst/>
              </a:prstGeom>
              <a:noFill/>
              <a:ln w="4763">
                <a:solidFill>
                  <a:srgbClr val="004A8F"/>
                </a:solidFill>
                <a:round/>
                <a:headEnd/>
                <a:tailEnd/>
              </a:ln>
            </p:spPr>
            <p:txBody>
              <a:bodyPr/>
              <a:lstStyle/>
              <a:p>
                <a:endParaRPr lang="en-US"/>
              </a:p>
            </p:txBody>
          </p:sp>
          <p:sp>
            <p:nvSpPr>
              <p:cNvPr id="43328" name="Freeform 258"/>
              <p:cNvSpPr>
                <a:spLocks/>
              </p:cNvSpPr>
              <p:nvPr/>
            </p:nvSpPr>
            <p:spPr bwMode="auto">
              <a:xfrm>
                <a:off x="4573" y="1557"/>
                <a:ext cx="6" cy="2"/>
              </a:xfrm>
              <a:custGeom>
                <a:avLst/>
                <a:gdLst>
                  <a:gd name="T0" fmla="*/ 26 w 26"/>
                  <a:gd name="T1" fmla="*/ 0 h 8"/>
                  <a:gd name="T2" fmla="*/ 23 w 26"/>
                  <a:gd name="T3" fmla="*/ 4 h 8"/>
                  <a:gd name="T4" fmla="*/ 18 w 26"/>
                  <a:gd name="T5" fmla="*/ 8 h 8"/>
                  <a:gd name="T6" fmla="*/ 9 w 26"/>
                  <a:gd name="T7" fmla="*/ 5 h 8"/>
                  <a:gd name="T8" fmla="*/ 0 w 26"/>
                  <a:gd name="T9" fmla="*/ 3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6" y="0"/>
                    </a:moveTo>
                    <a:lnTo>
                      <a:pt x="23" y="4"/>
                    </a:lnTo>
                    <a:lnTo>
                      <a:pt x="18" y="8"/>
                    </a:lnTo>
                    <a:lnTo>
                      <a:pt x="9" y="5"/>
                    </a:lnTo>
                    <a:lnTo>
                      <a:pt x="0" y="3"/>
                    </a:lnTo>
                  </a:path>
                </a:pathLst>
              </a:custGeom>
              <a:noFill/>
              <a:ln w="4763">
                <a:solidFill>
                  <a:srgbClr val="004A8F"/>
                </a:solidFill>
                <a:round/>
                <a:headEnd/>
                <a:tailEnd/>
              </a:ln>
            </p:spPr>
            <p:txBody>
              <a:bodyPr/>
              <a:lstStyle/>
              <a:p>
                <a:pPr fontAlgn="t"/>
                <a:endParaRPr lang="en-US"/>
              </a:p>
            </p:txBody>
          </p:sp>
          <p:sp>
            <p:nvSpPr>
              <p:cNvPr id="43329" name="Freeform 259"/>
              <p:cNvSpPr>
                <a:spLocks/>
              </p:cNvSpPr>
              <p:nvPr/>
            </p:nvSpPr>
            <p:spPr bwMode="auto">
              <a:xfrm>
                <a:off x="4526" y="1515"/>
                <a:ext cx="47" cy="44"/>
              </a:xfrm>
              <a:custGeom>
                <a:avLst/>
                <a:gdLst>
                  <a:gd name="T0" fmla="*/ 185 w 185"/>
                  <a:gd name="T1" fmla="*/ 172 h 175"/>
                  <a:gd name="T2" fmla="*/ 92 w 185"/>
                  <a:gd name="T3" fmla="*/ 172 h 175"/>
                  <a:gd name="T4" fmla="*/ 91 w 185"/>
                  <a:gd name="T5" fmla="*/ 175 h 175"/>
                  <a:gd name="T6" fmla="*/ 24 w 185"/>
                  <a:gd name="T7" fmla="*/ 169 h 175"/>
                  <a:gd name="T8" fmla="*/ 7 w 185"/>
                  <a:gd name="T9" fmla="*/ 154 h 175"/>
                  <a:gd name="T10" fmla="*/ 0 w 185"/>
                  <a:gd name="T11" fmla="*/ 139 h 175"/>
                  <a:gd name="T12" fmla="*/ 2 w 185"/>
                  <a:gd name="T13" fmla="*/ 0 h 175"/>
                  <a:gd name="T14" fmla="*/ 0 60000 65536"/>
                  <a:gd name="T15" fmla="*/ 0 60000 65536"/>
                  <a:gd name="T16" fmla="*/ 0 60000 65536"/>
                  <a:gd name="T17" fmla="*/ 0 60000 65536"/>
                  <a:gd name="T18" fmla="*/ 0 60000 65536"/>
                  <a:gd name="T19" fmla="*/ 0 60000 65536"/>
                  <a:gd name="T20" fmla="*/ 0 60000 65536"/>
                  <a:gd name="T21" fmla="*/ 0 w 185"/>
                  <a:gd name="T22" fmla="*/ 0 h 175"/>
                  <a:gd name="T23" fmla="*/ 185 w 185"/>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5" h="175">
                    <a:moveTo>
                      <a:pt x="185" y="172"/>
                    </a:moveTo>
                    <a:lnTo>
                      <a:pt x="92" y="172"/>
                    </a:lnTo>
                    <a:lnTo>
                      <a:pt x="91" y="175"/>
                    </a:lnTo>
                    <a:lnTo>
                      <a:pt x="24" y="169"/>
                    </a:lnTo>
                    <a:lnTo>
                      <a:pt x="7" y="154"/>
                    </a:lnTo>
                    <a:lnTo>
                      <a:pt x="0" y="139"/>
                    </a:lnTo>
                    <a:lnTo>
                      <a:pt x="2" y="0"/>
                    </a:lnTo>
                  </a:path>
                </a:pathLst>
              </a:custGeom>
              <a:noFill/>
              <a:ln w="4763">
                <a:solidFill>
                  <a:srgbClr val="004A8F"/>
                </a:solidFill>
                <a:round/>
                <a:headEnd/>
                <a:tailEnd/>
              </a:ln>
            </p:spPr>
            <p:txBody>
              <a:bodyPr/>
              <a:lstStyle/>
              <a:p>
                <a:pPr fontAlgn="t"/>
                <a:endParaRPr lang="en-US"/>
              </a:p>
            </p:txBody>
          </p:sp>
          <p:sp>
            <p:nvSpPr>
              <p:cNvPr id="43330" name="Freeform 260"/>
              <p:cNvSpPr>
                <a:spLocks/>
              </p:cNvSpPr>
              <p:nvPr/>
            </p:nvSpPr>
            <p:spPr bwMode="auto">
              <a:xfrm>
                <a:off x="4526" y="1511"/>
                <a:ext cx="64" cy="4"/>
              </a:xfrm>
              <a:custGeom>
                <a:avLst/>
                <a:gdLst>
                  <a:gd name="T0" fmla="*/ 0 w 254"/>
                  <a:gd name="T1" fmla="*/ 17 h 17"/>
                  <a:gd name="T2" fmla="*/ 23 w 254"/>
                  <a:gd name="T3" fmla="*/ 0 h 17"/>
                  <a:gd name="T4" fmla="*/ 189 w 254"/>
                  <a:gd name="T5" fmla="*/ 4 h 17"/>
                  <a:gd name="T6" fmla="*/ 254 w 254"/>
                  <a:gd name="T7" fmla="*/ 17 h 17"/>
                  <a:gd name="T8" fmla="*/ 0 60000 65536"/>
                  <a:gd name="T9" fmla="*/ 0 60000 65536"/>
                  <a:gd name="T10" fmla="*/ 0 60000 65536"/>
                  <a:gd name="T11" fmla="*/ 0 60000 65536"/>
                  <a:gd name="T12" fmla="*/ 0 w 254"/>
                  <a:gd name="T13" fmla="*/ 0 h 17"/>
                  <a:gd name="T14" fmla="*/ 254 w 254"/>
                  <a:gd name="T15" fmla="*/ 17 h 17"/>
                </a:gdLst>
                <a:ahLst/>
                <a:cxnLst>
                  <a:cxn ang="T8">
                    <a:pos x="T0" y="T1"/>
                  </a:cxn>
                  <a:cxn ang="T9">
                    <a:pos x="T2" y="T3"/>
                  </a:cxn>
                  <a:cxn ang="T10">
                    <a:pos x="T4" y="T5"/>
                  </a:cxn>
                  <a:cxn ang="T11">
                    <a:pos x="T6" y="T7"/>
                  </a:cxn>
                </a:cxnLst>
                <a:rect l="T12" t="T13" r="T14" b="T15"/>
                <a:pathLst>
                  <a:path w="254" h="17">
                    <a:moveTo>
                      <a:pt x="0" y="17"/>
                    </a:moveTo>
                    <a:lnTo>
                      <a:pt x="23" y="0"/>
                    </a:lnTo>
                    <a:lnTo>
                      <a:pt x="189" y="4"/>
                    </a:lnTo>
                    <a:lnTo>
                      <a:pt x="254" y="17"/>
                    </a:lnTo>
                  </a:path>
                </a:pathLst>
              </a:custGeom>
              <a:noFill/>
              <a:ln w="4763">
                <a:solidFill>
                  <a:srgbClr val="004A8F"/>
                </a:solidFill>
                <a:round/>
                <a:headEnd/>
                <a:tailEnd/>
              </a:ln>
            </p:spPr>
            <p:txBody>
              <a:bodyPr/>
              <a:lstStyle/>
              <a:p>
                <a:pPr fontAlgn="t"/>
                <a:endParaRPr lang="en-US"/>
              </a:p>
            </p:txBody>
          </p:sp>
          <p:sp>
            <p:nvSpPr>
              <p:cNvPr id="43331" name="Freeform 261"/>
              <p:cNvSpPr>
                <a:spLocks/>
              </p:cNvSpPr>
              <p:nvPr/>
            </p:nvSpPr>
            <p:spPr bwMode="auto">
              <a:xfrm>
                <a:off x="4585" y="1515"/>
                <a:ext cx="5" cy="42"/>
              </a:xfrm>
              <a:custGeom>
                <a:avLst/>
                <a:gdLst>
                  <a:gd name="T0" fmla="*/ 19 w 19"/>
                  <a:gd name="T1" fmla="*/ 0 h 167"/>
                  <a:gd name="T2" fmla="*/ 19 w 19"/>
                  <a:gd name="T3" fmla="*/ 10 h 167"/>
                  <a:gd name="T4" fmla="*/ 18 w 19"/>
                  <a:gd name="T5" fmla="*/ 31 h 167"/>
                  <a:gd name="T6" fmla="*/ 16 w 19"/>
                  <a:gd name="T7" fmla="*/ 58 h 167"/>
                  <a:gd name="T8" fmla="*/ 13 w 19"/>
                  <a:gd name="T9" fmla="*/ 88 h 167"/>
                  <a:gd name="T10" fmla="*/ 5 w 19"/>
                  <a:gd name="T11" fmla="*/ 143 h 167"/>
                  <a:gd name="T12" fmla="*/ 0 w 19"/>
                  <a:gd name="T13" fmla="*/ 167 h 167"/>
                  <a:gd name="T14" fmla="*/ 0 60000 65536"/>
                  <a:gd name="T15" fmla="*/ 0 60000 65536"/>
                  <a:gd name="T16" fmla="*/ 0 60000 65536"/>
                  <a:gd name="T17" fmla="*/ 0 60000 65536"/>
                  <a:gd name="T18" fmla="*/ 0 60000 65536"/>
                  <a:gd name="T19" fmla="*/ 0 60000 65536"/>
                  <a:gd name="T20" fmla="*/ 0 60000 65536"/>
                  <a:gd name="T21" fmla="*/ 0 w 19"/>
                  <a:gd name="T22" fmla="*/ 0 h 167"/>
                  <a:gd name="T23" fmla="*/ 19 w 19"/>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67">
                    <a:moveTo>
                      <a:pt x="19" y="0"/>
                    </a:moveTo>
                    <a:lnTo>
                      <a:pt x="19" y="10"/>
                    </a:lnTo>
                    <a:lnTo>
                      <a:pt x="18" y="31"/>
                    </a:lnTo>
                    <a:lnTo>
                      <a:pt x="16" y="58"/>
                    </a:lnTo>
                    <a:lnTo>
                      <a:pt x="13" y="88"/>
                    </a:lnTo>
                    <a:lnTo>
                      <a:pt x="5" y="143"/>
                    </a:lnTo>
                    <a:lnTo>
                      <a:pt x="0" y="167"/>
                    </a:lnTo>
                  </a:path>
                </a:pathLst>
              </a:custGeom>
              <a:noFill/>
              <a:ln w="4763">
                <a:solidFill>
                  <a:srgbClr val="004A8F"/>
                </a:solidFill>
                <a:round/>
                <a:headEnd/>
                <a:tailEnd/>
              </a:ln>
            </p:spPr>
            <p:txBody>
              <a:bodyPr/>
              <a:lstStyle/>
              <a:p>
                <a:pPr fontAlgn="t"/>
                <a:endParaRPr lang="en-US"/>
              </a:p>
            </p:txBody>
          </p:sp>
          <p:sp>
            <p:nvSpPr>
              <p:cNvPr id="43332" name="Line 262"/>
              <p:cNvSpPr>
                <a:spLocks noChangeShapeType="1"/>
              </p:cNvSpPr>
              <p:nvPr/>
            </p:nvSpPr>
            <p:spPr bwMode="auto">
              <a:xfrm flipH="1">
                <a:off x="4580" y="1557"/>
                <a:ext cx="5" cy="1"/>
              </a:xfrm>
              <a:prstGeom prst="line">
                <a:avLst/>
              </a:prstGeom>
              <a:noFill/>
              <a:ln w="4763">
                <a:solidFill>
                  <a:srgbClr val="004A8F"/>
                </a:solidFill>
                <a:round/>
                <a:headEnd/>
                <a:tailEnd/>
              </a:ln>
            </p:spPr>
            <p:txBody>
              <a:bodyPr/>
              <a:lstStyle/>
              <a:p>
                <a:endParaRPr lang="en-US"/>
              </a:p>
            </p:txBody>
          </p:sp>
          <p:sp>
            <p:nvSpPr>
              <p:cNvPr id="43333" name="Freeform 263"/>
              <p:cNvSpPr>
                <a:spLocks/>
              </p:cNvSpPr>
              <p:nvPr/>
            </p:nvSpPr>
            <p:spPr bwMode="auto">
              <a:xfrm>
                <a:off x="4573" y="1558"/>
                <a:ext cx="7" cy="2"/>
              </a:xfrm>
              <a:custGeom>
                <a:avLst/>
                <a:gdLst>
                  <a:gd name="T0" fmla="*/ 28 w 28"/>
                  <a:gd name="T1" fmla="*/ 0 h 7"/>
                  <a:gd name="T2" fmla="*/ 24 w 28"/>
                  <a:gd name="T3" fmla="*/ 3 h 7"/>
                  <a:gd name="T4" fmla="*/ 19 w 28"/>
                  <a:gd name="T5" fmla="*/ 7 h 7"/>
                  <a:gd name="T6" fmla="*/ 9 w 28"/>
                  <a:gd name="T7" fmla="*/ 5 h 7"/>
                  <a:gd name="T8" fmla="*/ 0 w 28"/>
                  <a:gd name="T9" fmla="*/ 1 h 7"/>
                  <a:gd name="T10" fmla="*/ 0 60000 65536"/>
                  <a:gd name="T11" fmla="*/ 0 60000 65536"/>
                  <a:gd name="T12" fmla="*/ 0 60000 65536"/>
                  <a:gd name="T13" fmla="*/ 0 60000 65536"/>
                  <a:gd name="T14" fmla="*/ 0 60000 65536"/>
                  <a:gd name="T15" fmla="*/ 0 w 28"/>
                  <a:gd name="T16" fmla="*/ 0 h 7"/>
                  <a:gd name="T17" fmla="*/ 28 w 28"/>
                  <a:gd name="T18" fmla="*/ 7 h 7"/>
                </a:gdLst>
                <a:ahLst/>
                <a:cxnLst>
                  <a:cxn ang="T10">
                    <a:pos x="T0" y="T1"/>
                  </a:cxn>
                  <a:cxn ang="T11">
                    <a:pos x="T2" y="T3"/>
                  </a:cxn>
                  <a:cxn ang="T12">
                    <a:pos x="T4" y="T5"/>
                  </a:cxn>
                  <a:cxn ang="T13">
                    <a:pos x="T6" y="T7"/>
                  </a:cxn>
                  <a:cxn ang="T14">
                    <a:pos x="T8" y="T9"/>
                  </a:cxn>
                </a:cxnLst>
                <a:rect l="T15" t="T16" r="T17" b="T18"/>
                <a:pathLst>
                  <a:path w="28" h="7">
                    <a:moveTo>
                      <a:pt x="28" y="0"/>
                    </a:moveTo>
                    <a:lnTo>
                      <a:pt x="24" y="3"/>
                    </a:lnTo>
                    <a:lnTo>
                      <a:pt x="19" y="7"/>
                    </a:lnTo>
                    <a:lnTo>
                      <a:pt x="9" y="5"/>
                    </a:lnTo>
                    <a:lnTo>
                      <a:pt x="0" y="1"/>
                    </a:lnTo>
                  </a:path>
                </a:pathLst>
              </a:custGeom>
              <a:noFill/>
              <a:ln w="4763">
                <a:solidFill>
                  <a:srgbClr val="004A8F"/>
                </a:solidFill>
                <a:round/>
                <a:headEnd/>
                <a:tailEnd/>
              </a:ln>
            </p:spPr>
            <p:txBody>
              <a:bodyPr/>
              <a:lstStyle/>
              <a:p>
                <a:pPr fontAlgn="t"/>
                <a:endParaRPr lang="en-US"/>
              </a:p>
            </p:txBody>
          </p:sp>
          <p:sp>
            <p:nvSpPr>
              <p:cNvPr id="43334" name="Freeform 264"/>
              <p:cNvSpPr>
                <a:spLocks/>
              </p:cNvSpPr>
              <p:nvPr/>
            </p:nvSpPr>
            <p:spPr bwMode="auto">
              <a:xfrm>
                <a:off x="4526" y="1515"/>
                <a:ext cx="47" cy="45"/>
              </a:xfrm>
              <a:custGeom>
                <a:avLst/>
                <a:gdLst>
                  <a:gd name="T0" fmla="*/ 187 w 187"/>
                  <a:gd name="T1" fmla="*/ 174 h 179"/>
                  <a:gd name="T2" fmla="*/ 89 w 187"/>
                  <a:gd name="T3" fmla="*/ 175 h 179"/>
                  <a:gd name="T4" fmla="*/ 87 w 187"/>
                  <a:gd name="T5" fmla="*/ 179 h 179"/>
                  <a:gd name="T6" fmla="*/ 25 w 187"/>
                  <a:gd name="T7" fmla="*/ 173 h 179"/>
                  <a:gd name="T8" fmla="*/ 5 w 187"/>
                  <a:gd name="T9" fmla="*/ 156 h 179"/>
                  <a:gd name="T10" fmla="*/ 0 w 187"/>
                  <a:gd name="T11" fmla="*/ 143 h 179"/>
                  <a:gd name="T12" fmla="*/ 2 w 187"/>
                  <a:gd name="T13" fmla="*/ 0 h 179"/>
                  <a:gd name="T14" fmla="*/ 0 60000 65536"/>
                  <a:gd name="T15" fmla="*/ 0 60000 65536"/>
                  <a:gd name="T16" fmla="*/ 0 60000 65536"/>
                  <a:gd name="T17" fmla="*/ 0 60000 65536"/>
                  <a:gd name="T18" fmla="*/ 0 60000 65536"/>
                  <a:gd name="T19" fmla="*/ 0 60000 65536"/>
                  <a:gd name="T20" fmla="*/ 0 60000 65536"/>
                  <a:gd name="T21" fmla="*/ 0 w 187"/>
                  <a:gd name="T22" fmla="*/ 0 h 179"/>
                  <a:gd name="T23" fmla="*/ 187 w 187"/>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179">
                    <a:moveTo>
                      <a:pt x="187" y="174"/>
                    </a:moveTo>
                    <a:lnTo>
                      <a:pt x="89" y="175"/>
                    </a:lnTo>
                    <a:lnTo>
                      <a:pt x="87" y="179"/>
                    </a:lnTo>
                    <a:lnTo>
                      <a:pt x="25" y="173"/>
                    </a:lnTo>
                    <a:lnTo>
                      <a:pt x="5" y="156"/>
                    </a:lnTo>
                    <a:lnTo>
                      <a:pt x="0" y="143"/>
                    </a:lnTo>
                    <a:lnTo>
                      <a:pt x="2" y="0"/>
                    </a:lnTo>
                  </a:path>
                </a:pathLst>
              </a:custGeom>
              <a:noFill/>
              <a:ln w="4763">
                <a:solidFill>
                  <a:srgbClr val="004A8F"/>
                </a:solidFill>
                <a:round/>
                <a:headEnd/>
                <a:tailEnd/>
              </a:ln>
            </p:spPr>
            <p:txBody>
              <a:bodyPr/>
              <a:lstStyle/>
              <a:p>
                <a:pPr fontAlgn="t"/>
                <a:endParaRPr lang="en-US"/>
              </a:p>
            </p:txBody>
          </p:sp>
          <p:sp>
            <p:nvSpPr>
              <p:cNvPr id="43335" name="Freeform 265"/>
              <p:cNvSpPr>
                <a:spLocks/>
              </p:cNvSpPr>
              <p:nvPr/>
            </p:nvSpPr>
            <p:spPr bwMode="auto">
              <a:xfrm>
                <a:off x="4526" y="1510"/>
                <a:ext cx="65" cy="4"/>
              </a:xfrm>
              <a:custGeom>
                <a:avLst/>
                <a:gdLst>
                  <a:gd name="T0" fmla="*/ 0 w 260"/>
                  <a:gd name="T1" fmla="*/ 17 h 17"/>
                  <a:gd name="T2" fmla="*/ 24 w 260"/>
                  <a:gd name="T3" fmla="*/ 0 h 17"/>
                  <a:gd name="T4" fmla="*/ 199 w 260"/>
                  <a:gd name="T5" fmla="*/ 4 h 17"/>
                  <a:gd name="T6" fmla="*/ 260 w 260"/>
                  <a:gd name="T7" fmla="*/ 17 h 17"/>
                  <a:gd name="T8" fmla="*/ 0 60000 65536"/>
                  <a:gd name="T9" fmla="*/ 0 60000 65536"/>
                  <a:gd name="T10" fmla="*/ 0 60000 65536"/>
                  <a:gd name="T11" fmla="*/ 0 60000 65536"/>
                  <a:gd name="T12" fmla="*/ 0 w 260"/>
                  <a:gd name="T13" fmla="*/ 0 h 17"/>
                  <a:gd name="T14" fmla="*/ 260 w 260"/>
                  <a:gd name="T15" fmla="*/ 17 h 17"/>
                </a:gdLst>
                <a:ahLst/>
                <a:cxnLst>
                  <a:cxn ang="T8">
                    <a:pos x="T0" y="T1"/>
                  </a:cxn>
                  <a:cxn ang="T9">
                    <a:pos x="T2" y="T3"/>
                  </a:cxn>
                  <a:cxn ang="T10">
                    <a:pos x="T4" y="T5"/>
                  </a:cxn>
                  <a:cxn ang="T11">
                    <a:pos x="T6" y="T7"/>
                  </a:cxn>
                </a:cxnLst>
                <a:rect l="T12" t="T13" r="T14" b="T15"/>
                <a:pathLst>
                  <a:path w="260" h="17">
                    <a:moveTo>
                      <a:pt x="0" y="17"/>
                    </a:moveTo>
                    <a:lnTo>
                      <a:pt x="24" y="0"/>
                    </a:lnTo>
                    <a:lnTo>
                      <a:pt x="199" y="4"/>
                    </a:lnTo>
                    <a:lnTo>
                      <a:pt x="260" y="17"/>
                    </a:lnTo>
                  </a:path>
                </a:pathLst>
              </a:custGeom>
              <a:noFill/>
              <a:ln w="4763">
                <a:solidFill>
                  <a:srgbClr val="004A8F"/>
                </a:solidFill>
                <a:round/>
                <a:headEnd/>
                <a:tailEnd/>
              </a:ln>
            </p:spPr>
            <p:txBody>
              <a:bodyPr/>
              <a:lstStyle/>
              <a:p>
                <a:pPr fontAlgn="t"/>
                <a:endParaRPr lang="en-US"/>
              </a:p>
            </p:txBody>
          </p:sp>
          <p:sp>
            <p:nvSpPr>
              <p:cNvPr id="43336" name="Freeform 266"/>
              <p:cNvSpPr>
                <a:spLocks/>
              </p:cNvSpPr>
              <p:nvPr/>
            </p:nvSpPr>
            <p:spPr bwMode="auto">
              <a:xfrm>
                <a:off x="4586" y="1514"/>
                <a:ext cx="5" cy="43"/>
              </a:xfrm>
              <a:custGeom>
                <a:avLst/>
                <a:gdLst>
                  <a:gd name="T0" fmla="*/ 18 w 19"/>
                  <a:gd name="T1" fmla="*/ 0 h 171"/>
                  <a:gd name="T2" fmla="*/ 19 w 19"/>
                  <a:gd name="T3" fmla="*/ 10 h 171"/>
                  <a:gd name="T4" fmla="*/ 17 w 19"/>
                  <a:gd name="T5" fmla="*/ 30 h 171"/>
                  <a:gd name="T6" fmla="*/ 14 w 19"/>
                  <a:gd name="T7" fmla="*/ 59 h 171"/>
                  <a:gd name="T8" fmla="*/ 12 w 19"/>
                  <a:gd name="T9" fmla="*/ 90 h 171"/>
                  <a:gd name="T10" fmla="*/ 4 w 19"/>
                  <a:gd name="T11" fmla="*/ 146 h 171"/>
                  <a:gd name="T12" fmla="*/ 0 w 19"/>
                  <a:gd name="T13" fmla="*/ 171 h 171"/>
                  <a:gd name="T14" fmla="*/ 0 60000 65536"/>
                  <a:gd name="T15" fmla="*/ 0 60000 65536"/>
                  <a:gd name="T16" fmla="*/ 0 60000 65536"/>
                  <a:gd name="T17" fmla="*/ 0 60000 65536"/>
                  <a:gd name="T18" fmla="*/ 0 60000 65536"/>
                  <a:gd name="T19" fmla="*/ 0 60000 65536"/>
                  <a:gd name="T20" fmla="*/ 0 60000 65536"/>
                  <a:gd name="T21" fmla="*/ 0 w 19"/>
                  <a:gd name="T22" fmla="*/ 0 h 171"/>
                  <a:gd name="T23" fmla="*/ 19 w 19"/>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1">
                    <a:moveTo>
                      <a:pt x="18" y="0"/>
                    </a:moveTo>
                    <a:lnTo>
                      <a:pt x="19" y="10"/>
                    </a:lnTo>
                    <a:lnTo>
                      <a:pt x="17" y="30"/>
                    </a:lnTo>
                    <a:lnTo>
                      <a:pt x="14" y="59"/>
                    </a:lnTo>
                    <a:lnTo>
                      <a:pt x="12" y="90"/>
                    </a:lnTo>
                    <a:lnTo>
                      <a:pt x="4" y="146"/>
                    </a:lnTo>
                    <a:lnTo>
                      <a:pt x="0" y="171"/>
                    </a:lnTo>
                  </a:path>
                </a:pathLst>
              </a:custGeom>
              <a:noFill/>
              <a:ln w="4763">
                <a:solidFill>
                  <a:srgbClr val="004A8F"/>
                </a:solidFill>
                <a:round/>
                <a:headEnd/>
                <a:tailEnd/>
              </a:ln>
            </p:spPr>
            <p:txBody>
              <a:bodyPr/>
              <a:lstStyle/>
              <a:p>
                <a:pPr fontAlgn="t"/>
                <a:endParaRPr lang="en-US"/>
              </a:p>
            </p:txBody>
          </p:sp>
          <p:sp>
            <p:nvSpPr>
              <p:cNvPr id="43337" name="Line 267"/>
              <p:cNvSpPr>
                <a:spLocks noChangeShapeType="1"/>
              </p:cNvSpPr>
              <p:nvPr/>
            </p:nvSpPr>
            <p:spPr bwMode="auto">
              <a:xfrm flipH="1">
                <a:off x="4580" y="1557"/>
                <a:ext cx="6" cy="2"/>
              </a:xfrm>
              <a:prstGeom prst="line">
                <a:avLst/>
              </a:prstGeom>
              <a:noFill/>
              <a:ln w="4763">
                <a:solidFill>
                  <a:srgbClr val="004A8F"/>
                </a:solidFill>
                <a:round/>
                <a:headEnd/>
                <a:tailEnd/>
              </a:ln>
            </p:spPr>
            <p:txBody>
              <a:bodyPr/>
              <a:lstStyle/>
              <a:p>
                <a:endParaRPr lang="en-US"/>
              </a:p>
            </p:txBody>
          </p:sp>
          <p:sp>
            <p:nvSpPr>
              <p:cNvPr id="43338" name="Freeform 268"/>
              <p:cNvSpPr>
                <a:spLocks/>
              </p:cNvSpPr>
              <p:nvPr/>
            </p:nvSpPr>
            <p:spPr bwMode="auto">
              <a:xfrm>
                <a:off x="4573" y="1559"/>
                <a:ext cx="7" cy="2"/>
              </a:xfrm>
              <a:custGeom>
                <a:avLst/>
                <a:gdLst>
                  <a:gd name="T0" fmla="*/ 29 w 29"/>
                  <a:gd name="T1" fmla="*/ 0 h 9"/>
                  <a:gd name="T2" fmla="*/ 25 w 29"/>
                  <a:gd name="T3" fmla="*/ 4 h 9"/>
                  <a:gd name="T4" fmla="*/ 19 w 29"/>
                  <a:gd name="T5" fmla="*/ 9 h 9"/>
                  <a:gd name="T6" fmla="*/ 9 w 29"/>
                  <a:gd name="T7" fmla="*/ 5 h 9"/>
                  <a:gd name="T8" fmla="*/ 0 w 29"/>
                  <a:gd name="T9" fmla="*/ 1 h 9"/>
                  <a:gd name="T10" fmla="*/ 0 60000 65536"/>
                  <a:gd name="T11" fmla="*/ 0 60000 65536"/>
                  <a:gd name="T12" fmla="*/ 0 60000 65536"/>
                  <a:gd name="T13" fmla="*/ 0 60000 65536"/>
                  <a:gd name="T14" fmla="*/ 0 60000 65536"/>
                  <a:gd name="T15" fmla="*/ 0 w 29"/>
                  <a:gd name="T16" fmla="*/ 0 h 9"/>
                  <a:gd name="T17" fmla="*/ 29 w 29"/>
                  <a:gd name="T18" fmla="*/ 9 h 9"/>
                </a:gdLst>
                <a:ahLst/>
                <a:cxnLst>
                  <a:cxn ang="T10">
                    <a:pos x="T0" y="T1"/>
                  </a:cxn>
                  <a:cxn ang="T11">
                    <a:pos x="T2" y="T3"/>
                  </a:cxn>
                  <a:cxn ang="T12">
                    <a:pos x="T4" y="T5"/>
                  </a:cxn>
                  <a:cxn ang="T13">
                    <a:pos x="T6" y="T7"/>
                  </a:cxn>
                  <a:cxn ang="T14">
                    <a:pos x="T8" y="T9"/>
                  </a:cxn>
                </a:cxnLst>
                <a:rect l="T15" t="T16" r="T17" b="T18"/>
                <a:pathLst>
                  <a:path w="29" h="9">
                    <a:moveTo>
                      <a:pt x="29" y="0"/>
                    </a:moveTo>
                    <a:lnTo>
                      <a:pt x="25" y="4"/>
                    </a:lnTo>
                    <a:lnTo>
                      <a:pt x="19" y="9"/>
                    </a:lnTo>
                    <a:lnTo>
                      <a:pt x="9" y="5"/>
                    </a:lnTo>
                    <a:lnTo>
                      <a:pt x="0" y="1"/>
                    </a:lnTo>
                  </a:path>
                </a:pathLst>
              </a:custGeom>
              <a:noFill/>
              <a:ln w="4763">
                <a:solidFill>
                  <a:srgbClr val="004A8F"/>
                </a:solidFill>
                <a:round/>
                <a:headEnd/>
                <a:tailEnd/>
              </a:ln>
            </p:spPr>
            <p:txBody>
              <a:bodyPr/>
              <a:lstStyle/>
              <a:p>
                <a:pPr fontAlgn="t"/>
                <a:endParaRPr lang="en-US"/>
              </a:p>
            </p:txBody>
          </p:sp>
          <p:sp>
            <p:nvSpPr>
              <p:cNvPr id="43339" name="Freeform 269"/>
              <p:cNvSpPr>
                <a:spLocks/>
              </p:cNvSpPr>
              <p:nvPr/>
            </p:nvSpPr>
            <p:spPr bwMode="auto">
              <a:xfrm>
                <a:off x="4525" y="1514"/>
                <a:ext cx="48" cy="46"/>
              </a:xfrm>
              <a:custGeom>
                <a:avLst/>
                <a:gdLst>
                  <a:gd name="T0" fmla="*/ 190 w 190"/>
                  <a:gd name="T1" fmla="*/ 178 h 184"/>
                  <a:gd name="T2" fmla="*/ 86 w 190"/>
                  <a:gd name="T3" fmla="*/ 180 h 184"/>
                  <a:gd name="T4" fmla="*/ 83 w 190"/>
                  <a:gd name="T5" fmla="*/ 184 h 184"/>
                  <a:gd name="T6" fmla="*/ 24 w 190"/>
                  <a:gd name="T7" fmla="*/ 176 h 184"/>
                  <a:gd name="T8" fmla="*/ 5 w 190"/>
                  <a:gd name="T9" fmla="*/ 159 h 184"/>
                  <a:gd name="T10" fmla="*/ 0 w 190"/>
                  <a:gd name="T11" fmla="*/ 149 h 184"/>
                  <a:gd name="T12" fmla="*/ 1 w 190"/>
                  <a:gd name="T13" fmla="*/ 0 h 184"/>
                  <a:gd name="T14" fmla="*/ 0 60000 65536"/>
                  <a:gd name="T15" fmla="*/ 0 60000 65536"/>
                  <a:gd name="T16" fmla="*/ 0 60000 65536"/>
                  <a:gd name="T17" fmla="*/ 0 60000 65536"/>
                  <a:gd name="T18" fmla="*/ 0 60000 65536"/>
                  <a:gd name="T19" fmla="*/ 0 60000 65536"/>
                  <a:gd name="T20" fmla="*/ 0 60000 65536"/>
                  <a:gd name="T21" fmla="*/ 0 w 190"/>
                  <a:gd name="T22" fmla="*/ 0 h 184"/>
                  <a:gd name="T23" fmla="*/ 190 w 190"/>
                  <a:gd name="T24" fmla="*/ 184 h 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84">
                    <a:moveTo>
                      <a:pt x="190" y="178"/>
                    </a:moveTo>
                    <a:lnTo>
                      <a:pt x="86" y="180"/>
                    </a:lnTo>
                    <a:lnTo>
                      <a:pt x="83" y="184"/>
                    </a:lnTo>
                    <a:lnTo>
                      <a:pt x="24" y="176"/>
                    </a:lnTo>
                    <a:lnTo>
                      <a:pt x="5" y="159"/>
                    </a:lnTo>
                    <a:lnTo>
                      <a:pt x="0" y="149"/>
                    </a:lnTo>
                    <a:lnTo>
                      <a:pt x="1" y="0"/>
                    </a:lnTo>
                  </a:path>
                </a:pathLst>
              </a:custGeom>
              <a:noFill/>
              <a:ln w="4763">
                <a:solidFill>
                  <a:srgbClr val="004A8F"/>
                </a:solidFill>
                <a:round/>
                <a:headEnd/>
                <a:tailEnd/>
              </a:ln>
            </p:spPr>
            <p:txBody>
              <a:bodyPr/>
              <a:lstStyle/>
              <a:p>
                <a:pPr fontAlgn="t"/>
                <a:endParaRPr lang="en-US"/>
              </a:p>
            </p:txBody>
          </p:sp>
          <p:sp>
            <p:nvSpPr>
              <p:cNvPr id="43340" name="Freeform 270"/>
              <p:cNvSpPr>
                <a:spLocks/>
              </p:cNvSpPr>
              <p:nvPr/>
            </p:nvSpPr>
            <p:spPr bwMode="auto">
              <a:xfrm>
                <a:off x="4525" y="1510"/>
                <a:ext cx="67" cy="4"/>
              </a:xfrm>
              <a:custGeom>
                <a:avLst/>
                <a:gdLst>
                  <a:gd name="T0" fmla="*/ 0 w 268"/>
                  <a:gd name="T1" fmla="*/ 18 h 18"/>
                  <a:gd name="T2" fmla="*/ 26 w 268"/>
                  <a:gd name="T3" fmla="*/ 0 h 18"/>
                  <a:gd name="T4" fmla="*/ 210 w 268"/>
                  <a:gd name="T5" fmla="*/ 4 h 18"/>
                  <a:gd name="T6" fmla="*/ 268 w 268"/>
                  <a:gd name="T7" fmla="*/ 18 h 18"/>
                  <a:gd name="T8" fmla="*/ 0 60000 65536"/>
                  <a:gd name="T9" fmla="*/ 0 60000 65536"/>
                  <a:gd name="T10" fmla="*/ 0 60000 65536"/>
                  <a:gd name="T11" fmla="*/ 0 60000 65536"/>
                  <a:gd name="T12" fmla="*/ 0 w 268"/>
                  <a:gd name="T13" fmla="*/ 0 h 18"/>
                  <a:gd name="T14" fmla="*/ 268 w 268"/>
                  <a:gd name="T15" fmla="*/ 18 h 18"/>
                </a:gdLst>
                <a:ahLst/>
                <a:cxnLst>
                  <a:cxn ang="T8">
                    <a:pos x="T0" y="T1"/>
                  </a:cxn>
                  <a:cxn ang="T9">
                    <a:pos x="T2" y="T3"/>
                  </a:cxn>
                  <a:cxn ang="T10">
                    <a:pos x="T4" y="T5"/>
                  </a:cxn>
                  <a:cxn ang="T11">
                    <a:pos x="T6" y="T7"/>
                  </a:cxn>
                </a:cxnLst>
                <a:rect l="T12" t="T13" r="T14" b="T15"/>
                <a:pathLst>
                  <a:path w="268" h="18">
                    <a:moveTo>
                      <a:pt x="0" y="18"/>
                    </a:moveTo>
                    <a:lnTo>
                      <a:pt x="26" y="0"/>
                    </a:lnTo>
                    <a:lnTo>
                      <a:pt x="210" y="4"/>
                    </a:lnTo>
                    <a:lnTo>
                      <a:pt x="268" y="18"/>
                    </a:lnTo>
                  </a:path>
                </a:pathLst>
              </a:custGeom>
              <a:noFill/>
              <a:ln w="4763">
                <a:solidFill>
                  <a:srgbClr val="004A8F"/>
                </a:solidFill>
                <a:round/>
                <a:headEnd/>
                <a:tailEnd/>
              </a:ln>
            </p:spPr>
            <p:txBody>
              <a:bodyPr/>
              <a:lstStyle/>
              <a:p>
                <a:pPr fontAlgn="t"/>
                <a:endParaRPr lang="en-US"/>
              </a:p>
            </p:txBody>
          </p:sp>
          <p:sp>
            <p:nvSpPr>
              <p:cNvPr id="43341" name="Freeform 271"/>
              <p:cNvSpPr>
                <a:spLocks/>
              </p:cNvSpPr>
              <p:nvPr/>
            </p:nvSpPr>
            <p:spPr bwMode="auto">
              <a:xfrm>
                <a:off x="4587" y="1514"/>
                <a:ext cx="5" cy="44"/>
              </a:xfrm>
              <a:custGeom>
                <a:avLst/>
                <a:gdLst>
                  <a:gd name="T0" fmla="*/ 19 w 19"/>
                  <a:gd name="T1" fmla="*/ 0 h 175"/>
                  <a:gd name="T2" fmla="*/ 18 w 19"/>
                  <a:gd name="T3" fmla="*/ 31 h 175"/>
                  <a:gd name="T4" fmla="*/ 11 w 19"/>
                  <a:gd name="T5" fmla="*/ 90 h 175"/>
                  <a:gd name="T6" fmla="*/ 3 w 19"/>
                  <a:gd name="T7" fmla="*/ 150 h 175"/>
                  <a:gd name="T8" fmla="*/ 0 w 19"/>
                  <a:gd name="T9" fmla="*/ 175 h 175"/>
                  <a:gd name="T10" fmla="*/ 0 60000 65536"/>
                  <a:gd name="T11" fmla="*/ 0 60000 65536"/>
                  <a:gd name="T12" fmla="*/ 0 60000 65536"/>
                  <a:gd name="T13" fmla="*/ 0 60000 65536"/>
                  <a:gd name="T14" fmla="*/ 0 60000 65536"/>
                  <a:gd name="T15" fmla="*/ 0 w 19"/>
                  <a:gd name="T16" fmla="*/ 0 h 175"/>
                  <a:gd name="T17" fmla="*/ 19 w 19"/>
                  <a:gd name="T18" fmla="*/ 175 h 175"/>
                </a:gdLst>
                <a:ahLst/>
                <a:cxnLst>
                  <a:cxn ang="T10">
                    <a:pos x="T0" y="T1"/>
                  </a:cxn>
                  <a:cxn ang="T11">
                    <a:pos x="T2" y="T3"/>
                  </a:cxn>
                  <a:cxn ang="T12">
                    <a:pos x="T4" y="T5"/>
                  </a:cxn>
                  <a:cxn ang="T13">
                    <a:pos x="T6" y="T7"/>
                  </a:cxn>
                  <a:cxn ang="T14">
                    <a:pos x="T8" y="T9"/>
                  </a:cxn>
                </a:cxnLst>
                <a:rect l="T15" t="T16" r="T17" b="T18"/>
                <a:pathLst>
                  <a:path w="19" h="175">
                    <a:moveTo>
                      <a:pt x="19" y="0"/>
                    </a:moveTo>
                    <a:lnTo>
                      <a:pt x="18" y="31"/>
                    </a:lnTo>
                    <a:lnTo>
                      <a:pt x="11" y="90"/>
                    </a:lnTo>
                    <a:lnTo>
                      <a:pt x="3" y="150"/>
                    </a:lnTo>
                    <a:lnTo>
                      <a:pt x="0" y="175"/>
                    </a:lnTo>
                  </a:path>
                </a:pathLst>
              </a:custGeom>
              <a:noFill/>
              <a:ln w="4763">
                <a:solidFill>
                  <a:srgbClr val="004A8F"/>
                </a:solidFill>
                <a:round/>
                <a:headEnd/>
                <a:tailEnd/>
              </a:ln>
            </p:spPr>
            <p:txBody>
              <a:bodyPr/>
              <a:lstStyle/>
              <a:p>
                <a:pPr fontAlgn="t"/>
                <a:endParaRPr lang="en-US"/>
              </a:p>
            </p:txBody>
          </p:sp>
          <p:sp>
            <p:nvSpPr>
              <p:cNvPr id="43342" name="Line 272"/>
              <p:cNvSpPr>
                <a:spLocks noChangeShapeType="1"/>
              </p:cNvSpPr>
              <p:nvPr/>
            </p:nvSpPr>
            <p:spPr bwMode="auto">
              <a:xfrm flipH="1">
                <a:off x="4581" y="1558"/>
                <a:ext cx="6" cy="1"/>
              </a:xfrm>
              <a:prstGeom prst="line">
                <a:avLst/>
              </a:prstGeom>
              <a:noFill/>
              <a:ln w="4763">
                <a:solidFill>
                  <a:srgbClr val="004A8F"/>
                </a:solidFill>
                <a:round/>
                <a:headEnd/>
                <a:tailEnd/>
              </a:ln>
            </p:spPr>
            <p:txBody>
              <a:bodyPr/>
              <a:lstStyle/>
              <a:p>
                <a:endParaRPr lang="en-US"/>
              </a:p>
            </p:txBody>
          </p:sp>
          <p:sp>
            <p:nvSpPr>
              <p:cNvPr id="43343" name="Freeform 273"/>
              <p:cNvSpPr>
                <a:spLocks/>
              </p:cNvSpPr>
              <p:nvPr/>
            </p:nvSpPr>
            <p:spPr bwMode="auto">
              <a:xfrm>
                <a:off x="4573" y="1559"/>
                <a:ext cx="8" cy="3"/>
              </a:xfrm>
              <a:custGeom>
                <a:avLst/>
                <a:gdLst>
                  <a:gd name="T0" fmla="*/ 31 w 31"/>
                  <a:gd name="T1" fmla="*/ 0 h 11"/>
                  <a:gd name="T2" fmla="*/ 27 w 31"/>
                  <a:gd name="T3" fmla="*/ 6 h 11"/>
                  <a:gd name="T4" fmla="*/ 21 w 31"/>
                  <a:gd name="T5" fmla="*/ 11 h 11"/>
                  <a:gd name="T6" fmla="*/ 9 w 31"/>
                  <a:gd name="T7" fmla="*/ 7 h 11"/>
                  <a:gd name="T8" fmla="*/ 0 w 31"/>
                  <a:gd name="T9" fmla="*/ 3 h 11"/>
                  <a:gd name="T10" fmla="*/ 0 60000 65536"/>
                  <a:gd name="T11" fmla="*/ 0 60000 65536"/>
                  <a:gd name="T12" fmla="*/ 0 60000 65536"/>
                  <a:gd name="T13" fmla="*/ 0 60000 65536"/>
                  <a:gd name="T14" fmla="*/ 0 60000 65536"/>
                  <a:gd name="T15" fmla="*/ 0 w 31"/>
                  <a:gd name="T16" fmla="*/ 0 h 11"/>
                  <a:gd name="T17" fmla="*/ 31 w 31"/>
                  <a:gd name="T18" fmla="*/ 11 h 11"/>
                </a:gdLst>
                <a:ahLst/>
                <a:cxnLst>
                  <a:cxn ang="T10">
                    <a:pos x="T0" y="T1"/>
                  </a:cxn>
                  <a:cxn ang="T11">
                    <a:pos x="T2" y="T3"/>
                  </a:cxn>
                  <a:cxn ang="T12">
                    <a:pos x="T4" y="T5"/>
                  </a:cxn>
                  <a:cxn ang="T13">
                    <a:pos x="T6" y="T7"/>
                  </a:cxn>
                  <a:cxn ang="T14">
                    <a:pos x="T8" y="T9"/>
                  </a:cxn>
                </a:cxnLst>
                <a:rect l="T15" t="T16" r="T17" b="T18"/>
                <a:pathLst>
                  <a:path w="31" h="11">
                    <a:moveTo>
                      <a:pt x="31" y="0"/>
                    </a:moveTo>
                    <a:lnTo>
                      <a:pt x="27" y="6"/>
                    </a:lnTo>
                    <a:lnTo>
                      <a:pt x="21" y="11"/>
                    </a:lnTo>
                    <a:lnTo>
                      <a:pt x="9" y="7"/>
                    </a:lnTo>
                    <a:lnTo>
                      <a:pt x="0" y="3"/>
                    </a:lnTo>
                  </a:path>
                </a:pathLst>
              </a:custGeom>
              <a:noFill/>
              <a:ln w="4763">
                <a:solidFill>
                  <a:srgbClr val="004A8F"/>
                </a:solidFill>
                <a:round/>
                <a:headEnd/>
                <a:tailEnd/>
              </a:ln>
            </p:spPr>
            <p:txBody>
              <a:bodyPr/>
              <a:lstStyle/>
              <a:p>
                <a:pPr fontAlgn="t"/>
                <a:endParaRPr lang="en-US"/>
              </a:p>
            </p:txBody>
          </p:sp>
          <p:sp>
            <p:nvSpPr>
              <p:cNvPr id="43344" name="Freeform 274"/>
              <p:cNvSpPr>
                <a:spLocks/>
              </p:cNvSpPr>
              <p:nvPr/>
            </p:nvSpPr>
            <p:spPr bwMode="auto">
              <a:xfrm>
                <a:off x="4525" y="1514"/>
                <a:ext cx="48" cy="47"/>
              </a:xfrm>
              <a:custGeom>
                <a:avLst/>
                <a:gdLst>
                  <a:gd name="T0" fmla="*/ 193 w 193"/>
                  <a:gd name="T1" fmla="*/ 183 h 188"/>
                  <a:gd name="T2" fmla="*/ 84 w 193"/>
                  <a:gd name="T3" fmla="*/ 183 h 188"/>
                  <a:gd name="T4" fmla="*/ 81 w 193"/>
                  <a:gd name="T5" fmla="*/ 188 h 188"/>
                  <a:gd name="T6" fmla="*/ 25 w 193"/>
                  <a:gd name="T7" fmla="*/ 180 h 188"/>
                  <a:gd name="T8" fmla="*/ 4 w 193"/>
                  <a:gd name="T9" fmla="*/ 162 h 188"/>
                  <a:gd name="T10" fmla="*/ 0 w 193"/>
                  <a:gd name="T11" fmla="*/ 153 h 188"/>
                  <a:gd name="T12" fmla="*/ 0 w 193"/>
                  <a:gd name="T13" fmla="*/ 0 h 188"/>
                  <a:gd name="T14" fmla="*/ 0 60000 65536"/>
                  <a:gd name="T15" fmla="*/ 0 60000 65536"/>
                  <a:gd name="T16" fmla="*/ 0 60000 65536"/>
                  <a:gd name="T17" fmla="*/ 0 60000 65536"/>
                  <a:gd name="T18" fmla="*/ 0 60000 65536"/>
                  <a:gd name="T19" fmla="*/ 0 60000 65536"/>
                  <a:gd name="T20" fmla="*/ 0 60000 65536"/>
                  <a:gd name="T21" fmla="*/ 0 w 193"/>
                  <a:gd name="T22" fmla="*/ 0 h 188"/>
                  <a:gd name="T23" fmla="*/ 193 w 193"/>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88">
                    <a:moveTo>
                      <a:pt x="193" y="183"/>
                    </a:moveTo>
                    <a:lnTo>
                      <a:pt x="84" y="183"/>
                    </a:lnTo>
                    <a:lnTo>
                      <a:pt x="81" y="188"/>
                    </a:lnTo>
                    <a:lnTo>
                      <a:pt x="25" y="180"/>
                    </a:lnTo>
                    <a:lnTo>
                      <a:pt x="4" y="162"/>
                    </a:lnTo>
                    <a:lnTo>
                      <a:pt x="0" y="153"/>
                    </a:lnTo>
                    <a:lnTo>
                      <a:pt x="0" y="0"/>
                    </a:lnTo>
                  </a:path>
                </a:pathLst>
              </a:custGeom>
              <a:noFill/>
              <a:ln w="4763">
                <a:solidFill>
                  <a:srgbClr val="004A8F"/>
                </a:solidFill>
                <a:round/>
                <a:headEnd/>
                <a:tailEnd/>
              </a:ln>
            </p:spPr>
            <p:txBody>
              <a:bodyPr/>
              <a:lstStyle/>
              <a:p>
                <a:pPr fontAlgn="t"/>
                <a:endParaRPr lang="en-US"/>
              </a:p>
            </p:txBody>
          </p:sp>
          <p:sp>
            <p:nvSpPr>
              <p:cNvPr id="43345" name="Freeform 275"/>
              <p:cNvSpPr>
                <a:spLocks/>
              </p:cNvSpPr>
              <p:nvPr/>
            </p:nvSpPr>
            <p:spPr bwMode="auto">
              <a:xfrm>
                <a:off x="4524" y="1509"/>
                <a:ext cx="68" cy="5"/>
              </a:xfrm>
              <a:custGeom>
                <a:avLst/>
                <a:gdLst>
                  <a:gd name="T0" fmla="*/ 0 w 272"/>
                  <a:gd name="T1" fmla="*/ 19 h 19"/>
                  <a:gd name="T2" fmla="*/ 27 w 272"/>
                  <a:gd name="T3" fmla="*/ 0 h 19"/>
                  <a:gd name="T4" fmla="*/ 220 w 272"/>
                  <a:gd name="T5" fmla="*/ 4 h 19"/>
                  <a:gd name="T6" fmla="*/ 272 w 272"/>
                  <a:gd name="T7" fmla="*/ 18 h 19"/>
                  <a:gd name="T8" fmla="*/ 0 60000 65536"/>
                  <a:gd name="T9" fmla="*/ 0 60000 65536"/>
                  <a:gd name="T10" fmla="*/ 0 60000 65536"/>
                  <a:gd name="T11" fmla="*/ 0 60000 65536"/>
                  <a:gd name="T12" fmla="*/ 0 w 272"/>
                  <a:gd name="T13" fmla="*/ 0 h 19"/>
                  <a:gd name="T14" fmla="*/ 272 w 272"/>
                  <a:gd name="T15" fmla="*/ 19 h 19"/>
                </a:gdLst>
                <a:ahLst/>
                <a:cxnLst>
                  <a:cxn ang="T8">
                    <a:pos x="T0" y="T1"/>
                  </a:cxn>
                  <a:cxn ang="T9">
                    <a:pos x="T2" y="T3"/>
                  </a:cxn>
                  <a:cxn ang="T10">
                    <a:pos x="T4" y="T5"/>
                  </a:cxn>
                  <a:cxn ang="T11">
                    <a:pos x="T6" y="T7"/>
                  </a:cxn>
                </a:cxnLst>
                <a:rect l="T12" t="T13" r="T14" b="T15"/>
                <a:pathLst>
                  <a:path w="272" h="19">
                    <a:moveTo>
                      <a:pt x="0" y="19"/>
                    </a:moveTo>
                    <a:lnTo>
                      <a:pt x="27" y="0"/>
                    </a:lnTo>
                    <a:lnTo>
                      <a:pt x="220" y="4"/>
                    </a:lnTo>
                    <a:lnTo>
                      <a:pt x="272" y="18"/>
                    </a:lnTo>
                  </a:path>
                </a:pathLst>
              </a:custGeom>
              <a:noFill/>
              <a:ln w="4763">
                <a:solidFill>
                  <a:srgbClr val="004A8F"/>
                </a:solidFill>
                <a:round/>
                <a:headEnd/>
                <a:tailEnd/>
              </a:ln>
            </p:spPr>
            <p:txBody>
              <a:bodyPr/>
              <a:lstStyle/>
              <a:p>
                <a:pPr fontAlgn="t"/>
                <a:endParaRPr lang="en-US"/>
              </a:p>
            </p:txBody>
          </p:sp>
          <p:sp>
            <p:nvSpPr>
              <p:cNvPr id="43346" name="Freeform 276"/>
              <p:cNvSpPr>
                <a:spLocks/>
              </p:cNvSpPr>
              <p:nvPr/>
            </p:nvSpPr>
            <p:spPr bwMode="auto">
              <a:xfrm>
                <a:off x="4588" y="1513"/>
                <a:ext cx="4" cy="45"/>
              </a:xfrm>
              <a:custGeom>
                <a:avLst/>
                <a:gdLst>
                  <a:gd name="T0" fmla="*/ 18 w 18"/>
                  <a:gd name="T1" fmla="*/ 0 h 179"/>
                  <a:gd name="T2" fmla="*/ 17 w 18"/>
                  <a:gd name="T3" fmla="*/ 31 h 179"/>
                  <a:gd name="T4" fmla="*/ 11 w 18"/>
                  <a:gd name="T5" fmla="*/ 92 h 179"/>
                  <a:gd name="T6" fmla="*/ 4 w 18"/>
                  <a:gd name="T7" fmla="*/ 152 h 179"/>
                  <a:gd name="T8" fmla="*/ 0 w 18"/>
                  <a:gd name="T9" fmla="*/ 179 h 179"/>
                  <a:gd name="T10" fmla="*/ 0 60000 65536"/>
                  <a:gd name="T11" fmla="*/ 0 60000 65536"/>
                  <a:gd name="T12" fmla="*/ 0 60000 65536"/>
                  <a:gd name="T13" fmla="*/ 0 60000 65536"/>
                  <a:gd name="T14" fmla="*/ 0 60000 65536"/>
                  <a:gd name="T15" fmla="*/ 0 w 18"/>
                  <a:gd name="T16" fmla="*/ 0 h 179"/>
                  <a:gd name="T17" fmla="*/ 18 w 18"/>
                  <a:gd name="T18" fmla="*/ 179 h 179"/>
                </a:gdLst>
                <a:ahLst/>
                <a:cxnLst>
                  <a:cxn ang="T10">
                    <a:pos x="T0" y="T1"/>
                  </a:cxn>
                  <a:cxn ang="T11">
                    <a:pos x="T2" y="T3"/>
                  </a:cxn>
                  <a:cxn ang="T12">
                    <a:pos x="T4" y="T5"/>
                  </a:cxn>
                  <a:cxn ang="T13">
                    <a:pos x="T6" y="T7"/>
                  </a:cxn>
                  <a:cxn ang="T14">
                    <a:pos x="T8" y="T9"/>
                  </a:cxn>
                </a:cxnLst>
                <a:rect l="T15" t="T16" r="T17" b="T18"/>
                <a:pathLst>
                  <a:path w="18" h="179">
                    <a:moveTo>
                      <a:pt x="18" y="0"/>
                    </a:moveTo>
                    <a:lnTo>
                      <a:pt x="17" y="31"/>
                    </a:lnTo>
                    <a:lnTo>
                      <a:pt x="11" y="92"/>
                    </a:lnTo>
                    <a:lnTo>
                      <a:pt x="4" y="152"/>
                    </a:lnTo>
                    <a:lnTo>
                      <a:pt x="0" y="179"/>
                    </a:lnTo>
                  </a:path>
                </a:pathLst>
              </a:custGeom>
              <a:noFill/>
              <a:ln w="4763">
                <a:solidFill>
                  <a:srgbClr val="004A8F"/>
                </a:solidFill>
                <a:round/>
                <a:headEnd/>
                <a:tailEnd/>
              </a:ln>
            </p:spPr>
            <p:txBody>
              <a:bodyPr/>
              <a:lstStyle/>
              <a:p>
                <a:pPr fontAlgn="t"/>
                <a:endParaRPr lang="en-US"/>
              </a:p>
            </p:txBody>
          </p:sp>
          <p:sp>
            <p:nvSpPr>
              <p:cNvPr id="43347" name="Line 277"/>
              <p:cNvSpPr>
                <a:spLocks noChangeShapeType="1"/>
              </p:cNvSpPr>
              <p:nvPr/>
            </p:nvSpPr>
            <p:spPr bwMode="auto">
              <a:xfrm flipH="1">
                <a:off x="4581" y="1558"/>
                <a:ext cx="7" cy="2"/>
              </a:xfrm>
              <a:prstGeom prst="line">
                <a:avLst/>
              </a:prstGeom>
              <a:noFill/>
              <a:ln w="4763">
                <a:solidFill>
                  <a:srgbClr val="004A8F"/>
                </a:solidFill>
                <a:round/>
                <a:headEnd/>
                <a:tailEnd/>
              </a:ln>
            </p:spPr>
            <p:txBody>
              <a:bodyPr/>
              <a:lstStyle/>
              <a:p>
                <a:endParaRPr lang="en-US"/>
              </a:p>
            </p:txBody>
          </p:sp>
          <p:sp>
            <p:nvSpPr>
              <p:cNvPr id="43348" name="Freeform 278"/>
              <p:cNvSpPr>
                <a:spLocks/>
              </p:cNvSpPr>
              <p:nvPr/>
            </p:nvSpPr>
            <p:spPr bwMode="auto">
              <a:xfrm>
                <a:off x="4573" y="1560"/>
                <a:ext cx="8" cy="2"/>
              </a:xfrm>
              <a:custGeom>
                <a:avLst/>
                <a:gdLst>
                  <a:gd name="T0" fmla="*/ 32 w 32"/>
                  <a:gd name="T1" fmla="*/ 0 h 10"/>
                  <a:gd name="T2" fmla="*/ 29 w 32"/>
                  <a:gd name="T3" fmla="*/ 5 h 10"/>
                  <a:gd name="T4" fmla="*/ 22 w 32"/>
                  <a:gd name="T5" fmla="*/ 10 h 10"/>
                  <a:gd name="T6" fmla="*/ 10 w 32"/>
                  <a:gd name="T7" fmla="*/ 6 h 10"/>
                  <a:gd name="T8" fmla="*/ 0 w 32"/>
                  <a:gd name="T9" fmla="*/ 3 h 10"/>
                  <a:gd name="T10" fmla="*/ 0 60000 65536"/>
                  <a:gd name="T11" fmla="*/ 0 60000 65536"/>
                  <a:gd name="T12" fmla="*/ 0 60000 65536"/>
                  <a:gd name="T13" fmla="*/ 0 60000 65536"/>
                  <a:gd name="T14" fmla="*/ 0 60000 65536"/>
                  <a:gd name="T15" fmla="*/ 0 w 32"/>
                  <a:gd name="T16" fmla="*/ 0 h 10"/>
                  <a:gd name="T17" fmla="*/ 32 w 32"/>
                  <a:gd name="T18" fmla="*/ 10 h 10"/>
                </a:gdLst>
                <a:ahLst/>
                <a:cxnLst>
                  <a:cxn ang="T10">
                    <a:pos x="T0" y="T1"/>
                  </a:cxn>
                  <a:cxn ang="T11">
                    <a:pos x="T2" y="T3"/>
                  </a:cxn>
                  <a:cxn ang="T12">
                    <a:pos x="T4" y="T5"/>
                  </a:cxn>
                  <a:cxn ang="T13">
                    <a:pos x="T6" y="T7"/>
                  </a:cxn>
                  <a:cxn ang="T14">
                    <a:pos x="T8" y="T9"/>
                  </a:cxn>
                </a:cxnLst>
                <a:rect l="T15" t="T16" r="T17" b="T18"/>
                <a:pathLst>
                  <a:path w="32" h="10">
                    <a:moveTo>
                      <a:pt x="32" y="0"/>
                    </a:moveTo>
                    <a:lnTo>
                      <a:pt x="29" y="5"/>
                    </a:lnTo>
                    <a:lnTo>
                      <a:pt x="22" y="10"/>
                    </a:lnTo>
                    <a:lnTo>
                      <a:pt x="10" y="6"/>
                    </a:lnTo>
                    <a:lnTo>
                      <a:pt x="0" y="3"/>
                    </a:lnTo>
                  </a:path>
                </a:pathLst>
              </a:custGeom>
              <a:noFill/>
              <a:ln w="4763">
                <a:solidFill>
                  <a:srgbClr val="004A8F"/>
                </a:solidFill>
                <a:round/>
                <a:headEnd/>
                <a:tailEnd/>
              </a:ln>
            </p:spPr>
            <p:txBody>
              <a:bodyPr/>
              <a:lstStyle/>
              <a:p>
                <a:pPr fontAlgn="t"/>
                <a:endParaRPr lang="en-US"/>
              </a:p>
            </p:txBody>
          </p:sp>
          <p:sp>
            <p:nvSpPr>
              <p:cNvPr id="43349" name="Freeform 279"/>
              <p:cNvSpPr>
                <a:spLocks/>
              </p:cNvSpPr>
              <p:nvPr/>
            </p:nvSpPr>
            <p:spPr bwMode="auto">
              <a:xfrm>
                <a:off x="4524" y="1514"/>
                <a:ext cx="49" cy="48"/>
              </a:xfrm>
              <a:custGeom>
                <a:avLst/>
                <a:gdLst>
                  <a:gd name="T0" fmla="*/ 195 w 195"/>
                  <a:gd name="T1" fmla="*/ 187 h 192"/>
                  <a:gd name="T2" fmla="*/ 81 w 195"/>
                  <a:gd name="T3" fmla="*/ 187 h 192"/>
                  <a:gd name="T4" fmla="*/ 78 w 195"/>
                  <a:gd name="T5" fmla="*/ 192 h 192"/>
                  <a:gd name="T6" fmla="*/ 25 w 195"/>
                  <a:gd name="T7" fmla="*/ 183 h 192"/>
                  <a:gd name="T8" fmla="*/ 3 w 195"/>
                  <a:gd name="T9" fmla="*/ 165 h 192"/>
                  <a:gd name="T10" fmla="*/ 0 w 195"/>
                  <a:gd name="T11" fmla="*/ 157 h 192"/>
                  <a:gd name="T12" fmla="*/ 0 w 195"/>
                  <a:gd name="T13" fmla="*/ 0 h 192"/>
                  <a:gd name="T14" fmla="*/ 0 60000 65536"/>
                  <a:gd name="T15" fmla="*/ 0 60000 65536"/>
                  <a:gd name="T16" fmla="*/ 0 60000 65536"/>
                  <a:gd name="T17" fmla="*/ 0 60000 65536"/>
                  <a:gd name="T18" fmla="*/ 0 60000 65536"/>
                  <a:gd name="T19" fmla="*/ 0 60000 65536"/>
                  <a:gd name="T20" fmla="*/ 0 60000 65536"/>
                  <a:gd name="T21" fmla="*/ 0 w 195"/>
                  <a:gd name="T22" fmla="*/ 0 h 192"/>
                  <a:gd name="T23" fmla="*/ 195 w 195"/>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92">
                    <a:moveTo>
                      <a:pt x="195" y="187"/>
                    </a:moveTo>
                    <a:lnTo>
                      <a:pt x="81" y="187"/>
                    </a:lnTo>
                    <a:lnTo>
                      <a:pt x="78" y="192"/>
                    </a:lnTo>
                    <a:lnTo>
                      <a:pt x="25" y="183"/>
                    </a:lnTo>
                    <a:lnTo>
                      <a:pt x="3" y="165"/>
                    </a:lnTo>
                    <a:lnTo>
                      <a:pt x="0" y="157"/>
                    </a:lnTo>
                    <a:lnTo>
                      <a:pt x="0" y="0"/>
                    </a:lnTo>
                  </a:path>
                </a:pathLst>
              </a:custGeom>
              <a:noFill/>
              <a:ln w="4763">
                <a:solidFill>
                  <a:srgbClr val="004A8F"/>
                </a:solidFill>
                <a:round/>
                <a:headEnd/>
                <a:tailEnd/>
              </a:ln>
            </p:spPr>
            <p:txBody>
              <a:bodyPr/>
              <a:lstStyle/>
              <a:p>
                <a:pPr fontAlgn="t"/>
                <a:endParaRPr lang="en-US"/>
              </a:p>
            </p:txBody>
          </p:sp>
          <p:sp>
            <p:nvSpPr>
              <p:cNvPr id="43350" name="Freeform 280"/>
              <p:cNvSpPr>
                <a:spLocks/>
              </p:cNvSpPr>
              <p:nvPr/>
            </p:nvSpPr>
            <p:spPr bwMode="auto">
              <a:xfrm>
                <a:off x="4524" y="1508"/>
                <a:ext cx="69" cy="5"/>
              </a:xfrm>
              <a:custGeom>
                <a:avLst/>
                <a:gdLst>
                  <a:gd name="T0" fmla="*/ 0 w 278"/>
                  <a:gd name="T1" fmla="*/ 21 h 21"/>
                  <a:gd name="T2" fmla="*/ 28 w 278"/>
                  <a:gd name="T3" fmla="*/ 0 h 21"/>
                  <a:gd name="T4" fmla="*/ 230 w 278"/>
                  <a:gd name="T5" fmla="*/ 4 h 21"/>
                  <a:gd name="T6" fmla="*/ 278 w 278"/>
                  <a:gd name="T7" fmla="*/ 19 h 21"/>
                  <a:gd name="T8" fmla="*/ 0 60000 65536"/>
                  <a:gd name="T9" fmla="*/ 0 60000 65536"/>
                  <a:gd name="T10" fmla="*/ 0 60000 65536"/>
                  <a:gd name="T11" fmla="*/ 0 60000 65536"/>
                  <a:gd name="T12" fmla="*/ 0 w 278"/>
                  <a:gd name="T13" fmla="*/ 0 h 21"/>
                  <a:gd name="T14" fmla="*/ 278 w 278"/>
                  <a:gd name="T15" fmla="*/ 21 h 21"/>
                </a:gdLst>
                <a:ahLst/>
                <a:cxnLst>
                  <a:cxn ang="T8">
                    <a:pos x="T0" y="T1"/>
                  </a:cxn>
                  <a:cxn ang="T9">
                    <a:pos x="T2" y="T3"/>
                  </a:cxn>
                  <a:cxn ang="T10">
                    <a:pos x="T4" y="T5"/>
                  </a:cxn>
                  <a:cxn ang="T11">
                    <a:pos x="T6" y="T7"/>
                  </a:cxn>
                </a:cxnLst>
                <a:rect l="T12" t="T13" r="T14" b="T15"/>
                <a:pathLst>
                  <a:path w="278" h="21">
                    <a:moveTo>
                      <a:pt x="0" y="21"/>
                    </a:moveTo>
                    <a:lnTo>
                      <a:pt x="28" y="0"/>
                    </a:lnTo>
                    <a:lnTo>
                      <a:pt x="230" y="4"/>
                    </a:lnTo>
                    <a:lnTo>
                      <a:pt x="278" y="19"/>
                    </a:lnTo>
                  </a:path>
                </a:pathLst>
              </a:custGeom>
              <a:noFill/>
              <a:ln w="4763">
                <a:solidFill>
                  <a:srgbClr val="004A8F"/>
                </a:solidFill>
                <a:round/>
                <a:headEnd/>
                <a:tailEnd/>
              </a:ln>
            </p:spPr>
            <p:txBody>
              <a:bodyPr/>
              <a:lstStyle/>
              <a:p>
                <a:pPr fontAlgn="t"/>
                <a:endParaRPr lang="en-US"/>
              </a:p>
            </p:txBody>
          </p:sp>
          <p:sp>
            <p:nvSpPr>
              <p:cNvPr id="43351" name="Freeform 281"/>
              <p:cNvSpPr>
                <a:spLocks/>
              </p:cNvSpPr>
              <p:nvPr/>
            </p:nvSpPr>
            <p:spPr bwMode="auto">
              <a:xfrm>
                <a:off x="4588" y="1513"/>
                <a:ext cx="5" cy="46"/>
              </a:xfrm>
              <a:custGeom>
                <a:avLst/>
                <a:gdLst>
                  <a:gd name="T0" fmla="*/ 18 w 18"/>
                  <a:gd name="T1" fmla="*/ 0 h 183"/>
                  <a:gd name="T2" fmla="*/ 17 w 18"/>
                  <a:gd name="T3" fmla="*/ 31 h 183"/>
                  <a:gd name="T4" fmla="*/ 10 w 18"/>
                  <a:gd name="T5" fmla="*/ 94 h 183"/>
                  <a:gd name="T6" fmla="*/ 4 w 18"/>
                  <a:gd name="T7" fmla="*/ 155 h 183"/>
                  <a:gd name="T8" fmla="*/ 0 w 18"/>
                  <a:gd name="T9" fmla="*/ 183 h 183"/>
                  <a:gd name="T10" fmla="*/ 0 60000 65536"/>
                  <a:gd name="T11" fmla="*/ 0 60000 65536"/>
                  <a:gd name="T12" fmla="*/ 0 60000 65536"/>
                  <a:gd name="T13" fmla="*/ 0 60000 65536"/>
                  <a:gd name="T14" fmla="*/ 0 60000 65536"/>
                  <a:gd name="T15" fmla="*/ 0 w 18"/>
                  <a:gd name="T16" fmla="*/ 0 h 183"/>
                  <a:gd name="T17" fmla="*/ 18 w 18"/>
                  <a:gd name="T18" fmla="*/ 183 h 183"/>
                </a:gdLst>
                <a:ahLst/>
                <a:cxnLst>
                  <a:cxn ang="T10">
                    <a:pos x="T0" y="T1"/>
                  </a:cxn>
                  <a:cxn ang="T11">
                    <a:pos x="T2" y="T3"/>
                  </a:cxn>
                  <a:cxn ang="T12">
                    <a:pos x="T4" y="T5"/>
                  </a:cxn>
                  <a:cxn ang="T13">
                    <a:pos x="T6" y="T7"/>
                  </a:cxn>
                  <a:cxn ang="T14">
                    <a:pos x="T8" y="T9"/>
                  </a:cxn>
                </a:cxnLst>
                <a:rect l="T15" t="T16" r="T17" b="T18"/>
                <a:pathLst>
                  <a:path w="18" h="183">
                    <a:moveTo>
                      <a:pt x="18" y="0"/>
                    </a:moveTo>
                    <a:lnTo>
                      <a:pt x="17" y="31"/>
                    </a:lnTo>
                    <a:lnTo>
                      <a:pt x="10" y="94"/>
                    </a:lnTo>
                    <a:lnTo>
                      <a:pt x="4" y="155"/>
                    </a:lnTo>
                    <a:lnTo>
                      <a:pt x="0" y="183"/>
                    </a:lnTo>
                  </a:path>
                </a:pathLst>
              </a:custGeom>
              <a:noFill/>
              <a:ln w="4763">
                <a:solidFill>
                  <a:srgbClr val="004A8F"/>
                </a:solidFill>
                <a:round/>
                <a:headEnd/>
                <a:tailEnd/>
              </a:ln>
            </p:spPr>
            <p:txBody>
              <a:bodyPr/>
              <a:lstStyle/>
              <a:p>
                <a:pPr fontAlgn="t"/>
                <a:endParaRPr lang="en-US"/>
              </a:p>
            </p:txBody>
          </p:sp>
          <p:sp>
            <p:nvSpPr>
              <p:cNvPr id="43352" name="Line 282"/>
              <p:cNvSpPr>
                <a:spLocks noChangeShapeType="1"/>
              </p:cNvSpPr>
              <p:nvPr/>
            </p:nvSpPr>
            <p:spPr bwMode="auto">
              <a:xfrm flipH="1">
                <a:off x="4581" y="1559"/>
                <a:ext cx="7" cy="1"/>
              </a:xfrm>
              <a:prstGeom prst="line">
                <a:avLst/>
              </a:prstGeom>
              <a:noFill/>
              <a:ln w="4763">
                <a:solidFill>
                  <a:srgbClr val="004A8F"/>
                </a:solidFill>
                <a:round/>
                <a:headEnd/>
                <a:tailEnd/>
              </a:ln>
            </p:spPr>
            <p:txBody>
              <a:bodyPr/>
              <a:lstStyle/>
              <a:p>
                <a:endParaRPr lang="en-US"/>
              </a:p>
            </p:txBody>
          </p:sp>
          <p:sp>
            <p:nvSpPr>
              <p:cNvPr id="43353" name="Freeform 283"/>
              <p:cNvSpPr>
                <a:spLocks/>
              </p:cNvSpPr>
              <p:nvPr/>
            </p:nvSpPr>
            <p:spPr bwMode="auto">
              <a:xfrm>
                <a:off x="4573" y="1560"/>
                <a:ext cx="8" cy="3"/>
              </a:xfrm>
              <a:custGeom>
                <a:avLst/>
                <a:gdLst>
                  <a:gd name="T0" fmla="*/ 34 w 34"/>
                  <a:gd name="T1" fmla="*/ 0 h 10"/>
                  <a:gd name="T2" fmla="*/ 30 w 34"/>
                  <a:gd name="T3" fmla="*/ 5 h 10"/>
                  <a:gd name="T4" fmla="*/ 23 w 34"/>
                  <a:gd name="T5" fmla="*/ 10 h 10"/>
                  <a:gd name="T6" fmla="*/ 12 w 34"/>
                  <a:gd name="T7" fmla="*/ 5 h 10"/>
                  <a:gd name="T8" fmla="*/ 0 w 34"/>
                  <a:gd name="T9" fmla="*/ 2 h 10"/>
                  <a:gd name="T10" fmla="*/ 0 60000 65536"/>
                  <a:gd name="T11" fmla="*/ 0 60000 65536"/>
                  <a:gd name="T12" fmla="*/ 0 60000 65536"/>
                  <a:gd name="T13" fmla="*/ 0 60000 65536"/>
                  <a:gd name="T14" fmla="*/ 0 60000 65536"/>
                  <a:gd name="T15" fmla="*/ 0 w 34"/>
                  <a:gd name="T16" fmla="*/ 0 h 10"/>
                  <a:gd name="T17" fmla="*/ 34 w 34"/>
                  <a:gd name="T18" fmla="*/ 10 h 10"/>
                </a:gdLst>
                <a:ahLst/>
                <a:cxnLst>
                  <a:cxn ang="T10">
                    <a:pos x="T0" y="T1"/>
                  </a:cxn>
                  <a:cxn ang="T11">
                    <a:pos x="T2" y="T3"/>
                  </a:cxn>
                  <a:cxn ang="T12">
                    <a:pos x="T4" y="T5"/>
                  </a:cxn>
                  <a:cxn ang="T13">
                    <a:pos x="T6" y="T7"/>
                  </a:cxn>
                  <a:cxn ang="T14">
                    <a:pos x="T8" y="T9"/>
                  </a:cxn>
                </a:cxnLst>
                <a:rect l="T15" t="T16" r="T17" b="T18"/>
                <a:pathLst>
                  <a:path w="34" h="10">
                    <a:moveTo>
                      <a:pt x="34" y="0"/>
                    </a:moveTo>
                    <a:lnTo>
                      <a:pt x="30" y="5"/>
                    </a:lnTo>
                    <a:lnTo>
                      <a:pt x="23" y="10"/>
                    </a:lnTo>
                    <a:lnTo>
                      <a:pt x="12" y="5"/>
                    </a:lnTo>
                    <a:lnTo>
                      <a:pt x="0" y="2"/>
                    </a:lnTo>
                  </a:path>
                </a:pathLst>
              </a:custGeom>
              <a:noFill/>
              <a:ln w="4763">
                <a:solidFill>
                  <a:srgbClr val="004A8F"/>
                </a:solidFill>
                <a:round/>
                <a:headEnd/>
                <a:tailEnd/>
              </a:ln>
            </p:spPr>
            <p:txBody>
              <a:bodyPr/>
              <a:lstStyle/>
              <a:p>
                <a:pPr fontAlgn="t"/>
                <a:endParaRPr lang="en-US"/>
              </a:p>
            </p:txBody>
          </p:sp>
          <p:sp>
            <p:nvSpPr>
              <p:cNvPr id="43354" name="Freeform 284"/>
              <p:cNvSpPr>
                <a:spLocks/>
              </p:cNvSpPr>
              <p:nvPr/>
            </p:nvSpPr>
            <p:spPr bwMode="auto">
              <a:xfrm>
                <a:off x="4524" y="1513"/>
                <a:ext cx="49" cy="49"/>
              </a:xfrm>
              <a:custGeom>
                <a:avLst/>
                <a:gdLst>
                  <a:gd name="T0" fmla="*/ 198 w 198"/>
                  <a:gd name="T1" fmla="*/ 190 h 195"/>
                  <a:gd name="T2" fmla="*/ 79 w 198"/>
                  <a:gd name="T3" fmla="*/ 190 h 195"/>
                  <a:gd name="T4" fmla="*/ 76 w 198"/>
                  <a:gd name="T5" fmla="*/ 195 h 195"/>
                  <a:gd name="T6" fmla="*/ 26 w 198"/>
                  <a:gd name="T7" fmla="*/ 186 h 195"/>
                  <a:gd name="T8" fmla="*/ 4 w 198"/>
                  <a:gd name="T9" fmla="*/ 167 h 195"/>
                  <a:gd name="T10" fmla="*/ 0 w 198"/>
                  <a:gd name="T11" fmla="*/ 161 h 195"/>
                  <a:gd name="T12" fmla="*/ 0 w 198"/>
                  <a:gd name="T13" fmla="*/ 0 h 195"/>
                  <a:gd name="T14" fmla="*/ 0 60000 65536"/>
                  <a:gd name="T15" fmla="*/ 0 60000 65536"/>
                  <a:gd name="T16" fmla="*/ 0 60000 65536"/>
                  <a:gd name="T17" fmla="*/ 0 60000 65536"/>
                  <a:gd name="T18" fmla="*/ 0 60000 65536"/>
                  <a:gd name="T19" fmla="*/ 0 60000 65536"/>
                  <a:gd name="T20" fmla="*/ 0 60000 65536"/>
                  <a:gd name="T21" fmla="*/ 0 w 198"/>
                  <a:gd name="T22" fmla="*/ 0 h 195"/>
                  <a:gd name="T23" fmla="*/ 198 w 198"/>
                  <a:gd name="T24" fmla="*/ 195 h 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95">
                    <a:moveTo>
                      <a:pt x="198" y="190"/>
                    </a:moveTo>
                    <a:lnTo>
                      <a:pt x="79" y="190"/>
                    </a:lnTo>
                    <a:lnTo>
                      <a:pt x="76" y="195"/>
                    </a:lnTo>
                    <a:lnTo>
                      <a:pt x="26" y="186"/>
                    </a:lnTo>
                    <a:lnTo>
                      <a:pt x="4" y="167"/>
                    </a:lnTo>
                    <a:lnTo>
                      <a:pt x="0" y="161"/>
                    </a:lnTo>
                    <a:lnTo>
                      <a:pt x="0" y="0"/>
                    </a:lnTo>
                  </a:path>
                </a:pathLst>
              </a:custGeom>
              <a:noFill/>
              <a:ln w="4763">
                <a:solidFill>
                  <a:srgbClr val="004A8F"/>
                </a:solidFill>
                <a:round/>
                <a:headEnd/>
                <a:tailEnd/>
              </a:ln>
            </p:spPr>
            <p:txBody>
              <a:bodyPr/>
              <a:lstStyle/>
              <a:p>
                <a:pPr fontAlgn="t"/>
                <a:endParaRPr lang="en-US"/>
              </a:p>
            </p:txBody>
          </p:sp>
          <p:sp>
            <p:nvSpPr>
              <p:cNvPr id="43355" name="Freeform 285"/>
              <p:cNvSpPr>
                <a:spLocks/>
              </p:cNvSpPr>
              <p:nvPr/>
            </p:nvSpPr>
            <p:spPr bwMode="auto">
              <a:xfrm>
                <a:off x="4523" y="1508"/>
                <a:ext cx="71" cy="5"/>
              </a:xfrm>
              <a:custGeom>
                <a:avLst/>
                <a:gdLst>
                  <a:gd name="T0" fmla="*/ 0 w 284"/>
                  <a:gd name="T1" fmla="*/ 20 h 20"/>
                  <a:gd name="T2" fmla="*/ 30 w 284"/>
                  <a:gd name="T3" fmla="*/ 0 h 20"/>
                  <a:gd name="T4" fmla="*/ 241 w 284"/>
                  <a:gd name="T5" fmla="*/ 3 h 20"/>
                  <a:gd name="T6" fmla="*/ 284 w 284"/>
                  <a:gd name="T7" fmla="*/ 20 h 20"/>
                  <a:gd name="T8" fmla="*/ 0 60000 65536"/>
                  <a:gd name="T9" fmla="*/ 0 60000 65536"/>
                  <a:gd name="T10" fmla="*/ 0 60000 65536"/>
                  <a:gd name="T11" fmla="*/ 0 60000 65536"/>
                  <a:gd name="T12" fmla="*/ 0 w 284"/>
                  <a:gd name="T13" fmla="*/ 0 h 20"/>
                  <a:gd name="T14" fmla="*/ 284 w 284"/>
                  <a:gd name="T15" fmla="*/ 20 h 20"/>
                </a:gdLst>
                <a:ahLst/>
                <a:cxnLst>
                  <a:cxn ang="T8">
                    <a:pos x="T0" y="T1"/>
                  </a:cxn>
                  <a:cxn ang="T9">
                    <a:pos x="T2" y="T3"/>
                  </a:cxn>
                  <a:cxn ang="T10">
                    <a:pos x="T4" y="T5"/>
                  </a:cxn>
                  <a:cxn ang="T11">
                    <a:pos x="T6" y="T7"/>
                  </a:cxn>
                </a:cxnLst>
                <a:rect l="T12" t="T13" r="T14" b="T15"/>
                <a:pathLst>
                  <a:path w="284" h="20">
                    <a:moveTo>
                      <a:pt x="0" y="20"/>
                    </a:moveTo>
                    <a:lnTo>
                      <a:pt x="30" y="0"/>
                    </a:lnTo>
                    <a:lnTo>
                      <a:pt x="241" y="3"/>
                    </a:lnTo>
                    <a:lnTo>
                      <a:pt x="284" y="20"/>
                    </a:lnTo>
                  </a:path>
                </a:pathLst>
              </a:custGeom>
              <a:noFill/>
              <a:ln w="4763">
                <a:solidFill>
                  <a:srgbClr val="004A8F"/>
                </a:solidFill>
                <a:round/>
                <a:headEnd/>
                <a:tailEnd/>
              </a:ln>
            </p:spPr>
            <p:txBody>
              <a:bodyPr/>
              <a:lstStyle/>
              <a:p>
                <a:pPr fontAlgn="t"/>
                <a:endParaRPr lang="en-US"/>
              </a:p>
            </p:txBody>
          </p:sp>
          <p:sp>
            <p:nvSpPr>
              <p:cNvPr id="43356" name="Freeform 286"/>
              <p:cNvSpPr>
                <a:spLocks/>
              </p:cNvSpPr>
              <p:nvPr/>
            </p:nvSpPr>
            <p:spPr bwMode="auto">
              <a:xfrm>
                <a:off x="4589" y="1513"/>
                <a:ext cx="5" cy="46"/>
              </a:xfrm>
              <a:custGeom>
                <a:avLst/>
                <a:gdLst>
                  <a:gd name="T0" fmla="*/ 18 w 18"/>
                  <a:gd name="T1" fmla="*/ 0 h 185"/>
                  <a:gd name="T2" fmla="*/ 16 w 18"/>
                  <a:gd name="T3" fmla="*/ 31 h 185"/>
                  <a:gd name="T4" fmla="*/ 10 w 18"/>
                  <a:gd name="T5" fmla="*/ 94 h 185"/>
                  <a:gd name="T6" fmla="*/ 3 w 18"/>
                  <a:gd name="T7" fmla="*/ 157 h 185"/>
                  <a:gd name="T8" fmla="*/ 0 w 18"/>
                  <a:gd name="T9" fmla="*/ 185 h 185"/>
                  <a:gd name="T10" fmla="*/ 0 60000 65536"/>
                  <a:gd name="T11" fmla="*/ 0 60000 65536"/>
                  <a:gd name="T12" fmla="*/ 0 60000 65536"/>
                  <a:gd name="T13" fmla="*/ 0 60000 65536"/>
                  <a:gd name="T14" fmla="*/ 0 60000 65536"/>
                  <a:gd name="T15" fmla="*/ 0 w 18"/>
                  <a:gd name="T16" fmla="*/ 0 h 185"/>
                  <a:gd name="T17" fmla="*/ 18 w 18"/>
                  <a:gd name="T18" fmla="*/ 185 h 185"/>
                </a:gdLst>
                <a:ahLst/>
                <a:cxnLst>
                  <a:cxn ang="T10">
                    <a:pos x="T0" y="T1"/>
                  </a:cxn>
                  <a:cxn ang="T11">
                    <a:pos x="T2" y="T3"/>
                  </a:cxn>
                  <a:cxn ang="T12">
                    <a:pos x="T4" y="T5"/>
                  </a:cxn>
                  <a:cxn ang="T13">
                    <a:pos x="T6" y="T7"/>
                  </a:cxn>
                  <a:cxn ang="T14">
                    <a:pos x="T8" y="T9"/>
                  </a:cxn>
                </a:cxnLst>
                <a:rect l="T15" t="T16" r="T17" b="T18"/>
                <a:pathLst>
                  <a:path w="18" h="185">
                    <a:moveTo>
                      <a:pt x="18" y="0"/>
                    </a:moveTo>
                    <a:lnTo>
                      <a:pt x="16" y="31"/>
                    </a:lnTo>
                    <a:lnTo>
                      <a:pt x="10" y="94"/>
                    </a:lnTo>
                    <a:lnTo>
                      <a:pt x="3" y="157"/>
                    </a:lnTo>
                    <a:lnTo>
                      <a:pt x="0" y="185"/>
                    </a:lnTo>
                  </a:path>
                </a:pathLst>
              </a:custGeom>
              <a:noFill/>
              <a:ln w="4763">
                <a:solidFill>
                  <a:srgbClr val="004A8F"/>
                </a:solidFill>
                <a:round/>
                <a:headEnd/>
                <a:tailEnd/>
              </a:ln>
            </p:spPr>
            <p:txBody>
              <a:bodyPr/>
              <a:lstStyle/>
              <a:p>
                <a:pPr fontAlgn="t"/>
                <a:endParaRPr lang="en-US"/>
              </a:p>
            </p:txBody>
          </p:sp>
          <p:sp>
            <p:nvSpPr>
              <p:cNvPr id="43357" name="Line 287"/>
              <p:cNvSpPr>
                <a:spLocks noChangeShapeType="1"/>
              </p:cNvSpPr>
              <p:nvPr/>
            </p:nvSpPr>
            <p:spPr bwMode="auto">
              <a:xfrm flipH="1">
                <a:off x="4582" y="1559"/>
                <a:ext cx="7" cy="2"/>
              </a:xfrm>
              <a:prstGeom prst="line">
                <a:avLst/>
              </a:prstGeom>
              <a:noFill/>
              <a:ln w="4763">
                <a:solidFill>
                  <a:srgbClr val="004A8F"/>
                </a:solidFill>
                <a:round/>
                <a:headEnd/>
                <a:tailEnd/>
              </a:ln>
            </p:spPr>
            <p:txBody>
              <a:bodyPr/>
              <a:lstStyle/>
              <a:p>
                <a:endParaRPr lang="en-US"/>
              </a:p>
            </p:txBody>
          </p:sp>
          <p:sp>
            <p:nvSpPr>
              <p:cNvPr id="43358" name="Freeform 288"/>
              <p:cNvSpPr>
                <a:spLocks/>
              </p:cNvSpPr>
              <p:nvPr/>
            </p:nvSpPr>
            <p:spPr bwMode="auto">
              <a:xfrm>
                <a:off x="4573" y="1561"/>
                <a:ext cx="9" cy="3"/>
              </a:xfrm>
              <a:custGeom>
                <a:avLst/>
                <a:gdLst>
                  <a:gd name="T0" fmla="*/ 35 w 35"/>
                  <a:gd name="T1" fmla="*/ 0 h 11"/>
                  <a:gd name="T2" fmla="*/ 30 w 35"/>
                  <a:gd name="T3" fmla="*/ 6 h 11"/>
                  <a:gd name="T4" fmla="*/ 24 w 35"/>
                  <a:gd name="T5" fmla="*/ 11 h 11"/>
                  <a:gd name="T6" fmla="*/ 11 w 35"/>
                  <a:gd name="T7" fmla="*/ 6 h 11"/>
                  <a:gd name="T8" fmla="*/ 0 w 35"/>
                  <a:gd name="T9" fmla="*/ 2 h 11"/>
                  <a:gd name="T10" fmla="*/ 0 60000 65536"/>
                  <a:gd name="T11" fmla="*/ 0 60000 65536"/>
                  <a:gd name="T12" fmla="*/ 0 60000 65536"/>
                  <a:gd name="T13" fmla="*/ 0 60000 65536"/>
                  <a:gd name="T14" fmla="*/ 0 60000 65536"/>
                  <a:gd name="T15" fmla="*/ 0 w 35"/>
                  <a:gd name="T16" fmla="*/ 0 h 11"/>
                  <a:gd name="T17" fmla="*/ 35 w 35"/>
                  <a:gd name="T18" fmla="*/ 11 h 11"/>
                </a:gdLst>
                <a:ahLst/>
                <a:cxnLst>
                  <a:cxn ang="T10">
                    <a:pos x="T0" y="T1"/>
                  </a:cxn>
                  <a:cxn ang="T11">
                    <a:pos x="T2" y="T3"/>
                  </a:cxn>
                  <a:cxn ang="T12">
                    <a:pos x="T4" y="T5"/>
                  </a:cxn>
                  <a:cxn ang="T13">
                    <a:pos x="T6" y="T7"/>
                  </a:cxn>
                  <a:cxn ang="T14">
                    <a:pos x="T8" y="T9"/>
                  </a:cxn>
                </a:cxnLst>
                <a:rect l="T15" t="T16" r="T17" b="T18"/>
                <a:pathLst>
                  <a:path w="35" h="11">
                    <a:moveTo>
                      <a:pt x="35" y="0"/>
                    </a:moveTo>
                    <a:lnTo>
                      <a:pt x="30" y="6"/>
                    </a:lnTo>
                    <a:lnTo>
                      <a:pt x="24" y="11"/>
                    </a:lnTo>
                    <a:lnTo>
                      <a:pt x="11" y="6"/>
                    </a:lnTo>
                    <a:lnTo>
                      <a:pt x="0" y="2"/>
                    </a:lnTo>
                  </a:path>
                </a:pathLst>
              </a:custGeom>
              <a:noFill/>
              <a:ln w="4763">
                <a:solidFill>
                  <a:srgbClr val="004A8F"/>
                </a:solidFill>
                <a:round/>
                <a:headEnd/>
                <a:tailEnd/>
              </a:ln>
            </p:spPr>
            <p:txBody>
              <a:bodyPr/>
              <a:lstStyle/>
              <a:p>
                <a:pPr fontAlgn="t"/>
                <a:endParaRPr lang="en-US"/>
              </a:p>
            </p:txBody>
          </p:sp>
          <p:sp>
            <p:nvSpPr>
              <p:cNvPr id="43359" name="Freeform 289"/>
              <p:cNvSpPr>
                <a:spLocks/>
              </p:cNvSpPr>
              <p:nvPr/>
            </p:nvSpPr>
            <p:spPr bwMode="auto">
              <a:xfrm>
                <a:off x="4523" y="1513"/>
                <a:ext cx="50" cy="50"/>
              </a:xfrm>
              <a:custGeom>
                <a:avLst/>
                <a:gdLst>
                  <a:gd name="T0" fmla="*/ 202 w 202"/>
                  <a:gd name="T1" fmla="*/ 194 h 201"/>
                  <a:gd name="T2" fmla="*/ 76 w 202"/>
                  <a:gd name="T3" fmla="*/ 196 h 201"/>
                  <a:gd name="T4" fmla="*/ 74 w 202"/>
                  <a:gd name="T5" fmla="*/ 201 h 201"/>
                  <a:gd name="T6" fmla="*/ 26 w 202"/>
                  <a:gd name="T7" fmla="*/ 192 h 201"/>
                  <a:gd name="T8" fmla="*/ 3 w 202"/>
                  <a:gd name="T9" fmla="*/ 170 h 201"/>
                  <a:gd name="T10" fmla="*/ 0 w 202"/>
                  <a:gd name="T11" fmla="*/ 166 h 201"/>
                  <a:gd name="T12" fmla="*/ 0 w 202"/>
                  <a:gd name="T13" fmla="*/ 0 h 201"/>
                  <a:gd name="T14" fmla="*/ 0 60000 65536"/>
                  <a:gd name="T15" fmla="*/ 0 60000 65536"/>
                  <a:gd name="T16" fmla="*/ 0 60000 65536"/>
                  <a:gd name="T17" fmla="*/ 0 60000 65536"/>
                  <a:gd name="T18" fmla="*/ 0 60000 65536"/>
                  <a:gd name="T19" fmla="*/ 0 60000 65536"/>
                  <a:gd name="T20" fmla="*/ 0 60000 65536"/>
                  <a:gd name="T21" fmla="*/ 0 w 202"/>
                  <a:gd name="T22" fmla="*/ 0 h 201"/>
                  <a:gd name="T23" fmla="*/ 202 w 202"/>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201">
                    <a:moveTo>
                      <a:pt x="202" y="194"/>
                    </a:moveTo>
                    <a:lnTo>
                      <a:pt x="76" y="196"/>
                    </a:lnTo>
                    <a:lnTo>
                      <a:pt x="74" y="201"/>
                    </a:lnTo>
                    <a:lnTo>
                      <a:pt x="26" y="192"/>
                    </a:lnTo>
                    <a:lnTo>
                      <a:pt x="3" y="170"/>
                    </a:lnTo>
                    <a:lnTo>
                      <a:pt x="0" y="166"/>
                    </a:lnTo>
                    <a:lnTo>
                      <a:pt x="0" y="0"/>
                    </a:lnTo>
                  </a:path>
                </a:pathLst>
              </a:custGeom>
              <a:noFill/>
              <a:ln w="4763">
                <a:solidFill>
                  <a:srgbClr val="004A8F"/>
                </a:solidFill>
                <a:round/>
                <a:headEnd/>
                <a:tailEnd/>
              </a:ln>
            </p:spPr>
            <p:txBody>
              <a:bodyPr/>
              <a:lstStyle/>
              <a:p>
                <a:pPr fontAlgn="t"/>
                <a:endParaRPr lang="en-US"/>
              </a:p>
            </p:txBody>
          </p:sp>
          <p:sp>
            <p:nvSpPr>
              <p:cNvPr id="43360" name="Freeform 290"/>
              <p:cNvSpPr>
                <a:spLocks/>
              </p:cNvSpPr>
              <p:nvPr/>
            </p:nvSpPr>
            <p:spPr bwMode="auto">
              <a:xfrm>
                <a:off x="4522" y="1507"/>
                <a:ext cx="73" cy="5"/>
              </a:xfrm>
              <a:custGeom>
                <a:avLst/>
                <a:gdLst>
                  <a:gd name="T0" fmla="*/ 0 w 289"/>
                  <a:gd name="T1" fmla="*/ 22 h 22"/>
                  <a:gd name="T2" fmla="*/ 31 w 289"/>
                  <a:gd name="T3" fmla="*/ 0 h 22"/>
                  <a:gd name="T4" fmla="*/ 251 w 289"/>
                  <a:gd name="T5" fmla="*/ 4 h 22"/>
                  <a:gd name="T6" fmla="*/ 289 w 289"/>
                  <a:gd name="T7" fmla="*/ 21 h 22"/>
                  <a:gd name="T8" fmla="*/ 0 60000 65536"/>
                  <a:gd name="T9" fmla="*/ 0 60000 65536"/>
                  <a:gd name="T10" fmla="*/ 0 60000 65536"/>
                  <a:gd name="T11" fmla="*/ 0 60000 65536"/>
                  <a:gd name="T12" fmla="*/ 0 w 289"/>
                  <a:gd name="T13" fmla="*/ 0 h 22"/>
                  <a:gd name="T14" fmla="*/ 289 w 289"/>
                  <a:gd name="T15" fmla="*/ 22 h 22"/>
                </a:gdLst>
                <a:ahLst/>
                <a:cxnLst>
                  <a:cxn ang="T8">
                    <a:pos x="T0" y="T1"/>
                  </a:cxn>
                  <a:cxn ang="T9">
                    <a:pos x="T2" y="T3"/>
                  </a:cxn>
                  <a:cxn ang="T10">
                    <a:pos x="T4" y="T5"/>
                  </a:cxn>
                  <a:cxn ang="T11">
                    <a:pos x="T6" y="T7"/>
                  </a:cxn>
                </a:cxnLst>
                <a:rect l="T12" t="T13" r="T14" b="T15"/>
                <a:pathLst>
                  <a:path w="289" h="22">
                    <a:moveTo>
                      <a:pt x="0" y="22"/>
                    </a:moveTo>
                    <a:lnTo>
                      <a:pt x="31" y="0"/>
                    </a:lnTo>
                    <a:lnTo>
                      <a:pt x="251" y="4"/>
                    </a:lnTo>
                    <a:lnTo>
                      <a:pt x="289" y="21"/>
                    </a:lnTo>
                  </a:path>
                </a:pathLst>
              </a:custGeom>
              <a:noFill/>
              <a:ln w="4763">
                <a:solidFill>
                  <a:srgbClr val="004A8F"/>
                </a:solidFill>
                <a:round/>
                <a:headEnd/>
                <a:tailEnd/>
              </a:ln>
            </p:spPr>
            <p:txBody>
              <a:bodyPr/>
              <a:lstStyle/>
              <a:p>
                <a:pPr fontAlgn="t"/>
                <a:endParaRPr lang="en-US"/>
              </a:p>
            </p:txBody>
          </p:sp>
          <p:sp>
            <p:nvSpPr>
              <p:cNvPr id="43361" name="Freeform 291"/>
              <p:cNvSpPr>
                <a:spLocks/>
              </p:cNvSpPr>
              <p:nvPr/>
            </p:nvSpPr>
            <p:spPr bwMode="auto">
              <a:xfrm>
                <a:off x="4590" y="1512"/>
                <a:ext cx="5" cy="48"/>
              </a:xfrm>
              <a:custGeom>
                <a:avLst/>
                <a:gdLst>
                  <a:gd name="T0" fmla="*/ 18 w 18"/>
                  <a:gd name="T1" fmla="*/ 0 h 190"/>
                  <a:gd name="T2" fmla="*/ 16 w 18"/>
                  <a:gd name="T3" fmla="*/ 30 h 190"/>
                  <a:gd name="T4" fmla="*/ 9 w 18"/>
                  <a:gd name="T5" fmla="*/ 96 h 190"/>
                  <a:gd name="T6" fmla="*/ 3 w 18"/>
                  <a:gd name="T7" fmla="*/ 160 h 190"/>
                  <a:gd name="T8" fmla="*/ 0 w 18"/>
                  <a:gd name="T9" fmla="*/ 190 h 190"/>
                  <a:gd name="T10" fmla="*/ 0 60000 65536"/>
                  <a:gd name="T11" fmla="*/ 0 60000 65536"/>
                  <a:gd name="T12" fmla="*/ 0 60000 65536"/>
                  <a:gd name="T13" fmla="*/ 0 60000 65536"/>
                  <a:gd name="T14" fmla="*/ 0 60000 65536"/>
                  <a:gd name="T15" fmla="*/ 0 w 18"/>
                  <a:gd name="T16" fmla="*/ 0 h 190"/>
                  <a:gd name="T17" fmla="*/ 18 w 18"/>
                  <a:gd name="T18" fmla="*/ 190 h 190"/>
                </a:gdLst>
                <a:ahLst/>
                <a:cxnLst>
                  <a:cxn ang="T10">
                    <a:pos x="T0" y="T1"/>
                  </a:cxn>
                  <a:cxn ang="T11">
                    <a:pos x="T2" y="T3"/>
                  </a:cxn>
                  <a:cxn ang="T12">
                    <a:pos x="T4" y="T5"/>
                  </a:cxn>
                  <a:cxn ang="T13">
                    <a:pos x="T6" y="T7"/>
                  </a:cxn>
                  <a:cxn ang="T14">
                    <a:pos x="T8" y="T9"/>
                  </a:cxn>
                </a:cxnLst>
                <a:rect l="T15" t="T16" r="T17" b="T18"/>
                <a:pathLst>
                  <a:path w="18" h="190">
                    <a:moveTo>
                      <a:pt x="18" y="0"/>
                    </a:moveTo>
                    <a:lnTo>
                      <a:pt x="16" y="30"/>
                    </a:lnTo>
                    <a:lnTo>
                      <a:pt x="9" y="96"/>
                    </a:lnTo>
                    <a:lnTo>
                      <a:pt x="3" y="160"/>
                    </a:lnTo>
                    <a:lnTo>
                      <a:pt x="0" y="190"/>
                    </a:lnTo>
                  </a:path>
                </a:pathLst>
              </a:custGeom>
              <a:noFill/>
              <a:ln w="4763">
                <a:solidFill>
                  <a:srgbClr val="004A8F"/>
                </a:solidFill>
                <a:round/>
                <a:headEnd/>
                <a:tailEnd/>
              </a:ln>
            </p:spPr>
            <p:txBody>
              <a:bodyPr/>
              <a:lstStyle/>
              <a:p>
                <a:pPr fontAlgn="t"/>
                <a:endParaRPr lang="en-US"/>
              </a:p>
            </p:txBody>
          </p:sp>
          <p:sp>
            <p:nvSpPr>
              <p:cNvPr id="43362" name="Line 292"/>
              <p:cNvSpPr>
                <a:spLocks noChangeShapeType="1"/>
              </p:cNvSpPr>
              <p:nvPr/>
            </p:nvSpPr>
            <p:spPr bwMode="auto">
              <a:xfrm flipH="1">
                <a:off x="4582" y="1560"/>
                <a:ext cx="8" cy="1"/>
              </a:xfrm>
              <a:prstGeom prst="line">
                <a:avLst/>
              </a:prstGeom>
              <a:noFill/>
              <a:ln w="4763">
                <a:solidFill>
                  <a:srgbClr val="004A8F"/>
                </a:solidFill>
                <a:round/>
                <a:headEnd/>
                <a:tailEnd/>
              </a:ln>
            </p:spPr>
            <p:txBody>
              <a:bodyPr/>
              <a:lstStyle/>
              <a:p>
                <a:endParaRPr lang="en-US"/>
              </a:p>
            </p:txBody>
          </p:sp>
          <p:sp>
            <p:nvSpPr>
              <p:cNvPr id="43363" name="Freeform 293"/>
              <p:cNvSpPr>
                <a:spLocks/>
              </p:cNvSpPr>
              <p:nvPr/>
            </p:nvSpPr>
            <p:spPr bwMode="auto">
              <a:xfrm>
                <a:off x="4573" y="1561"/>
                <a:ext cx="9" cy="3"/>
              </a:xfrm>
              <a:custGeom>
                <a:avLst/>
                <a:gdLst>
                  <a:gd name="T0" fmla="*/ 37 w 37"/>
                  <a:gd name="T1" fmla="*/ 0 h 12"/>
                  <a:gd name="T2" fmla="*/ 33 w 37"/>
                  <a:gd name="T3" fmla="*/ 7 h 12"/>
                  <a:gd name="T4" fmla="*/ 25 w 37"/>
                  <a:gd name="T5" fmla="*/ 12 h 12"/>
                  <a:gd name="T6" fmla="*/ 12 w 37"/>
                  <a:gd name="T7" fmla="*/ 7 h 12"/>
                  <a:gd name="T8" fmla="*/ 0 w 37"/>
                  <a:gd name="T9" fmla="*/ 3 h 12"/>
                  <a:gd name="T10" fmla="*/ 0 60000 65536"/>
                  <a:gd name="T11" fmla="*/ 0 60000 65536"/>
                  <a:gd name="T12" fmla="*/ 0 60000 65536"/>
                  <a:gd name="T13" fmla="*/ 0 60000 65536"/>
                  <a:gd name="T14" fmla="*/ 0 60000 65536"/>
                  <a:gd name="T15" fmla="*/ 0 w 37"/>
                  <a:gd name="T16" fmla="*/ 0 h 12"/>
                  <a:gd name="T17" fmla="*/ 37 w 37"/>
                  <a:gd name="T18" fmla="*/ 12 h 12"/>
                </a:gdLst>
                <a:ahLst/>
                <a:cxnLst>
                  <a:cxn ang="T10">
                    <a:pos x="T0" y="T1"/>
                  </a:cxn>
                  <a:cxn ang="T11">
                    <a:pos x="T2" y="T3"/>
                  </a:cxn>
                  <a:cxn ang="T12">
                    <a:pos x="T4" y="T5"/>
                  </a:cxn>
                  <a:cxn ang="T13">
                    <a:pos x="T6" y="T7"/>
                  </a:cxn>
                  <a:cxn ang="T14">
                    <a:pos x="T8" y="T9"/>
                  </a:cxn>
                </a:cxnLst>
                <a:rect l="T15" t="T16" r="T17" b="T18"/>
                <a:pathLst>
                  <a:path w="37" h="12">
                    <a:moveTo>
                      <a:pt x="37" y="0"/>
                    </a:moveTo>
                    <a:lnTo>
                      <a:pt x="33" y="7"/>
                    </a:lnTo>
                    <a:lnTo>
                      <a:pt x="25" y="12"/>
                    </a:lnTo>
                    <a:lnTo>
                      <a:pt x="12" y="7"/>
                    </a:lnTo>
                    <a:lnTo>
                      <a:pt x="0" y="3"/>
                    </a:lnTo>
                  </a:path>
                </a:pathLst>
              </a:custGeom>
              <a:noFill/>
              <a:ln w="4763">
                <a:solidFill>
                  <a:srgbClr val="004A8F"/>
                </a:solidFill>
                <a:round/>
                <a:headEnd/>
                <a:tailEnd/>
              </a:ln>
            </p:spPr>
            <p:txBody>
              <a:bodyPr/>
              <a:lstStyle/>
              <a:p>
                <a:pPr fontAlgn="t"/>
                <a:endParaRPr lang="en-US"/>
              </a:p>
            </p:txBody>
          </p:sp>
          <p:sp>
            <p:nvSpPr>
              <p:cNvPr id="43364" name="Freeform 294"/>
              <p:cNvSpPr>
                <a:spLocks/>
              </p:cNvSpPr>
              <p:nvPr/>
            </p:nvSpPr>
            <p:spPr bwMode="auto">
              <a:xfrm>
                <a:off x="4522" y="1512"/>
                <a:ext cx="51" cy="52"/>
              </a:xfrm>
              <a:custGeom>
                <a:avLst/>
                <a:gdLst>
                  <a:gd name="T0" fmla="*/ 204 w 204"/>
                  <a:gd name="T1" fmla="*/ 198 h 204"/>
                  <a:gd name="T2" fmla="*/ 73 w 204"/>
                  <a:gd name="T3" fmla="*/ 199 h 204"/>
                  <a:gd name="T4" fmla="*/ 71 w 204"/>
                  <a:gd name="T5" fmla="*/ 204 h 204"/>
                  <a:gd name="T6" fmla="*/ 27 w 204"/>
                  <a:gd name="T7" fmla="*/ 194 h 204"/>
                  <a:gd name="T8" fmla="*/ 2 w 204"/>
                  <a:gd name="T9" fmla="*/ 172 h 204"/>
                  <a:gd name="T10" fmla="*/ 0 w 204"/>
                  <a:gd name="T11" fmla="*/ 170 h 204"/>
                  <a:gd name="T12" fmla="*/ 0 w 204"/>
                  <a:gd name="T13" fmla="*/ 0 h 204"/>
                  <a:gd name="T14" fmla="*/ 0 60000 65536"/>
                  <a:gd name="T15" fmla="*/ 0 60000 65536"/>
                  <a:gd name="T16" fmla="*/ 0 60000 65536"/>
                  <a:gd name="T17" fmla="*/ 0 60000 65536"/>
                  <a:gd name="T18" fmla="*/ 0 60000 65536"/>
                  <a:gd name="T19" fmla="*/ 0 60000 65536"/>
                  <a:gd name="T20" fmla="*/ 0 60000 65536"/>
                  <a:gd name="T21" fmla="*/ 0 w 204"/>
                  <a:gd name="T22" fmla="*/ 0 h 204"/>
                  <a:gd name="T23" fmla="*/ 204 w 204"/>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04">
                    <a:moveTo>
                      <a:pt x="204" y="198"/>
                    </a:moveTo>
                    <a:lnTo>
                      <a:pt x="73" y="199"/>
                    </a:lnTo>
                    <a:lnTo>
                      <a:pt x="71" y="204"/>
                    </a:lnTo>
                    <a:lnTo>
                      <a:pt x="27" y="194"/>
                    </a:lnTo>
                    <a:lnTo>
                      <a:pt x="2" y="172"/>
                    </a:lnTo>
                    <a:lnTo>
                      <a:pt x="0" y="170"/>
                    </a:lnTo>
                    <a:lnTo>
                      <a:pt x="0" y="0"/>
                    </a:lnTo>
                  </a:path>
                </a:pathLst>
              </a:custGeom>
              <a:noFill/>
              <a:ln w="4763">
                <a:solidFill>
                  <a:srgbClr val="004A8F"/>
                </a:solidFill>
                <a:round/>
                <a:headEnd/>
                <a:tailEnd/>
              </a:ln>
            </p:spPr>
            <p:txBody>
              <a:bodyPr/>
              <a:lstStyle/>
              <a:p>
                <a:pPr fontAlgn="t"/>
                <a:endParaRPr lang="en-US"/>
              </a:p>
            </p:txBody>
          </p:sp>
          <p:sp>
            <p:nvSpPr>
              <p:cNvPr id="43365" name="Freeform 295"/>
              <p:cNvSpPr>
                <a:spLocks/>
              </p:cNvSpPr>
              <p:nvPr/>
            </p:nvSpPr>
            <p:spPr bwMode="auto">
              <a:xfrm>
                <a:off x="4521" y="1506"/>
                <a:ext cx="74" cy="6"/>
              </a:xfrm>
              <a:custGeom>
                <a:avLst/>
                <a:gdLst>
                  <a:gd name="T0" fmla="*/ 0 w 296"/>
                  <a:gd name="T1" fmla="*/ 24 h 24"/>
                  <a:gd name="T2" fmla="*/ 32 w 296"/>
                  <a:gd name="T3" fmla="*/ 0 h 24"/>
                  <a:gd name="T4" fmla="*/ 263 w 296"/>
                  <a:gd name="T5" fmla="*/ 4 h 24"/>
                  <a:gd name="T6" fmla="*/ 296 w 296"/>
                  <a:gd name="T7" fmla="*/ 22 h 24"/>
                  <a:gd name="T8" fmla="*/ 0 60000 65536"/>
                  <a:gd name="T9" fmla="*/ 0 60000 65536"/>
                  <a:gd name="T10" fmla="*/ 0 60000 65536"/>
                  <a:gd name="T11" fmla="*/ 0 60000 65536"/>
                  <a:gd name="T12" fmla="*/ 0 w 296"/>
                  <a:gd name="T13" fmla="*/ 0 h 24"/>
                  <a:gd name="T14" fmla="*/ 296 w 296"/>
                  <a:gd name="T15" fmla="*/ 24 h 24"/>
                </a:gdLst>
                <a:ahLst/>
                <a:cxnLst>
                  <a:cxn ang="T8">
                    <a:pos x="T0" y="T1"/>
                  </a:cxn>
                  <a:cxn ang="T9">
                    <a:pos x="T2" y="T3"/>
                  </a:cxn>
                  <a:cxn ang="T10">
                    <a:pos x="T4" y="T5"/>
                  </a:cxn>
                  <a:cxn ang="T11">
                    <a:pos x="T6" y="T7"/>
                  </a:cxn>
                </a:cxnLst>
                <a:rect l="T12" t="T13" r="T14" b="T15"/>
                <a:pathLst>
                  <a:path w="296" h="24">
                    <a:moveTo>
                      <a:pt x="0" y="24"/>
                    </a:moveTo>
                    <a:lnTo>
                      <a:pt x="32" y="0"/>
                    </a:lnTo>
                    <a:lnTo>
                      <a:pt x="263" y="4"/>
                    </a:lnTo>
                    <a:lnTo>
                      <a:pt x="296" y="22"/>
                    </a:lnTo>
                  </a:path>
                </a:pathLst>
              </a:custGeom>
              <a:noFill/>
              <a:ln w="4763">
                <a:solidFill>
                  <a:srgbClr val="004A8F"/>
                </a:solidFill>
                <a:round/>
                <a:headEnd/>
                <a:tailEnd/>
              </a:ln>
            </p:spPr>
            <p:txBody>
              <a:bodyPr/>
              <a:lstStyle/>
              <a:p>
                <a:pPr fontAlgn="t"/>
                <a:endParaRPr lang="en-US"/>
              </a:p>
            </p:txBody>
          </p:sp>
          <p:sp>
            <p:nvSpPr>
              <p:cNvPr id="43366" name="Freeform 296"/>
              <p:cNvSpPr>
                <a:spLocks/>
              </p:cNvSpPr>
              <p:nvPr/>
            </p:nvSpPr>
            <p:spPr bwMode="auto">
              <a:xfrm>
                <a:off x="4591" y="1512"/>
                <a:ext cx="4" cy="48"/>
              </a:xfrm>
              <a:custGeom>
                <a:avLst/>
                <a:gdLst>
                  <a:gd name="T0" fmla="*/ 18 w 18"/>
                  <a:gd name="T1" fmla="*/ 0 h 193"/>
                  <a:gd name="T2" fmla="*/ 17 w 18"/>
                  <a:gd name="T3" fmla="*/ 8 h 193"/>
                  <a:gd name="T4" fmla="*/ 15 w 18"/>
                  <a:gd name="T5" fmla="*/ 31 h 193"/>
                  <a:gd name="T6" fmla="*/ 13 w 18"/>
                  <a:gd name="T7" fmla="*/ 62 h 193"/>
                  <a:gd name="T8" fmla="*/ 9 w 18"/>
                  <a:gd name="T9" fmla="*/ 97 h 193"/>
                  <a:gd name="T10" fmla="*/ 6 w 18"/>
                  <a:gd name="T11" fmla="*/ 133 h 193"/>
                  <a:gd name="T12" fmla="*/ 3 w 18"/>
                  <a:gd name="T13" fmla="*/ 164 h 193"/>
                  <a:gd name="T14" fmla="*/ 1 w 18"/>
                  <a:gd name="T15" fmla="*/ 186 h 193"/>
                  <a:gd name="T16" fmla="*/ 0 w 18"/>
                  <a:gd name="T17" fmla="*/ 193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93"/>
                  <a:gd name="T29" fmla="*/ 18 w 18"/>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93">
                    <a:moveTo>
                      <a:pt x="18" y="0"/>
                    </a:moveTo>
                    <a:lnTo>
                      <a:pt x="17" y="8"/>
                    </a:lnTo>
                    <a:lnTo>
                      <a:pt x="15" y="31"/>
                    </a:lnTo>
                    <a:lnTo>
                      <a:pt x="13" y="62"/>
                    </a:lnTo>
                    <a:lnTo>
                      <a:pt x="9" y="97"/>
                    </a:lnTo>
                    <a:lnTo>
                      <a:pt x="6" y="133"/>
                    </a:lnTo>
                    <a:lnTo>
                      <a:pt x="3" y="164"/>
                    </a:lnTo>
                    <a:lnTo>
                      <a:pt x="1" y="186"/>
                    </a:lnTo>
                    <a:lnTo>
                      <a:pt x="0" y="193"/>
                    </a:lnTo>
                  </a:path>
                </a:pathLst>
              </a:custGeom>
              <a:noFill/>
              <a:ln w="4763">
                <a:solidFill>
                  <a:srgbClr val="004A8F"/>
                </a:solidFill>
                <a:round/>
                <a:headEnd/>
                <a:tailEnd/>
              </a:ln>
            </p:spPr>
            <p:txBody>
              <a:bodyPr/>
              <a:lstStyle/>
              <a:p>
                <a:pPr fontAlgn="t"/>
                <a:endParaRPr lang="en-US"/>
              </a:p>
            </p:txBody>
          </p:sp>
          <p:sp>
            <p:nvSpPr>
              <p:cNvPr id="43367" name="Line 297"/>
              <p:cNvSpPr>
                <a:spLocks noChangeShapeType="1"/>
              </p:cNvSpPr>
              <p:nvPr/>
            </p:nvSpPr>
            <p:spPr bwMode="auto">
              <a:xfrm flipH="1">
                <a:off x="4583" y="1560"/>
                <a:ext cx="8" cy="2"/>
              </a:xfrm>
              <a:prstGeom prst="line">
                <a:avLst/>
              </a:prstGeom>
              <a:noFill/>
              <a:ln w="4763">
                <a:solidFill>
                  <a:srgbClr val="004A8F"/>
                </a:solidFill>
                <a:round/>
                <a:headEnd/>
                <a:tailEnd/>
              </a:ln>
            </p:spPr>
            <p:txBody>
              <a:bodyPr/>
              <a:lstStyle/>
              <a:p>
                <a:endParaRPr lang="en-US"/>
              </a:p>
            </p:txBody>
          </p:sp>
          <p:sp>
            <p:nvSpPr>
              <p:cNvPr id="43368" name="Freeform 298"/>
              <p:cNvSpPr>
                <a:spLocks/>
              </p:cNvSpPr>
              <p:nvPr/>
            </p:nvSpPr>
            <p:spPr bwMode="auto">
              <a:xfrm>
                <a:off x="4573" y="1562"/>
                <a:ext cx="10" cy="3"/>
              </a:xfrm>
              <a:custGeom>
                <a:avLst/>
                <a:gdLst>
                  <a:gd name="T0" fmla="*/ 39 w 39"/>
                  <a:gd name="T1" fmla="*/ 0 h 12"/>
                  <a:gd name="T2" fmla="*/ 34 w 39"/>
                  <a:gd name="T3" fmla="*/ 6 h 12"/>
                  <a:gd name="T4" fmla="*/ 26 w 39"/>
                  <a:gd name="T5" fmla="*/ 12 h 12"/>
                  <a:gd name="T6" fmla="*/ 12 w 39"/>
                  <a:gd name="T7" fmla="*/ 6 h 12"/>
                  <a:gd name="T8" fmla="*/ 0 w 39"/>
                  <a:gd name="T9" fmla="*/ 3 h 12"/>
                  <a:gd name="T10" fmla="*/ 0 60000 65536"/>
                  <a:gd name="T11" fmla="*/ 0 60000 65536"/>
                  <a:gd name="T12" fmla="*/ 0 60000 65536"/>
                  <a:gd name="T13" fmla="*/ 0 60000 65536"/>
                  <a:gd name="T14" fmla="*/ 0 60000 65536"/>
                  <a:gd name="T15" fmla="*/ 0 w 39"/>
                  <a:gd name="T16" fmla="*/ 0 h 12"/>
                  <a:gd name="T17" fmla="*/ 39 w 39"/>
                  <a:gd name="T18" fmla="*/ 12 h 12"/>
                </a:gdLst>
                <a:ahLst/>
                <a:cxnLst>
                  <a:cxn ang="T10">
                    <a:pos x="T0" y="T1"/>
                  </a:cxn>
                  <a:cxn ang="T11">
                    <a:pos x="T2" y="T3"/>
                  </a:cxn>
                  <a:cxn ang="T12">
                    <a:pos x="T4" y="T5"/>
                  </a:cxn>
                  <a:cxn ang="T13">
                    <a:pos x="T6" y="T7"/>
                  </a:cxn>
                  <a:cxn ang="T14">
                    <a:pos x="T8" y="T9"/>
                  </a:cxn>
                </a:cxnLst>
                <a:rect l="T15" t="T16" r="T17" b="T18"/>
                <a:pathLst>
                  <a:path w="39" h="12">
                    <a:moveTo>
                      <a:pt x="39" y="0"/>
                    </a:moveTo>
                    <a:lnTo>
                      <a:pt x="34" y="6"/>
                    </a:lnTo>
                    <a:lnTo>
                      <a:pt x="26" y="12"/>
                    </a:lnTo>
                    <a:lnTo>
                      <a:pt x="12" y="6"/>
                    </a:lnTo>
                    <a:lnTo>
                      <a:pt x="0" y="3"/>
                    </a:lnTo>
                  </a:path>
                </a:pathLst>
              </a:custGeom>
              <a:noFill/>
              <a:ln w="4763">
                <a:solidFill>
                  <a:srgbClr val="004A8F"/>
                </a:solidFill>
                <a:round/>
                <a:headEnd/>
                <a:tailEnd/>
              </a:ln>
            </p:spPr>
            <p:txBody>
              <a:bodyPr/>
              <a:lstStyle/>
              <a:p>
                <a:pPr fontAlgn="t"/>
                <a:endParaRPr lang="en-US"/>
              </a:p>
            </p:txBody>
          </p:sp>
          <p:sp>
            <p:nvSpPr>
              <p:cNvPr id="43369" name="Freeform 299"/>
              <p:cNvSpPr>
                <a:spLocks/>
              </p:cNvSpPr>
              <p:nvPr/>
            </p:nvSpPr>
            <p:spPr bwMode="auto">
              <a:xfrm>
                <a:off x="4521" y="1512"/>
                <a:ext cx="52" cy="52"/>
              </a:xfrm>
              <a:custGeom>
                <a:avLst/>
                <a:gdLst>
                  <a:gd name="T0" fmla="*/ 208 w 208"/>
                  <a:gd name="T1" fmla="*/ 202 h 208"/>
                  <a:gd name="T2" fmla="*/ 72 w 208"/>
                  <a:gd name="T3" fmla="*/ 202 h 208"/>
                  <a:gd name="T4" fmla="*/ 70 w 208"/>
                  <a:gd name="T5" fmla="*/ 208 h 208"/>
                  <a:gd name="T6" fmla="*/ 28 w 208"/>
                  <a:gd name="T7" fmla="*/ 198 h 208"/>
                  <a:gd name="T8" fmla="*/ 3 w 208"/>
                  <a:gd name="T9" fmla="*/ 175 h 208"/>
                  <a:gd name="T10" fmla="*/ 3 w 208"/>
                  <a:gd name="T11" fmla="*/ 173 h 208"/>
                  <a:gd name="T12" fmla="*/ 0 w 208"/>
                  <a:gd name="T13" fmla="*/ 0 h 208"/>
                  <a:gd name="T14" fmla="*/ 0 60000 65536"/>
                  <a:gd name="T15" fmla="*/ 0 60000 65536"/>
                  <a:gd name="T16" fmla="*/ 0 60000 65536"/>
                  <a:gd name="T17" fmla="*/ 0 60000 65536"/>
                  <a:gd name="T18" fmla="*/ 0 60000 65536"/>
                  <a:gd name="T19" fmla="*/ 0 60000 65536"/>
                  <a:gd name="T20" fmla="*/ 0 60000 65536"/>
                  <a:gd name="T21" fmla="*/ 0 w 208"/>
                  <a:gd name="T22" fmla="*/ 0 h 208"/>
                  <a:gd name="T23" fmla="*/ 208 w 208"/>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8">
                    <a:moveTo>
                      <a:pt x="208" y="202"/>
                    </a:moveTo>
                    <a:lnTo>
                      <a:pt x="72" y="202"/>
                    </a:lnTo>
                    <a:lnTo>
                      <a:pt x="70" y="208"/>
                    </a:lnTo>
                    <a:lnTo>
                      <a:pt x="28" y="198"/>
                    </a:lnTo>
                    <a:lnTo>
                      <a:pt x="3" y="175"/>
                    </a:lnTo>
                    <a:lnTo>
                      <a:pt x="3" y="173"/>
                    </a:lnTo>
                    <a:lnTo>
                      <a:pt x="0" y="0"/>
                    </a:lnTo>
                  </a:path>
                </a:pathLst>
              </a:custGeom>
              <a:noFill/>
              <a:ln w="4763">
                <a:solidFill>
                  <a:srgbClr val="004A8F"/>
                </a:solidFill>
                <a:round/>
                <a:headEnd/>
                <a:tailEnd/>
              </a:ln>
            </p:spPr>
            <p:txBody>
              <a:bodyPr/>
              <a:lstStyle/>
              <a:p>
                <a:pPr fontAlgn="t"/>
                <a:endParaRPr lang="en-US"/>
              </a:p>
            </p:txBody>
          </p:sp>
          <p:sp>
            <p:nvSpPr>
              <p:cNvPr id="43370" name="Freeform 300"/>
              <p:cNvSpPr>
                <a:spLocks/>
              </p:cNvSpPr>
              <p:nvPr/>
            </p:nvSpPr>
            <p:spPr bwMode="auto">
              <a:xfrm>
                <a:off x="4529" y="1506"/>
                <a:ext cx="67" cy="56"/>
              </a:xfrm>
              <a:custGeom>
                <a:avLst/>
                <a:gdLst>
                  <a:gd name="T0" fmla="*/ 0 w 268"/>
                  <a:gd name="T1" fmla="*/ 0 h 226"/>
                  <a:gd name="T2" fmla="*/ 239 w 268"/>
                  <a:gd name="T3" fmla="*/ 5 h 226"/>
                  <a:gd name="T4" fmla="*/ 268 w 268"/>
                  <a:gd name="T5" fmla="*/ 22 h 226"/>
                  <a:gd name="T6" fmla="*/ 250 w 268"/>
                  <a:gd name="T7" fmla="*/ 220 h 226"/>
                  <a:gd name="T8" fmla="*/ 217 w 268"/>
                  <a:gd name="T9" fmla="*/ 226 h 226"/>
                  <a:gd name="T10" fmla="*/ 0 60000 65536"/>
                  <a:gd name="T11" fmla="*/ 0 60000 65536"/>
                  <a:gd name="T12" fmla="*/ 0 60000 65536"/>
                  <a:gd name="T13" fmla="*/ 0 60000 65536"/>
                  <a:gd name="T14" fmla="*/ 0 60000 65536"/>
                  <a:gd name="T15" fmla="*/ 0 w 268"/>
                  <a:gd name="T16" fmla="*/ 0 h 226"/>
                  <a:gd name="T17" fmla="*/ 268 w 268"/>
                  <a:gd name="T18" fmla="*/ 226 h 226"/>
                </a:gdLst>
                <a:ahLst/>
                <a:cxnLst>
                  <a:cxn ang="T10">
                    <a:pos x="T0" y="T1"/>
                  </a:cxn>
                  <a:cxn ang="T11">
                    <a:pos x="T2" y="T3"/>
                  </a:cxn>
                  <a:cxn ang="T12">
                    <a:pos x="T4" y="T5"/>
                  </a:cxn>
                  <a:cxn ang="T13">
                    <a:pos x="T6" y="T7"/>
                  </a:cxn>
                  <a:cxn ang="T14">
                    <a:pos x="T8" y="T9"/>
                  </a:cxn>
                </a:cxnLst>
                <a:rect l="T15" t="T16" r="T17" b="T18"/>
                <a:pathLst>
                  <a:path w="268" h="226">
                    <a:moveTo>
                      <a:pt x="0" y="0"/>
                    </a:moveTo>
                    <a:lnTo>
                      <a:pt x="239" y="5"/>
                    </a:lnTo>
                    <a:lnTo>
                      <a:pt x="268" y="22"/>
                    </a:lnTo>
                    <a:lnTo>
                      <a:pt x="250" y="220"/>
                    </a:lnTo>
                    <a:lnTo>
                      <a:pt x="217" y="226"/>
                    </a:lnTo>
                  </a:path>
                </a:pathLst>
              </a:custGeom>
              <a:noFill/>
              <a:ln w="4763">
                <a:solidFill>
                  <a:srgbClr val="004A8F"/>
                </a:solidFill>
                <a:round/>
                <a:headEnd/>
                <a:tailEnd/>
              </a:ln>
            </p:spPr>
            <p:txBody>
              <a:bodyPr/>
              <a:lstStyle/>
              <a:p>
                <a:pPr fontAlgn="t"/>
                <a:endParaRPr lang="en-US"/>
              </a:p>
            </p:txBody>
          </p:sp>
          <p:sp>
            <p:nvSpPr>
              <p:cNvPr id="43371" name="Freeform 301"/>
              <p:cNvSpPr>
                <a:spLocks/>
              </p:cNvSpPr>
              <p:nvPr/>
            </p:nvSpPr>
            <p:spPr bwMode="auto">
              <a:xfrm>
                <a:off x="4573" y="1562"/>
                <a:ext cx="10" cy="4"/>
              </a:xfrm>
              <a:custGeom>
                <a:avLst/>
                <a:gdLst>
                  <a:gd name="T0" fmla="*/ 40 w 40"/>
                  <a:gd name="T1" fmla="*/ 0 h 13"/>
                  <a:gd name="T2" fmla="*/ 35 w 40"/>
                  <a:gd name="T3" fmla="*/ 7 h 13"/>
                  <a:gd name="T4" fmla="*/ 29 w 40"/>
                  <a:gd name="T5" fmla="*/ 13 h 13"/>
                  <a:gd name="T6" fmla="*/ 13 w 40"/>
                  <a:gd name="T7" fmla="*/ 8 h 13"/>
                  <a:gd name="T8" fmla="*/ 0 w 40"/>
                  <a:gd name="T9" fmla="*/ 4 h 13"/>
                  <a:gd name="T10" fmla="*/ 0 60000 65536"/>
                  <a:gd name="T11" fmla="*/ 0 60000 65536"/>
                  <a:gd name="T12" fmla="*/ 0 60000 65536"/>
                  <a:gd name="T13" fmla="*/ 0 60000 65536"/>
                  <a:gd name="T14" fmla="*/ 0 60000 65536"/>
                  <a:gd name="T15" fmla="*/ 0 w 40"/>
                  <a:gd name="T16" fmla="*/ 0 h 13"/>
                  <a:gd name="T17" fmla="*/ 40 w 40"/>
                  <a:gd name="T18" fmla="*/ 13 h 13"/>
                </a:gdLst>
                <a:ahLst/>
                <a:cxnLst>
                  <a:cxn ang="T10">
                    <a:pos x="T0" y="T1"/>
                  </a:cxn>
                  <a:cxn ang="T11">
                    <a:pos x="T2" y="T3"/>
                  </a:cxn>
                  <a:cxn ang="T12">
                    <a:pos x="T4" y="T5"/>
                  </a:cxn>
                  <a:cxn ang="T13">
                    <a:pos x="T6" y="T7"/>
                  </a:cxn>
                  <a:cxn ang="T14">
                    <a:pos x="T8" y="T9"/>
                  </a:cxn>
                </a:cxnLst>
                <a:rect l="T15" t="T16" r="T17" b="T18"/>
                <a:pathLst>
                  <a:path w="40" h="13">
                    <a:moveTo>
                      <a:pt x="40" y="0"/>
                    </a:moveTo>
                    <a:lnTo>
                      <a:pt x="35" y="7"/>
                    </a:lnTo>
                    <a:lnTo>
                      <a:pt x="29" y="13"/>
                    </a:lnTo>
                    <a:lnTo>
                      <a:pt x="13" y="8"/>
                    </a:lnTo>
                    <a:lnTo>
                      <a:pt x="0" y="4"/>
                    </a:lnTo>
                  </a:path>
                </a:pathLst>
              </a:custGeom>
              <a:noFill/>
              <a:ln w="4763">
                <a:solidFill>
                  <a:srgbClr val="004A8F"/>
                </a:solidFill>
                <a:round/>
                <a:headEnd/>
                <a:tailEnd/>
              </a:ln>
            </p:spPr>
            <p:txBody>
              <a:bodyPr/>
              <a:lstStyle/>
              <a:p>
                <a:pPr fontAlgn="t"/>
                <a:endParaRPr lang="en-US"/>
              </a:p>
            </p:txBody>
          </p:sp>
          <p:sp>
            <p:nvSpPr>
              <p:cNvPr id="43372" name="Freeform 302"/>
              <p:cNvSpPr>
                <a:spLocks/>
              </p:cNvSpPr>
              <p:nvPr/>
            </p:nvSpPr>
            <p:spPr bwMode="auto">
              <a:xfrm>
                <a:off x="4521" y="1506"/>
                <a:ext cx="52" cy="59"/>
              </a:xfrm>
              <a:custGeom>
                <a:avLst/>
                <a:gdLst>
                  <a:gd name="T0" fmla="*/ 211 w 211"/>
                  <a:gd name="T1" fmla="*/ 230 h 237"/>
                  <a:gd name="T2" fmla="*/ 70 w 211"/>
                  <a:gd name="T3" fmla="*/ 230 h 237"/>
                  <a:gd name="T4" fmla="*/ 67 w 211"/>
                  <a:gd name="T5" fmla="*/ 237 h 237"/>
                  <a:gd name="T6" fmla="*/ 29 w 211"/>
                  <a:gd name="T7" fmla="*/ 225 h 237"/>
                  <a:gd name="T8" fmla="*/ 3 w 211"/>
                  <a:gd name="T9" fmla="*/ 202 h 237"/>
                  <a:gd name="T10" fmla="*/ 0 w 211"/>
                  <a:gd name="T11" fmla="*/ 23 h 237"/>
                  <a:gd name="T12" fmla="*/ 34 w 211"/>
                  <a:gd name="T13" fmla="*/ 0 h 237"/>
                  <a:gd name="T14" fmla="*/ 0 60000 65536"/>
                  <a:gd name="T15" fmla="*/ 0 60000 65536"/>
                  <a:gd name="T16" fmla="*/ 0 60000 65536"/>
                  <a:gd name="T17" fmla="*/ 0 60000 65536"/>
                  <a:gd name="T18" fmla="*/ 0 60000 65536"/>
                  <a:gd name="T19" fmla="*/ 0 60000 65536"/>
                  <a:gd name="T20" fmla="*/ 0 60000 65536"/>
                  <a:gd name="T21" fmla="*/ 0 w 211"/>
                  <a:gd name="T22" fmla="*/ 0 h 237"/>
                  <a:gd name="T23" fmla="*/ 211 w 211"/>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237">
                    <a:moveTo>
                      <a:pt x="211" y="230"/>
                    </a:moveTo>
                    <a:lnTo>
                      <a:pt x="70" y="230"/>
                    </a:lnTo>
                    <a:lnTo>
                      <a:pt x="67" y="237"/>
                    </a:lnTo>
                    <a:lnTo>
                      <a:pt x="29" y="225"/>
                    </a:lnTo>
                    <a:lnTo>
                      <a:pt x="3" y="202"/>
                    </a:lnTo>
                    <a:lnTo>
                      <a:pt x="0" y="23"/>
                    </a:lnTo>
                    <a:lnTo>
                      <a:pt x="34" y="0"/>
                    </a:lnTo>
                  </a:path>
                </a:pathLst>
              </a:custGeom>
              <a:noFill/>
              <a:ln w="4763">
                <a:solidFill>
                  <a:srgbClr val="004A8F"/>
                </a:solidFill>
                <a:round/>
                <a:headEnd/>
                <a:tailEnd/>
              </a:ln>
            </p:spPr>
            <p:txBody>
              <a:bodyPr/>
              <a:lstStyle/>
              <a:p>
                <a:pPr fontAlgn="t"/>
                <a:endParaRPr lang="en-US"/>
              </a:p>
            </p:txBody>
          </p:sp>
          <p:sp>
            <p:nvSpPr>
              <p:cNvPr id="43373" name="Freeform 303"/>
              <p:cNvSpPr>
                <a:spLocks/>
              </p:cNvSpPr>
              <p:nvPr/>
            </p:nvSpPr>
            <p:spPr bwMode="auto">
              <a:xfrm>
                <a:off x="4521" y="1492"/>
                <a:ext cx="74" cy="20"/>
              </a:xfrm>
              <a:custGeom>
                <a:avLst/>
                <a:gdLst>
                  <a:gd name="T0" fmla="*/ 0 w 296"/>
                  <a:gd name="T1" fmla="*/ 84 h 84"/>
                  <a:gd name="T2" fmla="*/ 0 w 296"/>
                  <a:gd name="T3" fmla="*/ 27 h 84"/>
                  <a:gd name="T4" fmla="*/ 33 w 296"/>
                  <a:gd name="T5" fmla="*/ 0 h 84"/>
                  <a:gd name="T6" fmla="*/ 268 w 296"/>
                  <a:gd name="T7" fmla="*/ 0 h 84"/>
                  <a:gd name="T8" fmla="*/ 296 w 296"/>
                  <a:gd name="T9" fmla="*/ 32 h 84"/>
                  <a:gd name="T10" fmla="*/ 295 w 296"/>
                  <a:gd name="T11" fmla="*/ 77 h 84"/>
                  <a:gd name="T12" fmla="*/ 0 60000 65536"/>
                  <a:gd name="T13" fmla="*/ 0 60000 65536"/>
                  <a:gd name="T14" fmla="*/ 0 60000 65536"/>
                  <a:gd name="T15" fmla="*/ 0 60000 65536"/>
                  <a:gd name="T16" fmla="*/ 0 60000 65536"/>
                  <a:gd name="T17" fmla="*/ 0 60000 65536"/>
                  <a:gd name="T18" fmla="*/ 0 w 296"/>
                  <a:gd name="T19" fmla="*/ 0 h 84"/>
                  <a:gd name="T20" fmla="*/ 296 w 296"/>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296" h="84">
                    <a:moveTo>
                      <a:pt x="0" y="84"/>
                    </a:moveTo>
                    <a:lnTo>
                      <a:pt x="0" y="27"/>
                    </a:lnTo>
                    <a:lnTo>
                      <a:pt x="33" y="0"/>
                    </a:lnTo>
                    <a:lnTo>
                      <a:pt x="268" y="0"/>
                    </a:lnTo>
                    <a:lnTo>
                      <a:pt x="296" y="32"/>
                    </a:lnTo>
                    <a:lnTo>
                      <a:pt x="295" y="77"/>
                    </a:lnTo>
                  </a:path>
                </a:pathLst>
              </a:custGeom>
              <a:noFill/>
              <a:ln w="4763">
                <a:solidFill>
                  <a:srgbClr val="004A8F"/>
                </a:solidFill>
                <a:round/>
                <a:headEnd/>
                <a:tailEnd/>
              </a:ln>
            </p:spPr>
            <p:txBody>
              <a:bodyPr/>
              <a:lstStyle/>
              <a:p>
                <a:pPr fontAlgn="t"/>
                <a:endParaRPr lang="en-US"/>
              </a:p>
            </p:txBody>
          </p:sp>
          <p:sp>
            <p:nvSpPr>
              <p:cNvPr id="43374" name="Freeform 304"/>
              <p:cNvSpPr>
                <a:spLocks/>
              </p:cNvSpPr>
              <p:nvPr/>
            </p:nvSpPr>
            <p:spPr bwMode="auto">
              <a:xfrm>
                <a:off x="4521" y="1502"/>
                <a:ext cx="7" cy="6"/>
              </a:xfrm>
              <a:custGeom>
                <a:avLst/>
                <a:gdLst>
                  <a:gd name="T0" fmla="*/ 0 w 31"/>
                  <a:gd name="T1" fmla="*/ 24 h 24"/>
                  <a:gd name="T2" fmla="*/ 17 w 31"/>
                  <a:gd name="T3" fmla="*/ 12 h 24"/>
                  <a:gd name="T4" fmla="*/ 31 w 31"/>
                  <a:gd name="T5" fmla="*/ 0 h 24"/>
                  <a:gd name="T6" fmla="*/ 0 60000 65536"/>
                  <a:gd name="T7" fmla="*/ 0 60000 65536"/>
                  <a:gd name="T8" fmla="*/ 0 60000 65536"/>
                  <a:gd name="T9" fmla="*/ 0 w 31"/>
                  <a:gd name="T10" fmla="*/ 0 h 24"/>
                  <a:gd name="T11" fmla="*/ 31 w 31"/>
                  <a:gd name="T12" fmla="*/ 24 h 24"/>
                </a:gdLst>
                <a:ahLst/>
                <a:cxnLst>
                  <a:cxn ang="T6">
                    <a:pos x="T0" y="T1"/>
                  </a:cxn>
                  <a:cxn ang="T7">
                    <a:pos x="T2" y="T3"/>
                  </a:cxn>
                  <a:cxn ang="T8">
                    <a:pos x="T4" y="T5"/>
                  </a:cxn>
                </a:cxnLst>
                <a:rect l="T9" t="T10" r="T11" b="T12"/>
                <a:pathLst>
                  <a:path w="31" h="24">
                    <a:moveTo>
                      <a:pt x="0" y="24"/>
                    </a:moveTo>
                    <a:lnTo>
                      <a:pt x="17" y="12"/>
                    </a:lnTo>
                    <a:lnTo>
                      <a:pt x="31" y="0"/>
                    </a:lnTo>
                  </a:path>
                </a:pathLst>
              </a:custGeom>
              <a:noFill/>
              <a:ln w="3175">
                <a:solidFill>
                  <a:srgbClr val="004A8F"/>
                </a:solidFill>
                <a:round/>
                <a:headEnd/>
                <a:tailEnd/>
              </a:ln>
            </p:spPr>
            <p:txBody>
              <a:bodyPr/>
              <a:lstStyle/>
              <a:p>
                <a:pPr fontAlgn="t"/>
                <a:endParaRPr lang="en-US"/>
              </a:p>
            </p:txBody>
          </p:sp>
          <p:sp>
            <p:nvSpPr>
              <p:cNvPr id="43375" name="Freeform 305"/>
              <p:cNvSpPr>
                <a:spLocks/>
              </p:cNvSpPr>
              <p:nvPr/>
            </p:nvSpPr>
            <p:spPr bwMode="auto">
              <a:xfrm>
                <a:off x="4528" y="1502"/>
                <a:ext cx="66" cy="5"/>
              </a:xfrm>
              <a:custGeom>
                <a:avLst/>
                <a:gdLst>
                  <a:gd name="T0" fmla="*/ 0 w 264"/>
                  <a:gd name="T1" fmla="*/ 0 h 22"/>
                  <a:gd name="T2" fmla="*/ 238 w 264"/>
                  <a:gd name="T3" fmla="*/ 0 h 22"/>
                  <a:gd name="T4" fmla="*/ 264 w 264"/>
                  <a:gd name="T5" fmla="*/ 22 h 22"/>
                  <a:gd name="T6" fmla="*/ 0 60000 65536"/>
                  <a:gd name="T7" fmla="*/ 0 60000 65536"/>
                  <a:gd name="T8" fmla="*/ 0 60000 65536"/>
                  <a:gd name="T9" fmla="*/ 0 w 264"/>
                  <a:gd name="T10" fmla="*/ 0 h 22"/>
                  <a:gd name="T11" fmla="*/ 264 w 264"/>
                  <a:gd name="T12" fmla="*/ 22 h 22"/>
                </a:gdLst>
                <a:ahLst/>
                <a:cxnLst>
                  <a:cxn ang="T6">
                    <a:pos x="T0" y="T1"/>
                  </a:cxn>
                  <a:cxn ang="T7">
                    <a:pos x="T2" y="T3"/>
                  </a:cxn>
                  <a:cxn ang="T8">
                    <a:pos x="T4" y="T5"/>
                  </a:cxn>
                </a:cxnLst>
                <a:rect l="T9" t="T10" r="T11" b="T12"/>
                <a:pathLst>
                  <a:path w="264" h="22">
                    <a:moveTo>
                      <a:pt x="0" y="0"/>
                    </a:moveTo>
                    <a:lnTo>
                      <a:pt x="238" y="0"/>
                    </a:lnTo>
                    <a:lnTo>
                      <a:pt x="264" y="22"/>
                    </a:lnTo>
                  </a:path>
                </a:pathLst>
              </a:custGeom>
              <a:noFill/>
              <a:ln w="3175">
                <a:solidFill>
                  <a:srgbClr val="004A8F"/>
                </a:solidFill>
                <a:round/>
                <a:headEnd/>
                <a:tailEnd/>
              </a:ln>
            </p:spPr>
            <p:txBody>
              <a:bodyPr/>
              <a:lstStyle/>
              <a:p>
                <a:pPr fontAlgn="t"/>
                <a:endParaRPr lang="en-US"/>
              </a:p>
            </p:txBody>
          </p:sp>
          <p:sp>
            <p:nvSpPr>
              <p:cNvPr id="43376" name="Freeform 306"/>
              <p:cNvSpPr>
                <a:spLocks/>
              </p:cNvSpPr>
              <p:nvPr/>
            </p:nvSpPr>
            <p:spPr bwMode="auto">
              <a:xfrm>
                <a:off x="4521" y="1497"/>
                <a:ext cx="7" cy="5"/>
              </a:xfrm>
              <a:custGeom>
                <a:avLst/>
                <a:gdLst>
                  <a:gd name="T0" fmla="*/ 0 w 31"/>
                  <a:gd name="T1" fmla="*/ 22 h 22"/>
                  <a:gd name="T2" fmla="*/ 17 w 31"/>
                  <a:gd name="T3" fmla="*/ 10 h 22"/>
                  <a:gd name="T4" fmla="*/ 31 w 31"/>
                  <a:gd name="T5" fmla="*/ 0 h 22"/>
                  <a:gd name="T6" fmla="*/ 0 60000 65536"/>
                  <a:gd name="T7" fmla="*/ 0 60000 65536"/>
                  <a:gd name="T8" fmla="*/ 0 60000 65536"/>
                  <a:gd name="T9" fmla="*/ 0 w 31"/>
                  <a:gd name="T10" fmla="*/ 0 h 22"/>
                  <a:gd name="T11" fmla="*/ 31 w 31"/>
                  <a:gd name="T12" fmla="*/ 22 h 22"/>
                </a:gdLst>
                <a:ahLst/>
                <a:cxnLst>
                  <a:cxn ang="T6">
                    <a:pos x="T0" y="T1"/>
                  </a:cxn>
                  <a:cxn ang="T7">
                    <a:pos x="T2" y="T3"/>
                  </a:cxn>
                  <a:cxn ang="T8">
                    <a:pos x="T4" y="T5"/>
                  </a:cxn>
                </a:cxnLst>
                <a:rect l="T9" t="T10" r="T11" b="T12"/>
                <a:pathLst>
                  <a:path w="31" h="22">
                    <a:moveTo>
                      <a:pt x="0" y="22"/>
                    </a:moveTo>
                    <a:lnTo>
                      <a:pt x="17" y="10"/>
                    </a:lnTo>
                    <a:lnTo>
                      <a:pt x="31" y="0"/>
                    </a:lnTo>
                  </a:path>
                </a:pathLst>
              </a:custGeom>
              <a:noFill/>
              <a:ln w="3175">
                <a:solidFill>
                  <a:srgbClr val="004A8F"/>
                </a:solidFill>
                <a:round/>
                <a:headEnd/>
                <a:tailEnd/>
              </a:ln>
            </p:spPr>
            <p:txBody>
              <a:bodyPr/>
              <a:lstStyle/>
              <a:p>
                <a:pPr fontAlgn="t"/>
                <a:endParaRPr lang="en-US"/>
              </a:p>
            </p:txBody>
          </p:sp>
          <p:sp>
            <p:nvSpPr>
              <p:cNvPr id="43377" name="Freeform 307"/>
              <p:cNvSpPr>
                <a:spLocks/>
              </p:cNvSpPr>
              <p:nvPr/>
            </p:nvSpPr>
            <p:spPr bwMode="auto">
              <a:xfrm>
                <a:off x="4528" y="1497"/>
                <a:ext cx="66" cy="5"/>
              </a:xfrm>
              <a:custGeom>
                <a:avLst/>
                <a:gdLst>
                  <a:gd name="T0" fmla="*/ 0 w 264"/>
                  <a:gd name="T1" fmla="*/ 1 h 22"/>
                  <a:gd name="T2" fmla="*/ 238 w 264"/>
                  <a:gd name="T3" fmla="*/ 0 h 22"/>
                  <a:gd name="T4" fmla="*/ 264 w 264"/>
                  <a:gd name="T5" fmla="*/ 22 h 22"/>
                  <a:gd name="T6" fmla="*/ 0 60000 65536"/>
                  <a:gd name="T7" fmla="*/ 0 60000 65536"/>
                  <a:gd name="T8" fmla="*/ 0 60000 65536"/>
                  <a:gd name="T9" fmla="*/ 0 w 264"/>
                  <a:gd name="T10" fmla="*/ 0 h 22"/>
                  <a:gd name="T11" fmla="*/ 264 w 264"/>
                  <a:gd name="T12" fmla="*/ 22 h 22"/>
                </a:gdLst>
                <a:ahLst/>
                <a:cxnLst>
                  <a:cxn ang="T6">
                    <a:pos x="T0" y="T1"/>
                  </a:cxn>
                  <a:cxn ang="T7">
                    <a:pos x="T2" y="T3"/>
                  </a:cxn>
                  <a:cxn ang="T8">
                    <a:pos x="T4" y="T5"/>
                  </a:cxn>
                </a:cxnLst>
                <a:rect l="T9" t="T10" r="T11" b="T12"/>
                <a:pathLst>
                  <a:path w="264" h="22">
                    <a:moveTo>
                      <a:pt x="0" y="1"/>
                    </a:moveTo>
                    <a:lnTo>
                      <a:pt x="238" y="0"/>
                    </a:lnTo>
                    <a:lnTo>
                      <a:pt x="264" y="22"/>
                    </a:lnTo>
                  </a:path>
                </a:pathLst>
              </a:custGeom>
              <a:noFill/>
              <a:ln w="3175">
                <a:solidFill>
                  <a:srgbClr val="004A8F"/>
                </a:solidFill>
                <a:round/>
                <a:headEnd/>
                <a:tailEnd/>
              </a:ln>
            </p:spPr>
            <p:txBody>
              <a:bodyPr/>
              <a:lstStyle/>
              <a:p>
                <a:pPr fontAlgn="t"/>
                <a:endParaRPr lang="en-US"/>
              </a:p>
            </p:txBody>
          </p:sp>
          <p:sp>
            <p:nvSpPr>
              <p:cNvPr id="43378" name="Line 308"/>
              <p:cNvSpPr>
                <a:spLocks noChangeShapeType="1"/>
              </p:cNvSpPr>
              <p:nvPr/>
            </p:nvSpPr>
            <p:spPr bwMode="auto">
              <a:xfrm>
                <a:off x="4529" y="1492"/>
                <a:ext cx="1" cy="15"/>
              </a:xfrm>
              <a:prstGeom prst="line">
                <a:avLst/>
              </a:prstGeom>
              <a:noFill/>
              <a:ln w="6350">
                <a:solidFill>
                  <a:srgbClr val="004A8F"/>
                </a:solidFill>
                <a:round/>
                <a:headEnd/>
                <a:tailEnd/>
              </a:ln>
            </p:spPr>
            <p:txBody>
              <a:bodyPr/>
              <a:lstStyle/>
              <a:p>
                <a:endParaRPr lang="en-US"/>
              </a:p>
            </p:txBody>
          </p:sp>
          <p:sp>
            <p:nvSpPr>
              <p:cNvPr id="43379" name="Line 309"/>
              <p:cNvSpPr>
                <a:spLocks noChangeShapeType="1"/>
              </p:cNvSpPr>
              <p:nvPr/>
            </p:nvSpPr>
            <p:spPr bwMode="auto">
              <a:xfrm flipH="1">
                <a:off x="4538" y="1492"/>
                <a:ext cx="1" cy="15"/>
              </a:xfrm>
              <a:prstGeom prst="line">
                <a:avLst/>
              </a:prstGeom>
              <a:noFill/>
              <a:ln w="6350">
                <a:solidFill>
                  <a:srgbClr val="004A8F"/>
                </a:solidFill>
                <a:round/>
                <a:headEnd/>
                <a:tailEnd/>
              </a:ln>
            </p:spPr>
            <p:txBody>
              <a:bodyPr/>
              <a:lstStyle/>
              <a:p>
                <a:endParaRPr lang="en-US"/>
              </a:p>
            </p:txBody>
          </p:sp>
          <p:sp>
            <p:nvSpPr>
              <p:cNvPr id="43380" name="Line 310"/>
              <p:cNvSpPr>
                <a:spLocks noChangeShapeType="1"/>
              </p:cNvSpPr>
              <p:nvPr/>
            </p:nvSpPr>
            <p:spPr bwMode="auto">
              <a:xfrm>
                <a:off x="4578" y="1492"/>
                <a:ext cx="1" cy="15"/>
              </a:xfrm>
              <a:prstGeom prst="line">
                <a:avLst/>
              </a:prstGeom>
              <a:noFill/>
              <a:ln w="6350">
                <a:solidFill>
                  <a:srgbClr val="004A8F"/>
                </a:solidFill>
                <a:round/>
                <a:headEnd/>
                <a:tailEnd/>
              </a:ln>
            </p:spPr>
            <p:txBody>
              <a:bodyPr/>
              <a:lstStyle/>
              <a:p>
                <a:endParaRPr lang="en-US"/>
              </a:p>
            </p:txBody>
          </p:sp>
          <p:sp>
            <p:nvSpPr>
              <p:cNvPr id="43381" name="Line 311"/>
              <p:cNvSpPr>
                <a:spLocks noChangeShapeType="1"/>
              </p:cNvSpPr>
              <p:nvPr/>
            </p:nvSpPr>
            <p:spPr bwMode="auto">
              <a:xfrm>
                <a:off x="4588" y="1492"/>
                <a:ext cx="1" cy="15"/>
              </a:xfrm>
              <a:prstGeom prst="line">
                <a:avLst/>
              </a:prstGeom>
              <a:noFill/>
              <a:ln w="6350">
                <a:solidFill>
                  <a:srgbClr val="004A8F"/>
                </a:solidFill>
                <a:round/>
                <a:headEnd/>
                <a:tailEnd/>
              </a:ln>
            </p:spPr>
            <p:txBody>
              <a:bodyPr/>
              <a:lstStyle/>
              <a:p>
                <a:endParaRPr lang="en-US"/>
              </a:p>
            </p:txBody>
          </p:sp>
          <p:sp>
            <p:nvSpPr>
              <p:cNvPr id="43382" name="Line 312"/>
              <p:cNvSpPr>
                <a:spLocks noChangeShapeType="1"/>
              </p:cNvSpPr>
              <p:nvPr/>
            </p:nvSpPr>
            <p:spPr bwMode="auto">
              <a:xfrm flipH="1">
                <a:off x="4538" y="1522"/>
                <a:ext cx="5" cy="26"/>
              </a:xfrm>
              <a:prstGeom prst="line">
                <a:avLst/>
              </a:prstGeom>
              <a:noFill/>
              <a:ln w="4763">
                <a:solidFill>
                  <a:srgbClr val="004A8F"/>
                </a:solidFill>
                <a:round/>
                <a:headEnd/>
                <a:tailEnd/>
              </a:ln>
            </p:spPr>
            <p:txBody>
              <a:bodyPr/>
              <a:lstStyle/>
              <a:p>
                <a:endParaRPr lang="en-US"/>
              </a:p>
            </p:txBody>
          </p:sp>
          <p:sp>
            <p:nvSpPr>
              <p:cNvPr id="43383" name="Line 313"/>
              <p:cNvSpPr>
                <a:spLocks noChangeShapeType="1"/>
              </p:cNvSpPr>
              <p:nvPr/>
            </p:nvSpPr>
            <p:spPr bwMode="auto">
              <a:xfrm>
                <a:off x="4569" y="1519"/>
                <a:ext cx="8" cy="30"/>
              </a:xfrm>
              <a:prstGeom prst="line">
                <a:avLst/>
              </a:prstGeom>
              <a:noFill/>
              <a:ln w="4763">
                <a:solidFill>
                  <a:srgbClr val="004A8F"/>
                </a:solidFill>
                <a:round/>
                <a:headEnd/>
                <a:tailEnd/>
              </a:ln>
            </p:spPr>
            <p:txBody>
              <a:bodyPr/>
              <a:lstStyle/>
              <a:p>
                <a:endParaRPr lang="en-US"/>
              </a:p>
            </p:txBody>
          </p:sp>
          <p:sp>
            <p:nvSpPr>
              <p:cNvPr id="43384" name="Line 314"/>
              <p:cNvSpPr>
                <a:spLocks noChangeShapeType="1"/>
              </p:cNvSpPr>
              <p:nvPr/>
            </p:nvSpPr>
            <p:spPr bwMode="auto">
              <a:xfrm flipV="1">
                <a:off x="4539" y="1523"/>
                <a:ext cx="18" cy="19"/>
              </a:xfrm>
              <a:prstGeom prst="line">
                <a:avLst/>
              </a:prstGeom>
              <a:noFill/>
              <a:ln w="3175">
                <a:solidFill>
                  <a:srgbClr val="004A8F"/>
                </a:solidFill>
                <a:round/>
                <a:headEnd/>
                <a:tailEnd/>
              </a:ln>
            </p:spPr>
            <p:txBody>
              <a:bodyPr/>
              <a:lstStyle/>
              <a:p>
                <a:endParaRPr lang="en-US"/>
              </a:p>
            </p:txBody>
          </p:sp>
          <p:sp>
            <p:nvSpPr>
              <p:cNvPr id="43385" name="Line 315"/>
              <p:cNvSpPr>
                <a:spLocks noChangeShapeType="1"/>
              </p:cNvSpPr>
              <p:nvPr/>
            </p:nvSpPr>
            <p:spPr bwMode="auto">
              <a:xfrm>
                <a:off x="4557" y="1523"/>
                <a:ext cx="19" cy="16"/>
              </a:xfrm>
              <a:prstGeom prst="line">
                <a:avLst/>
              </a:prstGeom>
              <a:noFill/>
              <a:ln w="3175">
                <a:solidFill>
                  <a:srgbClr val="004A8F"/>
                </a:solidFill>
                <a:round/>
                <a:headEnd/>
                <a:tailEnd/>
              </a:ln>
            </p:spPr>
            <p:txBody>
              <a:bodyPr/>
              <a:lstStyle/>
              <a:p>
                <a:endParaRPr lang="en-US"/>
              </a:p>
            </p:txBody>
          </p:sp>
          <p:sp>
            <p:nvSpPr>
              <p:cNvPr id="43386" name="Line 316"/>
              <p:cNvSpPr>
                <a:spLocks noChangeShapeType="1"/>
              </p:cNvSpPr>
              <p:nvPr/>
            </p:nvSpPr>
            <p:spPr bwMode="auto">
              <a:xfrm flipH="1" flipV="1">
                <a:off x="4557" y="1529"/>
                <a:ext cx="16" cy="20"/>
              </a:xfrm>
              <a:prstGeom prst="line">
                <a:avLst/>
              </a:prstGeom>
              <a:noFill/>
              <a:ln w="3175">
                <a:solidFill>
                  <a:srgbClr val="004A8F"/>
                </a:solidFill>
                <a:round/>
                <a:headEnd/>
                <a:tailEnd/>
              </a:ln>
            </p:spPr>
            <p:txBody>
              <a:bodyPr/>
              <a:lstStyle/>
              <a:p>
                <a:endParaRPr lang="en-US"/>
              </a:p>
            </p:txBody>
          </p:sp>
          <p:sp>
            <p:nvSpPr>
              <p:cNvPr id="43387" name="Line 317"/>
              <p:cNvSpPr>
                <a:spLocks noChangeShapeType="1"/>
              </p:cNvSpPr>
              <p:nvPr/>
            </p:nvSpPr>
            <p:spPr bwMode="auto">
              <a:xfrm flipH="1">
                <a:off x="4542" y="1529"/>
                <a:ext cx="15" cy="20"/>
              </a:xfrm>
              <a:prstGeom prst="line">
                <a:avLst/>
              </a:prstGeom>
              <a:noFill/>
              <a:ln w="3175">
                <a:solidFill>
                  <a:srgbClr val="004A8F"/>
                </a:solidFill>
                <a:round/>
                <a:headEnd/>
                <a:tailEnd/>
              </a:ln>
            </p:spPr>
            <p:txBody>
              <a:bodyPr/>
              <a:lstStyle/>
              <a:p>
                <a:endParaRPr lang="en-US"/>
              </a:p>
            </p:txBody>
          </p:sp>
          <p:sp>
            <p:nvSpPr>
              <p:cNvPr id="43388" name="Line 318"/>
              <p:cNvSpPr>
                <a:spLocks noChangeShapeType="1"/>
              </p:cNvSpPr>
              <p:nvPr/>
            </p:nvSpPr>
            <p:spPr bwMode="auto">
              <a:xfrm>
                <a:off x="4542" y="1528"/>
                <a:ext cx="29" cy="1"/>
              </a:xfrm>
              <a:prstGeom prst="line">
                <a:avLst/>
              </a:prstGeom>
              <a:noFill/>
              <a:ln w="3175">
                <a:solidFill>
                  <a:srgbClr val="004A8F"/>
                </a:solidFill>
                <a:round/>
                <a:headEnd/>
                <a:tailEnd/>
              </a:ln>
            </p:spPr>
            <p:txBody>
              <a:bodyPr/>
              <a:lstStyle/>
              <a:p>
                <a:endParaRPr lang="en-US"/>
              </a:p>
            </p:txBody>
          </p:sp>
          <p:sp>
            <p:nvSpPr>
              <p:cNvPr id="43389" name="Line 319"/>
              <p:cNvSpPr>
                <a:spLocks noChangeShapeType="1"/>
              </p:cNvSpPr>
              <p:nvPr/>
            </p:nvSpPr>
            <p:spPr bwMode="auto">
              <a:xfrm>
                <a:off x="4551" y="1492"/>
                <a:ext cx="10" cy="9"/>
              </a:xfrm>
              <a:prstGeom prst="line">
                <a:avLst/>
              </a:prstGeom>
              <a:noFill/>
              <a:ln w="3175">
                <a:solidFill>
                  <a:srgbClr val="004A8F"/>
                </a:solidFill>
                <a:round/>
                <a:headEnd/>
                <a:tailEnd/>
              </a:ln>
            </p:spPr>
            <p:txBody>
              <a:bodyPr/>
              <a:lstStyle/>
              <a:p>
                <a:endParaRPr lang="en-US"/>
              </a:p>
            </p:txBody>
          </p:sp>
          <p:sp>
            <p:nvSpPr>
              <p:cNvPr id="43390" name="Line 320"/>
              <p:cNvSpPr>
                <a:spLocks noChangeShapeType="1"/>
              </p:cNvSpPr>
              <p:nvPr/>
            </p:nvSpPr>
            <p:spPr bwMode="auto">
              <a:xfrm flipV="1">
                <a:off x="4550" y="1492"/>
                <a:ext cx="10" cy="10"/>
              </a:xfrm>
              <a:prstGeom prst="line">
                <a:avLst/>
              </a:prstGeom>
              <a:noFill/>
              <a:ln w="3175">
                <a:solidFill>
                  <a:srgbClr val="004A8F"/>
                </a:solidFill>
                <a:round/>
                <a:headEnd/>
                <a:tailEnd/>
              </a:ln>
            </p:spPr>
            <p:txBody>
              <a:bodyPr/>
              <a:lstStyle/>
              <a:p>
                <a:endParaRPr lang="en-US"/>
              </a:p>
            </p:txBody>
          </p:sp>
          <p:sp>
            <p:nvSpPr>
              <p:cNvPr id="43391" name="Line 321"/>
              <p:cNvSpPr>
                <a:spLocks noChangeShapeType="1"/>
              </p:cNvSpPr>
              <p:nvPr/>
            </p:nvSpPr>
            <p:spPr bwMode="auto">
              <a:xfrm flipV="1">
                <a:off x="4548" y="1471"/>
                <a:ext cx="15" cy="13"/>
              </a:xfrm>
              <a:prstGeom prst="line">
                <a:avLst/>
              </a:prstGeom>
              <a:noFill/>
              <a:ln w="3175">
                <a:solidFill>
                  <a:srgbClr val="004A8F"/>
                </a:solidFill>
                <a:round/>
                <a:headEnd/>
                <a:tailEnd/>
              </a:ln>
            </p:spPr>
            <p:txBody>
              <a:bodyPr/>
              <a:lstStyle/>
              <a:p>
                <a:endParaRPr lang="en-US"/>
              </a:p>
            </p:txBody>
          </p:sp>
          <p:sp>
            <p:nvSpPr>
              <p:cNvPr id="43392" name="Line 322"/>
              <p:cNvSpPr>
                <a:spLocks noChangeShapeType="1"/>
              </p:cNvSpPr>
              <p:nvPr/>
            </p:nvSpPr>
            <p:spPr bwMode="auto">
              <a:xfrm flipH="1" flipV="1">
                <a:off x="4548" y="1470"/>
                <a:ext cx="18" cy="15"/>
              </a:xfrm>
              <a:prstGeom prst="line">
                <a:avLst/>
              </a:prstGeom>
              <a:noFill/>
              <a:ln w="3175">
                <a:solidFill>
                  <a:srgbClr val="004A8F"/>
                </a:solidFill>
                <a:round/>
                <a:headEnd/>
                <a:tailEnd/>
              </a:ln>
            </p:spPr>
            <p:txBody>
              <a:bodyPr/>
              <a:lstStyle/>
              <a:p>
                <a:endParaRPr lang="en-US"/>
              </a:p>
            </p:txBody>
          </p:sp>
          <p:sp>
            <p:nvSpPr>
              <p:cNvPr id="43393" name="Line 323"/>
              <p:cNvSpPr>
                <a:spLocks noChangeShapeType="1"/>
              </p:cNvSpPr>
              <p:nvPr/>
            </p:nvSpPr>
            <p:spPr bwMode="auto">
              <a:xfrm>
                <a:off x="4546" y="1473"/>
                <a:ext cx="17" cy="14"/>
              </a:xfrm>
              <a:prstGeom prst="line">
                <a:avLst/>
              </a:prstGeom>
              <a:noFill/>
              <a:ln w="3175">
                <a:solidFill>
                  <a:srgbClr val="004A8F"/>
                </a:solidFill>
                <a:round/>
                <a:headEnd/>
                <a:tailEnd/>
              </a:ln>
            </p:spPr>
            <p:txBody>
              <a:bodyPr/>
              <a:lstStyle/>
              <a:p>
                <a:endParaRPr lang="en-US"/>
              </a:p>
            </p:txBody>
          </p:sp>
          <p:sp>
            <p:nvSpPr>
              <p:cNvPr id="43394" name="Line 324"/>
              <p:cNvSpPr>
                <a:spLocks noChangeShapeType="1"/>
              </p:cNvSpPr>
              <p:nvPr/>
            </p:nvSpPr>
            <p:spPr bwMode="auto">
              <a:xfrm flipH="1" flipV="1">
                <a:off x="4549" y="1453"/>
                <a:ext cx="16" cy="13"/>
              </a:xfrm>
              <a:prstGeom prst="line">
                <a:avLst/>
              </a:prstGeom>
              <a:noFill/>
              <a:ln w="3175">
                <a:solidFill>
                  <a:srgbClr val="004A8F"/>
                </a:solidFill>
                <a:round/>
                <a:headEnd/>
                <a:tailEnd/>
              </a:ln>
            </p:spPr>
            <p:txBody>
              <a:bodyPr/>
              <a:lstStyle/>
              <a:p>
                <a:endParaRPr lang="en-US"/>
              </a:p>
            </p:txBody>
          </p:sp>
          <p:sp>
            <p:nvSpPr>
              <p:cNvPr id="43395" name="Line 325"/>
              <p:cNvSpPr>
                <a:spLocks noChangeShapeType="1"/>
              </p:cNvSpPr>
              <p:nvPr/>
            </p:nvSpPr>
            <p:spPr bwMode="auto">
              <a:xfrm>
                <a:off x="4547" y="1455"/>
                <a:ext cx="17" cy="14"/>
              </a:xfrm>
              <a:prstGeom prst="line">
                <a:avLst/>
              </a:prstGeom>
              <a:noFill/>
              <a:ln w="3175">
                <a:solidFill>
                  <a:srgbClr val="004A8F"/>
                </a:solidFill>
                <a:round/>
                <a:headEnd/>
                <a:tailEnd/>
              </a:ln>
            </p:spPr>
            <p:txBody>
              <a:bodyPr/>
              <a:lstStyle/>
              <a:p>
                <a:endParaRPr lang="en-US"/>
              </a:p>
            </p:txBody>
          </p:sp>
          <p:sp>
            <p:nvSpPr>
              <p:cNvPr id="43396" name="Line 326"/>
              <p:cNvSpPr>
                <a:spLocks noChangeShapeType="1"/>
              </p:cNvSpPr>
              <p:nvPr/>
            </p:nvSpPr>
            <p:spPr bwMode="auto">
              <a:xfrm flipH="1" flipV="1">
                <a:off x="4554" y="1447"/>
                <a:ext cx="5" cy="4"/>
              </a:xfrm>
              <a:prstGeom prst="line">
                <a:avLst/>
              </a:prstGeom>
              <a:noFill/>
              <a:ln w="3175">
                <a:solidFill>
                  <a:srgbClr val="004A8F"/>
                </a:solidFill>
                <a:round/>
                <a:headEnd/>
                <a:tailEnd/>
              </a:ln>
            </p:spPr>
            <p:txBody>
              <a:bodyPr/>
              <a:lstStyle/>
              <a:p>
                <a:endParaRPr lang="en-US"/>
              </a:p>
            </p:txBody>
          </p:sp>
          <p:sp>
            <p:nvSpPr>
              <p:cNvPr id="43397" name="Line 327"/>
              <p:cNvSpPr>
                <a:spLocks noChangeShapeType="1"/>
              </p:cNvSpPr>
              <p:nvPr/>
            </p:nvSpPr>
            <p:spPr bwMode="auto">
              <a:xfrm flipV="1">
                <a:off x="4545" y="1423"/>
                <a:ext cx="16" cy="12"/>
              </a:xfrm>
              <a:prstGeom prst="line">
                <a:avLst/>
              </a:prstGeom>
              <a:noFill/>
              <a:ln w="3175">
                <a:solidFill>
                  <a:srgbClr val="004A8F"/>
                </a:solidFill>
                <a:round/>
                <a:headEnd/>
                <a:tailEnd/>
              </a:ln>
            </p:spPr>
            <p:txBody>
              <a:bodyPr/>
              <a:lstStyle/>
              <a:p>
                <a:endParaRPr lang="en-US"/>
              </a:p>
            </p:txBody>
          </p:sp>
          <p:sp>
            <p:nvSpPr>
              <p:cNvPr id="43398" name="Line 328"/>
              <p:cNvSpPr>
                <a:spLocks noChangeShapeType="1"/>
              </p:cNvSpPr>
              <p:nvPr/>
            </p:nvSpPr>
            <p:spPr bwMode="auto">
              <a:xfrm flipH="1">
                <a:off x="4546" y="1425"/>
                <a:ext cx="16" cy="13"/>
              </a:xfrm>
              <a:prstGeom prst="line">
                <a:avLst/>
              </a:prstGeom>
              <a:noFill/>
              <a:ln w="3175">
                <a:solidFill>
                  <a:srgbClr val="004A8F"/>
                </a:solidFill>
                <a:round/>
                <a:headEnd/>
                <a:tailEnd/>
              </a:ln>
            </p:spPr>
            <p:txBody>
              <a:bodyPr/>
              <a:lstStyle/>
              <a:p>
                <a:endParaRPr lang="en-US"/>
              </a:p>
            </p:txBody>
          </p:sp>
        </p:grpSp>
        <p:sp>
          <p:nvSpPr>
            <p:cNvPr id="43081" name="Line 329"/>
            <p:cNvSpPr>
              <a:spLocks noChangeShapeType="1"/>
            </p:cNvSpPr>
            <p:nvPr/>
          </p:nvSpPr>
          <p:spPr bwMode="auto">
            <a:xfrm>
              <a:off x="4546" y="1422"/>
              <a:ext cx="14" cy="11"/>
            </a:xfrm>
            <a:prstGeom prst="line">
              <a:avLst/>
            </a:prstGeom>
            <a:noFill/>
            <a:ln w="3175">
              <a:solidFill>
                <a:srgbClr val="004A8F"/>
              </a:solidFill>
              <a:round/>
              <a:headEnd/>
              <a:tailEnd/>
            </a:ln>
          </p:spPr>
          <p:txBody>
            <a:bodyPr/>
            <a:lstStyle/>
            <a:p>
              <a:endParaRPr lang="en-US"/>
            </a:p>
          </p:txBody>
        </p:sp>
        <p:sp>
          <p:nvSpPr>
            <p:cNvPr id="43082" name="Line 330"/>
            <p:cNvSpPr>
              <a:spLocks noChangeShapeType="1"/>
            </p:cNvSpPr>
            <p:nvPr/>
          </p:nvSpPr>
          <p:spPr bwMode="auto">
            <a:xfrm flipH="1" flipV="1">
              <a:off x="4544" y="1426"/>
              <a:ext cx="15" cy="10"/>
            </a:xfrm>
            <a:prstGeom prst="line">
              <a:avLst/>
            </a:prstGeom>
            <a:noFill/>
            <a:ln w="3175">
              <a:solidFill>
                <a:srgbClr val="004A8F"/>
              </a:solidFill>
              <a:round/>
              <a:headEnd/>
              <a:tailEnd/>
            </a:ln>
          </p:spPr>
          <p:txBody>
            <a:bodyPr/>
            <a:lstStyle/>
            <a:p>
              <a:endParaRPr lang="en-US"/>
            </a:p>
          </p:txBody>
        </p:sp>
        <p:sp>
          <p:nvSpPr>
            <p:cNvPr id="43083" name="Line 331"/>
            <p:cNvSpPr>
              <a:spLocks noChangeShapeType="1"/>
            </p:cNvSpPr>
            <p:nvPr/>
          </p:nvSpPr>
          <p:spPr bwMode="auto">
            <a:xfrm>
              <a:off x="4546" y="1425"/>
              <a:ext cx="16" cy="1"/>
            </a:xfrm>
            <a:prstGeom prst="line">
              <a:avLst/>
            </a:prstGeom>
            <a:noFill/>
            <a:ln w="3175">
              <a:solidFill>
                <a:srgbClr val="004A8F"/>
              </a:solidFill>
              <a:round/>
              <a:headEnd/>
              <a:tailEnd/>
            </a:ln>
          </p:spPr>
          <p:txBody>
            <a:bodyPr/>
            <a:lstStyle/>
            <a:p>
              <a:endParaRPr lang="en-US"/>
            </a:p>
          </p:txBody>
        </p:sp>
        <p:sp>
          <p:nvSpPr>
            <p:cNvPr id="43084" name="Line 332"/>
            <p:cNvSpPr>
              <a:spLocks noChangeShapeType="1"/>
            </p:cNvSpPr>
            <p:nvPr/>
          </p:nvSpPr>
          <p:spPr bwMode="auto">
            <a:xfrm>
              <a:off x="4546" y="1436"/>
              <a:ext cx="12" cy="1"/>
            </a:xfrm>
            <a:prstGeom prst="line">
              <a:avLst/>
            </a:prstGeom>
            <a:noFill/>
            <a:ln w="3175">
              <a:solidFill>
                <a:srgbClr val="004A8F"/>
              </a:solidFill>
              <a:round/>
              <a:headEnd/>
              <a:tailEnd/>
            </a:ln>
          </p:spPr>
          <p:txBody>
            <a:bodyPr/>
            <a:lstStyle/>
            <a:p>
              <a:endParaRPr lang="en-US"/>
            </a:p>
          </p:txBody>
        </p:sp>
        <p:sp>
          <p:nvSpPr>
            <p:cNvPr id="43085" name="Line 333"/>
            <p:cNvSpPr>
              <a:spLocks noChangeShapeType="1"/>
            </p:cNvSpPr>
            <p:nvPr/>
          </p:nvSpPr>
          <p:spPr bwMode="auto">
            <a:xfrm>
              <a:off x="4548" y="1455"/>
              <a:ext cx="14" cy="1"/>
            </a:xfrm>
            <a:prstGeom prst="line">
              <a:avLst/>
            </a:prstGeom>
            <a:noFill/>
            <a:ln w="3175">
              <a:solidFill>
                <a:srgbClr val="004A8F"/>
              </a:solidFill>
              <a:round/>
              <a:headEnd/>
              <a:tailEnd/>
            </a:ln>
          </p:spPr>
          <p:txBody>
            <a:bodyPr/>
            <a:lstStyle/>
            <a:p>
              <a:endParaRPr lang="en-US"/>
            </a:p>
          </p:txBody>
        </p:sp>
        <p:sp>
          <p:nvSpPr>
            <p:cNvPr id="43086" name="Line 334"/>
            <p:cNvSpPr>
              <a:spLocks noChangeShapeType="1"/>
            </p:cNvSpPr>
            <p:nvPr/>
          </p:nvSpPr>
          <p:spPr bwMode="auto">
            <a:xfrm>
              <a:off x="4548" y="1451"/>
              <a:ext cx="15" cy="1"/>
            </a:xfrm>
            <a:prstGeom prst="line">
              <a:avLst/>
            </a:prstGeom>
            <a:noFill/>
            <a:ln w="3175">
              <a:solidFill>
                <a:srgbClr val="004A8F"/>
              </a:solidFill>
              <a:round/>
              <a:headEnd/>
              <a:tailEnd/>
            </a:ln>
          </p:spPr>
          <p:txBody>
            <a:bodyPr/>
            <a:lstStyle/>
            <a:p>
              <a:endParaRPr lang="en-US"/>
            </a:p>
          </p:txBody>
        </p:sp>
        <p:sp>
          <p:nvSpPr>
            <p:cNvPr id="43087" name="Line 335"/>
            <p:cNvSpPr>
              <a:spLocks noChangeShapeType="1"/>
            </p:cNvSpPr>
            <p:nvPr/>
          </p:nvSpPr>
          <p:spPr bwMode="auto">
            <a:xfrm>
              <a:off x="4547" y="1467"/>
              <a:ext cx="16" cy="1"/>
            </a:xfrm>
            <a:prstGeom prst="line">
              <a:avLst/>
            </a:prstGeom>
            <a:noFill/>
            <a:ln w="3175">
              <a:solidFill>
                <a:srgbClr val="004A8F"/>
              </a:solidFill>
              <a:round/>
              <a:headEnd/>
              <a:tailEnd/>
            </a:ln>
          </p:spPr>
          <p:txBody>
            <a:bodyPr/>
            <a:lstStyle/>
            <a:p>
              <a:endParaRPr lang="en-US"/>
            </a:p>
          </p:txBody>
        </p:sp>
        <p:sp>
          <p:nvSpPr>
            <p:cNvPr id="43088" name="Line 336"/>
            <p:cNvSpPr>
              <a:spLocks noChangeShapeType="1"/>
            </p:cNvSpPr>
            <p:nvPr/>
          </p:nvSpPr>
          <p:spPr bwMode="auto">
            <a:xfrm flipH="1">
              <a:off x="4548" y="1471"/>
              <a:ext cx="16" cy="1"/>
            </a:xfrm>
            <a:prstGeom prst="line">
              <a:avLst/>
            </a:prstGeom>
            <a:noFill/>
            <a:ln w="3175">
              <a:solidFill>
                <a:srgbClr val="004A8F"/>
              </a:solidFill>
              <a:round/>
              <a:headEnd/>
              <a:tailEnd/>
            </a:ln>
          </p:spPr>
          <p:txBody>
            <a:bodyPr/>
            <a:lstStyle/>
            <a:p>
              <a:endParaRPr lang="en-US"/>
            </a:p>
          </p:txBody>
        </p:sp>
        <p:sp>
          <p:nvSpPr>
            <p:cNvPr id="43089" name="Line 337"/>
            <p:cNvSpPr>
              <a:spLocks noChangeShapeType="1"/>
            </p:cNvSpPr>
            <p:nvPr/>
          </p:nvSpPr>
          <p:spPr bwMode="auto">
            <a:xfrm flipV="1">
              <a:off x="4547" y="1454"/>
              <a:ext cx="16" cy="13"/>
            </a:xfrm>
            <a:prstGeom prst="line">
              <a:avLst/>
            </a:prstGeom>
            <a:noFill/>
            <a:ln w="3175">
              <a:solidFill>
                <a:srgbClr val="004A8F"/>
              </a:solidFill>
              <a:round/>
              <a:headEnd/>
              <a:tailEnd/>
            </a:ln>
          </p:spPr>
          <p:txBody>
            <a:bodyPr/>
            <a:lstStyle/>
            <a:p>
              <a:endParaRPr lang="en-US"/>
            </a:p>
          </p:txBody>
        </p:sp>
        <p:sp>
          <p:nvSpPr>
            <p:cNvPr id="43090" name="Freeform 338"/>
            <p:cNvSpPr>
              <a:spLocks/>
            </p:cNvSpPr>
            <p:nvPr/>
          </p:nvSpPr>
          <p:spPr bwMode="auto">
            <a:xfrm>
              <a:off x="4540" y="1447"/>
              <a:ext cx="11" cy="61"/>
            </a:xfrm>
            <a:custGeom>
              <a:avLst/>
              <a:gdLst>
                <a:gd name="T0" fmla="*/ 16 w 43"/>
                <a:gd name="T1" fmla="*/ 61 h 242"/>
                <a:gd name="T2" fmla="*/ 13 w 43"/>
                <a:gd name="T3" fmla="*/ 70 h 242"/>
                <a:gd name="T4" fmla="*/ 13 w 43"/>
                <a:gd name="T5" fmla="*/ 77 h 242"/>
                <a:gd name="T6" fmla="*/ 14 w 43"/>
                <a:gd name="T7" fmla="*/ 78 h 242"/>
                <a:gd name="T8" fmla="*/ 14 w 43"/>
                <a:gd name="T9" fmla="*/ 124 h 242"/>
                <a:gd name="T10" fmla="*/ 11 w 43"/>
                <a:gd name="T11" fmla="*/ 130 h 242"/>
                <a:gd name="T12" fmla="*/ 11 w 43"/>
                <a:gd name="T13" fmla="*/ 136 h 242"/>
                <a:gd name="T14" fmla="*/ 14 w 43"/>
                <a:gd name="T15" fmla="*/ 141 h 242"/>
                <a:gd name="T16" fmla="*/ 11 w 43"/>
                <a:gd name="T17" fmla="*/ 190 h 242"/>
                <a:gd name="T18" fmla="*/ 4 w 43"/>
                <a:gd name="T19" fmla="*/ 238 h 242"/>
                <a:gd name="T20" fmla="*/ 25 w 43"/>
                <a:gd name="T21" fmla="*/ 242 h 242"/>
                <a:gd name="T22" fmla="*/ 29 w 43"/>
                <a:gd name="T23" fmla="*/ 226 h 242"/>
                <a:gd name="T24" fmla="*/ 29 w 43"/>
                <a:gd name="T25" fmla="*/ 208 h 242"/>
                <a:gd name="T26" fmla="*/ 25 w 43"/>
                <a:gd name="T27" fmla="*/ 189 h 242"/>
                <a:gd name="T28" fmla="*/ 27 w 43"/>
                <a:gd name="T29" fmla="*/ 182 h 242"/>
                <a:gd name="T30" fmla="*/ 36 w 43"/>
                <a:gd name="T31" fmla="*/ 162 h 242"/>
                <a:gd name="T32" fmla="*/ 36 w 43"/>
                <a:gd name="T33" fmla="*/ 154 h 242"/>
                <a:gd name="T34" fmla="*/ 31 w 43"/>
                <a:gd name="T35" fmla="*/ 144 h 242"/>
                <a:gd name="T36" fmla="*/ 29 w 43"/>
                <a:gd name="T37" fmla="*/ 140 h 242"/>
                <a:gd name="T38" fmla="*/ 31 w 43"/>
                <a:gd name="T39" fmla="*/ 133 h 242"/>
                <a:gd name="T40" fmla="*/ 29 w 43"/>
                <a:gd name="T41" fmla="*/ 126 h 242"/>
                <a:gd name="T42" fmla="*/ 28 w 43"/>
                <a:gd name="T43" fmla="*/ 119 h 242"/>
                <a:gd name="T44" fmla="*/ 25 w 43"/>
                <a:gd name="T45" fmla="*/ 104 h 242"/>
                <a:gd name="T46" fmla="*/ 31 w 43"/>
                <a:gd name="T47" fmla="*/ 103 h 242"/>
                <a:gd name="T48" fmla="*/ 34 w 43"/>
                <a:gd name="T49" fmla="*/ 97 h 242"/>
                <a:gd name="T50" fmla="*/ 37 w 43"/>
                <a:gd name="T51" fmla="*/ 86 h 242"/>
                <a:gd name="T52" fmla="*/ 34 w 43"/>
                <a:gd name="T53" fmla="*/ 73 h 242"/>
                <a:gd name="T54" fmla="*/ 32 w 43"/>
                <a:gd name="T55" fmla="*/ 68 h 242"/>
                <a:gd name="T56" fmla="*/ 27 w 43"/>
                <a:gd name="T57" fmla="*/ 65 h 242"/>
                <a:gd name="T58" fmla="*/ 25 w 43"/>
                <a:gd name="T59" fmla="*/ 38 h 242"/>
                <a:gd name="T60" fmla="*/ 29 w 43"/>
                <a:gd name="T61" fmla="*/ 37 h 242"/>
                <a:gd name="T62" fmla="*/ 36 w 43"/>
                <a:gd name="T63" fmla="*/ 29 h 242"/>
                <a:gd name="T64" fmla="*/ 42 w 43"/>
                <a:gd name="T65" fmla="*/ 15 h 242"/>
                <a:gd name="T66" fmla="*/ 43 w 43"/>
                <a:gd name="T67" fmla="*/ 3 h 242"/>
                <a:gd name="T68" fmla="*/ 15 w 43"/>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242"/>
                <a:gd name="T107" fmla="*/ 43 w 43"/>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242">
                  <a:moveTo>
                    <a:pt x="15" y="0"/>
                  </a:moveTo>
                  <a:lnTo>
                    <a:pt x="16" y="61"/>
                  </a:lnTo>
                  <a:lnTo>
                    <a:pt x="14" y="64"/>
                  </a:lnTo>
                  <a:lnTo>
                    <a:pt x="13" y="70"/>
                  </a:lnTo>
                  <a:lnTo>
                    <a:pt x="13" y="73"/>
                  </a:lnTo>
                  <a:lnTo>
                    <a:pt x="13" y="77"/>
                  </a:lnTo>
                  <a:lnTo>
                    <a:pt x="13" y="78"/>
                  </a:lnTo>
                  <a:lnTo>
                    <a:pt x="14" y="78"/>
                  </a:lnTo>
                  <a:lnTo>
                    <a:pt x="15" y="123"/>
                  </a:lnTo>
                  <a:lnTo>
                    <a:pt x="14" y="124"/>
                  </a:lnTo>
                  <a:lnTo>
                    <a:pt x="13" y="127"/>
                  </a:lnTo>
                  <a:lnTo>
                    <a:pt x="11" y="130"/>
                  </a:lnTo>
                  <a:lnTo>
                    <a:pt x="11" y="133"/>
                  </a:lnTo>
                  <a:lnTo>
                    <a:pt x="11" y="136"/>
                  </a:lnTo>
                  <a:lnTo>
                    <a:pt x="13" y="139"/>
                  </a:lnTo>
                  <a:lnTo>
                    <a:pt x="14" y="141"/>
                  </a:lnTo>
                  <a:lnTo>
                    <a:pt x="15" y="141"/>
                  </a:lnTo>
                  <a:lnTo>
                    <a:pt x="11" y="190"/>
                  </a:lnTo>
                  <a:lnTo>
                    <a:pt x="0" y="236"/>
                  </a:lnTo>
                  <a:lnTo>
                    <a:pt x="4" y="238"/>
                  </a:lnTo>
                  <a:lnTo>
                    <a:pt x="15" y="240"/>
                  </a:lnTo>
                  <a:lnTo>
                    <a:pt x="25" y="242"/>
                  </a:lnTo>
                  <a:lnTo>
                    <a:pt x="31" y="240"/>
                  </a:lnTo>
                  <a:lnTo>
                    <a:pt x="29" y="226"/>
                  </a:lnTo>
                  <a:lnTo>
                    <a:pt x="29" y="214"/>
                  </a:lnTo>
                  <a:lnTo>
                    <a:pt x="29" y="208"/>
                  </a:lnTo>
                  <a:lnTo>
                    <a:pt x="28" y="199"/>
                  </a:lnTo>
                  <a:lnTo>
                    <a:pt x="25" y="189"/>
                  </a:lnTo>
                  <a:lnTo>
                    <a:pt x="23" y="186"/>
                  </a:lnTo>
                  <a:lnTo>
                    <a:pt x="27" y="182"/>
                  </a:lnTo>
                  <a:lnTo>
                    <a:pt x="32" y="172"/>
                  </a:lnTo>
                  <a:lnTo>
                    <a:pt x="36" y="162"/>
                  </a:lnTo>
                  <a:lnTo>
                    <a:pt x="36" y="157"/>
                  </a:lnTo>
                  <a:lnTo>
                    <a:pt x="36" y="154"/>
                  </a:lnTo>
                  <a:lnTo>
                    <a:pt x="33" y="149"/>
                  </a:lnTo>
                  <a:lnTo>
                    <a:pt x="31" y="144"/>
                  </a:lnTo>
                  <a:lnTo>
                    <a:pt x="28" y="141"/>
                  </a:lnTo>
                  <a:lnTo>
                    <a:pt x="29" y="140"/>
                  </a:lnTo>
                  <a:lnTo>
                    <a:pt x="31" y="137"/>
                  </a:lnTo>
                  <a:lnTo>
                    <a:pt x="31" y="133"/>
                  </a:lnTo>
                  <a:lnTo>
                    <a:pt x="31" y="130"/>
                  </a:lnTo>
                  <a:lnTo>
                    <a:pt x="29" y="126"/>
                  </a:lnTo>
                  <a:lnTo>
                    <a:pt x="29" y="122"/>
                  </a:lnTo>
                  <a:lnTo>
                    <a:pt x="28" y="119"/>
                  </a:lnTo>
                  <a:lnTo>
                    <a:pt x="25" y="119"/>
                  </a:lnTo>
                  <a:lnTo>
                    <a:pt x="25" y="104"/>
                  </a:lnTo>
                  <a:lnTo>
                    <a:pt x="28" y="103"/>
                  </a:lnTo>
                  <a:lnTo>
                    <a:pt x="31" y="103"/>
                  </a:lnTo>
                  <a:lnTo>
                    <a:pt x="33" y="100"/>
                  </a:lnTo>
                  <a:lnTo>
                    <a:pt x="34" y="97"/>
                  </a:lnTo>
                  <a:lnTo>
                    <a:pt x="37" y="92"/>
                  </a:lnTo>
                  <a:lnTo>
                    <a:pt x="37" y="86"/>
                  </a:lnTo>
                  <a:lnTo>
                    <a:pt x="37" y="78"/>
                  </a:lnTo>
                  <a:lnTo>
                    <a:pt x="34" y="73"/>
                  </a:lnTo>
                  <a:lnTo>
                    <a:pt x="33" y="70"/>
                  </a:lnTo>
                  <a:lnTo>
                    <a:pt x="32" y="68"/>
                  </a:lnTo>
                  <a:lnTo>
                    <a:pt x="29" y="67"/>
                  </a:lnTo>
                  <a:lnTo>
                    <a:pt x="27" y="65"/>
                  </a:lnTo>
                  <a:lnTo>
                    <a:pt x="24" y="37"/>
                  </a:lnTo>
                  <a:lnTo>
                    <a:pt x="25" y="38"/>
                  </a:lnTo>
                  <a:lnTo>
                    <a:pt x="28" y="37"/>
                  </a:lnTo>
                  <a:lnTo>
                    <a:pt x="29" y="37"/>
                  </a:lnTo>
                  <a:lnTo>
                    <a:pt x="32" y="34"/>
                  </a:lnTo>
                  <a:lnTo>
                    <a:pt x="36" y="29"/>
                  </a:lnTo>
                  <a:lnTo>
                    <a:pt x="40" y="23"/>
                  </a:lnTo>
                  <a:lnTo>
                    <a:pt x="42" y="15"/>
                  </a:lnTo>
                  <a:lnTo>
                    <a:pt x="43" y="9"/>
                  </a:lnTo>
                  <a:lnTo>
                    <a:pt x="43" y="3"/>
                  </a:lnTo>
                  <a:lnTo>
                    <a:pt x="41" y="0"/>
                  </a:lnTo>
                  <a:lnTo>
                    <a:pt x="15" y="0"/>
                  </a:lnTo>
                  <a:close/>
                </a:path>
              </a:pathLst>
            </a:custGeom>
            <a:solidFill>
              <a:srgbClr val="004A8F"/>
            </a:solidFill>
            <a:ln w="9525">
              <a:noFill/>
              <a:round/>
              <a:headEnd/>
              <a:tailEnd/>
            </a:ln>
          </p:spPr>
          <p:txBody>
            <a:bodyPr/>
            <a:lstStyle/>
            <a:p>
              <a:pPr fontAlgn="t"/>
              <a:endParaRPr lang="en-US"/>
            </a:p>
          </p:txBody>
        </p:sp>
        <p:sp>
          <p:nvSpPr>
            <p:cNvPr id="43091" name="Freeform 339"/>
            <p:cNvSpPr>
              <a:spLocks/>
            </p:cNvSpPr>
            <p:nvPr/>
          </p:nvSpPr>
          <p:spPr bwMode="auto">
            <a:xfrm>
              <a:off x="4540" y="1447"/>
              <a:ext cx="11" cy="61"/>
            </a:xfrm>
            <a:custGeom>
              <a:avLst/>
              <a:gdLst>
                <a:gd name="T0" fmla="*/ 16 w 43"/>
                <a:gd name="T1" fmla="*/ 61 h 242"/>
                <a:gd name="T2" fmla="*/ 13 w 43"/>
                <a:gd name="T3" fmla="*/ 70 h 242"/>
                <a:gd name="T4" fmla="*/ 13 w 43"/>
                <a:gd name="T5" fmla="*/ 77 h 242"/>
                <a:gd name="T6" fmla="*/ 14 w 43"/>
                <a:gd name="T7" fmla="*/ 78 h 242"/>
                <a:gd name="T8" fmla="*/ 14 w 43"/>
                <a:gd name="T9" fmla="*/ 124 h 242"/>
                <a:gd name="T10" fmla="*/ 11 w 43"/>
                <a:gd name="T11" fmla="*/ 130 h 242"/>
                <a:gd name="T12" fmla="*/ 11 w 43"/>
                <a:gd name="T13" fmla="*/ 136 h 242"/>
                <a:gd name="T14" fmla="*/ 14 w 43"/>
                <a:gd name="T15" fmla="*/ 141 h 242"/>
                <a:gd name="T16" fmla="*/ 11 w 43"/>
                <a:gd name="T17" fmla="*/ 190 h 242"/>
                <a:gd name="T18" fmla="*/ 4 w 43"/>
                <a:gd name="T19" fmla="*/ 238 h 242"/>
                <a:gd name="T20" fmla="*/ 25 w 43"/>
                <a:gd name="T21" fmla="*/ 242 h 242"/>
                <a:gd name="T22" fmla="*/ 29 w 43"/>
                <a:gd name="T23" fmla="*/ 226 h 242"/>
                <a:gd name="T24" fmla="*/ 29 w 43"/>
                <a:gd name="T25" fmla="*/ 208 h 242"/>
                <a:gd name="T26" fmla="*/ 25 w 43"/>
                <a:gd name="T27" fmla="*/ 189 h 242"/>
                <a:gd name="T28" fmla="*/ 27 w 43"/>
                <a:gd name="T29" fmla="*/ 182 h 242"/>
                <a:gd name="T30" fmla="*/ 36 w 43"/>
                <a:gd name="T31" fmla="*/ 162 h 242"/>
                <a:gd name="T32" fmla="*/ 36 w 43"/>
                <a:gd name="T33" fmla="*/ 154 h 242"/>
                <a:gd name="T34" fmla="*/ 31 w 43"/>
                <a:gd name="T35" fmla="*/ 144 h 242"/>
                <a:gd name="T36" fmla="*/ 29 w 43"/>
                <a:gd name="T37" fmla="*/ 140 h 242"/>
                <a:gd name="T38" fmla="*/ 31 w 43"/>
                <a:gd name="T39" fmla="*/ 133 h 242"/>
                <a:gd name="T40" fmla="*/ 29 w 43"/>
                <a:gd name="T41" fmla="*/ 126 h 242"/>
                <a:gd name="T42" fmla="*/ 28 w 43"/>
                <a:gd name="T43" fmla="*/ 119 h 242"/>
                <a:gd name="T44" fmla="*/ 25 w 43"/>
                <a:gd name="T45" fmla="*/ 104 h 242"/>
                <a:gd name="T46" fmla="*/ 31 w 43"/>
                <a:gd name="T47" fmla="*/ 103 h 242"/>
                <a:gd name="T48" fmla="*/ 34 w 43"/>
                <a:gd name="T49" fmla="*/ 97 h 242"/>
                <a:gd name="T50" fmla="*/ 37 w 43"/>
                <a:gd name="T51" fmla="*/ 86 h 242"/>
                <a:gd name="T52" fmla="*/ 34 w 43"/>
                <a:gd name="T53" fmla="*/ 73 h 242"/>
                <a:gd name="T54" fmla="*/ 32 w 43"/>
                <a:gd name="T55" fmla="*/ 68 h 242"/>
                <a:gd name="T56" fmla="*/ 27 w 43"/>
                <a:gd name="T57" fmla="*/ 65 h 242"/>
                <a:gd name="T58" fmla="*/ 25 w 43"/>
                <a:gd name="T59" fmla="*/ 38 h 242"/>
                <a:gd name="T60" fmla="*/ 29 w 43"/>
                <a:gd name="T61" fmla="*/ 37 h 242"/>
                <a:gd name="T62" fmla="*/ 36 w 43"/>
                <a:gd name="T63" fmla="*/ 29 h 242"/>
                <a:gd name="T64" fmla="*/ 42 w 43"/>
                <a:gd name="T65" fmla="*/ 15 h 242"/>
                <a:gd name="T66" fmla="*/ 43 w 43"/>
                <a:gd name="T67" fmla="*/ 3 h 242"/>
                <a:gd name="T68" fmla="*/ 15 w 43"/>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242"/>
                <a:gd name="T107" fmla="*/ 43 w 43"/>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242">
                  <a:moveTo>
                    <a:pt x="15" y="0"/>
                  </a:moveTo>
                  <a:lnTo>
                    <a:pt x="16" y="61"/>
                  </a:lnTo>
                  <a:lnTo>
                    <a:pt x="14" y="64"/>
                  </a:lnTo>
                  <a:lnTo>
                    <a:pt x="13" y="70"/>
                  </a:lnTo>
                  <a:lnTo>
                    <a:pt x="13" y="73"/>
                  </a:lnTo>
                  <a:lnTo>
                    <a:pt x="13" y="77"/>
                  </a:lnTo>
                  <a:lnTo>
                    <a:pt x="13" y="78"/>
                  </a:lnTo>
                  <a:lnTo>
                    <a:pt x="14" y="78"/>
                  </a:lnTo>
                  <a:lnTo>
                    <a:pt x="15" y="123"/>
                  </a:lnTo>
                  <a:lnTo>
                    <a:pt x="14" y="124"/>
                  </a:lnTo>
                  <a:lnTo>
                    <a:pt x="13" y="127"/>
                  </a:lnTo>
                  <a:lnTo>
                    <a:pt x="11" y="130"/>
                  </a:lnTo>
                  <a:lnTo>
                    <a:pt x="11" y="133"/>
                  </a:lnTo>
                  <a:lnTo>
                    <a:pt x="11" y="136"/>
                  </a:lnTo>
                  <a:lnTo>
                    <a:pt x="13" y="139"/>
                  </a:lnTo>
                  <a:lnTo>
                    <a:pt x="14" y="141"/>
                  </a:lnTo>
                  <a:lnTo>
                    <a:pt x="15" y="141"/>
                  </a:lnTo>
                  <a:lnTo>
                    <a:pt x="11" y="190"/>
                  </a:lnTo>
                  <a:lnTo>
                    <a:pt x="0" y="236"/>
                  </a:lnTo>
                  <a:lnTo>
                    <a:pt x="4" y="238"/>
                  </a:lnTo>
                  <a:lnTo>
                    <a:pt x="15" y="240"/>
                  </a:lnTo>
                  <a:lnTo>
                    <a:pt x="25" y="242"/>
                  </a:lnTo>
                  <a:lnTo>
                    <a:pt x="31" y="240"/>
                  </a:lnTo>
                  <a:lnTo>
                    <a:pt x="29" y="226"/>
                  </a:lnTo>
                  <a:lnTo>
                    <a:pt x="29" y="214"/>
                  </a:lnTo>
                  <a:lnTo>
                    <a:pt x="29" y="208"/>
                  </a:lnTo>
                  <a:lnTo>
                    <a:pt x="28" y="199"/>
                  </a:lnTo>
                  <a:lnTo>
                    <a:pt x="25" y="189"/>
                  </a:lnTo>
                  <a:lnTo>
                    <a:pt x="23" y="186"/>
                  </a:lnTo>
                  <a:lnTo>
                    <a:pt x="27" y="182"/>
                  </a:lnTo>
                  <a:lnTo>
                    <a:pt x="32" y="172"/>
                  </a:lnTo>
                  <a:lnTo>
                    <a:pt x="36" y="162"/>
                  </a:lnTo>
                  <a:lnTo>
                    <a:pt x="36" y="157"/>
                  </a:lnTo>
                  <a:lnTo>
                    <a:pt x="36" y="154"/>
                  </a:lnTo>
                  <a:lnTo>
                    <a:pt x="33" y="149"/>
                  </a:lnTo>
                  <a:lnTo>
                    <a:pt x="31" y="144"/>
                  </a:lnTo>
                  <a:lnTo>
                    <a:pt x="28" y="141"/>
                  </a:lnTo>
                  <a:lnTo>
                    <a:pt x="29" y="140"/>
                  </a:lnTo>
                  <a:lnTo>
                    <a:pt x="31" y="137"/>
                  </a:lnTo>
                  <a:lnTo>
                    <a:pt x="31" y="133"/>
                  </a:lnTo>
                  <a:lnTo>
                    <a:pt x="31" y="130"/>
                  </a:lnTo>
                  <a:lnTo>
                    <a:pt x="29" y="126"/>
                  </a:lnTo>
                  <a:lnTo>
                    <a:pt x="29" y="122"/>
                  </a:lnTo>
                  <a:lnTo>
                    <a:pt x="28" y="119"/>
                  </a:lnTo>
                  <a:lnTo>
                    <a:pt x="25" y="119"/>
                  </a:lnTo>
                  <a:lnTo>
                    <a:pt x="25" y="104"/>
                  </a:lnTo>
                  <a:lnTo>
                    <a:pt x="28" y="103"/>
                  </a:lnTo>
                  <a:lnTo>
                    <a:pt x="31" y="103"/>
                  </a:lnTo>
                  <a:lnTo>
                    <a:pt x="33" y="100"/>
                  </a:lnTo>
                  <a:lnTo>
                    <a:pt x="34" y="97"/>
                  </a:lnTo>
                  <a:lnTo>
                    <a:pt x="37" y="92"/>
                  </a:lnTo>
                  <a:lnTo>
                    <a:pt x="37" y="86"/>
                  </a:lnTo>
                  <a:lnTo>
                    <a:pt x="37" y="78"/>
                  </a:lnTo>
                  <a:lnTo>
                    <a:pt x="34" y="73"/>
                  </a:lnTo>
                  <a:lnTo>
                    <a:pt x="33" y="70"/>
                  </a:lnTo>
                  <a:lnTo>
                    <a:pt x="32" y="68"/>
                  </a:lnTo>
                  <a:lnTo>
                    <a:pt x="29" y="67"/>
                  </a:lnTo>
                  <a:lnTo>
                    <a:pt x="27" y="65"/>
                  </a:lnTo>
                  <a:lnTo>
                    <a:pt x="24" y="37"/>
                  </a:lnTo>
                  <a:lnTo>
                    <a:pt x="25" y="38"/>
                  </a:lnTo>
                  <a:lnTo>
                    <a:pt x="28" y="37"/>
                  </a:lnTo>
                  <a:lnTo>
                    <a:pt x="29" y="37"/>
                  </a:lnTo>
                  <a:lnTo>
                    <a:pt x="32" y="34"/>
                  </a:lnTo>
                  <a:lnTo>
                    <a:pt x="36" y="29"/>
                  </a:lnTo>
                  <a:lnTo>
                    <a:pt x="40" y="23"/>
                  </a:lnTo>
                  <a:lnTo>
                    <a:pt x="42" y="15"/>
                  </a:lnTo>
                  <a:lnTo>
                    <a:pt x="43" y="9"/>
                  </a:lnTo>
                  <a:lnTo>
                    <a:pt x="43" y="3"/>
                  </a:lnTo>
                  <a:lnTo>
                    <a:pt x="41" y="0"/>
                  </a:lnTo>
                  <a:lnTo>
                    <a:pt x="15" y="0"/>
                  </a:lnTo>
                </a:path>
              </a:pathLst>
            </a:custGeom>
            <a:noFill/>
            <a:ln w="3175">
              <a:solidFill>
                <a:srgbClr val="004A8F"/>
              </a:solidFill>
              <a:round/>
              <a:headEnd/>
              <a:tailEnd/>
            </a:ln>
          </p:spPr>
          <p:txBody>
            <a:bodyPr/>
            <a:lstStyle/>
            <a:p>
              <a:pPr fontAlgn="t"/>
              <a:endParaRPr lang="en-US"/>
            </a:p>
          </p:txBody>
        </p:sp>
        <p:sp>
          <p:nvSpPr>
            <p:cNvPr id="43092" name="Freeform 340"/>
            <p:cNvSpPr>
              <a:spLocks/>
            </p:cNvSpPr>
            <p:nvPr/>
          </p:nvSpPr>
          <p:spPr bwMode="auto">
            <a:xfrm>
              <a:off x="4560" y="1447"/>
              <a:ext cx="14" cy="60"/>
            </a:xfrm>
            <a:custGeom>
              <a:avLst/>
              <a:gdLst>
                <a:gd name="T0" fmla="*/ 30 w 56"/>
                <a:gd name="T1" fmla="*/ 62 h 242"/>
                <a:gd name="T2" fmla="*/ 35 w 56"/>
                <a:gd name="T3" fmla="*/ 71 h 242"/>
                <a:gd name="T4" fmla="*/ 35 w 56"/>
                <a:gd name="T5" fmla="*/ 76 h 242"/>
                <a:gd name="T6" fmla="*/ 33 w 56"/>
                <a:gd name="T7" fmla="*/ 79 h 242"/>
                <a:gd name="T8" fmla="*/ 36 w 56"/>
                <a:gd name="T9" fmla="*/ 125 h 242"/>
                <a:gd name="T10" fmla="*/ 39 w 56"/>
                <a:gd name="T11" fmla="*/ 130 h 242"/>
                <a:gd name="T12" fmla="*/ 39 w 56"/>
                <a:gd name="T13" fmla="*/ 137 h 242"/>
                <a:gd name="T14" fmla="*/ 38 w 56"/>
                <a:gd name="T15" fmla="*/ 141 h 242"/>
                <a:gd name="T16" fmla="*/ 42 w 56"/>
                <a:gd name="T17" fmla="*/ 191 h 242"/>
                <a:gd name="T18" fmla="*/ 52 w 56"/>
                <a:gd name="T19" fmla="*/ 237 h 242"/>
                <a:gd name="T20" fmla="*/ 30 w 56"/>
                <a:gd name="T21" fmla="*/ 242 h 242"/>
                <a:gd name="T22" fmla="*/ 25 w 56"/>
                <a:gd name="T23" fmla="*/ 227 h 242"/>
                <a:gd name="T24" fmla="*/ 24 w 56"/>
                <a:gd name="T25" fmla="*/ 210 h 242"/>
                <a:gd name="T26" fmla="*/ 27 w 56"/>
                <a:gd name="T27" fmla="*/ 189 h 242"/>
                <a:gd name="T28" fmla="*/ 26 w 56"/>
                <a:gd name="T29" fmla="*/ 183 h 242"/>
                <a:gd name="T30" fmla="*/ 16 w 56"/>
                <a:gd name="T31" fmla="*/ 164 h 242"/>
                <a:gd name="T32" fmla="*/ 16 w 56"/>
                <a:gd name="T33" fmla="*/ 155 h 242"/>
                <a:gd name="T34" fmla="*/ 21 w 56"/>
                <a:gd name="T35" fmla="*/ 144 h 242"/>
                <a:gd name="T36" fmla="*/ 21 w 56"/>
                <a:gd name="T37" fmla="*/ 142 h 242"/>
                <a:gd name="T38" fmla="*/ 20 w 56"/>
                <a:gd name="T39" fmla="*/ 135 h 242"/>
                <a:gd name="T40" fmla="*/ 20 w 56"/>
                <a:gd name="T41" fmla="*/ 126 h 242"/>
                <a:gd name="T42" fmla="*/ 22 w 56"/>
                <a:gd name="T43" fmla="*/ 121 h 242"/>
                <a:gd name="T44" fmla="*/ 24 w 56"/>
                <a:gd name="T45" fmla="*/ 105 h 242"/>
                <a:gd name="T46" fmla="*/ 18 w 56"/>
                <a:gd name="T47" fmla="*/ 103 h 242"/>
                <a:gd name="T48" fmla="*/ 15 w 56"/>
                <a:gd name="T49" fmla="*/ 99 h 242"/>
                <a:gd name="T50" fmla="*/ 11 w 56"/>
                <a:gd name="T51" fmla="*/ 87 h 242"/>
                <a:gd name="T52" fmla="*/ 12 w 56"/>
                <a:gd name="T53" fmla="*/ 75 h 242"/>
                <a:gd name="T54" fmla="*/ 16 w 56"/>
                <a:gd name="T55" fmla="*/ 70 h 242"/>
                <a:gd name="T56" fmla="*/ 21 w 56"/>
                <a:gd name="T57" fmla="*/ 67 h 242"/>
                <a:gd name="T58" fmla="*/ 20 w 56"/>
                <a:gd name="T59" fmla="*/ 39 h 242"/>
                <a:gd name="T60" fmla="*/ 16 w 56"/>
                <a:gd name="T61" fmla="*/ 38 h 242"/>
                <a:gd name="T62" fmla="*/ 9 w 56"/>
                <a:gd name="T63" fmla="*/ 31 h 242"/>
                <a:gd name="T64" fmla="*/ 3 w 56"/>
                <a:gd name="T65" fmla="*/ 18 h 242"/>
                <a:gd name="T66" fmla="*/ 0 w 56"/>
                <a:gd name="T67" fmla="*/ 5 h 242"/>
                <a:gd name="T68" fmla="*/ 27 w 56"/>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42"/>
                <a:gd name="T107" fmla="*/ 56 w 56"/>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42">
                  <a:moveTo>
                    <a:pt x="27" y="0"/>
                  </a:moveTo>
                  <a:lnTo>
                    <a:pt x="30" y="62"/>
                  </a:lnTo>
                  <a:lnTo>
                    <a:pt x="33" y="65"/>
                  </a:lnTo>
                  <a:lnTo>
                    <a:pt x="35" y="71"/>
                  </a:lnTo>
                  <a:lnTo>
                    <a:pt x="35" y="74"/>
                  </a:lnTo>
                  <a:lnTo>
                    <a:pt x="35" y="76"/>
                  </a:lnTo>
                  <a:lnTo>
                    <a:pt x="34" y="79"/>
                  </a:lnTo>
                  <a:lnTo>
                    <a:pt x="33" y="79"/>
                  </a:lnTo>
                  <a:lnTo>
                    <a:pt x="35" y="124"/>
                  </a:lnTo>
                  <a:lnTo>
                    <a:pt x="36" y="125"/>
                  </a:lnTo>
                  <a:lnTo>
                    <a:pt x="38" y="128"/>
                  </a:lnTo>
                  <a:lnTo>
                    <a:pt x="39" y="130"/>
                  </a:lnTo>
                  <a:lnTo>
                    <a:pt x="39" y="133"/>
                  </a:lnTo>
                  <a:lnTo>
                    <a:pt x="39" y="137"/>
                  </a:lnTo>
                  <a:lnTo>
                    <a:pt x="38" y="139"/>
                  </a:lnTo>
                  <a:lnTo>
                    <a:pt x="38" y="141"/>
                  </a:lnTo>
                  <a:lnTo>
                    <a:pt x="35" y="142"/>
                  </a:lnTo>
                  <a:lnTo>
                    <a:pt x="42" y="191"/>
                  </a:lnTo>
                  <a:lnTo>
                    <a:pt x="56" y="236"/>
                  </a:lnTo>
                  <a:lnTo>
                    <a:pt x="52" y="237"/>
                  </a:lnTo>
                  <a:lnTo>
                    <a:pt x="40" y="241"/>
                  </a:lnTo>
                  <a:lnTo>
                    <a:pt x="30" y="242"/>
                  </a:lnTo>
                  <a:lnTo>
                    <a:pt x="25" y="241"/>
                  </a:lnTo>
                  <a:lnTo>
                    <a:pt x="25" y="227"/>
                  </a:lnTo>
                  <a:lnTo>
                    <a:pt x="25" y="215"/>
                  </a:lnTo>
                  <a:lnTo>
                    <a:pt x="24" y="210"/>
                  </a:lnTo>
                  <a:lnTo>
                    <a:pt x="25" y="200"/>
                  </a:lnTo>
                  <a:lnTo>
                    <a:pt x="27" y="189"/>
                  </a:lnTo>
                  <a:lnTo>
                    <a:pt x="30" y="187"/>
                  </a:lnTo>
                  <a:lnTo>
                    <a:pt x="26" y="183"/>
                  </a:lnTo>
                  <a:lnTo>
                    <a:pt x="21" y="174"/>
                  </a:lnTo>
                  <a:lnTo>
                    <a:pt x="16" y="164"/>
                  </a:lnTo>
                  <a:lnTo>
                    <a:pt x="16" y="157"/>
                  </a:lnTo>
                  <a:lnTo>
                    <a:pt x="16" y="155"/>
                  </a:lnTo>
                  <a:lnTo>
                    <a:pt x="17" y="150"/>
                  </a:lnTo>
                  <a:lnTo>
                    <a:pt x="21" y="144"/>
                  </a:lnTo>
                  <a:lnTo>
                    <a:pt x="24" y="143"/>
                  </a:lnTo>
                  <a:lnTo>
                    <a:pt x="21" y="142"/>
                  </a:lnTo>
                  <a:lnTo>
                    <a:pt x="21" y="139"/>
                  </a:lnTo>
                  <a:lnTo>
                    <a:pt x="20" y="135"/>
                  </a:lnTo>
                  <a:lnTo>
                    <a:pt x="20" y="132"/>
                  </a:lnTo>
                  <a:lnTo>
                    <a:pt x="20" y="126"/>
                  </a:lnTo>
                  <a:lnTo>
                    <a:pt x="21" y="124"/>
                  </a:lnTo>
                  <a:lnTo>
                    <a:pt x="22" y="121"/>
                  </a:lnTo>
                  <a:lnTo>
                    <a:pt x="24" y="120"/>
                  </a:lnTo>
                  <a:lnTo>
                    <a:pt x="24" y="105"/>
                  </a:lnTo>
                  <a:lnTo>
                    <a:pt x="21" y="105"/>
                  </a:lnTo>
                  <a:lnTo>
                    <a:pt x="18" y="103"/>
                  </a:lnTo>
                  <a:lnTo>
                    <a:pt x="16" y="102"/>
                  </a:lnTo>
                  <a:lnTo>
                    <a:pt x="15" y="99"/>
                  </a:lnTo>
                  <a:lnTo>
                    <a:pt x="12" y="94"/>
                  </a:lnTo>
                  <a:lnTo>
                    <a:pt x="11" y="87"/>
                  </a:lnTo>
                  <a:lnTo>
                    <a:pt x="11" y="80"/>
                  </a:lnTo>
                  <a:lnTo>
                    <a:pt x="12" y="75"/>
                  </a:lnTo>
                  <a:lnTo>
                    <a:pt x="13" y="72"/>
                  </a:lnTo>
                  <a:lnTo>
                    <a:pt x="16" y="70"/>
                  </a:lnTo>
                  <a:lnTo>
                    <a:pt x="18" y="69"/>
                  </a:lnTo>
                  <a:lnTo>
                    <a:pt x="21" y="67"/>
                  </a:lnTo>
                  <a:lnTo>
                    <a:pt x="22" y="39"/>
                  </a:lnTo>
                  <a:lnTo>
                    <a:pt x="20" y="39"/>
                  </a:lnTo>
                  <a:lnTo>
                    <a:pt x="18" y="39"/>
                  </a:lnTo>
                  <a:lnTo>
                    <a:pt x="16" y="38"/>
                  </a:lnTo>
                  <a:lnTo>
                    <a:pt x="15" y="36"/>
                  </a:lnTo>
                  <a:lnTo>
                    <a:pt x="9" y="31"/>
                  </a:lnTo>
                  <a:lnTo>
                    <a:pt x="6" y="25"/>
                  </a:lnTo>
                  <a:lnTo>
                    <a:pt x="3" y="18"/>
                  </a:lnTo>
                  <a:lnTo>
                    <a:pt x="2" y="11"/>
                  </a:lnTo>
                  <a:lnTo>
                    <a:pt x="0" y="5"/>
                  </a:lnTo>
                  <a:lnTo>
                    <a:pt x="3" y="2"/>
                  </a:lnTo>
                  <a:lnTo>
                    <a:pt x="27" y="0"/>
                  </a:lnTo>
                  <a:close/>
                </a:path>
              </a:pathLst>
            </a:custGeom>
            <a:solidFill>
              <a:srgbClr val="004A8F"/>
            </a:solidFill>
            <a:ln w="9525">
              <a:noFill/>
              <a:round/>
              <a:headEnd/>
              <a:tailEnd/>
            </a:ln>
          </p:spPr>
          <p:txBody>
            <a:bodyPr/>
            <a:lstStyle/>
            <a:p>
              <a:pPr fontAlgn="t"/>
              <a:endParaRPr lang="en-US"/>
            </a:p>
          </p:txBody>
        </p:sp>
        <p:sp>
          <p:nvSpPr>
            <p:cNvPr id="43093" name="Freeform 341"/>
            <p:cNvSpPr>
              <a:spLocks/>
            </p:cNvSpPr>
            <p:nvPr/>
          </p:nvSpPr>
          <p:spPr bwMode="auto">
            <a:xfrm>
              <a:off x="4560" y="1447"/>
              <a:ext cx="14" cy="60"/>
            </a:xfrm>
            <a:custGeom>
              <a:avLst/>
              <a:gdLst>
                <a:gd name="T0" fmla="*/ 30 w 56"/>
                <a:gd name="T1" fmla="*/ 62 h 242"/>
                <a:gd name="T2" fmla="*/ 35 w 56"/>
                <a:gd name="T3" fmla="*/ 71 h 242"/>
                <a:gd name="T4" fmla="*/ 35 w 56"/>
                <a:gd name="T5" fmla="*/ 76 h 242"/>
                <a:gd name="T6" fmla="*/ 33 w 56"/>
                <a:gd name="T7" fmla="*/ 79 h 242"/>
                <a:gd name="T8" fmla="*/ 36 w 56"/>
                <a:gd name="T9" fmla="*/ 125 h 242"/>
                <a:gd name="T10" fmla="*/ 39 w 56"/>
                <a:gd name="T11" fmla="*/ 130 h 242"/>
                <a:gd name="T12" fmla="*/ 39 w 56"/>
                <a:gd name="T13" fmla="*/ 137 h 242"/>
                <a:gd name="T14" fmla="*/ 38 w 56"/>
                <a:gd name="T15" fmla="*/ 141 h 242"/>
                <a:gd name="T16" fmla="*/ 42 w 56"/>
                <a:gd name="T17" fmla="*/ 191 h 242"/>
                <a:gd name="T18" fmla="*/ 52 w 56"/>
                <a:gd name="T19" fmla="*/ 237 h 242"/>
                <a:gd name="T20" fmla="*/ 30 w 56"/>
                <a:gd name="T21" fmla="*/ 242 h 242"/>
                <a:gd name="T22" fmla="*/ 25 w 56"/>
                <a:gd name="T23" fmla="*/ 227 h 242"/>
                <a:gd name="T24" fmla="*/ 24 w 56"/>
                <a:gd name="T25" fmla="*/ 210 h 242"/>
                <a:gd name="T26" fmla="*/ 27 w 56"/>
                <a:gd name="T27" fmla="*/ 189 h 242"/>
                <a:gd name="T28" fmla="*/ 26 w 56"/>
                <a:gd name="T29" fmla="*/ 183 h 242"/>
                <a:gd name="T30" fmla="*/ 16 w 56"/>
                <a:gd name="T31" fmla="*/ 164 h 242"/>
                <a:gd name="T32" fmla="*/ 16 w 56"/>
                <a:gd name="T33" fmla="*/ 155 h 242"/>
                <a:gd name="T34" fmla="*/ 21 w 56"/>
                <a:gd name="T35" fmla="*/ 144 h 242"/>
                <a:gd name="T36" fmla="*/ 21 w 56"/>
                <a:gd name="T37" fmla="*/ 142 h 242"/>
                <a:gd name="T38" fmla="*/ 20 w 56"/>
                <a:gd name="T39" fmla="*/ 135 h 242"/>
                <a:gd name="T40" fmla="*/ 20 w 56"/>
                <a:gd name="T41" fmla="*/ 126 h 242"/>
                <a:gd name="T42" fmla="*/ 22 w 56"/>
                <a:gd name="T43" fmla="*/ 121 h 242"/>
                <a:gd name="T44" fmla="*/ 24 w 56"/>
                <a:gd name="T45" fmla="*/ 105 h 242"/>
                <a:gd name="T46" fmla="*/ 18 w 56"/>
                <a:gd name="T47" fmla="*/ 103 h 242"/>
                <a:gd name="T48" fmla="*/ 15 w 56"/>
                <a:gd name="T49" fmla="*/ 99 h 242"/>
                <a:gd name="T50" fmla="*/ 11 w 56"/>
                <a:gd name="T51" fmla="*/ 87 h 242"/>
                <a:gd name="T52" fmla="*/ 12 w 56"/>
                <a:gd name="T53" fmla="*/ 75 h 242"/>
                <a:gd name="T54" fmla="*/ 16 w 56"/>
                <a:gd name="T55" fmla="*/ 70 h 242"/>
                <a:gd name="T56" fmla="*/ 21 w 56"/>
                <a:gd name="T57" fmla="*/ 67 h 242"/>
                <a:gd name="T58" fmla="*/ 20 w 56"/>
                <a:gd name="T59" fmla="*/ 39 h 242"/>
                <a:gd name="T60" fmla="*/ 16 w 56"/>
                <a:gd name="T61" fmla="*/ 38 h 242"/>
                <a:gd name="T62" fmla="*/ 9 w 56"/>
                <a:gd name="T63" fmla="*/ 31 h 242"/>
                <a:gd name="T64" fmla="*/ 3 w 56"/>
                <a:gd name="T65" fmla="*/ 18 h 242"/>
                <a:gd name="T66" fmla="*/ 0 w 56"/>
                <a:gd name="T67" fmla="*/ 5 h 242"/>
                <a:gd name="T68" fmla="*/ 27 w 56"/>
                <a:gd name="T69" fmla="*/ 0 h 2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
                <a:gd name="T106" fmla="*/ 0 h 242"/>
                <a:gd name="T107" fmla="*/ 56 w 56"/>
                <a:gd name="T108" fmla="*/ 242 h 2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 h="242">
                  <a:moveTo>
                    <a:pt x="27" y="0"/>
                  </a:moveTo>
                  <a:lnTo>
                    <a:pt x="30" y="62"/>
                  </a:lnTo>
                  <a:lnTo>
                    <a:pt x="33" y="65"/>
                  </a:lnTo>
                  <a:lnTo>
                    <a:pt x="35" y="71"/>
                  </a:lnTo>
                  <a:lnTo>
                    <a:pt x="35" y="74"/>
                  </a:lnTo>
                  <a:lnTo>
                    <a:pt x="35" y="76"/>
                  </a:lnTo>
                  <a:lnTo>
                    <a:pt x="34" y="79"/>
                  </a:lnTo>
                  <a:lnTo>
                    <a:pt x="33" y="79"/>
                  </a:lnTo>
                  <a:lnTo>
                    <a:pt x="35" y="124"/>
                  </a:lnTo>
                  <a:lnTo>
                    <a:pt x="36" y="125"/>
                  </a:lnTo>
                  <a:lnTo>
                    <a:pt x="38" y="128"/>
                  </a:lnTo>
                  <a:lnTo>
                    <a:pt x="39" y="130"/>
                  </a:lnTo>
                  <a:lnTo>
                    <a:pt x="39" y="133"/>
                  </a:lnTo>
                  <a:lnTo>
                    <a:pt x="39" y="137"/>
                  </a:lnTo>
                  <a:lnTo>
                    <a:pt x="38" y="139"/>
                  </a:lnTo>
                  <a:lnTo>
                    <a:pt x="38" y="141"/>
                  </a:lnTo>
                  <a:lnTo>
                    <a:pt x="35" y="142"/>
                  </a:lnTo>
                  <a:lnTo>
                    <a:pt x="42" y="191"/>
                  </a:lnTo>
                  <a:lnTo>
                    <a:pt x="56" y="236"/>
                  </a:lnTo>
                  <a:lnTo>
                    <a:pt x="52" y="237"/>
                  </a:lnTo>
                  <a:lnTo>
                    <a:pt x="40" y="241"/>
                  </a:lnTo>
                  <a:lnTo>
                    <a:pt x="30" y="242"/>
                  </a:lnTo>
                  <a:lnTo>
                    <a:pt x="25" y="241"/>
                  </a:lnTo>
                  <a:lnTo>
                    <a:pt x="25" y="227"/>
                  </a:lnTo>
                  <a:lnTo>
                    <a:pt x="25" y="215"/>
                  </a:lnTo>
                  <a:lnTo>
                    <a:pt x="24" y="210"/>
                  </a:lnTo>
                  <a:lnTo>
                    <a:pt x="25" y="200"/>
                  </a:lnTo>
                  <a:lnTo>
                    <a:pt x="27" y="189"/>
                  </a:lnTo>
                  <a:lnTo>
                    <a:pt x="30" y="187"/>
                  </a:lnTo>
                  <a:lnTo>
                    <a:pt x="26" y="183"/>
                  </a:lnTo>
                  <a:lnTo>
                    <a:pt x="21" y="174"/>
                  </a:lnTo>
                  <a:lnTo>
                    <a:pt x="16" y="164"/>
                  </a:lnTo>
                  <a:lnTo>
                    <a:pt x="16" y="157"/>
                  </a:lnTo>
                  <a:lnTo>
                    <a:pt x="16" y="155"/>
                  </a:lnTo>
                  <a:lnTo>
                    <a:pt x="17" y="150"/>
                  </a:lnTo>
                  <a:lnTo>
                    <a:pt x="21" y="144"/>
                  </a:lnTo>
                  <a:lnTo>
                    <a:pt x="24" y="143"/>
                  </a:lnTo>
                  <a:lnTo>
                    <a:pt x="21" y="142"/>
                  </a:lnTo>
                  <a:lnTo>
                    <a:pt x="21" y="139"/>
                  </a:lnTo>
                  <a:lnTo>
                    <a:pt x="20" y="135"/>
                  </a:lnTo>
                  <a:lnTo>
                    <a:pt x="20" y="132"/>
                  </a:lnTo>
                  <a:lnTo>
                    <a:pt x="20" y="126"/>
                  </a:lnTo>
                  <a:lnTo>
                    <a:pt x="21" y="124"/>
                  </a:lnTo>
                  <a:lnTo>
                    <a:pt x="22" y="121"/>
                  </a:lnTo>
                  <a:lnTo>
                    <a:pt x="24" y="120"/>
                  </a:lnTo>
                  <a:lnTo>
                    <a:pt x="24" y="105"/>
                  </a:lnTo>
                  <a:lnTo>
                    <a:pt x="21" y="105"/>
                  </a:lnTo>
                  <a:lnTo>
                    <a:pt x="18" y="103"/>
                  </a:lnTo>
                  <a:lnTo>
                    <a:pt x="16" y="102"/>
                  </a:lnTo>
                  <a:lnTo>
                    <a:pt x="15" y="99"/>
                  </a:lnTo>
                  <a:lnTo>
                    <a:pt x="12" y="94"/>
                  </a:lnTo>
                  <a:lnTo>
                    <a:pt x="11" y="87"/>
                  </a:lnTo>
                  <a:lnTo>
                    <a:pt x="11" y="80"/>
                  </a:lnTo>
                  <a:lnTo>
                    <a:pt x="12" y="75"/>
                  </a:lnTo>
                  <a:lnTo>
                    <a:pt x="13" y="72"/>
                  </a:lnTo>
                  <a:lnTo>
                    <a:pt x="16" y="70"/>
                  </a:lnTo>
                  <a:lnTo>
                    <a:pt x="18" y="69"/>
                  </a:lnTo>
                  <a:lnTo>
                    <a:pt x="21" y="67"/>
                  </a:lnTo>
                  <a:lnTo>
                    <a:pt x="22" y="39"/>
                  </a:lnTo>
                  <a:lnTo>
                    <a:pt x="20" y="39"/>
                  </a:lnTo>
                  <a:lnTo>
                    <a:pt x="18" y="39"/>
                  </a:lnTo>
                  <a:lnTo>
                    <a:pt x="16" y="38"/>
                  </a:lnTo>
                  <a:lnTo>
                    <a:pt x="15" y="36"/>
                  </a:lnTo>
                  <a:lnTo>
                    <a:pt x="9" y="31"/>
                  </a:lnTo>
                  <a:lnTo>
                    <a:pt x="6" y="25"/>
                  </a:lnTo>
                  <a:lnTo>
                    <a:pt x="3" y="18"/>
                  </a:lnTo>
                  <a:lnTo>
                    <a:pt x="2" y="11"/>
                  </a:lnTo>
                  <a:lnTo>
                    <a:pt x="0" y="5"/>
                  </a:lnTo>
                  <a:lnTo>
                    <a:pt x="3" y="2"/>
                  </a:lnTo>
                  <a:lnTo>
                    <a:pt x="27" y="0"/>
                  </a:lnTo>
                </a:path>
              </a:pathLst>
            </a:custGeom>
            <a:noFill/>
            <a:ln w="3175">
              <a:solidFill>
                <a:srgbClr val="004A8F"/>
              </a:solidFill>
              <a:round/>
              <a:headEnd/>
              <a:tailEnd/>
            </a:ln>
          </p:spPr>
          <p:txBody>
            <a:bodyPr/>
            <a:lstStyle/>
            <a:p>
              <a:pPr fontAlgn="t"/>
              <a:endParaRPr lang="en-US"/>
            </a:p>
          </p:txBody>
        </p:sp>
        <p:sp>
          <p:nvSpPr>
            <p:cNvPr id="43094" name="Line 342"/>
            <p:cNvSpPr>
              <a:spLocks noChangeShapeType="1"/>
            </p:cNvSpPr>
            <p:nvPr/>
          </p:nvSpPr>
          <p:spPr bwMode="auto">
            <a:xfrm flipV="1">
              <a:off x="4547" y="1487"/>
              <a:ext cx="8" cy="11"/>
            </a:xfrm>
            <a:prstGeom prst="line">
              <a:avLst/>
            </a:prstGeom>
            <a:noFill/>
            <a:ln w="3175">
              <a:solidFill>
                <a:srgbClr val="004A8F"/>
              </a:solidFill>
              <a:round/>
              <a:headEnd/>
              <a:tailEnd/>
            </a:ln>
          </p:spPr>
          <p:txBody>
            <a:bodyPr/>
            <a:lstStyle/>
            <a:p>
              <a:endParaRPr lang="en-US"/>
            </a:p>
          </p:txBody>
        </p:sp>
        <p:sp>
          <p:nvSpPr>
            <p:cNvPr id="43095" name="Line 343"/>
            <p:cNvSpPr>
              <a:spLocks noChangeShapeType="1"/>
            </p:cNvSpPr>
            <p:nvPr/>
          </p:nvSpPr>
          <p:spPr bwMode="auto">
            <a:xfrm>
              <a:off x="4555" y="1487"/>
              <a:ext cx="12" cy="9"/>
            </a:xfrm>
            <a:prstGeom prst="line">
              <a:avLst/>
            </a:prstGeom>
            <a:noFill/>
            <a:ln w="3175">
              <a:solidFill>
                <a:srgbClr val="004A8F"/>
              </a:solidFill>
              <a:round/>
              <a:headEnd/>
              <a:tailEnd/>
            </a:ln>
          </p:spPr>
          <p:txBody>
            <a:bodyPr/>
            <a:lstStyle/>
            <a:p>
              <a:endParaRPr lang="en-US"/>
            </a:p>
          </p:txBody>
        </p:sp>
        <p:sp>
          <p:nvSpPr>
            <p:cNvPr id="43096" name="Line 344"/>
            <p:cNvSpPr>
              <a:spLocks noChangeShapeType="1"/>
            </p:cNvSpPr>
            <p:nvPr/>
          </p:nvSpPr>
          <p:spPr bwMode="auto">
            <a:xfrm>
              <a:off x="4548" y="1487"/>
              <a:ext cx="17" cy="1"/>
            </a:xfrm>
            <a:prstGeom prst="line">
              <a:avLst/>
            </a:prstGeom>
            <a:noFill/>
            <a:ln w="3175">
              <a:solidFill>
                <a:srgbClr val="004A8F"/>
              </a:solidFill>
              <a:round/>
              <a:headEnd/>
              <a:tailEnd/>
            </a:ln>
          </p:spPr>
          <p:txBody>
            <a:bodyPr/>
            <a:lstStyle/>
            <a:p>
              <a:endParaRPr lang="en-US"/>
            </a:p>
          </p:txBody>
        </p:sp>
        <p:sp>
          <p:nvSpPr>
            <p:cNvPr id="43097" name="Line 345"/>
            <p:cNvSpPr>
              <a:spLocks noChangeShapeType="1"/>
            </p:cNvSpPr>
            <p:nvPr/>
          </p:nvSpPr>
          <p:spPr bwMode="auto">
            <a:xfrm>
              <a:off x="4531" y="1430"/>
              <a:ext cx="47" cy="1"/>
            </a:xfrm>
            <a:prstGeom prst="line">
              <a:avLst/>
            </a:prstGeom>
            <a:noFill/>
            <a:ln w="3175">
              <a:solidFill>
                <a:srgbClr val="004A8F"/>
              </a:solidFill>
              <a:round/>
              <a:headEnd/>
              <a:tailEnd/>
            </a:ln>
          </p:spPr>
          <p:txBody>
            <a:bodyPr/>
            <a:lstStyle/>
            <a:p>
              <a:endParaRPr lang="en-US"/>
            </a:p>
          </p:txBody>
        </p:sp>
        <p:sp>
          <p:nvSpPr>
            <p:cNvPr id="43098" name="Freeform 346"/>
            <p:cNvSpPr>
              <a:spLocks/>
            </p:cNvSpPr>
            <p:nvPr/>
          </p:nvSpPr>
          <p:spPr bwMode="auto">
            <a:xfrm>
              <a:off x="4548" y="1421"/>
              <a:ext cx="14" cy="10"/>
            </a:xfrm>
            <a:custGeom>
              <a:avLst/>
              <a:gdLst>
                <a:gd name="T0" fmla="*/ 0 w 59"/>
                <a:gd name="T1" fmla="*/ 0 h 40"/>
                <a:gd name="T2" fmla="*/ 27 w 59"/>
                <a:gd name="T3" fmla="*/ 0 h 40"/>
                <a:gd name="T4" fmla="*/ 54 w 59"/>
                <a:gd name="T5" fmla="*/ 0 h 40"/>
                <a:gd name="T6" fmla="*/ 56 w 59"/>
                <a:gd name="T7" fmla="*/ 19 h 40"/>
                <a:gd name="T8" fmla="*/ 59 w 59"/>
                <a:gd name="T9" fmla="*/ 40 h 40"/>
                <a:gd name="T10" fmla="*/ 0 60000 65536"/>
                <a:gd name="T11" fmla="*/ 0 60000 65536"/>
                <a:gd name="T12" fmla="*/ 0 60000 65536"/>
                <a:gd name="T13" fmla="*/ 0 60000 65536"/>
                <a:gd name="T14" fmla="*/ 0 60000 65536"/>
                <a:gd name="T15" fmla="*/ 0 w 59"/>
                <a:gd name="T16" fmla="*/ 0 h 40"/>
                <a:gd name="T17" fmla="*/ 59 w 59"/>
                <a:gd name="T18" fmla="*/ 40 h 40"/>
              </a:gdLst>
              <a:ahLst/>
              <a:cxnLst>
                <a:cxn ang="T10">
                  <a:pos x="T0" y="T1"/>
                </a:cxn>
                <a:cxn ang="T11">
                  <a:pos x="T2" y="T3"/>
                </a:cxn>
                <a:cxn ang="T12">
                  <a:pos x="T4" y="T5"/>
                </a:cxn>
                <a:cxn ang="T13">
                  <a:pos x="T6" y="T7"/>
                </a:cxn>
                <a:cxn ang="T14">
                  <a:pos x="T8" y="T9"/>
                </a:cxn>
              </a:cxnLst>
              <a:rect l="T15" t="T16" r="T17" b="T18"/>
              <a:pathLst>
                <a:path w="59" h="40">
                  <a:moveTo>
                    <a:pt x="0" y="0"/>
                  </a:moveTo>
                  <a:lnTo>
                    <a:pt x="27" y="0"/>
                  </a:lnTo>
                  <a:lnTo>
                    <a:pt x="54" y="0"/>
                  </a:lnTo>
                  <a:lnTo>
                    <a:pt x="56" y="19"/>
                  </a:lnTo>
                  <a:lnTo>
                    <a:pt x="59" y="40"/>
                  </a:lnTo>
                </a:path>
              </a:pathLst>
            </a:custGeom>
            <a:noFill/>
            <a:ln w="4763">
              <a:solidFill>
                <a:srgbClr val="004A8F"/>
              </a:solidFill>
              <a:round/>
              <a:headEnd/>
              <a:tailEnd/>
            </a:ln>
          </p:spPr>
          <p:txBody>
            <a:bodyPr/>
            <a:lstStyle/>
            <a:p>
              <a:pPr fontAlgn="t"/>
              <a:endParaRPr lang="en-US"/>
            </a:p>
          </p:txBody>
        </p:sp>
        <p:sp>
          <p:nvSpPr>
            <p:cNvPr id="43099" name="Freeform 347"/>
            <p:cNvSpPr>
              <a:spLocks/>
            </p:cNvSpPr>
            <p:nvPr/>
          </p:nvSpPr>
          <p:spPr bwMode="auto">
            <a:xfrm>
              <a:off x="4556" y="1431"/>
              <a:ext cx="6" cy="8"/>
            </a:xfrm>
            <a:custGeom>
              <a:avLst/>
              <a:gdLst>
                <a:gd name="T0" fmla="*/ 27 w 27"/>
                <a:gd name="T1" fmla="*/ 3 h 32"/>
                <a:gd name="T2" fmla="*/ 24 w 27"/>
                <a:gd name="T3" fmla="*/ 1 h 32"/>
                <a:gd name="T4" fmla="*/ 22 w 27"/>
                <a:gd name="T5" fmla="*/ 0 h 32"/>
                <a:gd name="T6" fmla="*/ 20 w 27"/>
                <a:gd name="T7" fmla="*/ 0 h 32"/>
                <a:gd name="T8" fmla="*/ 18 w 27"/>
                <a:gd name="T9" fmla="*/ 1 h 32"/>
                <a:gd name="T10" fmla="*/ 13 w 27"/>
                <a:gd name="T11" fmla="*/ 4 h 32"/>
                <a:gd name="T12" fmla="*/ 7 w 27"/>
                <a:gd name="T13" fmla="*/ 8 h 32"/>
                <a:gd name="T14" fmla="*/ 4 w 27"/>
                <a:gd name="T15" fmla="*/ 14 h 32"/>
                <a:gd name="T16" fmla="*/ 1 w 27"/>
                <a:gd name="T17" fmla="*/ 19 h 32"/>
                <a:gd name="T18" fmla="*/ 0 w 27"/>
                <a:gd name="T19" fmla="*/ 26 h 32"/>
                <a:gd name="T20" fmla="*/ 1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27" y="3"/>
                  </a:moveTo>
                  <a:lnTo>
                    <a:pt x="24" y="1"/>
                  </a:lnTo>
                  <a:lnTo>
                    <a:pt x="22" y="0"/>
                  </a:lnTo>
                  <a:lnTo>
                    <a:pt x="20" y="0"/>
                  </a:lnTo>
                  <a:lnTo>
                    <a:pt x="18" y="1"/>
                  </a:lnTo>
                  <a:lnTo>
                    <a:pt x="13" y="4"/>
                  </a:lnTo>
                  <a:lnTo>
                    <a:pt x="7" y="8"/>
                  </a:lnTo>
                  <a:lnTo>
                    <a:pt x="4" y="14"/>
                  </a:lnTo>
                  <a:lnTo>
                    <a:pt x="1" y="19"/>
                  </a:lnTo>
                  <a:lnTo>
                    <a:pt x="0" y="26"/>
                  </a:lnTo>
                  <a:lnTo>
                    <a:pt x="1" y="32"/>
                  </a:lnTo>
                </a:path>
              </a:pathLst>
            </a:custGeom>
            <a:noFill/>
            <a:ln w="4763">
              <a:solidFill>
                <a:srgbClr val="004A8F"/>
              </a:solidFill>
              <a:round/>
              <a:headEnd/>
              <a:tailEnd/>
            </a:ln>
          </p:spPr>
          <p:txBody>
            <a:bodyPr/>
            <a:lstStyle/>
            <a:p>
              <a:pPr fontAlgn="t"/>
              <a:endParaRPr lang="en-US"/>
            </a:p>
          </p:txBody>
        </p:sp>
        <p:sp>
          <p:nvSpPr>
            <p:cNvPr id="43100" name="Freeform 348"/>
            <p:cNvSpPr>
              <a:spLocks/>
            </p:cNvSpPr>
            <p:nvPr/>
          </p:nvSpPr>
          <p:spPr bwMode="auto">
            <a:xfrm>
              <a:off x="4545" y="1421"/>
              <a:ext cx="11" cy="18"/>
            </a:xfrm>
            <a:custGeom>
              <a:avLst/>
              <a:gdLst>
                <a:gd name="T0" fmla="*/ 42 w 42"/>
                <a:gd name="T1" fmla="*/ 69 h 69"/>
                <a:gd name="T2" fmla="*/ 9 w 42"/>
                <a:gd name="T3" fmla="*/ 68 h 69"/>
                <a:gd name="T4" fmla="*/ 0 w 42"/>
                <a:gd name="T5" fmla="*/ 42 h 69"/>
                <a:gd name="T6" fmla="*/ 5 w 42"/>
                <a:gd name="T7" fmla="*/ 20 h 69"/>
                <a:gd name="T8" fmla="*/ 9 w 42"/>
                <a:gd name="T9" fmla="*/ 0 h 69"/>
                <a:gd name="T10" fmla="*/ 0 60000 65536"/>
                <a:gd name="T11" fmla="*/ 0 60000 65536"/>
                <a:gd name="T12" fmla="*/ 0 60000 65536"/>
                <a:gd name="T13" fmla="*/ 0 60000 65536"/>
                <a:gd name="T14" fmla="*/ 0 60000 65536"/>
                <a:gd name="T15" fmla="*/ 0 w 42"/>
                <a:gd name="T16" fmla="*/ 0 h 69"/>
                <a:gd name="T17" fmla="*/ 42 w 42"/>
                <a:gd name="T18" fmla="*/ 69 h 69"/>
              </a:gdLst>
              <a:ahLst/>
              <a:cxnLst>
                <a:cxn ang="T10">
                  <a:pos x="T0" y="T1"/>
                </a:cxn>
                <a:cxn ang="T11">
                  <a:pos x="T2" y="T3"/>
                </a:cxn>
                <a:cxn ang="T12">
                  <a:pos x="T4" y="T5"/>
                </a:cxn>
                <a:cxn ang="T13">
                  <a:pos x="T6" y="T7"/>
                </a:cxn>
                <a:cxn ang="T14">
                  <a:pos x="T8" y="T9"/>
                </a:cxn>
              </a:cxnLst>
              <a:rect l="T15" t="T16" r="T17" b="T18"/>
              <a:pathLst>
                <a:path w="42" h="69">
                  <a:moveTo>
                    <a:pt x="42" y="69"/>
                  </a:moveTo>
                  <a:lnTo>
                    <a:pt x="9" y="68"/>
                  </a:lnTo>
                  <a:lnTo>
                    <a:pt x="0" y="42"/>
                  </a:lnTo>
                  <a:lnTo>
                    <a:pt x="5" y="20"/>
                  </a:lnTo>
                  <a:lnTo>
                    <a:pt x="9" y="0"/>
                  </a:lnTo>
                </a:path>
              </a:pathLst>
            </a:custGeom>
            <a:noFill/>
            <a:ln w="4763">
              <a:solidFill>
                <a:srgbClr val="004A8F"/>
              </a:solidFill>
              <a:round/>
              <a:headEnd/>
              <a:tailEnd/>
            </a:ln>
          </p:spPr>
          <p:txBody>
            <a:bodyPr/>
            <a:lstStyle/>
            <a:p>
              <a:pPr fontAlgn="t"/>
              <a:endParaRPr lang="en-US"/>
            </a:p>
          </p:txBody>
        </p:sp>
        <p:sp>
          <p:nvSpPr>
            <p:cNvPr id="43101" name="Freeform 349"/>
            <p:cNvSpPr>
              <a:spLocks/>
            </p:cNvSpPr>
            <p:nvPr/>
          </p:nvSpPr>
          <p:spPr bwMode="auto">
            <a:xfrm>
              <a:off x="4547" y="1420"/>
              <a:ext cx="16" cy="11"/>
            </a:xfrm>
            <a:custGeom>
              <a:avLst/>
              <a:gdLst>
                <a:gd name="T0" fmla="*/ 0 w 62"/>
                <a:gd name="T1" fmla="*/ 1 h 42"/>
                <a:gd name="T2" fmla="*/ 0 w 62"/>
                <a:gd name="T3" fmla="*/ 0 h 42"/>
                <a:gd name="T4" fmla="*/ 29 w 62"/>
                <a:gd name="T5" fmla="*/ 0 h 42"/>
                <a:gd name="T6" fmla="*/ 57 w 62"/>
                <a:gd name="T7" fmla="*/ 0 h 42"/>
                <a:gd name="T8" fmla="*/ 57 w 62"/>
                <a:gd name="T9" fmla="*/ 1 h 42"/>
                <a:gd name="T10" fmla="*/ 59 w 62"/>
                <a:gd name="T11" fmla="*/ 20 h 42"/>
                <a:gd name="T12" fmla="*/ 62 w 62"/>
                <a:gd name="T13" fmla="*/ 42 h 42"/>
                <a:gd name="T14" fmla="*/ 0 60000 65536"/>
                <a:gd name="T15" fmla="*/ 0 60000 65536"/>
                <a:gd name="T16" fmla="*/ 0 60000 65536"/>
                <a:gd name="T17" fmla="*/ 0 60000 65536"/>
                <a:gd name="T18" fmla="*/ 0 60000 65536"/>
                <a:gd name="T19" fmla="*/ 0 60000 65536"/>
                <a:gd name="T20" fmla="*/ 0 60000 65536"/>
                <a:gd name="T21" fmla="*/ 0 w 62"/>
                <a:gd name="T22" fmla="*/ 0 h 42"/>
                <a:gd name="T23" fmla="*/ 62 w 62"/>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2">
                  <a:moveTo>
                    <a:pt x="0" y="1"/>
                  </a:moveTo>
                  <a:lnTo>
                    <a:pt x="0" y="0"/>
                  </a:lnTo>
                  <a:lnTo>
                    <a:pt x="29" y="0"/>
                  </a:lnTo>
                  <a:lnTo>
                    <a:pt x="57" y="0"/>
                  </a:lnTo>
                  <a:lnTo>
                    <a:pt x="57" y="1"/>
                  </a:lnTo>
                  <a:lnTo>
                    <a:pt x="59" y="20"/>
                  </a:lnTo>
                  <a:lnTo>
                    <a:pt x="62" y="42"/>
                  </a:lnTo>
                </a:path>
              </a:pathLst>
            </a:custGeom>
            <a:noFill/>
            <a:ln w="4763">
              <a:solidFill>
                <a:srgbClr val="004A8F"/>
              </a:solidFill>
              <a:round/>
              <a:headEnd/>
              <a:tailEnd/>
            </a:ln>
          </p:spPr>
          <p:txBody>
            <a:bodyPr/>
            <a:lstStyle/>
            <a:p>
              <a:pPr fontAlgn="t"/>
              <a:endParaRPr lang="en-US"/>
            </a:p>
          </p:txBody>
        </p:sp>
        <p:sp>
          <p:nvSpPr>
            <p:cNvPr id="43102" name="Freeform 350"/>
            <p:cNvSpPr>
              <a:spLocks/>
            </p:cNvSpPr>
            <p:nvPr/>
          </p:nvSpPr>
          <p:spPr bwMode="auto">
            <a:xfrm>
              <a:off x="4555" y="1431"/>
              <a:ext cx="8" cy="8"/>
            </a:xfrm>
            <a:custGeom>
              <a:avLst/>
              <a:gdLst>
                <a:gd name="T0" fmla="*/ 30 w 30"/>
                <a:gd name="T1" fmla="*/ 1 h 33"/>
                <a:gd name="T2" fmla="*/ 29 w 30"/>
                <a:gd name="T3" fmla="*/ 0 h 33"/>
                <a:gd name="T4" fmla="*/ 26 w 30"/>
                <a:gd name="T5" fmla="*/ 0 h 33"/>
                <a:gd name="T6" fmla="*/ 24 w 30"/>
                <a:gd name="T7" fmla="*/ 0 h 33"/>
                <a:gd name="T8" fmla="*/ 21 w 30"/>
                <a:gd name="T9" fmla="*/ 1 h 33"/>
                <a:gd name="T10" fmla="*/ 16 w 30"/>
                <a:gd name="T11" fmla="*/ 5 h 33"/>
                <a:gd name="T12" fmla="*/ 12 w 30"/>
                <a:gd name="T13" fmla="*/ 10 h 33"/>
                <a:gd name="T14" fmla="*/ 12 w 30"/>
                <a:gd name="T15" fmla="*/ 10 h 33"/>
                <a:gd name="T16" fmla="*/ 11 w 30"/>
                <a:gd name="T17" fmla="*/ 10 h 33"/>
                <a:gd name="T18" fmla="*/ 7 w 30"/>
                <a:gd name="T19" fmla="*/ 15 h 33"/>
                <a:gd name="T20" fmla="*/ 4 w 30"/>
                <a:gd name="T21" fmla="*/ 22 h 33"/>
                <a:gd name="T22" fmla="*/ 2 w 30"/>
                <a:gd name="T23" fmla="*/ 27 h 33"/>
                <a:gd name="T24" fmla="*/ 3 w 30"/>
                <a:gd name="T25" fmla="*/ 33 h 33"/>
                <a:gd name="T26" fmla="*/ 2 w 30"/>
                <a:gd name="T27" fmla="*/ 33 h 33"/>
                <a:gd name="T28" fmla="*/ 0 w 30"/>
                <a:gd name="T29" fmla="*/ 33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33"/>
                <a:gd name="T47" fmla="*/ 30 w 30"/>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33">
                  <a:moveTo>
                    <a:pt x="30" y="1"/>
                  </a:moveTo>
                  <a:lnTo>
                    <a:pt x="29" y="0"/>
                  </a:lnTo>
                  <a:lnTo>
                    <a:pt x="26" y="0"/>
                  </a:lnTo>
                  <a:lnTo>
                    <a:pt x="24" y="0"/>
                  </a:lnTo>
                  <a:lnTo>
                    <a:pt x="21" y="1"/>
                  </a:lnTo>
                  <a:lnTo>
                    <a:pt x="16" y="5"/>
                  </a:lnTo>
                  <a:lnTo>
                    <a:pt x="12" y="10"/>
                  </a:lnTo>
                  <a:lnTo>
                    <a:pt x="11" y="10"/>
                  </a:lnTo>
                  <a:lnTo>
                    <a:pt x="7" y="15"/>
                  </a:lnTo>
                  <a:lnTo>
                    <a:pt x="4" y="22"/>
                  </a:lnTo>
                  <a:lnTo>
                    <a:pt x="2" y="27"/>
                  </a:lnTo>
                  <a:lnTo>
                    <a:pt x="3" y="33"/>
                  </a:lnTo>
                  <a:lnTo>
                    <a:pt x="2" y="33"/>
                  </a:lnTo>
                  <a:lnTo>
                    <a:pt x="0" y="33"/>
                  </a:lnTo>
                </a:path>
              </a:pathLst>
            </a:custGeom>
            <a:noFill/>
            <a:ln w="4763">
              <a:solidFill>
                <a:srgbClr val="004A8F"/>
              </a:solidFill>
              <a:round/>
              <a:headEnd/>
              <a:tailEnd/>
            </a:ln>
          </p:spPr>
          <p:txBody>
            <a:bodyPr/>
            <a:lstStyle/>
            <a:p>
              <a:pPr fontAlgn="t"/>
              <a:endParaRPr lang="en-US"/>
            </a:p>
          </p:txBody>
        </p:sp>
        <p:sp>
          <p:nvSpPr>
            <p:cNvPr id="43103" name="Freeform 351"/>
            <p:cNvSpPr>
              <a:spLocks/>
            </p:cNvSpPr>
            <p:nvPr/>
          </p:nvSpPr>
          <p:spPr bwMode="auto">
            <a:xfrm>
              <a:off x="4545" y="1421"/>
              <a:ext cx="10" cy="18"/>
            </a:xfrm>
            <a:custGeom>
              <a:avLst/>
              <a:gdLst>
                <a:gd name="T0" fmla="*/ 41 w 41"/>
                <a:gd name="T1" fmla="*/ 73 h 73"/>
                <a:gd name="T2" fmla="*/ 9 w 41"/>
                <a:gd name="T3" fmla="*/ 72 h 73"/>
                <a:gd name="T4" fmla="*/ 0 w 41"/>
                <a:gd name="T5" fmla="*/ 44 h 73"/>
                <a:gd name="T6" fmla="*/ 4 w 41"/>
                <a:gd name="T7" fmla="*/ 23 h 73"/>
                <a:gd name="T8" fmla="*/ 9 w 41"/>
                <a:gd name="T9" fmla="*/ 0 h 73"/>
                <a:gd name="T10" fmla="*/ 0 60000 65536"/>
                <a:gd name="T11" fmla="*/ 0 60000 65536"/>
                <a:gd name="T12" fmla="*/ 0 60000 65536"/>
                <a:gd name="T13" fmla="*/ 0 60000 65536"/>
                <a:gd name="T14" fmla="*/ 0 60000 65536"/>
                <a:gd name="T15" fmla="*/ 0 w 41"/>
                <a:gd name="T16" fmla="*/ 0 h 73"/>
                <a:gd name="T17" fmla="*/ 41 w 41"/>
                <a:gd name="T18" fmla="*/ 73 h 73"/>
              </a:gdLst>
              <a:ahLst/>
              <a:cxnLst>
                <a:cxn ang="T10">
                  <a:pos x="T0" y="T1"/>
                </a:cxn>
                <a:cxn ang="T11">
                  <a:pos x="T2" y="T3"/>
                </a:cxn>
                <a:cxn ang="T12">
                  <a:pos x="T4" y="T5"/>
                </a:cxn>
                <a:cxn ang="T13">
                  <a:pos x="T6" y="T7"/>
                </a:cxn>
                <a:cxn ang="T14">
                  <a:pos x="T8" y="T9"/>
                </a:cxn>
              </a:cxnLst>
              <a:rect l="T15" t="T16" r="T17" b="T18"/>
              <a:pathLst>
                <a:path w="41" h="73">
                  <a:moveTo>
                    <a:pt x="41" y="73"/>
                  </a:moveTo>
                  <a:lnTo>
                    <a:pt x="9" y="72"/>
                  </a:lnTo>
                  <a:lnTo>
                    <a:pt x="0" y="44"/>
                  </a:lnTo>
                  <a:lnTo>
                    <a:pt x="4" y="23"/>
                  </a:lnTo>
                  <a:lnTo>
                    <a:pt x="9" y="0"/>
                  </a:lnTo>
                </a:path>
              </a:pathLst>
            </a:custGeom>
            <a:noFill/>
            <a:ln w="4763">
              <a:solidFill>
                <a:srgbClr val="004A8F"/>
              </a:solidFill>
              <a:round/>
              <a:headEnd/>
              <a:tailEnd/>
            </a:ln>
          </p:spPr>
          <p:txBody>
            <a:bodyPr/>
            <a:lstStyle/>
            <a:p>
              <a:pPr fontAlgn="t"/>
              <a:endParaRPr lang="en-US"/>
            </a:p>
          </p:txBody>
        </p:sp>
        <p:sp>
          <p:nvSpPr>
            <p:cNvPr id="43104" name="Freeform 352"/>
            <p:cNvSpPr>
              <a:spLocks/>
            </p:cNvSpPr>
            <p:nvPr/>
          </p:nvSpPr>
          <p:spPr bwMode="auto">
            <a:xfrm>
              <a:off x="4547" y="1420"/>
              <a:ext cx="16" cy="11"/>
            </a:xfrm>
            <a:custGeom>
              <a:avLst/>
              <a:gdLst>
                <a:gd name="T0" fmla="*/ 0 w 65"/>
                <a:gd name="T1" fmla="*/ 2 h 44"/>
                <a:gd name="T2" fmla="*/ 1 w 65"/>
                <a:gd name="T3" fmla="*/ 0 h 44"/>
                <a:gd name="T4" fmla="*/ 31 w 65"/>
                <a:gd name="T5" fmla="*/ 0 h 44"/>
                <a:gd name="T6" fmla="*/ 60 w 65"/>
                <a:gd name="T7" fmla="*/ 0 h 44"/>
                <a:gd name="T8" fmla="*/ 61 w 65"/>
                <a:gd name="T9" fmla="*/ 2 h 44"/>
                <a:gd name="T10" fmla="*/ 64 w 65"/>
                <a:gd name="T11" fmla="*/ 21 h 44"/>
                <a:gd name="T12" fmla="*/ 65 w 65"/>
                <a:gd name="T13" fmla="*/ 44 h 44"/>
                <a:gd name="T14" fmla="*/ 0 60000 65536"/>
                <a:gd name="T15" fmla="*/ 0 60000 65536"/>
                <a:gd name="T16" fmla="*/ 0 60000 65536"/>
                <a:gd name="T17" fmla="*/ 0 60000 65536"/>
                <a:gd name="T18" fmla="*/ 0 60000 65536"/>
                <a:gd name="T19" fmla="*/ 0 60000 65536"/>
                <a:gd name="T20" fmla="*/ 0 60000 65536"/>
                <a:gd name="T21" fmla="*/ 0 w 65"/>
                <a:gd name="T22" fmla="*/ 0 h 44"/>
                <a:gd name="T23" fmla="*/ 65 w 65"/>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44">
                  <a:moveTo>
                    <a:pt x="0" y="2"/>
                  </a:moveTo>
                  <a:lnTo>
                    <a:pt x="1" y="0"/>
                  </a:lnTo>
                  <a:lnTo>
                    <a:pt x="31" y="0"/>
                  </a:lnTo>
                  <a:lnTo>
                    <a:pt x="60" y="0"/>
                  </a:lnTo>
                  <a:lnTo>
                    <a:pt x="61" y="2"/>
                  </a:lnTo>
                  <a:lnTo>
                    <a:pt x="64" y="21"/>
                  </a:lnTo>
                  <a:lnTo>
                    <a:pt x="65" y="44"/>
                  </a:lnTo>
                </a:path>
              </a:pathLst>
            </a:custGeom>
            <a:noFill/>
            <a:ln w="4763">
              <a:solidFill>
                <a:srgbClr val="004A8F"/>
              </a:solidFill>
              <a:round/>
              <a:headEnd/>
              <a:tailEnd/>
            </a:ln>
          </p:spPr>
          <p:txBody>
            <a:bodyPr/>
            <a:lstStyle/>
            <a:p>
              <a:pPr fontAlgn="t"/>
              <a:endParaRPr lang="en-US"/>
            </a:p>
          </p:txBody>
        </p:sp>
        <p:sp>
          <p:nvSpPr>
            <p:cNvPr id="43105" name="Freeform 353"/>
            <p:cNvSpPr>
              <a:spLocks/>
            </p:cNvSpPr>
            <p:nvPr/>
          </p:nvSpPr>
          <p:spPr bwMode="auto">
            <a:xfrm>
              <a:off x="4555" y="1430"/>
              <a:ext cx="8" cy="9"/>
            </a:xfrm>
            <a:custGeom>
              <a:avLst/>
              <a:gdLst>
                <a:gd name="T0" fmla="*/ 32 w 32"/>
                <a:gd name="T1" fmla="*/ 1 h 36"/>
                <a:gd name="T2" fmla="*/ 31 w 32"/>
                <a:gd name="T3" fmla="*/ 0 h 36"/>
                <a:gd name="T4" fmla="*/ 28 w 32"/>
                <a:gd name="T5" fmla="*/ 0 h 36"/>
                <a:gd name="T6" fmla="*/ 27 w 32"/>
                <a:gd name="T7" fmla="*/ 1 h 36"/>
                <a:gd name="T8" fmla="*/ 25 w 32"/>
                <a:gd name="T9" fmla="*/ 2 h 36"/>
                <a:gd name="T10" fmla="*/ 19 w 32"/>
                <a:gd name="T11" fmla="*/ 7 h 36"/>
                <a:gd name="T12" fmla="*/ 16 w 32"/>
                <a:gd name="T13" fmla="*/ 13 h 36"/>
                <a:gd name="T14" fmla="*/ 14 w 32"/>
                <a:gd name="T15" fmla="*/ 13 h 36"/>
                <a:gd name="T16" fmla="*/ 13 w 32"/>
                <a:gd name="T17" fmla="*/ 14 h 36"/>
                <a:gd name="T18" fmla="*/ 9 w 32"/>
                <a:gd name="T19" fmla="*/ 19 h 36"/>
                <a:gd name="T20" fmla="*/ 5 w 32"/>
                <a:gd name="T21" fmla="*/ 24 h 36"/>
                <a:gd name="T22" fmla="*/ 4 w 32"/>
                <a:gd name="T23" fmla="*/ 31 h 36"/>
                <a:gd name="T24" fmla="*/ 3 w 32"/>
                <a:gd name="T25" fmla="*/ 36 h 36"/>
                <a:gd name="T26" fmla="*/ 0 w 32"/>
                <a:gd name="T27" fmla="*/ 36 h 36"/>
                <a:gd name="T28" fmla="*/ 0 w 32"/>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6"/>
                <a:gd name="T47" fmla="*/ 32 w 32"/>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6">
                  <a:moveTo>
                    <a:pt x="32" y="1"/>
                  </a:moveTo>
                  <a:lnTo>
                    <a:pt x="31" y="0"/>
                  </a:lnTo>
                  <a:lnTo>
                    <a:pt x="28" y="0"/>
                  </a:lnTo>
                  <a:lnTo>
                    <a:pt x="27" y="1"/>
                  </a:lnTo>
                  <a:lnTo>
                    <a:pt x="25" y="2"/>
                  </a:lnTo>
                  <a:lnTo>
                    <a:pt x="19" y="7"/>
                  </a:lnTo>
                  <a:lnTo>
                    <a:pt x="16" y="13"/>
                  </a:lnTo>
                  <a:lnTo>
                    <a:pt x="14" y="13"/>
                  </a:lnTo>
                  <a:lnTo>
                    <a:pt x="13" y="14"/>
                  </a:lnTo>
                  <a:lnTo>
                    <a:pt x="9" y="19"/>
                  </a:lnTo>
                  <a:lnTo>
                    <a:pt x="5" y="24"/>
                  </a:lnTo>
                  <a:lnTo>
                    <a:pt x="4" y="31"/>
                  </a:lnTo>
                  <a:lnTo>
                    <a:pt x="3" y="36"/>
                  </a:lnTo>
                  <a:lnTo>
                    <a:pt x="0" y="36"/>
                  </a:lnTo>
                </a:path>
              </a:pathLst>
            </a:custGeom>
            <a:noFill/>
            <a:ln w="4763">
              <a:solidFill>
                <a:srgbClr val="004A8F"/>
              </a:solidFill>
              <a:round/>
              <a:headEnd/>
              <a:tailEnd/>
            </a:ln>
          </p:spPr>
          <p:txBody>
            <a:bodyPr/>
            <a:lstStyle/>
            <a:p>
              <a:pPr fontAlgn="t"/>
              <a:endParaRPr lang="en-US"/>
            </a:p>
          </p:txBody>
        </p:sp>
        <p:sp>
          <p:nvSpPr>
            <p:cNvPr id="43106" name="Freeform 354"/>
            <p:cNvSpPr>
              <a:spLocks/>
            </p:cNvSpPr>
            <p:nvPr/>
          </p:nvSpPr>
          <p:spPr bwMode="auto">
            <a:xfrm>
              <a:off x="4545" y="1420"/>
              <a:ext cx="10" cy="19"/>
            </a:xfrm>
            <a:custGeom>
              <a:avLst/>
              <a:gdLst>
                <a:gd name="T0" fmla="*/ 41 w 41"/>
                <a:gd name="T1" fmla="*/ 77 h 77"/>
                <a:gd name="T2" fmla="*/ 8 w 41"/>
                <a:gd name="T3" fmla="*/ 74 h 77"/>
                <a:gd name="T4" fmla="*/ 0 w 41"/>
                <a:gd name="T5" fmla="*/ 45 h 77"/>
                <a:gd name="T6" fmla="*/ 4 w 41"/>
                <a:gd name="T7" fmla="*/ 25 h 77"/>
                <a:gd name="T8" fmla="*/ 8 w 41"/>
                <a:gd name="T9" fmla="*/ 0 h 77"/>
                <a:gd name="T10" fmla="*/ 0 60000 65536"/>
                <a:gd name="T11" fmla="*/ 0 60000 65536"/>
                <a:gd name="T12" fmla="*/ 0 60000 65536"/>
                <a:gd name="T13" fmla="*/ 0 60000 65536"/>
                <a:gd name="T14" fmla="*/ 0 60000 65536"/>
                <a:gd name="T15" fmla="*/ 0 w 41"/>
                <a:gd name="T16" fmla="*/ 0 h 77"/>
                <a:gd name="T17" fmla="*/ 41 w 41"/>
                <a:gd name="T18" fmla="*/ 77 h 77"/>
              </a:gdLst>
              <a:ahLst/>
              <a:cxnLst>
                <a:cxn ang="T10">
                  <a:pos x="T0" y="T1"/>
                </a:cxn>
                <a:cxn ang="T11">
                  <a:pos x="T2" y="T3"/>
                </a:cxn>
                <a:cxn ang="T12">
                  <a:pos x="T4" y="T5"/>
                </a:cxn>
                <a:cxn ang="T13">
                  <a:pos x="T6" y="T7"/>
                </a:cxn>
                <a:cxn ang="T14">
                  <a:pos x="T8" y="T9"/>
                </a:cxn>
              </a:cxnLst>
              <a:rect l="T15" t="T16" r="T17" b="T18"/>
              <a:pathLst>
                <a:path w="41" h="77">
                  <a:moveTo>
                    <a:pt x="41" y="77"/>
                  </a:moveTo>
                  <a:lnTo>
                    <a:pt x="8" y="74"/>
                  </a:lnTo>
                  <a:lnTo>
                    <a:pt x="0" y="45"/>
                  </a:lnTo>
                  <a:lnTo>
                    <a:pt x="4" y="25"/>
                  </a:lnTo>
                  <a:lnTo>
                    <a:pt x="8" y="0"/>
                  </a:lnTo>
                </a:path>
              </a:pathLst>
            </a:custGeom>
            <a:noFill/>
            <a:ln w="4763">
              <a:solidFill>
                <a:srgbClr val="004A8F"/>
              </a:solidFill>
              <a:round/>
              <a:headEnd/>
              <a:tailEnd/>
            </a:ln>
          </p:spPr>
          <p:txBody>
            <a:bodyPr/>
            <a:lstStyle/>
            <a:p>
              <a:pPr fontAlgn="t"/>
              <a:endParaRPr lang="en-US"/>
            </a:p>
          </p:txBody>
        </p:sp>
        <p:sp>
          <p:nvSpPr>
            <p:cNvPr id="43107" name="Freeform 355"/>
            <p:cNvSpPr>
              <a:spLocks/>
            </p:cNvSpPr>
            <p:nvPr/>
          </p:nvSpPr>
          <p:spPr bwMode="auto">
            <a:xfrm>
              <a:off x="4546" y="1419"/>
              <a:ext cx="18" cy="11"/>
            </a:xfrm>
            <a:custGeom>
              <a:avLst/>
              <a:gdLst>
                <a:gd name="T0" fmla="*/ 0 w 71"/>
                <a:gd name="T1" fmla="*/ 4 h 47"/>
                <a:gd name="T2" fmla="*/ 4 w 71"/>
                <a:gd name="T3" fmla="*/ 0 h 47"/>
                <a:gd name="T4" fmla="*/ 34 w 71"/>
                <a:gd name="T5" fmla="*/ 0 h 47"/>
                <a:gd name="T6" fmla="*/ 64 w 71"/>
                <a:gd name="T7" fmla="*/ 2 h 47"/>
                <a:gd name="T8" fmla="*/ 66 w 71"/>
                <a:gd name="T9" fmla="*/ 4 h 47"/>
                <a:gd name="T10" fmla="*/ 68 w 71"/>
                <a:gd name="T11" fmla="*/ 21 h 47"/>
                <a:gd name="T12" fmla="*/ 71 w 71"/>
                <a:gd name="T13" fmla="*/ 47 h 47"/>
                <a:gd name="T14" fmla="*/ 0 60000 65536"/>
                <a:gd name="T15" fmla="*/ 0 60000 65536"/>
                <a:gd name="T16" fmla="*/ 0 60000 65536"/>
                <a:gd name="T17" fmla="*/ 0 60000 65536"/>
                <a:gd name="T18" fmla="*/ 0 60000 65536"/>
                <a:gd name="T19" fmla="*/ 0 60000 65536"/>
                <a:gd name="T20" fmla="*/ 0 60000 65536"/>
                <a:gd name="T21" fmla="*/ 0 w 71"/>
                <a:gd name="T22" fmla="*/ 0 h 47"/>
                <a:gd name="T23" fmla="*/ 71 w 7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7">
                  <a:moveTo>
                    <a:pt x="0" y="4"/>
                  </a:moveTo>
                  <a:lnTo>
                    <a:pt x="4" y="0"/>
                  </a:lnTo>
                  <a:lnTo>
                    <a:pt x="34" y="0"/>
                  </a:lnTo>
                  <a:lnTo>
                    <a:pt x="64" y="2"/>
                  </a:lnTo>
                  <a:lnTo>
                    <a:pt x="66" y="4"/>
                  </a:lnTo>
                  <a:lnTo>
                    <a:pt x="68" y="21"/>
                  </a:lnTo>
                  <a:lnTo>
                    <a:pt x="71" y="47"/>
                  </a:lnTo>
                </a:path>
              </a:pathLst>
            </a:custGeom>
            <a:noFill/>
            <a:ln w="4763">
              <a:solidFill>
                <a:srgbClr val="004A8F"/>
              </a:solidFill>
              <a:round/>
              <a:headEnd/>
              <a:tailEnd/>
            </a:ln>
          </p:spPr>
          <p:txBody>
            <a:bodyPr/>
            <a:lstStyle/>
            <a:p>
              <a:pPr fontAlgn="t"/>
              <a:endParaRPr lang="en-US"/>
            </a:p>
          </p:txBody>
        </p:sp>
        <p:sp>
          <p:nvSpPr>
            <p:cNvPr id="43108" name="Freeform 356"/>
            <p:cNvSpPr>
              <a:spLocks/>
            </p:cNvSpPr>
            <p:nvPr/>
          </p:nvSpPr>
          <p:spPr bwMode="auto">
            <a:xfrm>
              <a:off x="4554" y="1430"/>
              <a:ext cx="10" cy="10"/>
            </a:xfrm>
            <a:custGeom>
              <a:avLst/>
              <a:gdLst>
                <a:gd name="T0" fmla="*/ 37 w 37"/>
                <a:gd name="T1" fmla="*/ 0 h 37"/>
                <a:gd name="T2" fmla="*/ 34 w 37"/>
                <a:gd name="T3" fmla="*/ 0 h 37"/>
                <a:gd name="T4" fmla="*/ 33 w 37"/>
                <a:gd name="T5" fmla="*/ 0 h 37"/>
                <a:gd name="T6" fmla="*/ 30 w 37"/>
                <a:gd name="T7" fmla="*/ 1 h 37"/>
                <a:gd name="T8" fmla="*/ 28 w 37"/>
                <a:gd name="T9" fmla="*/ 4 h 37"/>
                <a:gd name="T10" fmla="*/ 24 w 37"/>
                <a:gd name="T11" fmla="*/ 9 h 37"/>
                <a:gd name="T12" fmla="*/ 20 w 37"/>
                <a:gd name="T13" fmla="*/ 14 h 37"/>
                <a:gd name="T14" fmla="*/ 19 w 37"/>
                <a:gd name="T15" fmla="*/ 15 h 37"/>
                <a:gd name="T16" fmla="*/ 16 w 37"/>
                <a:gd name="T17" fmla="*/ 16 h 37"/>
                <a:gd name="T18" fmla="*/ 12 w 37"/>
                <a:gd name="T19" fmla="*/ 22 h 37"/>
                <a:gd name="T20" fmla="*/ 9 w 37"/>
                <a:gd name="T21" fmla="*/ 27 h 37"/>
                <a:gd name="T22" fmla="*/ 6 w 37"/>
                <a:gd name="T23" fmla="*/ 32 h 37"/>
                <a:gd name="T24" fmla="*/ 5 w 37"/>
                <a:gd name="T25" fmla="*/ 37 h 37"/>
                <a:gd name="T26" fmla="*/ 1 w 37"/>
                <a:gd name="T27" fmla="*/ 37 h 37"/>
                <a:gd name="T28" fmla="*/ 0 w 37"/>
                <a:gd name="T29" fmla="*/ 37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
                <a:gd name="T46" fmla="*/ 0 h 37"/>
                <a:gd name="T47" fmla="*/ 37 w 37"/>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 h="37">
                  <a:moveTo>
                    <a:pt x="37" y="0"/>
                  </a:moveTo>
                  <a:lnTo>
                    <a:pt x="34" y="0"/>
                  </a:lnTo>
                  <a:lnTo>
                    <a:pt x="33" y="0"/>
                  </a:lnTo>
                  <a:lnTo>
                    <a:pt x="30" y="1"/>
                  </a:lnTo>
                  <a:lnTo>
                    <a:pt x="28" y="4"/>
                  </a:lnTo>
                  <a:lnTo>
                    <a:pt x="24" y="9"/>
                  </a:lnTo>
                  <a:lnTo>
                    <a:pt x="20" y="14"/>
                  </a:lnTo>
                  <a:lnTo>
                    <a:pt x="19" y="15"/>
                  </a:lnTo>
                  <a:lnTo>
                    <a:pt x="16" y="16"/>
                  </a:lnTo>
                  <a:lnTo>
                    <a:pt x="12" y="22"/>
                  </a:lnTo>
                  <a:lnTo>
                    <a:pt x="9" y="27"/>
                  </a:lnTo>
                  <a:lnTo>
                    <a:pt x="6" y="32"/>
                  </a:lnTo>
                  <a:lnTo>
                    <a:pt x="5" y="37"/>
                  </a:lnTo>
                  <a:lnTo>
                    <a:pt x="1" y="37"/>
                  </a:lnTo>
                  <a:lnTo>
                    <a:pt x="0" y="37"/>
                  </a:lnTo>
                </a:path>
              </a:pathLst>
            </a:custGeom>
            <a:noFill/>
            <a:ln w="4763">
              <a:solidFill>
                <a:srgbClr val="004A8F"/>
              </a:solidFill>
              <a:round/>
              <a:headEnd/>
              <a:tailEnd/>
            </a:ln>
          </p:spPr>
          <p:txBody>
            <a:bodyPr/>
            <a:lstStyle/>
            <a:p>
              <a:pPr fontAlgn="t"/>
              <a:endParaRPr lang="en-US"/>
            </a:p>
          </p:txBody>
        </p:sp>
        <p:sp>
          <p:nvSpPr>
            <p:cNvPr id="43109" name="Freeform 357"/>
            <p:cNvSpPr>
              <a:spLocks/>
            </p:cNvSpPr>
            <p:nvPr/>
          </p:nvSpPr>
          <p:spPr bwMode="auto">
            <a:xfrm>
              <a:off x="4544" y="1420"/>
              <a:ext cx="10" cy="20"/>
            </a:xfrm>
            <a:custGeom>
              <a:avLst/>
              <a:gdLst>
                <a:gd name="T0" fmla="*/ 42 w 42"/>
                <a:gd name="T1" fmla="*/ 80 h 80"/>
                <a:gd name="T2" fmla="*/ 9 w 42"/>
                <a:gd name="T3" fmla="*/ 77 h 80"/>
                <a:gd name="T4" fmla="*/ 0 w 42"/>
                <a:gd name="T5" fmla="*/ 45 h 80"/>
                <a:gd name="T6" fmla="*/ 4 w 42"/>
                <a:gd name="T7" fmla="*/ 27 h 80"/>
                <a:gd name="T8" fmla="*/ 8 w 42"/>
                <a:gd name="T9" fmla="*/ 0 h 80"/>
                <a:gd name="T10" fmla="*/ 0 60000 65536"/>
                <a:gd name="T11" fmla="*/ 0 60000 65536"/>
                <a:gd name="T12" fmla="*/ 0 60000 65536"/>
                <a:gd name="T13" fmla="*/ 0 60000 65536"/>
                <a:gd name="T14" fmla="*/ 0 60000 65536"/>
                <a:gd name="T15" fmla="*/ 0 w 42"/>
                <a:gd name="T16" fmla="*/ 0 h 80"/>
                <a:gd name="T17" fmla="*/ 42 w 42"/>
                <a:gd name="T18" fmla="*/ 80 h 80"/>
              </a:gdLst>
              <a:ahLst/>
              <a:cxnLst>
                <a:cxn ang="T10">
                  <a:pos x="T0" y="T1"/>
                </a:cxn>
                <a:cxn ang="T11">
                  <a:pos x="T2" y="T3"/>
                </a:cxn>
                <a:cxn ang="T12">
                  <a:pos x="T4" y="T5"/>
                </a:cxn>
                <a:cxn ang="T13">
                  <a:pos x="T6" y="T7"/>
                </a:cxn>
                <a:cxn ang="T14">
                  <a:pos x="T8" y="T9"/>
                </a:cxn>
              </a:cxnLst>
              <a:rect l="T15" t="T16" r="T17" b="T18"/>
              <a:pathLst>
                <a:path w="42" h="80">
                  <a:moveTo>
                    <a:pt x="42" y="80"/>
                  </a:moveTo>
                  <a:lnTo>
                    <a:pt x="9" y="77"/>
                  </a:lnTo>
                  <a:lnTo>
                    <a:pt x="0" y="45"/>
                  </a:lnTo>
                  <a:lnTo>
                    <a:pt x="4" y="27"/>
                  </a:lnTo>
                  <a:lnTo>
                    <a:pt x="8" y="0"/>
                  </a:lnTo>
                </a:path>
              </a:pathLst>
            </a:custGeom>
            <a:noFill/>
            <a:ln w="4763">
              <a:solidFill>
                <a:srgbClr val="004A8F"/>
              </a:solidFill>
              <a:round/>
              <a:headEnd/>
              <a:tailEnd/>
            </a:ln>
          </p:spPr>
          <p:txBody>
            <a:bodyPr/>
            <a:lstStyle/>
            <a:p>
              <a:pPr fontAlgn="t"/>
              <a:endParaRPr lang="en-US"/>
            </a:p>
          </p:txBody>
        </p:sp>
        <p:sp>
          <p:nvSpPr>
            <p:cNvPr id="43110" name="Freeform 358"/>
            <p:cNvSpPr>
              <a:spLocks/>
            </p:cNvSpPr>
            <p:nvPr/>
          </p:nvSpPr>
          <p:spPr bwMode="auto">
            <a:xfrm>
              <a:off x="4546" y="1418"/>
              <a:ext cx="18" cy="12"/>
            </a:xfrm>
            <a:custGeom>
              <a:avLst/>
              <a:gdLst>
                <a:gd name="T0" fmla="*/ 0 w 73"/>
                <a:gd name="T1" fmla="*/ 4 h 49"/>
                <a:gd name="T2" fmla="*/ 4 w 73"/>
                <a:gd name="T3" fmla="*/ 0 h 49"/>
                <a:gd name="T4" fmla="*/ 35 w 73"/>
                <a:gd name="T5" fmla="*/ 0 h 49"/>
                <a:gd name="T6" fmla="*/ 65 w 73"/>
                <a:gd name="T7" fmla="*/ 0 h 49"/>
                <a:gd name="T8" fmla="*/ 69 w 73"/>
                <a:gd name="T9" fmla="*/ 4 h 49"/>
                <a:gd name="T10" fmla="*/ 71 w 73"/>
                <a:gd name="T11" fmla="*/ 20 h 49"/>
                <a:gd name="T12" fmla="*/ 73 w 73"/>
                <a:gd name="T13" fmla="*/ 49 h 49"/>
                <a:gd name="T14" fmla="*/ 0 60000 65536"/>
                <a:gd name="T15" fmla="*/ 0 60000 65536"/>
                <a:gd name="T16" fmla="*/ 0 60000 65536"/>
                <a:gd name="T17" fmla="*/ 0 60000 65536"/>
                <a:gd name="T18" fmla="*/ 0 60000 65536"/>
                <a:gd name="T19" fmla="*/ 0 60000 65536"/>
                <a:gd name="T20" fmla="*/ 0 60000 65536"/>
                <a:gd name="T21" fmla="*/ 0 w 73"/>
                <a:gd name="T22" fmla="*/ 0 h 49"/>
                <a:gd name="T23" fmla="*/ 73 w 7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49">
                  <a:moveTo>
                    <a:pt x="0" y="4"/>
                  </a:moveTo>
                  <a:lnTo>
                    <a:pt x="4" y="0"/>
                  </a:lnTo>
                  <a:lnTo>
                    <a:pt x="35" y="0"/>
                  </a:lnTo>
                  <a:lnTo>
                    <a:pt x="65" y="0"/>
                  </a:lnTo>
                  <a:lnTo>
                    <a:pt x="69" y="4"/>
                  </a:lnTo>
                  <a:lnTo>
                    <a:pt x="71" y="20"/>
                  </a:lnTo>
                  <a:lnTo>
                    <a:pt x="73" y="49"/>
                  </a:lnTo>
                </a:path>
              </a:pathLst>
            </a:custGeom>
            <a:noFill/>
            <a:ln w="4763">
              <a:solidFill>
                <a:srgbClr val="004A8F"/>
              </a:solidFill>
              <a:round/>
              <a:headEnd/>
              <a:tailEnd/>
            </a:ln>
          </p:spPr>
          <p:txBody>
            <a:bodyPr/>
            <a:lstStyle/>
            <a:p>
              <a:pPr fontAlgn="t"/>
              <a:endParaRPr lang="en-US"/>
            </a:p>
          </p:txBody>
        </p:sp>
        <p:sp>
          <p:nvSpPr>
            <p:cNvPr id="43111" name="Freeform 359"/>
            <p:cNvSpPr>
              <a:spLocks/>
            </p:cNvSpPr>
            <p:nvPr/>
          </p:nvSpPr>
          <p:spPr bwMode="auto">
            <a:xfrm>
              <a:off x="4554" y="1430"/>
              <a:ext cx="10" cy="10"/>
            </a:xfrm>
            <a:custGeom>
              <a:avLst/>
              <a:gdLst>
                <a:gd name="T0" fmla="*/ 41 w 41"/>
                <a:gd name="T1" fmla="*/ 2 h 40"/>
                <a:gd name="T2" fmla="*/ 40 w 41"/>
                <a:gd name="T3" fmla="*/ 0 h 40"/>
                <a:gd name="T4" fmla="*/ 37 w 41"/>
                <a:gd name="T5" fmla="*/ 2 h 40"/>
                <a:gd name="T6" fmla="*/ 35 w 41"/>
                <a:gd name="T7" fmla="*/ 3 h 40"/>
                <a:gd name="T8" fmla="*/ 33 w 41"/>
                <a:gd name="T9" fmla="*/ 6 h 40"/>
                <a:gd name="T10" fmla="*/ 28 w 41"/>
                <a:gd name="T11" fmla="*/ 12 h 40"/>
                <a:gd name="T12" fmla="*/ 24 w 41"/>
                <a:gd name="T13" fmla="*/ 17 h 40"/>
                <a:gd name="T14" fmla="*/ 23 w 41"/>
                <a:gd name="T15" fmla="*/ 18 h 40"/>
                <a:gd name="T16" fmla="*/ 21 w 41"/>
                <a:gd name="T17" fmla="*/ 21 h 40"/>
                <a:gd name="T18" fmla="*/ 17 w 41"/>
                <a:gd name="T19" fmla="*/ 25 h 40"/>
                <a:gd name="T20" fmla="*/ 13 w 41"/>
                <a:gd name="T21" fmla="*/ 30 h 40"/>
                <a:gd name="T22" fmla="*/ 9 w 41"/>
                <a:gd name="T23" fmla="*/ 35 h 40"/>
                <a:gd name="T24" fmla="*/ 8 w 41"/>
                <a:gd name="T25" fmla="*/ 40 h 40"/>
                <a:gd name="T26" fmla="*/ 3 w 41"/>
                <a:gd name="T27" fmla="*/ 40 h 40"/>
                <a:gd name="T28" fmla="*/ 0 w 41"/>
                <a:gd name="T29" fmla="*/ 4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41" y="2"/>
                  </a:moveTo>
                  <a:lnTo>
                    <a:pt x="40" y="0"/>
                  </a:lnTo>
                  <a:lnTo>
                    <a:pt x="37" y="2"/>
                  </a:lnTo>
                  <a:lnTo>
                    <a:pt x="35" y="3"/>
                  </a:lnTo>
                  <a:lnTo>
                    <a:pt x="33" y="6"/>
                  </a:lnTo>
                  <a:lnTo>
                    <a:pt x="28" y="12"/>
                  </a:lnTo>
                  <a:lnTo>
                    <a:pt x="24" y="17"/>
                  </a:lnTo>
                  <a:lnTo>
                    <a:pt x="23" y="18"/>
                  </a:lnTo>
                  <a:lnTo>
                    <a:pt x="21" y="21"/>
                  </a:lnTo>
                  <a:lnTo>
                    <a:pt x="17" y="25"/>
                  </a:lnTo>
                  <a:lnTo>
                    <a:pt x="13" y="30"/>
                  </a:lnTo>
                  <a:lnTo>
                    <a:pt x="9" y="35"/>
                  </a:lnTo>
                  <a:lnTo>
                    <a:pt x="8" y="40"/>
                  </a:lnTo>
                  <a:lnTo>
                    <a:pt x="3" y="40"/>
                  </a:lnTo>
                  <a:lnTo>
                    <a:pt x="0" y="40"/>
                  </a:lnTo>
                </a:path>
              </a:pathLst>
            </a:custGeom>
            <a:noFill/>
            <a:ln w="4763">
              <a:solidFill>
                <a:srgbClr val="004A8F"/>
              </a:solidFill>
              <a:round/>
              <a:headEnd/>
              <a:tailEnd/>
            </a:ln>
          </p:spPr>
          <p:txBody>
            <a:bodyPr/>
            <a:lstStyle/>
            <a:p>
              <a:pPr fontAlgn="t"/>
              <a:endParaRPr lang="en-US"/>
            </a:p>
          </p:txBody>
        </p:sp>
        <p:sp>
          <p:nvSpPr>
            <p:cNvPr id="43112" name="Freeform 360"/>
            <p:cNvSpPr>
              <a:spLocks/>
            </p:cNvSpPr>
            <p:nvPr/>
          </p:nvSpPr>
          <p:spPr bwMode="auto">
            <a:xfrm>
              <a:off x="4544" y="1419"/>
              <a:ext cx="10" cy="21"/>
            </a:xfrm>
            <a:custGeom>
              <a:avLst/>
              <a:gdLst>
                <a:gd name="T0" fmla="*/ 40 w 40"/>
                <a:gd name="T1" fmla="*/ 83 h 83"/>
                <a:gd name="T2" fmla="*/ 8 w 40"/>
                <a:gd name="T3" fmla="*/ 79 h 83"/>
                <a:gd name="T4" fmla="*/ 0 w 40"/>
                <a:gd name="T5" fmla="*/ 47 h 83"/>
                <a:gd name="T6" fmla="*/ 4 w 40"/>
                <a:gd name="T7" fmla="*/ 28 h 83"/>
                <a:gd name="T8" fmla="*/ 8 w 40"/>
                <a:gd name="T9" fmla="*/ 0 h 83"/>
                <a:gd name="T10" fmla="*/ 0 60000 65536"/>
                <a:gd name="T11" fmla="*/ 0 60000 65536"/>
                <a:gd name="T12" fmla="*/ 0 60000 65536"/>
                <a:gd name="T13" fmla="*/ 0 60000 65536"/>
                <a:gd name="T14" fmla="*/ 0 60000 65536"/>
                <a:gd name="T15" fmla="*/ 0 w 40"/>
                <a:gd name="T16" fmla="*/ 0 h 83"/>
                <a:gd name="T17" fmla="*/ 40 w 40"/>
                <a:gd name="T18" fmla="*/ 83 h 83"/>
              </a:gdLst>
              <a:ahLst/>
              <a:cxnLst>
                <a:cxn ang="T10">
                  <a:pos x="T0" y="T1"/>
                </a:cxn>
                <a:cxn ang="T11">
                  <a:pos x="T2" y="T3"/>
                </a:cxn>
                <a:cxn ang="T12">
                  <a:pos x="T4" y="T5"/>
                </a:cxn>
                <a:cxn ang="T13">
                  <a:pos x="T6" y="T7"/>
                </a:cxn>
                <a:cxn ang="T14">
                  <a:pos x="T8" y="T9"/>
                </a:cxn>
              </a:cxnLst>
              <a:rect l="T15" t="T16" r="T17" b="T18"/>
              <a:pathLst>
                <a:path w="40" h="83">
                  <a:moveTo>
                    <a:pt x="40" y="83"/>
                  </a:moveTo>
                  <a:lnTo>
                    <a:pt x="8" y="79"/>
                  </a:lnTo>
                  <a:lnTo>
                    <a:pt x="0" y="47"/>
                  </a:lnTo>
                  <a:lnTo>
                    <a:pt x="4" y="28"/>
                  </a:lnTo>
                  <a:lnTo>
                    <a:pt x="8" y="0"/>
                  </a:lnTo>
                </a:path>
              </a:pathLst>
            </a:custGeom>
            <a:noFill/>
            <a:ln w="4763">
              <a:solidFill>
                <a:srgbClr val="004A8F"/>
              </a:solidFill>
              <a:round/>
              <a:headEnd/>
              <a:tailEnd/>
            </a:ln>
          </p:spPr>
          <p:txBody>
            <a:bodyPr/>
            <a:lstStyle/>
            <a:p>
              <a:pPr fontAlgn="t"/>
              <a:endParaRPr lang="en-US"/>
            </a:p>
          </p:txBody>
        </p:sp>
        <p:sp>
          <p:nvSpPr>
            <p:cNvPr id="43113" name="Freeform 361"/>
            <p:cNvSpPr>
              <a:spLocks/>
            </p:cNvSpPr>
            <p:nvPr/>
          </p:nvSpPr>
          <p:spPr bwMode="auto">
            <a:xfrm>
              <a:off x="4545" y="1418"/>
              <a:ext cx="19" cy="12"/>
            </a:xfrm>
            <a:custGeom>
              <a:avLst/>
              <a:gdLst>
                <a:gd name="T0" fmla="*/ 0 w 77"/>
                <a:gd name="T1" fmla="*/ 4 h 50"/>
                <a:gd name="T2" fmla="*/ 5 w 77"/>
                <a:gd name="T3" fmla="*/ 0 h 50"/>
                <a:gd name="T4" fmla="*/ 38 w 77"/>
                <a:gd name="T5" fmla="*/ 0 h 50"/>
                <a:gd name="T6" fmla="*/ 70 w 77"/>
                <a:gd name="T7" fmla="*/ 0 h 50"/>
                <a:gd name="T8" fmla="*/ 74 w 77"/>
                <a:gd name="T9" fmla="*/ 4 h 50"/>
                <a:gd name="T10" fmla="*/ 76 w 77"/>
                <a:gd name="T11" fmla="*/ 21 h 50"/>
                <a:gd name="T12" fmla="*/ 77 w 77"/>
                <a:gd name="T13" fmla="*/ 50 h 50"/>
                <a:gd name="T14" fmla="*/ 0 60000 65536"/>
                <a:gd name="T15" fmla="*/ 0 60000 65536"/>
                <a:gd name="T16" fmla="*/ 0 60000 65536"/>
                <a:gd name="T17" fmla="*/ 0 60000 65536"/>
                <a:gd name="T18" fmla="*/ 0 60000 65536"/>
                <a:gd name="T19" fmla="*/ 0 60000 65536"/>
                <a:gd name="T20" fmla="*/ 0 60000 65536"/>
                <a:gd name="T21" fmla="*/ 0 w 77"/>
                <a:gd name="T22" fmla="*/ 0 h 50"/>
                <a:gd name="T23" fmla="*/ 77 w 77"/>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50">
                  <a:moveTo>
                    <a:pt x="0" y="4"/>
                  </a:moveTo>
                  <a:lnTo>
                    <a:pt x="5" y="0"/>
                  </a:lnTo>
                  <a:lnTo>
                    <a:pt x="38" y="0"/>
                  </a:lnTo>
                  <a:lnTo>
                    <a:pt x="70" y="0"/>
                  </a:lnTo>
                  <a:lnTo>
                    <a:pt x="74" y="4"/>
                  </a:lnTo>
                  <a:lnTo>
                    <a:pt x="76" y="21"/>
                  </a:lnTo>
                  <a:lnTo>
                    <a:pt x="77" y="50"/>
                  </a:lnTo>
                </a:path>
              </a:pathLst>
            </a:custGeom>
            <a:noFill/>
            <a:ln w="4763">
              <a:solidFill>
                <a:srgbClr val="004A8F"/>
              </a:solidFill>
              <a:round/>
              <a:headEnd/>
              <a:tailEnd/>
            </a:ln>
          </p:spPr>
          <p:txBody>
            <a:bodyPr/>
            <a:lstStyle/>
            <a:p>
              <a:pPr fontAlgn="t"/>
              <a:endParaRPr lang="en-US"/>
            </a:p>
          </p:txBody>
        </p:sp>
        <p:sp>
          <p:nvSpPr>
            <p:cNvPr id="43114" name="Freeform 362"/>
            <p:cNvSpPr>
              <a:spLocks/>
            </p:cNvSpPr>
            <p:nvPr/>
          </p:nvSpPr>
          <p:spPr bwMode="auto">
            <a:xfrm>
              <a:off x="4553" y="1430"/>
              <a:ext cx="11" cy="10"/>
            </a:xfrm>
            <a:custGeom>
              <a:avLst/>
              <a:gdLst>
                <a:gd name="T0" fmla="*/ 45 w 45"/>
                <a:gd name="T1" fmla="*/ 0 h 42"/>
                <a:gd name="T2" fmla="*/ 44 w 45"/>
                <a:gd name="T3" fmla="*/ 0 h 42"/>
                <a:gd name="T4" fmla="*/ 42 w 45"/>
                <a:gd name="T5" fmla="*/ 2 h 42"/>
                <a:gd name="T6" fmla="*/ 40 w 45"/>
                <a:gd name="T7" fmla="*/ 3 h 42"/>
                <a:gd name="T8" fmla="*/ 38 w 45"/>
                <a:gd name="T9" fmla="*/ 7 h 42"/>
                <a:gd name="T10" fmla="*/ 34 w 45"/>
                <a:gd name="T11" fmla="*/ 13 h 42"/>
                <a:gd name="T12" fmla="*/ 30 w 45"/>
                <a:gd name="T13" fmla="*/ 20 h 42"/>
                <a:gd name="T14" fmla="*/ 27 w 45"/>
                <a:gd name="T15" fmla="*/ 21 h 42"/>
                <a:gd name="T16" fmla="*/ 25 w 45"/>
                <a:gd name="T17" fmla="*/ 22 h 42"/>
                <a:gd name="T18" fmla="*/ 17 w 45"/>
                <a:gd name="T19" fmla="*/ 33 h 42"/>
                <a:gd name="T20" fmla="*/ 9 w 45"/>
                <a:gd name="T21" fmla="*/ 42 h 42"/>
                <a:gd name="T22" fmla="*/ 3 w 45"/>
                <a:gd name="T23" fmla="*/ 42 h 42"/>
                <a:gd name="T24" fmla="*/ 0 w 45"/>
                <a:gd name="T25" fmla="*/ 42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42"/>
                <a:gd name="T41" fmla="*/ 45 w 45"/>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42">
                  <a:moveTo>
                    <a:pt x="45" y="0"/>
                  </a:moveTo>
                  <a:lnTo>
                    <a:pt x="44" y="0"/>
                  </a:lnTo>
                  <a:lnTo>
                    <a:pt x="42" y="2"/>
                  </a:lnTo>
                  <a:lnTo>
                    <a:pt x="40" y="3"/>
                  </a:lnTo>
                  <a:lnTo>
                    <a:pt x="38" y="7"/>
                  </a:lnTo>
                  <a:lnTo>
                    <a:pt x="34" y="13"/>
                  </a:lnTo>
                  <a:lnTo>
                    <a:pt x="30" y="20"/>
                  </a:lnTo>
                  <a:lnTo>
                    <a:pt x="27" y="21"/>
                  </a:lnTo>
                  <a:lnTo>
                    <a:pt x="25" y="22"/>
                  </a:lnTo>
                  <a:lnTo>
                    <a:pt x="17" y="33"/>
                  </a:lnTo>
                  <a:lnTo>
                    <a:pt x="9" y="42"/>
                  </a:lnTo>
                  <a:lnTo>
                    <a:pt x="3" y="42"/>
                  </a:lnTo>
                  <a:lnTo>
                    <a:pt x="0" y="42"/>
                  </a:lnTo>
                </a:path>
              </a:pathLst>
            </a:custGeom>
            <a:noFill/>
            <a:ln w="4763">
              <a:solidFill>
                <a:srgbClr val="004A8F"/>
              </a:solidFill>
              <a:round/>
              <a:headEnd/>
              <a:tailEnd/>
            </a:ln>
          </p:spPr>
          <p:txBody>
            <a:bodyPr/>
            <a:lstStyle/>
            <a:p>
              <a:pPr fontAlgn="t"/>
              <a:endParaRPr lang="en-US"/>
            </a:p>
          </p:txBody>
        </p:sp>
        <p:sp>
          <p:nvSpPr>
            <p:cNvPr id="43115" name="Freeform 363"/>
            <p:cNvSpPr>
              <a:spLocks/>
            </p:cNvSpPr>
            <p:nvPr/>
          </p:nvSpPr>
          <p:spPr bwMode="auto">
            <a:xfrm>
              <a:off x="4543" y="1419"/>
              <a:ext cx="10" cy="21"/>
            </a:xfrm>
            <a:custGeom>
              <a:avLst/>
              <a:gdLst>
                <a:gd name="T0" fmla="*/ 38 w 38"/>
                <a:gd name="T1" fmla="*/ 88 h 88"/>
                <a:gd name="T2" fmla="*/ 6 w 38"/>
                <a:gd name="T3" fmla="*/ 82 h 88"/>
                <a:gd name="T4" fmla="*/ 0 w 38"/>
                <a:gd name="T5" fmla="*/ 49 h 88"/>
                <a:gd name="T6" fmla="*/ 2 w 38"/>
                <a:gd name="T7" fmla="*/ 31 h 88"/>
                <a:gd name="T8" fmla="*/ 6 w 38"/>
                <a:gd name="T9" fmla="*/ 0 h 88"/>
                <a:gd name="T10" fmla="*/ 0 60000 65536"/>
                <a:gd name="T11" fmla="*/ 0 60000 65536"/>
                <a:gd name="T12" fmla="*/ 0 60000 65536"/>
                <a:gd name="T13" fmla="*/ 0 60000 65536"/>
                <a:gd name="T14" fmla="*/ 0 60000 65536"/>
                <a:gd name="T15" fmla="*/ 0 w 38"/>
                <a:gd name="T16" fmla="*/ 0 h 88"/>
                <a:gd name="T17" fmla="*/ 38 w 38"/>
                <a:gd name="T18" fmla="*/ 88 h 88"/>
              </a:gdLst>
              <a:ahLst/>
              <a:cxnLst>
                <a:cxn ang="T10">
                  <a:pos x="T0" y="T1"/>
                </a:cxn>
                <a:cxn ang="T11">
                  <a:pos x="T2" y="T3"/>
                </a:cxn>
                <a:cxn ang="T12">
                  <a:pos x="T4" y="T5"/>
                </a:cxn>
                <a:cxn ang="T13">
                  <a:pos x="T6" y="T7"/>
                </a:cxn>
                <a:cxn ang="T14">
                  <a:pos x="T8" y="T9"/>
                </a:cxn>
              </a:cxnLst>
              <a:rect l="T15" t="T16" r="T17" b="T18"/>
              <a:pathLst>
                <a:path w="38" h="88">
                  <a:moveTo>
                    <a:pt x="38" y="88"/>
                  </a:moveTo>
                  <a:lnTo>
                    <a:pt x="6" y="82"/>
                  </a:lnTo>
                  <a:lnTo>
                    <a:pt x="0" y="49"/>
                  </a:lnTo>
                  <a:lnTo>
                    <a:pt x="2" y="31"/>
                  </a:lnTo>
                  <a:lnTo>
                    <a:pt x="6" y="0"/>
                  </a:lnTo>
                </a:path>
              </a:pathLst>
            </a:custGeom>
            <a:noFill/>
            <a:ln w="4763">
              <a:solidFill>
                <a:srgbClr val="004A8F"/>
              </a:solidFill>
              <a:round/>
              <a:headEnd/>
              <a:tailEnd/>
            </a:ln>
          </p:spPr>
          <p:txBody>
            <a:bodyPr/>
            <a:lstStyle/>
            <a:p>
              <a:pPr fontAlgn="t"/>
              <a:endParaRPr lang="en-US"/>
            </a:p>
          </p:txBody>
        </p:sp>
        <p:sp>
          <p:nvSpPr>
            <p:cNvPr id="43116" name="Freeform 364"/>
            <p:cNvSpPr>
              <a:spLocks/>
            </p:cNvSpPr>
            <p:nvPr/>
          </p:nvSpPr>
          <p:spPr bwMode="auto">
            <a:xfrm>
              <a:off x="4544" y="1417"/>
              <a:ext cx="21" cy="13"/>
            </a:xfrm>
            <a:custGeom>
              <a:avLst/>
              <a:gdLst>
                <a:gd name="T0" fmla="*/ 0 w 81"/>
                <a:gd name="T1" fmla="*/ 7 h 53"/>
                <a:gd name="T2" fmla="*/ 6 w 81"/>
                <a:gd name="T3" fmla="*/ 0 h 53"/>
                <a:gd name="T4" fmla="*/ 40 w 81"/>
                <a:gd name="T5" fmla="*/ 0 h 53"/>
                <a:gd name="T6" fmla="*/ 73 w 81"/>
                <a:gd name="T7" fmla="*/ 0 h 53"/>
                <a:gd name="T8" fmla="*/ 78 w 81"/>
                <a:gd name="T9" fmla="*/ 7 h 53"/>
                <a:gd name="T10" fmla="*/ 79 w 81"/>
                <a:gd name="T11" fmla="*/ 22 h 53"/>
                <a:gd name="T12" fmla="*/ 81 w 81"/>
                <a:gd name="T13" fmla="*/ 53 h 53"/>
                <a:gd name="T14" fmla="*/ 0 60000 65536"/>
                <a:gd name="T15" fmla="*/ 0 60000 65536"/>
                <a:gd name="T16" fmla="*/ 0 60000 65536"/>
                <a:gd name="T17" fmla="*/ 0 60000 65536"/>
                <a:gd name="T18" fmla="*/ 0 60000 65536"/>
                <a:gd name="T19" fmla="*/ 0 60000 65536"/>
                <a:gd name="T20" fmla="*/ 0 60000 65536"/>
                <a:gd name="T21" fmla="*/ 0 w 81"/>
                <a:gd name="T22" fmla="*/ 0 h 53"/>
                <a:gd name="T23" fmla="*/ 81 w 8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53">
                  <a:moveTo>
                    <a:pt x="0" y="7"/>
                  </a:moveTo>
                  <a:lnTo>
                    <a:pt x="6" y="0"/>
                  </a:lnTo>
                  <a:lnTo>
                    <a:pt x="40" y="0"/>
                  </a:lnTo>
                  <a:lnTo>
                    <a:pt x="73" y="0"/>
                  </a:lnTo>
                  <a:lnTo>
                    <a:pt x="78" y="7"/>
                  </a:lnTo>
                  <a:lnTo>
                    <a:pt x="79" y="22"/>
                  </a:lnTo>
                  <a:lnTo>
                    <a:pt x="81" y="53"/>
                  </a:lnTo>
                </a:path>
              </a:pathLst>
            </a:custGeom>
            <a:noFill/>
            <a:ln w="4763">
              <a:solidFill>
                <a:srgbClr val="004A8F"/>
              </a:solidFill>
              <a:round/>
              <a:headEnd/>
              <a:tailEnd/>
            </a:ln>
          </p:spPr>
          <p:txBody>
            <a:bodyPr/>
            <a:lstStyle/>
            <a:p>
              <a:pPr fontAlgn="t"/>
              <a:endParaRPr lang="en-US"/>
            </a:p>
          </p:txBody>
        </p:sp>
        <p:sp>
          <p:nvSpPr>
            <p:cNvPr id="43117" name="Freeform 365"/>
            <p:cNvSpPr>
              <a:spLocks/>
            </p:cNvSpPr>
            <p:nvPr/>
          </p:nvSpPr>
          <p:spPr bwMode="auto">
            <a:xfrm>
              <a:off x="4552" y="1430"/>
              <a:ext cx="13" cy="11"/>
            </a:xfrm>
            <a:custGeom>
              <a:avLst/>
              <a:gdLst>
                <a:gd name="T0" fmla="*/ 49 w 49"/>
                <a:gd name="T1" fmla="*/ 0 h 45"/>
                <a:gd name="T2" fmla="*/ 47 w 49"/>
                <a:gd name="T3" fmla="*/ 0 h 45"/>
                <a:gd name="T4" fmla="*/ 46 w 49"/>
                <a:gd name="T5" fmla="*/ 1 h 45"/>
                <a:gd name="T6" fmla="*/ 44 w 49"/>
                <a:gd name="T7" fmla="*/ 4 h 45"/>
                <a:gd name="T8" fmla="*/ 42 w 49"/>
                <a:gd name="T9" fmla="*/ 8 h 45"/>
                <a:gd name="T10" fmla="*/ 38 w 49"/>
                <a:gd name="T11" fmla="*/ 16 h 45"/>
                <a:gd name="T12" fmla="*/ 35 w 49"/>
                <a:gd name="T13" fmla="*/ 22 h 45"/>
                <a:gd name="T14" fmla="*/ 32 w 49"/>
                <a:gd name="T15" fmla="*/ 25 h 45"/>
                <a:gd name="T16" fmla="*/ 28 w 49"/>
                <a:gd name="T17" fmla="*/ 26 h 45"/>
                <a:gd name="T18" fmla="*/ 19 w 49"/>
                <a:gd name="T19" fmla="*/ 35 h 45"/>
                <a:gd name="T20" fmla="*/ 11 w 49"/>
                <a:gd name="T21" fmla="*/ 44 h 45"/>
                <a:gd name="T22" fmla="*/ 4 w 49"/>
                <a:gd name="T23" fmla="*/ 44 h 45"/>
                <a:gd name="T24" fmla="*/ 0 w 49"/>
                <a:gd name="T25" fmla="*/ 4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45"/>
                <a:gd name="T41" fmla="*/ 49 w 49"/>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45">
                  <a:moveTo>
                    <a:pt x="49" y="0"/>
                  </a:moveTo>
                  <a:lnTo>
                    <a:pt x="47" y="0"/>
                  </a:lnTo>
                  <a:lnTo>
                    <a:pt x="46" y="1"/>
                  </a:lnTo>
                  <a:lnTo>
                    <a:pt x="44" y="4"/>
                  </a:lnTo>
                  <a:lnTo>
                    <a:pt x="42" y="8"/>
                  </a:lnTo>
                  <a:lnTo>
                    <a:pt x="38" y="16"/>
                  </a:lnTo>
                  <a:lnTo>
                    <a:pt x="35" y="22"/>
                  </a:lnTo>
                  <a:lnTo>
                    <a:pt x="32" y="25"/>
                  </a:lnTo>
                  <a:lnTo>
                    <a:pt x="28" y="26"/>
                  </a:lnTo>
                  <a:lnTo>
                    <a:pt x="19" y="35"/>
                  </a:lnTo>
                  <a:lnTo>
                    <a:pt x="11" y="44"/>
                  </a:lnTo>
                  <a:lnTo>
                    <a:pt x="4" y="44"/>
                  </a:lnTo>
                  <a:lnTo>
                    <a:pt x="0" y="45"/>
                  </a:lnTo>
                </a:path>
              </a:pathLst>
            </a:custGeom>
            <a:noFill/>
            <a:ln w="4763">
              <a:solidFill>
                <a:srgbClr val="004A8F"/>
              </a:solidFill>
              <a:round/>
              <a:headEnd/>
              <a:tailEnd/>
            </a:ln>
          </p:spPr>
          <p:txBody>
            <a:bodyPr/>
            <a:lstStyle/>
            <a:p>
              <a:pPr fontAlgn="t"/>
              <a:endParaRPr lang="en-US"/>
            </a:p>
          </p:txBody>
        </p:sp>
        <p:sp>
          <p:nvSpPr>
            <p:cNvPr id="43118" name="Freeform 366"/>
            <p:cNvSpPr>
              <a:spLocks/>
            </p:cNvSpPr>
            <p:nvPr/>
          </p:nvSpPr>
          <p:spPr bwMode="auto">
            <a:xfrm>
              <a:off x="4543" y="1418"/>
              <a:ext cx="9" cy="23"/>
            </a:xfrm>
            <a:custGeom>
              <a:avLst/>
              <a:gdLst>
                <a:gd name="T0" fmla="*/ 39 w 39"/>
                <a:gd name="T1" fmla="*/ 91 h 91"/>
                <a:gd name="T2" fmla="*/ 8 w 39"/>
                <a:gd name="T3" fmla="*/ 85 h 91"/>
                <a:gd name="T4" fmla="*/ 0 w 39"/>
                <a:gd name="T5" fmla="*/ 49 h 91"/>
                <a:gd name="T6" fmla="*/ 4 w 39"/>
                <a:gd name="T7" fmla="*/ 32 h 91"/>
                <a:gd name="T8" fmla="*/ 7 w 39"/>
                <a:gd name="T9" fmla="*/ 0 h 91"/>
                <a:gd name="T10" fmla="*/ 0 60000 65536"/>
                <a:gd name="T11" fmla="*/ 0 60000 65536"/>
                <a:gd name="T12" fmla="*/ 0 60000 65536"/>
                <a:gd name="T13" fmla="*/ 0 60000 65536"/>
                <a:gd name="T14" fmla="*/ 0 60000 65536"/>
                <a:gd name="T15" fmla="*/ 0 w 39"/>
                <a:gd name="T16" fmla="*/ 0 h 91"/>
                <a:gd name="T17" fmla="*/ 39 w 39"/>
                <a:gd name="T18" fmla="*/ 91 h 91"/>
              </a:gdLst>
              <a:ahLst/>
              <a:cxnLst>
                <a:cxn ang="T10">
                  <a:pos x="T0" y="T1"/>
                </a:cxn>
                <a:cxn ang="T11">
                  <a:pos x="T2" y="T3"/>
                </a:cxn>
                <a:cxn ang="T12">
                  <a:pos x="T4" y="T5"/>
                </a:cxn>
                <a:cxn ang="T13">
                  <a:pos x="T6" y="T7"/>
                </a:cxn>
                <a:cxn ang="T14">
                  <a:pos x="T8" y="T9"/>
                </a:cxn>
              </a:cxnLst>
              <a:rect l="T15" t="T16" r="T17" b="T18"/>
              <a:pathLst>
                <a:path w="39" h="91">
                  <a:moveTo>
                    <a:pt x="39" y="91"/>
                  </a:moveTo>
                  <a:lnTo>
                    <a:pt x="8" y="85"/>
                  </a:lnTo>
                  <a:lnTo>
                    <a:pt x="0" y="49"/>
                  </a:lnTo>
                  <a:lnTo>
                    <a:pt x="4" y="32"/>
                  </a:lnTo>
                  <a:lnTo>
                    <a:pt x="7" y="0"/>
                  </a:lnTo>
                </a:path>
              </a:pathLst>
            </a:custGeom>
            <a:noFill/>
            <a:ln w="4763">
              <a:solidFill>
                <a:srgbClr val="004A8F"/>
              </a:solidFill>
              <a:round/>
              <a:headEnd/>
              <a:tailEnd/>
            </a:ln>
          </p:spPr>
          <p:txBody>
            <a:bodyPr/>
            <a:lstStyle/>
            <a:p>
              <a:pPr fontAlgn="t"/>
              <a:endParaRPr lang="en-US"/>
            </a:p>
          </p:txBody>
        </p:sp>
        <p:sp>
          <p:nvSpPr>
            <p:cNvPr id="43119" name="Freeform 367"/>
            <p:cNvSpPr>
              <a:spLocks/>
            </p:cNvSpPr>
            <p:nvPr/>
          </p:nvSpPr>
          <p:spPr bwMode="auto">
            <a:xfrm>
              <a:off x="4544" y="1416"/>
              <a:ext cx="21" cy="14"/>
            </a:xfrm>
            <a:custGeom>
              <a:avLst/>
              <a:gdLst>
                <a:gd name="T0" fmla="*/ 0 w 85"/>
                <a:gd name="T1" fmla="*/ 6 h 55"/>
                <a:gd name="T2" fmla="*/ 7 w 85"/>
                <a:gd name="T3" fmla="*/ 0 h 55"/>
                <a:gd name="T4" fmla="*/ 42 w 85"/>
                <a:gd name="T5" fmla="*/ 0 h 55"/>
                <a:gd name="T6" fmla="*/ 76 w 85"/>
                <a:gd name="T7" fmla="*/ 0 h 55"/>
                <a:gd name="T8" fmla="*/ 81 w 85"/>
                <a:gd name="T9" fmla="*/ 6 h 55"/>
                <a:gd name="T10" fmla="*/ 83 w 85"/>
                <a:gd name="T11" fmla="*/ 20 h 55"/>
                <a:gd name="T12" fmla="*/ 85 w 85"/>
                <a:gd name="T13" fmla="*/ 55 h 55"/>
                <a:gd name="T14" fmla="*/ 0 60000 65536"/>
                <a:gd name="T15" fmla="*/ 0 60000 65536"/>
                <a:gd name="T16" fmla="*/ 0 60000 65536"/>
                <a:gd name="T17" fmla="*/ 0 60000 65536"/>
                <a:gd name="T18" fmla="*/ 0 60000 65536"/>
                <a:gd name="T19" fmla="*/ 0 60000 65536"/>
                <a:gd name="T20" fmla="*/ 0 60000 65536"/>
                <a:gd name="T21" fmla="*/ 0 w 85"/>
                <a:gd name="T22" fmla="*/ 0 h 55"/>
                <a:gd name="T23" fmla="*/ 85 w 8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55">
                  <a:moveTo>
                    <a:pt x="0" y="6"/>
                  </a:moveTo>
                  <a:lnTo>
                    <a:pt x="7" y="0"/>
                  </a:lnTo>
                  <a:lnTo>
                    <a:pt x="42" y="0"/>
                  </a:lnTo>
                  <a:lnTo>
                    <a:pt x="76" y="0"/>
                  </a:lnTo>
                  <a:lnTo>
                    <a:pt x="81" y="6"/>
                  </a:lnTo>
                  <a:lnTo>
                    <a:pt x="83" y="20"/>
                  </a:lnTo>
                  <a:lnTo>
                    <a:pt x="85" y="55"/>
                  </a:lnTo>
                </a:path>
              </a:pathLst>
            </a:custGeom>
            <a:noFill/>
            <a:ln w="4763">
              <a:solidFill>
                <a:srgbClr val="004A8F"/>
              </a:solidFill>
              <a:round/>
              <a:headEnd/>
              <a:tailEnd/>
            </a:ln>
          </p:spPr>
          <p:txBody>
            <a:bodyPr/>
            <a:lstStyle/>
            <a:p>
              <a:pPr fontAlgn="t"/>
              <a:endParaRPr lang="en-US"/>
            </a:p>
          </p:txBody>
        </p:sp>
        <p:sp>
          <p:nvSpPr>
            <p:cNvPr id="43120" name="Freeform 368"/>
            <p:cNvSpPr>
              <a:spLocks/>
            </p:cNvSpPr>
            <p:nvPr/>
          </p:nvSpPr>
          <p:spPr bwMode="auto">
            <a:xfrm>
              <a:off x="4552" y="1430"/>
              <a:ext cx="13" cy="11"/>
            </a:xfrm>
            <a:custGeom>
              <a:avLst/>
              <a:gdLst>
                <a:gd name="T0" fmla="*/ 52 w 52"/>
                <a:gd name="T1" fmla="*/ 0 h 46"/>
                <a:gd name="T2" fmla="*/ 50 w 52"/>
                <a:gd name="T3" fmla="*/ 0 h 46"/>
                <a:gd name="T4" fmla="*/ 48 w 52"/>
                <a:gd name="T5" fmla="*/ 1 h 46"/>
                <a:gd name="T6" fmla="*/ 47 w 52"/>
                <a:gd name="T7" fmla="*/ 4 h 46"/>
                <a:gd name="T8" fmla="*/ 45 w 52"/>
                <a:gd name="T9" fmla="*/ 8 h 46"/>
                <a:gd name="T10" fmla="*/ 41 w 52"/>
                <a:gd name="T11" fmla="*/ 17 h 46"/>
                <a:gd name="T12" fmla="*/ 38 w 52"/>
                <a:gd name="T13" fmla="*/ 23 h 46"/>
                <a:gd name="T14" fmla="*/ 34 w 52"/>
                <a:gd name="T15" fmla="*/ 26 h 46"/>
                <a:gd name="T16" fmla="*/ 30 w 52"/>
                <a:gd name="T17" fmla="*/ 28 h 46"/>
                <a:gd name="T18" fmla="*/ 21 w 52"/>
                <a:gd name="T19" fmla="*/ 37 h 46"/>
                <a:gd name="T20" fmla="*/ 12 w 52"/>
                <a:gd name="T21" fmla="*/ 45 h 46"/>
                <a:gd name="T22" fmla="*/ 3 w 52"/>
                <a:gd name="T23" fmla="*/ 46 h 46"/>
                <a:gd name="T24" fmla="*/ 0 w 52"/>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46"/>
                <a:gd name="T41" fmla="*/ 52 w 52"/>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46">
                  <a:moveTo>
                    <a:pt x="52" y="0"/>
                  </a:moveTo>
                  <a:lnTo>
                    <a:pt x="50" y="0"/>
                  </a:lnTo>
                  <a:lnTo>
                    <a:pt x="48" y="1"/>
                  </a:lnTo>
                  <a:lnTo>
                    <a:pt x="47" y="4"/>
                  </a:lnTo>
                  <a:lnTo>
                    <a:pt x="45" y="8"/>
                  </a:lnTo>
                  <a:lnTo>
                    <a:pt x="41" y="17"/>
                  </a:lnTo>
                  <a:lnTo>
                    <a:pt x="38" y="23"/>
                  </a:lnTo>
                  <a:lnTo>
                    <a:pt x="34" y="26"/>
                  </a:lnTo>
                  <a:lnTo>
                    <a:pt x="30" y="28"/>
                  </a:lnTo>
                  <a:lnTo>
                    <a:pt x="21" y="37"/>
                  </a:lnTo>
                  <a:lnTo>
                    <a:pt x="12" y="45"/>
                  </a:lnTo>
                  <a:lnTo>
                    <a:pt x="3" y="46"/>
                  </a:lnTo>
                  <a:lnTo>
                    <a:pt x="0" y="46"/>
                  </a:lnTo>
                </a:path>
              </a:pathLst>
            </a:custGeom>
            <a:noFill/>
            <a:ln w="4763">
              <a:solidFill>
                <a:srgbClr val="004A8F"/>
              </a:solidFill>
              <a:round/>
              <a:headEnd/>
              <a:tailEnd/>
            </a:ln>
          </p:spPr>
          <p:txBody>
            <a:bodyPr/>
            <a:lstStyle/>
            <a:p>
              <a:pPr fontAlgn="t"/>
              <a:endParaRPr lang="en-US"/>
            </a:p>
          </p:txBody>
        </p:sp>
        <p:sp>
          <p:nvSpPr>
            <p:cNvPr id="43121" name="Freeform 369"/>
            <p:cNvSpPr>
              <a:spLocks/>
            </p:cNvSpPr>
            <p:nvPr/>
          </p:nvSpPr>
          <p:spPr bwMode="auto">
            <a:xfrm>
              <a:off x="4542" y="1418"/>
              <a:ext cx="10" cy="23"/>
            </a:xfrm>
            <a:custGeom>
              <a:avLst/>
              <a:gdLst>
                <a:gd name="T0" fmla="*/ 39 w 39"/>
                <a:gd name="T1" fmla="*/ 95 h 95"/>
                <a:gd name="T2" fmla="*/ 6 w 39"/>
                <a:gd name="T3" fmla="*/ 88 h 95"/>
                <a:gd name="T4" fmla="*/ 0 w 39"/>
                <a:gd name="T5" fmla="*/ 50 h 95"/>
                <a:gd name="T6" fmla="*/ 4 w 39"/>
                <a:gd name="T7" fmla="*/ 35 h 95"/>
                <a:gd name="T8" fmla="*/ 6 w 39"/>
                <a:gd name="T9" fmla="*/ 0 h 95"/>
                <a:gd name="T10" fmla="*/ 0 60000 65536"/>
                <a:gd name="T11" fmla="*/ 0 60000 65536"/>
                <a:gd name="T12" fmla="*/ 0 60000 65536"/>
                <a:gd name="T13" fmla="*/ 0 60000 65536"/>
                <a:gd name="T14" fmla="*/ 0 60000 65536"/>
                <a:gd name="T15" fmla="*/ 0 w 39"/>
                <a:gd name="T16" fmla="*/ 0 h 95"/>
                <a:gd name="T17" fmla="*/ 39 w 39"/>
                <a:gd name="T18" fmla="*/ 95 h 95"/>
              </a:gdLst>
              <a:ahLst/>
              <a:cxnLst>
                <a:cxn ang="T10">
                  <a:pos x="T0" y="T1"/>
                </a:cxn>
                <a:cxn ang="T11">
                  <a:pos x="T2" y="T3"/>
                </a:cxn>
                <a:cxn ang="T12">
                  <a:pos x="T4" y="T5"/>
                </a:cxn>
                <a:cxn ang="T13">
                  <a:pos x="T6" y="T7"/>
                </a:cxn>
                <a:cxn ang="T14">
                  <a:pos x="T8" y="T9"/>
                </a:cxn>
              </a:cxnLst>
              <a:rect l="T15" t="T16" r="T17" b="T18"/>
              <a:pathLst>
                <a:path w="39" h="95">
                  <a:moveTo>
                    <a:pt x="39" y="95"/>
                  </a:moveTo>
                  <a:lnTo>
                    <a:pt x="6" y="88"/>
                  </a:lnTo>
                  <a:lnTo>
                    <a:pt x="0" y="50"/>
                  </a:lnTo>
                  <a:lnTo>
                    <a:pt x="4" y="35"/>
                  </a:lnTo>
                  <a:lnTo>
                    <a:pt x="6" y="0"/>
                  </a:lnTo>
                </a:path>
              </a:pathLst>
            </a:custGeom>
            <a:noFill/>
            <a:ln w="4763">
              <a:solidFill>
                <a:srgbClr val="004A8F"/>
              </a:solidFill>
              <a:round/>
              <a:headEnd/>
              <a:tailEnd/>
            </a:ln>
          </p:spPr>
          <p:txBody>
            <a:bodyPr/>
            <a:lstStyle/>
            <a:p>
              <a:pPr fontAlgn="t"/>
              <a:endParaRPr lang="en-US"/>
            </a:p>
          </p:txBody>
        </p:sp>
        <p:sp>
          <p:nvSpPr>
            <p:cNvPr id="43122" name="Freeform 370"/>
            <p:cNvSpPr>
              <a:spLocks/>
            </p:cNvSpPr>
            <p:nvPr/>
          </p:nvSpPr>
          <p:spPr bwMode="auto">
            <a:xfrm>
              <a:off x="4543" y="1415"/>
              <a:ext cx="23" cy="14"/>
            </a:xfrm>
            <a:custGeom>
              <a:avLst/>
              <a:gdLst>
                <a:gd name="T0" fmla="*/ 0 w 89"/>
                <a:gd name="T1" fmla="*/ 8 h 58"/>
                <a:gd name="T2" fmla="*/ 8 w 89"/>
                <a:gd name="T3" fmla="*/ 0 h 58"/>
                <a:gd name="T4" fmla="*/ 44 w 89"/>
                <a:gd name="T5" fmla="*/ 1 h 58"/>
                <a:gd name="T6" fmla="*/ 80 w 89"/>
                <a:gd name="T7" fmla="*/ 1 h 58"/>
                <a:gd name="T8" fmla="*/ 85 w 89"/>
                <a:gd name="T9" fmla="*/ 8 h 58"/>
                <a:gd name="T10" fmla="*/ 87 w 89"/>
                <a:gd name="T11" fmla="*/ 22 h 58"/>
                <a:gd name="T12" fmla="*/ 89 w 89"/>
                <a:gd name="T13" fmla="*/ 58 h 58"/>
                <a:gd name="T14" fmla="*/ 0 60000 65536"/>
                <a:gd name="T15" fmla="*/ 0 60000 65536"/>
                <a:gd name="T16" fmla="*/ 0 60000 65536"/>
                <a:gd name="T17" fmla="*/ 0 60000 65536"/>
                <a:gd name="T18" fmla="*/ 0 60000 65536"/>
                <a:gd name="T19" fmla="*/ 0 60000 65536"/>
                <a:gd name="T20" fmla="*/ 0 60000 65536"/>
                <a:gd name="T21" fmla="*/ 0 w 89"/>
                <a:gd name="T22" fmla="*/ 0 h 58"/>
                <a:gd name="T23" fmla="*/ 89 w 89"/>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58">
                  <a:moveTo>
                    <a:pt x="0" y="8"/>
                  </a:moveTo>
                  <a:lnTo>
                    <a:pt x="8" y="0"/>
                  </a:lnTo>
                  <a:lnTo>
                    <a:pt x="44" y="1"/>
                  </a:lnTo>
                  <a:lnTo>
                    <a:pt x="80" y="1"/>
                  </a:lnTo>
                  <a:lnTo>
                    <a:pt x="85" y="8"/>
                  </a:lnTo>
                  <a:lnTo>
                    <a:pt x="87" y="22"/>
                  </a:lnTo>
                  <a:lnTo>
                    <a:pt x="89" y="58"/>
                  </a:lnTo>
                </a:path>
              </a:pathLst>
            </a:custGeom>
            <a:noFill/>
            <a:ln w="4763">
              <a:solidFill>
                <a:srgbClr val="004A8F"/>
              </a:solidFill>
              <a:round/>
              <a:headEnd/>
              <a:tailEnd/>
            </a:ln>
          </p:spPr>
          <p:txBody>
            <a:bodyPr/>
            <a:lstStyle/>
            <a:p>
              <a:pPr fontAlgn="t"/>
              <a:endParaRPr lang="en-US"/>
            </a:p>
          </p:txBody>
        </p:sp>
        <p:sp>
          <p:nvSpPr>
            <p:cNvPr id="43123" name="Freeform 371"/>
            <p:cNvSpPr>
              <a:spLocks/>
            </p:cNvSpPr>
            <p:nvPr/>
          </p:nvSpPr>
          <p:spPr bwMode="auto">
            <a:xfrm>
              <a:off x="4551" y="1429"/>
              <a:ext cx="15" cy="13"/>
            </a:xfrm>
            <a:custGeom>
              <a:avLst/>
              <a:gdLst>
                <a:gd name="T0" fmla="*/ 57 w 57"/>
                <a:gd name="T1" fmla="*/ 0 h 49"/>
                <a:gd name="T2" fmla="*/ 50 w 57"/>
                <a:gd name="T3" fmla="*/ 10 h 49"/>
                <a:gd name="T4" fmla="*/ 42 w 57"/>
                <a:gd name="T5" fmla="*/ 26 h 49"/>
                <a:gd name="T6" fmla="*/ 40 w 57"/>
                <a:gd name="T7" fmla="*/ 29 h 49"/>
                <a:gd name="T8" fmla="*/ 35 w 57"/>
                <a:gd name="T9" fmla="*/ 32 h 49"/>
                <a:gd name="T10" fmla="*/ 26 w 57"/>
                <a:gd name="T11" fmla="*/ 40 h 49"/>
                <a:gd name="T12" fmla="*/ 14 w 57"/>
                <a:gd name="T13" fmla="*/ 49 h 49"/>
                <a:gd name="T14" fmla="*/ 4 w 57"/>
                <a:gd name="T15" fmla="*/ 49 h 49"/>
                <a:gd name="T16" fmla="*/ 0 w 57"/>
                <a:gd name="T17" fmla="*/ 49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57" y="0"/>
                  </a:moveTo>
                  <a:lnTo>
                    <a:pt x="50" y="10"/>
                  </a:lnTo>
                  <a:lnTo>
                    <a:pt x="42" y="26"/>
                  </a:lnTo>
                  <a:lnTo>
                    <a:pt x="40" y="29"/>
                  </a:lnTo>
                  <a:lnTo>
                    <a:pt x="35" y="32"/>
                  </a:lnTo>
                  <a:lnTo>
                    <a:pt x="26" y="40"/>
                  </a:lnTo>
                  <a:lnTo>
                    <a:pt x="14" y="49"/>
                  </a:lnTo>
                  <a:lnTo>
                    <a:pt x="4" y="49"/>
                  </a:lnTo>
                  <a:lnTo>
                    <a:pt x="0" y="49"/>
                  </a:lnTo>
                </a:path>
              </a:pathLst>
            </a:custGeom>
            <a:noFill/>
            <a:ln w="4763">
              <a:solidFill>
                <a:srgbClr val="004A8F"/>
              </a:solidFill>
              <a:round/>
              <a:headEnd/>
              <a:tailEnd/>
            </a:ln>
          </p:spPr>
          <p:txBody>
            <a:bodyPr/>
            <a:lstStyle/>
            <a:p>
              <a:pPr fontAlgn="t"/>
              <a:endParaRPr lang="en-US"/>
            </a:p>
          </p:txBody>
        </p:sp>
        <p:sp>
          <p:nvSpPr>
            <p:cNvPr id="43124" name="Freeform 372"/>
            <p:cNvSpPr>
              <a:spLocks/>
            </p:cNvSpPr>
            <p:nvPr/>
          </p:nvSpPr>
          <p:spPr bwMode="auto">
            <a:xfrm>
              <a:off x="4542" y="1417"/>
              <a:ext cx="9" cy="25"/>
            </a:xfrm>
            <a:custGeom>
              <a:avLst/>
              <a:gdLst>
                <a:gd name="T0" fmla="*/ 37 w 37"/>
                <a:gd name="T1" fmla="*/ 99 h 99"/>
                <a:gd name="T2" fmla="*/ 6 w 37"/>
                <a:gd name="T3" fmla="*/ 90 h 99"/>
                <a:gd name="T4" fmla="*/ 0 w 37"/>
                <a:gd name="T5" fmla="*/ 51 h 99"/>
                <a:gd name="T6" fmla="*/ 2 w 37"/>
                <a:gd name="T7" fmla="*/ 36 h 99"/>
                <a:gd name="T8" fmla="*/ 5 w 37"/>
                <a:gd name="T9" fmla="*/ 0 h 99"/>
                <a:gd name="T10" fmla="*/ 0 60000 65536"/>
                <a:gd name="T11" fmla="*/ 0 60000 65536"/>
                <a:gd name="T12" fmla="*/ 0 60000 65536"/>
                <a:gd name="T13" fmla="*/ 0 60000 65536"/>
                <a:gd name="T14" fmla="*/ 0 60000 65536"/>
                <a:gd name="T15" fmla="*/ 0 w 37"/>
                <a:gd name="T16" fmla="*/ 0 h 99"/>
                <a:gd name="T17" fmla="*/ 37 w 37"/>
                <a:gd name="T18" fmla="*/ 99 h 99"/>
              </a:gdLst>
              <a:ahLst/>
              <a:cxnLst>
                <a:cxn ang="T10">
                  <a:pos x="T0" y="T1"/>
                </a:cxn>
                <a:cxn ang="T11">
                  <a:pos x="T2" y="T3"/>
                </a:cxn>
                <a:cxn ang="T12">
                  <a:pos x="T4" y="T5"/>
                </a:cxn>
                <a:cxn ang="T13">
                  <a:pos x="T6" y="T7"/>
                </a:cxn>
                <a:cxn ang="T14">
                  <a:pos x="T8" y="T9"/>
                </a:cxn>
              </a:cxnLst>
              <a:rect l="T15" t="T16" r="T17" b="T18"/>
              <a:pathLst>
                <a:path w="37" h="99">
                  <a:moveTo>
                    <a:pt x="37" y="99"/>
                  </a:moveTo>
                  <a:lnTo>
                    <a:pt x="6" y="90"/>
                  </a:lnTo>
                  <a:lnTo>
                    <a:pt x="0" y="51"/>
                  </a:lnTo>
                  <a:lnTo>
                    <a:pt x="2" y="36"/>
                  </a:lnTo>
                  <a:lnTo>
                    <a:pt x="5" y="0"/>
                  </a:lnTo>
                </a:path>
              </a:pathLst>
            </a:custGeom>
            <a:noFill/>
            <a:ln w="4763">
              <a:solidFill>
                <a:srgbClr val="004A8F"/>
              </a:solidFill>
              <a:round/>
              <a:headEnd/>
              <a:tailEnd/>
            </a:ln>
          </p:spPr>
          <p:txBody>
            <a:bodyPr/>
            <a:lstStyle/>
            <a:p>
              <a:pPr fontAlgn="t"/>
              <a:endParaRPr lang="en-US"/>
            </a:p>
          </p:txBody>
        </p:sp>
        <p:sp>
          <p:nvSpPr>
            <p:cNvPr id="43125" name="Freeform 373"/>
            <p:cNvSpPr>
              <a:spLocks/>
            </p:cNvSpPr>
            <p:nvPr/>
          </p:nvSpPr>
          <p:spPr bwMode="auto">
            <a:xfrm>
              <a:off x="4543" y="1414"/>
              <a:ext cx="23" cy="15"/>
            </a:xfrm>
            <a:custGeom>
              <a:avLst/>
              <a:gdLst>
                <a:gd name="T0" fmla="*/ 0 w 91"/>
                <a:gd name="T1" fmla="*/ 8 h 60"/>
                <a:gd name="T2" fmla="*/ 7 w 91"/>
                <a:gd name="T3" fmla="*/ 0 h 60"/>
                <a:gd name="T4" fmla="*/ 45 w 91"/>
                <a:gd name="T5" fmla="*/ 0 h 60"/>
                <a:gd name="T6" fmla="*/ 82 w 91"/>
                <a:gd name="T7" fmla="*/ 0 h 60"/>
                <a:gd name="T8" fmla="*/ 88 w 91"/>
                <a:gd name="T9" fmla="*/ 9 h 60"/>
                <a:gd name="T10" fmla="*/ 90 w 91"/>
                <a:gd name="T11" fmla="*/ 22 h 60"/>
                <a:gd name="T12" fmla="*/ 91 w 91"/>
                <a:gd name="T13" fmla="*/ 60 h 60"/>
                <a:gd name="T14" fmla="*/ 0 60000 65536"/>
                <a:gd name="T15" fmla="*/ 0 60000 65536"/>
                <a:gd name="T16" fmla="*/ 0 60000 65536"/>
                <a:gd name="T17" fmla="*/ 0 60000 65536"/>
                <a:gd name="T18" fmla="*/ 0 60000 65536"/>
                <a:gd name="T19" fmla="*/ 0 60000 65536"/>
                <a:gd name="T20" fmla="*/ 0 60000 65536"/>
                <a:gd name="T21" fmla="*/ 0 w 91"/>
                <a:gd name="T22" fmla="*/ 0 h 60"/>
                <a:gd name="T23" fmla="*/ 91 w 9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0">
                  <a:moveTo>
                    <a:pt x="0" y="8"/>
                  </a:moveTo>
                  <a:lnTo>
                    <a:pt x="7" y="0"/>
                  </a:lnTo>
                  <a:lnTo>
                    <a:pt x="45" y="0"/>
                  </a:lnTo>
                  <a:lnTo>
                    <a:pt x="82" y="0"/>
                  </a:lnTo>
                  <a:lnTo>
                    <a:pt x="88" y="9"/>
                  </a:lnTo>
                  <a:lnTo>
                    <a:pt x="90" y="22"/>
                  </a:lnTo>
                  <a:lnTo>
                    <a:pt x="91" y="60"/>
                  </a:lnTo>
                </a:path>
              </a:pathLst>
            </a:custGeom>
            <a:noFill/>
            <a:ln w="4763">
              <a:solidFill>
                <a:srgbClr val="004A8F"/>
              </a:solidFill>
              <a:round/>
              <a:headEnd/>
              <a:tailEnd/>
            </a:ln>
          </p:spPr>
          <p:txBody>
            <a:bodyPr/>
            <a:lstStyle/>
            <a:p>
              <a:pPr fontAlgn="t"/>
              <a:endParaRPr lang="en-US"/>
            </a:p>
          </p:txBody>
        </p:sp>
        <p:sp>
          <p:nvSpPr>
            <p:cNvPr id="43126" name="Freeform 374"/>
            <p:cNvSpPr>
              <a:spLocks/>
            </p:cNvSpPr>
            <p:nvPr/>
          </p:nvSpPr>
          <p:spPr bwMode="auto">
            <a:xfrm>
              <a:off x="4551" y="1429"/>
              <a:ext cx="15" cy="13"/>
            </a:xfrm>
            <a:custGeom>
              <a:avLst/>
              <a:gdLst>
                <a:gd name="T0" fmla="*/ 61 w 61"/>
                <a:gd name="T1" fmla="*/ 0 h 51"/>
                <a:gd name="T2" fmla="*/ 54 w 61"/>
                <a:gd name="T3" fmla="*/ 11 h 51"/>
                <a:gd name="T4" fmla="*/ 48 w 61"/>
                <a:gd name="T5" fmla="*/ 29 h 51"/>
                <a:gd name="T6" fmla="*/ 44 w 61"/>
                <a:gd name="T7" fmla="*/ 32 h 51"/>
                <a:gd name="T8" fmla="*/ 40 w 61"/>
                <a:gd name="T9" fmla="*/ 34 h 51"/>
                <a:gd name="T10" fmla="*/ 29 w 61"/>
                <a:gd name="T11" fmla="*/ 42 h 51"/>
                <a:gd name="T12" fmla="*/ 17 w 61"/>
                <a:gd name="T13" fmla="*/ 51 h 51"/>
                <a:gd name="T14" fmla="*/ 6 w 61"/>
                <a:gd name="T15" fmla="*/ 51 h 51"/>
                <a:gd name="T16" fmla="*/ 0 w 61"/>
                <a:gd name="T17" fmla="*/ 51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51"/>
                <a:gd name="T29" fmla="*/ 61 w 6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51">
                  <a:moveTo>
                    <a:pt x="61" y="0"/>
                  </a:moveTo>
                  <a:lnTo>
                    <a:pt x="54" y="11"/>
                  </a:lnTo>
                  <a:lnTo>
                    <a:pt x="48" y="29"/>
                  </a:lnTo>
                  <a:lnTo>
                    <a:pt x="44" y="32"/>
                  </a:lnTo>
                  <a:lnTo>
                    <a:pt x="40" y="34"/>
                  </a:lnTo>
                  <a:lnTo>
                    <a:pt x="29" y="42"/>
                  </a:lnTo>
                  <a:lnTo>
                    <a:pt x="17" y="51"/>
                  </a:lnTo>
                  <a:lnTo>
                    <a:pt x="6" y="51"/>
                  </a:lnTo>
                  <a:lnTo>
                    <a:pt x="0" y="51"/>
                  </a:lnTo>
                </a:path>
              </a:pathLst>
            </a:custGeom>
            <a:noFill/>
            <a:ln w="4763">
              <a:solidFill>
                <a:srgbClr val="004A8F"/>
              </a:solidFill>
              <a:round/>
              <a:headEnd/>
              <a:tailEnd/>
            </a:ln>
          </p:spPr>
          <p:txBody>
            <a:bodyPr/>
            <a:lstStyle/>
            <a:p>
              <a:pPr fontAlgn="t"/>
              <a:endParaRPr lang="en-US"/>
            </a:p>
          </p:txBody>
        </p:sp>
        <p:sp>
          <p:nvSpPr>
            <p:cNvPr id="43127" name="Freeform 375"/>
            <p:cNvSpPr>
              <a:spLocks/>
            </p:cNvSpPr>
            <p:nvPr/>
          </p:nvSpPr>
          <p:spPr bwMode="auto">
            <a:xfrm>
              <a:off x="4542" y="1416"/>
              <a:ext cx="9" cy="26"/>
            </a:xfrm>
            <a:custGeom>
              <a:avLst/>
              <a:gdLst>
                <a:gd name="T0" fmla="*/ 37 w 37"/>
                <a:gd name="T1" fmla="*/ 103 h 103"/>
                <a:gd name="T2" fmla="*/ 7 w 37"/>
                <a:gd name="T3" fmla="*/ 94 h 103"/>
                <a:gd name="T4" fmla="*/ 0 w 37"/>
                <a:gd name="T5" fmla="*/ 53 h 103"/>
                <a:gd name="T6" fmla="*/ 4 w 37"/>
                <a:gd name="T7" fmla="*/ 39 h 103"/>
                <a:gd name="T8" fmla="*/ 7 w 37"/>
                <a:gd name="T9" fmla="*/ 0 h 103"/>
                <a:gd name="T10" fmla="*/ 0 60000 65536"/>
                <a:gd name="T11" fmla="*/ 0 60000 65536"/>
                <a:gd name="T12" fmla="*/ 0 60000 65536"/>
                <a:gd name="T13" fmla="*/ 0 60000 65536"/>
                <a:gd name="T14" fmla="*/ 0 60000 65536"/>
                <a:gd name="T15" fmla="*/ 0 w 37"/>
                <a:gd name="T16" fmla="*/ 0 h 103"/>
                <a:gd name="T17" fmla="*/ 37 w 37"/>
                <a:gd name="T18" fmla="*/ 103 h 103"/>
              </a:gdLst>
              <a:ahLst/>
              <a:cxnLst>
                <a:cxn ang="T10">
                  <a:pos x="T0" y="T1"/>
                </a:cxn>
                <a:cxn ang="T11">
                  <a:pos x="T2" y="T3"/>
                </a:cxn>
                <a:cxn ang="T12">
                  <a:pos x="T4" y="T5"/>
                </a:cxn>
                <a:cxn ang="T13">
                  <a:pos x="T6" y="T7"/>
                </a:cxn>
                <a:cxn ang="T14">
                  <a:pos x="T8" y="T9"/>
                </a:cxn>
              </a:cxnLst>
              <a:rect l="T15" t="T16" r="T17" b="T18"/>
              <a:pathLst>
                <a:path w="37" h="103">
                  <a:moveTo>
                    <a:pt x="37" y="103"/>
                  </a:moveTo>
                  <a:lnTo>
                    <a:pt x="7" y="94"/>
                  </a:lnTo>
                  <a:lnTo>
                    <a:pt x="0" y="53"/>
                  </a:lnTo>
                  <a:lnTo>
                    <a:pt x="4" y="39"/>
                  </a:lnTo>
                  <a:lnTo>
                    <a:pt x="7" y="0"/>
                  </a:lnTo>
                </a:path>
              </a:pathLst>
            </a:custGeom>
            <a:noFill/>
            <a:ln w="4763">
              <a:solidFill>
                <a:srgbClr val="004A8F"/>
              </a:solidFill>
              <a:round/>
              <a:headEnd/>
              <a:tailEnd/>
            </a:ln>
          </p:spPr>
          <p:txBody>
            <a:bodyPr/>
            <a:lstStyle/>
            <a:p>
              <a:pPr fontAlgn="t"/>
              <a:endParaRPr lang="en-US"/>
            </a:p>
          </p:txBody>
        </p:sp>
        <p:sp>
          <p:nvSpPr>
            <p:cNvPr id="43128" name="Freeform 376"/>
            <p:cNvSpPr>
              <a:spLocks/>
            </p:cNvSpPr>
            <p:nvPr/>
          </p:nvSpPr>
          <p:spPr bwMode="auto">
            <a:xfrm>
              <a:off x="4542" y="1414"/>
              <a:ext cx="24" cy="15"/>
            </a:xfrm>
            <a:custGeom>
              <a:avLst/>
              <a:gdLst>
                <a:gd name="T0" fmla="*/ 0 w 95"/>
                <a:gd name="T1" fmla="*/ 9 h 62"/>
                <a:gd name="T2" fmla="*/ 10 w 95"/>
                <a:gd name="T3" fmla="*/ 0 h 62"/>
                <a:gd name="T4" fmla="*/ 48 w 95"/>
                <a:gd name="T5" fmla="*/ 0 h 62"/>
                <a:gd name="T6" fmla="*/ 86 w 95"/>
                <a:gd name="T7" fmla="*/ 0 h 62"/>
                <a:gd name="T8" fmla="*/ 93 w 95"/>
                <a:gd name="T9" fmla="*/ 9 h 62"/>
                <a:gd name="T10" fmla="*/ 95 w 95"/>
                <a:gd name="T11" fmla="*/ 22 h 62"/>
                <a:gd name="T12" fmla="*/ 95 w 95"/>
                <a:gd name="T13" fmla="*/ 62 h 62"/>
                <a:gd name="T14" fmla="*/ 0 60000 65536"/>
                <a:gd name="T15" fmla="*/ 0 60000 65536"/>
                <a:gd name="T16" fmla="*/ 0 60000 65536"/>
                <a:gd name="T17" fmla="*/ 0 60000 65536"/>
                <a:gd name="T18" fmla="*/ 0 60000 65536"/>
                <a:gd name="T19" fmla="*/ 0 60000 65536"/>
                <a:gd name="T20" fmla="*/ 0 60000 65536"/>
                <a:gd name="T21" fmla="*/ 0 w 95"/>
                <a:gd name="T22" fmla="*/ 0 h 62"/>
                <a:gd name="T23" fmla="*/ 95 w 95"/>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62">
                  <a:moveTo>
                    <a:pt x="0" y="9"/>
                  </a:moveTo>
                  <a:lnTo>
                    <a:pt x="10" y="0"/>
                  </a:lnTo>
                  <a:lnTo>
                    <a:pt x="48" y="0"/>
                  </a:lnTo>
                  <a:lnTo>
                    <a:pt x="86" y="0"/>
                  </a:lnTo>
                  <a:lnTo>
                    <a:pt x="93" y="9"/>
                  </a:lnTo>
                  <a:lnTo>
                    <a:pt x="95" y="22"/>
                  </a:lnTo>
                  <a:lnTo>
                    <a:pt x="95" y="62"/>
                  </a:lnTo>
                </a:path>
              </a:pathLst>
            </a:custGeom>
            <a:noFill/>
            <a:ln w="4763">
              <a:solidFill>
                <a:srgbClr val="004A8F"/>
              </a:solidFill>
              <a:round/>
              <a:headEnd/>
              <a:tailEnd/>
            </a:ln>
          </p:spPr>
          <p:txBody>
            <a:bodyPr/>
            <a:lstStyle/>
            <a:p>
              <a:pPr fontAlgn="t"/>
              <a:endParaRPr lang="en-US"/>
            </a:p>
          </p:txBody>
        </p:sp>
        <p:sp>
          <p:nvSpPr>
            <p:cNvPr id="43129" name="Freeform 377"/>
            <p:cNvSpPr>
              <a:spLocks/>
            </p:cNvSpPr>
            <p:nvPr/>
          </p:nvSpPr>
          <p:spPr bwMode="auto">
            <a:xfrm>
              <a:off x="4550" y="1429"/>
              <a:ext cx="16" cy="13"/>
            </a:xfrm>
            <a:custGeom>
              <a:avLst/>
              <a:gdLst>
                <a:gd name="T0" fmla="*/ 64 w 64"/>
                <a:gd name="T1" fmla="*/ 0 h 52"/>
                <a:gd name="T2" fmla="*/ 59 w 64"/>
                <a:gd name="T3" fmla="*/ 12 h 52"/>
                <a:gd name="T4" fmla="*/ 53 w 64"/>
                <a:gd name="T5" fmla="*/ 30 h 52"/>
                <a:gd name="T6" fmla="*/ 49 w 64"/>
                <a:gd name="T7" fmla="*/ 34 h 52"/>
                <a:gd name="T8" fmla="*/ 44 w 64"/>
                <a:gd name="T9" fmla="*/ 37 h 52"/>
                <a:gd name="T10" fmla="*/ 32 w 64"/>
                <a:gd name="T11" fmla="*/ 45 h 52"/>
                <a:gd name="T12" fmla="*/ 19 w 64"/>
                <a:gd name="T13" fmla="*/ 52 h 52"/>
                <a:gd name="T14" fmla="*/ 6 w 64"/>
                <a:gd name="T15" fmla="*/ 52 h 52"/>
                <a:gd name="T16" fmla="*/ 0 w 64"/>
                <a:gd name="T17" fmla="*/ 52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52"/>
                <a:gd name="T29" fmla="*/ 64 w 64"/>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52">
                  <a:moveTo>
                    <a:pt x="64" y="0"/>
                  </a:moveTo>
                  <a:lnTo>
                    <a:pt x="59" y="12"/>
                  </a:lnTo>
                  <a:lnTo>
                    <a:pt x="53" y="30"/>
                  </a:lnTo>
                  <a:lnTo>
                    <a:pt x="49" y="34"/>
                  </a:lnTo>
                  <a:lnTo>
                    <a:pt x="44" y="37"/>
                  </a:lnTo>
                  <a:lnTo>
                    <a:pt x="32" y="45"/>
                  </a:lnTo>
                  <a:lnTo>
                    <a:pt x="19" y="52"/>
                  </a:lnTo>
                  <a:lnTo>
                    <a:pt x="6" y="52"/>
                  </a:lnTo>
                  <a:lnTo>
                    <a:pt x="0" y="52"/>
                  </a:lnTo>
                </a:path>
              </a:pathLst>
            </a:custGeom>
            <a:noFill/>
            <a:ln w="4763">
              <a:solidFill>
                <a:srgbClr val="004A8F"/>
              </a:solidFill>
              <a:round/>
              <a:headEnd/>
              <a:tailEnd/>
            </a:ln>
          </p:spPr>
          <p:txBody>
            <a:bodyPr/>
            <a:lstStyle/>
            <a:p>
              <a:pPr fontAlgn="t"/>
              <a:endParaRPr lang="en-US"/>
            </a:p>
          </p:txBody>
        </p:sp>
        <p:sp>
          <p:nvSpPr>
            <p:cNvPr id="43130" name="Freeform 378"/>
            <p:cNvSpPr>
              <a:spLocks/>
            </p:cNvSpPr>
            <p:nvPr/>
          </p:nvSpPr>
          <p:spPr bwMode="auto">
            <a:xfrm>
              <a:off x="4541" y="1416"/>
              <a:ext cx="9" cy="26"/>
            </a:xfrm>
            <a:custGeom>
              <a:avLst/>
              <a:gdLst>
                <a:gd name="T0" fmla="*/ 36 w 36"/>
                <a:gd name="T1" fmla="*/ 105 h 105"/>
                <a:gd name="T2" fmla="*/ 6 w 36"/>
                <a:gd name="T3" fmla="*/ 95 h 105"/>
                <a:gd name="T4" fmla="*/ 0 w 36"/>
                <a:gd name="T5" fmla="*/ 53 h 105"/>
                <a:gd name="T6" fmla="*/ 2 w 36"/>
                <a:gd name="T7" fmla="*/ 40 h 105"/>
                <a:gd name="T8" fmla="*/ 5 w 36"/>
                <a:gd name="T9" fmla="*/ 0 h 105"/>
                <a:gd name="T10" fmla="*/ 0 60000 65536"/>
                <a:gd name="T11" fmla="*/ 0 60000 65536"/>
                <a:gd name="T12" fmla="*/ 0 60000 65536"/>
                <a:gd name="T13" fmla="*/ 0 60000 65536"/>
                <a:gd name="T14" fmla="*/ 0 60000 65536"/>
                <a:gd name="T15" fmla="*/ 0 w 36"/>
                <a:gd name="T16" fmla="*/ 0 h 105"/>
                <a:gd name="T17" fmla="*/ 36 w 36"/>
                <a:gd name="T18" fmla="*/ 105 h 105"/>
              </a:gdLst>
              <a:ahLst/>
              <a:cxnLst>
                <a:cxn ang="T10">
                  <a:pos x="T0" y="T1"/>
                </a:cxn>
                <a:cxn ang="T11">
                  <a:pos x="T2" y="T3"/>
                </a:cxn>
                <a:cxn ang="T12">
                  <a:pos x="T4" y="T5"/>
                </a:cxn>
                <a:cxn ang="T13">
                  <a:pos x="T6" y="T7"/>
                </a:cxn>
                <a:cxn ang="T14">
                  <a:pos x="T8" y="T9"/>
                </a:cxn>
              </a:cxnLst>
              <a:rect l="T15" t="T16" r="T17" b="T18"/>
              <a:pathLst>
                <a:path w="36" h="105">
                  <a:moveTo>
                    <a:pt x="36" y="105"/>
                  </a:moveTo>
                  <a:lnTo>
                    <a:pt x="6" y="95"/>
                  </a:lnTo>
                  <a:lnTo>
                    <a:pt x="0" y="53"/>
                  </a:lnTo>
                  <a:lnTo>
                    <a:pt x="2" y="40"/>
                  </a:lnTo>
                  <a:lnTo>
                    <a:pt x="5" y="0"/>
                  </a:lnTo>
                </a:path>
              </a:pathLst>
            </a:custGeom>
            <a:noFill/>
            <a:ln w="4763">
              <a:solidFill>
                <a:srgbClr val="004A8F"/>
              </a:solidFill>
              <a:round/>
              <a:headEnd/>
              <a:tailEnd/>
            </a:ln>
          </p:spPr>
          <p:txBody>
            <a:bodyPr/>
            <a:lstStyle/>
            <a:p>
              <a:pPr fontAlgn="t"/>
              <a:endParaRPr lang="en-US"/>
            </a:p>
          </p:txBody>
        </p:sp>
        <p:sp>
          <p:nvSpPr>
            <p:cNvPr id="43131" name="Freeform 379"/>
            <p:cNvSpPr>
              <a:spLocks/>
            </p:cNvSpPr>
            <p:nvPr/>
          </p:nvSpPr>
          <p:spPr bwMode="auto">
            <a:xfrm>
              <a:off x="4542" y="1413"/>
              <a:ext cx="25" cy="16"/>
            </a:xfrm>
            <a:custGeom>
              <a:avLst/>
              <a:gdLst>
                <a:gd name="T0" fmla="*/ 0 w 101"/>
                <a:gd name="T1" fmla="*/ 10 h 64"/>
                <a:gd name="T2" fmla="*/ 12 w 101"/>
                <a:gd name="T3" fmla="*/ 0 h 64"/>
                <a:gd name="T4" fmla="*/ 51 w 101"/>
                <a:gd name="T5" fmla="*/ 0 h 64"/>
                <a:gd name="T6" fmla="*/ 90 w 101"/>
                <a:gd name="T7" fmla="*/ 1 h 64"/>
                <a:gd name="T8" fmla="*/ 98 w 101"/>
                <a:gd name="T9" fmla="*/ 11 h 64"/>
                <a:gd name="T10" fmla="*/ 99 w 101"/>
                <a:gd name="T11" fmla="*/ 22 h 64"/>
                <a:gd name="T12" fmla="*/ 101 w 101"/>
                <a:gd name="T13" fmla="*/ 64 h 64"/>
                <a:gd name="T14" fmla="*/ 0 60000 65536"/>
                <a:gd name="T15" fmla="*/ 0 60000 65536"/>
                <a:gd name="T16" fmla="*/ 0 60000 65536"/>
                <a:gd name="T17" fmla="*/ 0 60000 65536"/>
                <a:gd name="T18" fmla="*/ 0 60000 65536"/>
                <a:gd name="T19" fmla="*/ 0 60000 65536"/>
                <a:gd name="T20" fmla="*/ 0 60000 65536"/>
                <a:gd name="T21" fmla="*/ 0 w 101"/>
                <a:gd name="T22" fmla="*/ 0 h 64"/>
                <a:gd name="T23" fmla="*/ 101 w 10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64">
                  <a:moveTo>
                    <a:pt x="0" y="10"/>
                  </a:moveTo>
                  <a:lnTo>
                    <a:pt x="12" y="0"/>
                  </a:lnTo>
                  <a:lnTo>
                    <a:pt x="51" y="0"/>
                  </a:lnTo>
                  <a:lnTo>
                    <a:pt x="90" y="1"/>
                  </a:lnTo>
                  <a:lnTo>
                    <a:pt x="98" y="11"/>
                  </a:lnTo>
                  <a:lnTo>
                    <a:pt x="99" y="22"/>
                  </a:lnTo>
                  <a:lnTo>
                    <a:pt x="101" y="64"/>
                  </a:lnTo>
                </a:path>
              </a:pathLst>
            </a:custGeom>
            <a:noFill/>
            <a:ln w="4763">
              <a:solidFill>
                <a:srgbClr val="004A8F"/>
              </a:solidFill>
              <a:round/>
              <a:headEnd/>
              <a:tailEnd/>
            </a:ln>
          </p:spPr>
          <p:txBody>
            <a:bodyPr/>
            <a:lstStyle/>
            <a:p>
              <a:pPr fontAlgn="t"/>
              <a:endParaRPr lang="en-US"/>
            </a:p>
          </p:txBody>
        </p:sp>
        <p:sp>
          <p:nvSpPr>
            <p:cNvPr id="43132" name="Freeform 380"/>
            <p:cNvSpPr>
              <a:spLocks/>
            </p:cNvSpPr>
            <p:nvPr/>
          </p:nvSpPr>
          <p:spPr bwMode="auto">
            <a:xfrm>
              <a:off x="4550" y="1429"/>
              <a:ext cx="17" cy="14"/>
            </a:xfrm>
            <a:custGeom>
              <a:avLst/>
              <a:gdLst>
                <a:gd name="T0" fmla="*/ 70 w 70"/>
                <a:gd name="T1" fmla="*/ 0 h 56"/>
                <a:gd name="T2" fmla="*/ 67 w 70"/>
                <a:gd name="T3" fmla="*/ 4 h 56"/>
                <a:gd name="T4" fmla="*/ 63 w 70"/>
                <a:gd name="T5" fmla="*/ 14 h 56"/>
                <a:gd name="T6" fmla="*/ 61 w 70"/>
                <a:gd name="T7" fmla="*/ 26 h 56"/>
                <a:gd name="T8" fmla="*/ 58 w 70"/>
                <a:gd name="T9" fmla="*/ 34 h 56"/>
                <a:gd name="T10" fmla="*/ 53 w 70"/>
                <a:gd name="T11" fmla="*/ 38 h 56"/>
                <a:gd name="T12" fmla="*/ 48 w 70"/>
                <a:gd name="T13" fmla="*/ 41 h 56"/>
                <a:gd name="T14" fmla="*/ 36 w 70"/>
                <a:gd name="T15" fmla="*/ 48 h 56"/>
                <a:gd name="T16" fmla="*/ 21 w 70"/>
                <a:gd name="T17" fmla="*/ 56 h 56"/>
                <a:gd name="T18" fmla="*/ 7 w 70"/>
                <a:gd name="T19" fmla="*/ 56 h 56"/>
                <a:gd name="T20" fmla="*/ 0 w 70"/>
                <a:gd name="T21" fmla="*/ 5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6"/>
                <a:gd name="T35" fmla="*/ 70 w 70"/>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6">
                  <a:moveTo>
                    <a:pt x="70" y="0"/>
                  </a:moveTo>
                  <a:lnTo>
                    <a:pt x="67" y="4"/>
                  </a:lnTo>
                  <a:lnTo>
                    <a:pt x="63" y="14"/>
                  </a:lnTo>
                  <a:lnTo>
                    <a:pt x="61" y="26"/>
                  </a:lnTo>
                  <a:lnTo>
                    <a:pt x="58" y="34"/>
                  </a:lnTo>
                  <a:lnTo>
                    <a:pt x="53" y="38"/>
                  </a:lnTo>
                  <a:lnTo>
                    <a:pt x="48" y="41"/>
                  </a:lnTo>
                  <a:lnTo>
                    <a:pt x="36" y="48"/>
                  </a:lnTo>
                  <a:lnTo>
                    <a:pt x="21" y="56"/>
                  </a:lnTo>
                  <a:lnTo>
                    <a:pt x="7" y="56"/>
                  </a:lnTo>
                  <a:lnTo>
                    <a:pt x="0" y="56"/>
                  </a:lnTo>
                </a:path>
              </a:pathLst>
            </a:custGeom>
            <a:noFill/>
            <a:ln w="4763">
              <a:solidFill>
                <a:srgbClr val="004A8F"/>
              </a:solidFill>
              <a:round/>
              <a:headEnd/>
              <a:tailEnd/>
            </a:ln>
          </p:spPr>
          <p:txBody>
            <a:bodyPr/>
            <a:lstStyle/>
            <a:p>
              <a:pPr fontAlgn="t"/>
              <a:endParaRPr lang="en-US"/>
            </a:p>
          </p:txBody>
        </p:sp>
        <p:sp>
          <p:nvSpPr>
            <p:cNvPr id="43133" name="Freeform 381"/>
            <p:cNvSpPr>
              <a:spLocks/>
            </p:cNvSpPr>
            <p:nvPr/>
          </p:nvSpPr>
          <p:spPr bwMode="auto">
            <a:xfrm>
              <a:off x="4541" y="1415"/>
              <a:ext cx="9" cy="28"/>
            </a:xfrm>
            <a:custGeom>
              <a:avLst/>
              <a:gdLst>
                <a:gd name="T0" fmla="*/ 34 w 34"/>
                <a:gd name="T1" fmla="*/ 110 h 110"/>
                <a:gd name="T2" fmla="*/ 5 w 34"/>
                <a:gd name="T3" fmla="*/ 98 h 110"/>
                <a:gd name="T4" fmla="*/ 0 w 34"/>
                <a:gd name="T5" fmla="*/ 54 h 110"/>
                <a:gd name="T6" fmla="*/ 2 w 34"/>
                <a:gd name="T7" fmla="*/ 41 h 110"/>
                <a:gd name="T8" fmla="*/ 3 w 34"/>
                <a:gd name="T9" fmla="*/ 0 h 110"/>
                <a:gd name="T10" fmla="*/ 0 60000 65536"/>
                <a:gd name="T11" fmla="*/ 0 60000 65536"/>
                <a:gd name="T12" fmla="*/ 0 60000 65536"/>
                <a:gd name="T13" fmla="*/ 0 60000 65536"/>
                <a:gd name="T14" fmla="*/ 0 60000 65536"/>
                <a:gd name="T15" fmla="*/ 0 w 34"/>
                <a:gd name="T16" fmla="*/ 0 h 110"/>
                <a:gd name="T17" fmla="*/ 34 w 34"/>
                <a:gd name="T18" fmla="*/ 110 h 110"/>
              </a:gdLst>
              <a:ahLst/>
              <a:cxnLst>
                <a:cxn ang="T10">
                  <a:pos x="T0" y="T1"/>
                </a:cxn>
                <a:cxn ang="T11">
                  <a:pos x="T2" y="T3"/>
                </a:cxn>
                <a:cxn ang="T12">
                  <a:pos x="T4" y="T5"/>
                </a:cxn>
                <a:cxn ang="T13">
                  <a:pos x="T6" y="T7"/>
                </a:cxn>
                <a:cxn ang="T14">
                  <a:pos x="T8" y="T9"/>
                </a:cxn>
              </a:cxnLst>
              <a:rect l="T15" t="T16" r="T17" b="T18"/>
              <a:pathLst>
                <a:path w="34" h="110">
                  <a:moveTo>
                    <a:pt x="34" y="110"/>
                  </a:moveTo>
                  <a:lnTo>
                    <a:pt x="5" y="98"/>
                  </a:lnTo>
                  <a:lnTo>
                    <a:pt x="0" y="54"/>
                  </a:lnTo>
                  <a:lnTo>
                    <a:pt x="2" y="41"/>
                  </a:lnTo>
                  <a:lnTo>
                    <a:pt x="3" y="0"/>
                  </a:lnTo>
                </a:path>
              </a:pathLst>
            </a:custGeom>
            <a:noFill/>
            <a:ln w="4763">
              <a:solidFill>
                <a:srgbClr val="004A8F"/>
              </a:solidFill>
              <a:round/>
              <a:headEnd/>
              <a:tailEnd/>
            </a:ln>
          </p:spPr>
          <p:txBody>
            <a:bodyPr/>
            <a:lstStyle/>
            <a:p>
              <a:pPr fontAlgn="t"/>
              <a:endParaRPr lang="en-US"/>
            </a:p>
          </p:txBody>
        </p:sp>
        <p:sp>
          <p:nvSpPr>
            <p:cNvPr id="43134" name="Freeform 382"/>
            <p:cNvSpPr>
              <a:spLocks/>
            </p:cNvSpPr>
            <p:nvPr/>
          </p:nvSpPr>
          <p:spPr bwMode="auto">
            <a:xfrm>
              <a:off x="4542" y="1412"/>
              <a:ext cx="25" cy="16"/>
            </a:xfrm>
            <a:custGeom>
              <a:avLst/>
              <a:gdLst>
                <a:gd name="T0" fmla="*/ 0 w 103"/>
                <a:gd name="T1" fmla="*/ 11 h 66"/>
                <a:gd name="T2" fmla="*/ 12 w 103"/>
                <a:gd name="T3" fmla="*/ 0 h 66"/>
                <a:gd name="T4" fmla="*/ 52 w 103"/>
                <a:gd name="T5" fmla="*/ 0 h 66"/>
                <a:gd name="T6" fmla="*/ 93 w 103"/>
                <a:gd name="T7" fmla="*/ 0 h 66"/>
                <a:gd name="T8" fmla="*/ 100 w 103"/>
                <a:gd name="T9" fmla="*/ 12 h 66"/>
                <a:gd name="T10" fmla="*/ 102 w 103"/>
                <a:gd name="T11" fmla="*/ 22 h 66"/>
                <a:gd name="T12" fmla="*/ 103 w 103"/>
                <a:gd name="T13" fmla="*/ 66 h 66"/>
                <a:gd name="T14" fmla="*/ 0 60000 65536"/>
                <a:gd name="T15" fmla="*/ 0 60000 65536"/>
                <a:gd name="T16" fmla="*/ 0 60000 65536"/>
                <a:gd name="T17" fmla="*/ 0 60000 65536"/>
                <a:gd name="T18" fmla="*/ 0 60000 65536"/>
                <a:gd name="T19" fmla="*/ 0 60000 65536"/>
                <a:gd name="T20" fmla="*/ 0 60000 65536"/>
                <a:gd name="T21" fmla="*/ 0 w 103"/>
                <a:gd name="T22" fmla="*/ 0 h 66"/>
                <a:gd name="T23" fmla="*/ 103 w 103"/>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66">
                  <a:moveTo>
                    <a:pt x="0" y="11"/>
                  </a:moveTo>
                  <a:lnTo>
                    <a:pt x="12" y="0"/>
                  </a:lnTo>
                  <a:lnTo>
                    <a:pt x="52" y="0"/>
                  </a:lnTo>
                  <a:lnTo>
                    <a:pt x="93" y="0"/>
                  </a:lnTo>
                  <a:lnTo>
                    <a:pt x="100" y="12"/>
                  </a:lnTo>
                  <a:lnTo>
                    <a:pt x="102" y="22"/>
                  </a:lnTo>
                  <a:lnTo>
                    <a:pt x="103" y="66"/>
                  </a:lnTo>
                </a:path>
              </a:pathLst>
            </a:custGeom>
            <a:noFill/>
            <a:ln w="4763">
              <a:solidFill>
                <a:srgbClr val="004A8F"/>
              </a:solidFill>
              <a:round/>
              <a:headEnd/>
              <a:tailEnd/>
            </a:ln>
          </p:spPr>
          <p:txBody>
            <a:bodyPr/>
            <a:lstStyle/>
            <a:p>
              <a:pPr fontAlgn="t"/>
              <a:endParaRPr lang="en-US"/>
            </a:p>
          </p:txBody>
        </p:sp>
        <p:sp>
          <p:nvSpPr>
            <p:cNvPr id="43135" name="Freeform 383"/>
            <p:cNvSpPr>
              <a:spLocks/>
            </p:cNvSpPr>
            <p:nvPr/>
          </p:nvSpPr>
          <p:spPr bwMode="auto">
            <a:xfrm>
              <a:off x="4549" y="1428"/>
              <a:ext cx="18" cy="15"/>
            </a:xfrm>
            <a:custGeom>
              <a:avLst/>
              <a:gdLst>
                <a:gd name="T0" fmla="*/ 72 w 72"/>
                <a:gd name="T1" fmla="*/ 0 h 58"/>
                <a:gd name="T2" fmla="*/ 69 w 72"/>
                <a:gd name="T3" fmla="*/ 4 h 58"/>
                <a:gd name="T4" fmla="*/ 67 w 72"/>
                <a:gd name="T5" fmla="*/ 15 h 58"/>
                <a:gd name="T6" fmla="*/ 64 w 72"/>
                <a:gd name="T7" fmla="*/ 30 h 58"/>
                <a:gd name="T8" fmla="*/ 62 w 72"/>
                <a:gd name="T9" fmla="*/ 36 h 58"/>
                <a:gd name="T10" fmla="*/ 57 w 72"/>
                <a:gd name="T11" fmla="*/ 41 h 58"/>
                <a:gd name="T12" fmla="*/ 50 w 72"/>
                <a:gd name="T13" fmla="*/ 45 h 58"/>
                <a:gd name="T14" fmla="*/ 39 w 72"/>
                <a:gd name="T15" fmla="*/ 51 h 58"/>
                <a:gd name="T16" fmla="*/ 22 w 72"/>
                <a:gd name="T17" fmla="*/ 58 h 58"/>
                <a:gd name="T18" fmla="*/ 6 w 72"/>
                <a:gd name="T19" fmla="*/ 58 h 58"/>
                <a:gd name="T20" fmla="*/ 0 w 72"/>
                <a:gd name="T21" fmla="*/ 58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58"/>
                <a:gd name="T35" fmla="*/ 72 w 72"/>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58">
                  <a:moveTo>
                    <a:pt x="72" y="0"/>
                  </a:moveTo>
                  <a:lnTo>
                    <a:pt x="69" y="4"/>
                  </a:lnTo>
                  <a:lnTo>
                    <a:pt x="67" y="15"/>
                  </a:lnTo>
                  <a:lnTo>
                    <a:pt x="64" y="30"/>
                  </a:lnTo>
                  <a:lnTo>
                    <a:pt x="62" y="36"/>
                  </a:lnTo>
                  <a:lnTo>
                    <a:pt x="57" y="41"/>
                  </a:lnTo>
                  <a:lnTo>
                    <a:pt x="50" y="45"/>
                  </a:lnTo>
                  <a:lnTo>
                    <a:pt x="39" y="51"/>
                  </a:lnTo>
                  <a:lnTo>
                    <a:pt x="22" y="58"/>
                  </a:lnTo>
                  <a:lnTo>
                    <a:pt x="6" y="58"/>
                  </a:lnTo>
                  <a:lnTo>
                    <a:pt x="0" y="58"/>
                  </a:lnTo>
                </a:path>
              </a:pathLst>
            </a:custGeom>
            <a:noFill/>
            <a:ln w="4763">
              <a:solidFill>
                <a:srgbClr val="004A8F"/>
              </a:solidFill>
              <a:round/>
              <a:headEnd/>
              <a:tailEnd/>
            </a:ln>
          </p:spPr>
          <p:txBody>
            <a:bodyPr/>
            <a:lstStyle/>
            <a:p>
              <a:pPr fontAlgn="t"/>
              <a:endParaRPr lang="en-US"/>
            </a:p>
          </p:txBody>
        </p:sp>
        <p:sp>
          <p:nvSpPr>
            <p:cNvPr id="43136" name="Freeform 384"/>
            <p:cNvSpPr>
              <a:spLocks/>
            </p:cNvSpPr>
            <p:nvPr/>
          </p:nvSpPr>
          <p:spPr bwMode="auto">
            <a:xfrm>
              <a:off x="4540" y="1415"/>
              <a:ext cx="9" cy="28"/>
            </a:xfrm>
            <a:custGeom>
              <a:avLst/>
              <a:gdLst>
                <a:gd name="T0" fmla="*/ 36 w 36"/>
                <a:gd name="T1" fmla="*/ 113 h 113"/>
                <a:gd name="T2" fmla="*/ 6 w 36"/>
                <a:gd name="T3" fmla="*/ 101 h 113"/>
                <a:gd name="T4" fmla="*/ 0 w 36"/>
                <a:gd name="T5" fmla="*/ 55 h 113"/>
                <a:gd name="T6" fmla="*/ 3 w 36"/>
                <a:gd name="T7" fmla="*/ 43 h 113"/>
                <a:gd name="T8" fmla="*/ 5 w 36"/>
                <a:gd name="T9" fmla="*/ 0 h 113"/>
                <a:gd name="T10" fmla="*/ 0 60000 65536"/>
                <a:gd name="T11" fmla="*/ 0 60000 65536"/>
                <a:gd name="T12" fmla="*/ 0 60000 65536"/>
                <a:gd name="T13" fmla="*/ 0 60000 65536"/>
                <a:gd name="T14" fmla="*/ 0 60000 65536"/>
                <a:gd name="T15" fmla="*/ 0 w 36"/>
                <a:gd name="T16" fmla="*/ 0 h 113"/>
                <a:gd name="T17" fmla="*/ 36 w 36"/>
                <a:gd name="T18" fmla="*/ 113 h 113"/>
              </a:gdLst>
              <a:ahLst/>
              <a:cxnLst>
                <a:cxn ang="T10">
                  <a:pos x="T0" y="T1"/>
                </a:cxn>
                <a:cxn ang="T11">
                  <a:pos x="T2" y="T3"/>
                </a:cxn>
                <a:cxn ang="T12">
                  <a:pos x="T4" y="T5"/>
                </a:cxn>
                <a:cxn ang="T13">
                  <a:pos x="T6" y="T7"/>
                </a:cxn>
                <a:cxn ang="T14">
                  <a:pos x="T8" y="T9"/>
                </a:cxn>
              </a:cxnLst>
              <a:rect l="T15" t="T16" r="T17" b="T18"/>
              <a:pathLst>
                <a:path w="36" h="113">
                  <a:moveTo>
                    <a:pt x="36" y="113"/>
                  </a:moveTo>
                  <a:lnTo>
                    <a:pt x="6" y="101"/>
                  </a:lnTo>
                  <a:lnTo>
                    <a:pt x="0" y="55"/>
                  </a:lnTo>
                  <a:lnTo>
                    <a:pt x="3" y="43"/>
                  </a:lnTo>
                  <a:lnTo>
                    <a:pt x="5" y="0"/>
                  </a:lnTo>
                </a:path>
              </a:pathLst>
            </a:custGeom>
            <a:noFill/>
            <a:ln w="4763">
              <a:solidFill>
                <a:srgbClr val="004A8F"/>
              </a:solidFill>
              <a:round/>
              <a:headEnd/>
              <a:tailEnd/>
            </a:ln>
          </p:spPr>
          <p:txBody>
            <a:bodyPr/>
            <a:lstStyle/>
            <a:p>
              <a:pPr fontAlgn="t"/>
              <a:endParaRPr lang="en-US"/>
            </a:p>
          </p:txBody>
        </p:sp>
        <p:sp>
          <p:nvSpPr>
            <p:cNvPr id="43137" name="Freeform 385"/>
            <p:cNvSpPr>
              <a:spLocks/>
            </p:cNvSpPr>
            <p:nvPr/>
          </p:nvSpPr>
          <p:spPr bwMode="auto">
            <a:xfrm>
              <a:off x="4541" y="1411"/>
              <a:ext cx="27" cy="17"/>
            </a:xfrm>
            <a:custGeom>
              <a:avLst/>
              <a:gdLst>
                <a:gd name="T0" fmla="*/ 0 w 106"/>
                <a:gd name="T1" fmla="*/ 13 h 69"/>
                <a:gd name="T2" fmla="*/ 12 w 106"/>
                <a:gd name="T3" fmla="*/ 0 h 69"/>
                <a:gd name="T4" fmla="*/ 54 w 106"/>
                <a:gd name="T5" fmla="*/ 2 h 69"/>
                <a:gd name="T6" fmla="*/ 96 w 106"/>
                <a:gd name="T7" fmla="*/ 2 h 69"/>
                <a:gd name="T8" fmla="*/ 105 w 106"/>
                <a:gd name="T9" fmla="*/ 13 h 69"/>
                <a:gd name="T10" fmla="*/ 106 w 106"/>
                <a:gd name="T11" fmla="*/ 24 h 69"/>
                <a:gd name="T12" fmla="*/ 106 w 106"/>
                <a:gd name="T13" fmla="*/ 69 h 69"/>
                <a:gd name="T14" fmla="*/ 0 60000 65536"/>
                <a:gd name="T15" fmla="*/ 0 60000 65536"/>
                <a:gd name="T16" fmla="*/ 0 60000 65536"/>
                <a:gd name="T17" fmla="*/ 0 60000 65536"/>
                <a:gd name="T18" fmla="*/ 0 60000 65536"/>
                <a:gd name="T19" fmla="*/ 0 60000 65536"/>
                <a:gd name="T20" fmla="*/ 0 60000 65536"/>
                <a:gd name="T21" fmla="*/ 0 w 106"/>
                <a:gd name="T22" fmla="*/ 0 h 69"/>
                <a:gd name="T23" fmla="*/ 106 w 10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69">
                  <a:moveTo>
                    <a:pt x="0" y="13"/>
                  </a:moveTo>
                  <a:lnTo>
                    <a:pt x="12" y="0"/>
                  </a:lnTo>
                  <a:lnTo>
                    <a:pt x="54" y="2"/>
                  </a:lnTo>
                  <a:lnTo>
                    <a:pt x="96" y="2"/>
                  </a:lnTo>
                  <a:lnTo>
                    <a:pt x="105" y="13"/>
                  </a:lnTo>
                  <a:lnTo>
                    <a:pt x="106" y="24"/>
                  </a:lnTo>
                  <a:lnTo>
                    <a:pt x="106" y="69"/>
                  </a:lnTo>
                </a:path>
              </a:pathLst>
            </a:custGeom>
            <a:noFill/>
            <a:ln w="4763">
              <a:solidFill>
                <a:srgbClr val="004A8F"/>
              </a:solidFill>
              <a:round/>
              <a:headEnd/>
              <a:tailEnd/>
            </a:ln>
          </p:spPr>
          <p:txBody>
            <a:bodyPr/>
            <a:lstStyle/>
            <a:p>
              <a:pPr fontAlgn="t"/>
              <a:endParaRPr lang="en-US"/>
            </a:p>
          </p:txBody>
        </p:sp>
        <p:sp>
          <p:nvSpPr>
            <p:cNvPr id="43138" name="Freeform 386"/>
            <p:cNvSpPr>
              <a:spLocks/>
            </p:cNvSpPr>
            <p:nvPr/>
          </p:nvSpPr>
          <p:spPr bwMode="auto">
            <a:xfrm>
              <a:off x="4549" y="1428"/>
              <a:ext cx="19" cy="16"/>
            </a:xfrm>
            <a:custGeom>
              <a:avLst/>
              <a:gdLst>
                <a:gd name="T0" fmla="*/ 76 w 76"/>
                <a:gd name="T1" fmla="*/ 0 h 61"/>
                <a:gd name="T2" fmla="*/ 74 w 76"/>
                <a:gd name="T3" fmla="*/ 5 h 61"/>
                <a:gd name="T4" fmla="*/ 71 w 76"/>
                <a:gd name="T5" fmla="*/ 18 h 61"/>
                <a:gd name="T6" fmla="*/ 69 w 76"/>
                <a:gd name="T7" fmla="*/ 32 h 61"/>
                <a:gd name="T8" fmla="*/ 66 w 76"/>
                <a:gd name="T9" fmla="*/ 40 h 61"/>
                <a:gd name="T10" fmla="*/ 61 w 76"/>
                <a:gd name="T11" fmla="*/ 43 h 61"/>
                <a:gd name="T12" fmla="*/ 54 w 76"/>
                <a:gd name="T13" fmla="*/ 49 h 61"/>
                <a:gd name="T14" fmla="*/ 49 w 76"/>
                <a:gd name="T15" fmla="*/ 51 h 61"/>
                <a:gd name="T16" fmla="*/ 42 w 76"/>
                <a:gd name="T17" fmla="*/ 55 h 61"/>
                <a:gd name="T18" fmla="*/ 34 w 76"/>
                <a:gd name="T19" fmla="*/ 58 h 61"/>
                <a:gd name="T20" fmla="*/ 25 w 76"/>
                <a:gd name="T21" fmla="*/ 60 h 61"/>
                <a:gd name="T22" fmla="*/ 8 w 76"/>
                <a:gd name="T23" fmla="*/ 61 h 61"/>
                <a:gd name="T24" fmla="*/ 0 w 76"/>
                <a:gd name="T25" fmla="*/ 61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61"/>
                <a:gd name="T41" fmla="*/ 76 w 76"/>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61">
                  <a:moveTo>
                    <a:pt x="76" y="0"/>
                  </a:moveTo>
                  <a:lnTo>
                    <a:pt x="74" y="5"/>
                  </a:lnTo>
                  <a:lnTo>
                    <a:pt x="71" y="18"/>
                  </a:lnTo>
                  <a:lnTo>
                    <a:pt x="69" y="32"/>
                  </a:lnTo>
                  <a:lnTo>
                    <a:pt x="66" y="40"/>
                  </a:lnTo>
                  <a:lnTo>
                    <a:pt x="61" y="43"/>
                  </a:lnTo>
                  <a:lnTo>
                    <a:pt x="54" y="49"/>
                  </a:lnTo>
                  <a:lnTo>
                    <a:pt x="49" y="51"/>
                  </a:lnTo>
                  <a:lnTo>
                    <a:pt x="42" y="55"/>
                  </a:lnTo>
                  <a:lnTo>
                    <a:pt x="34" y="58"/>
                  </a:lnTo>
                  <a:lnTo>
                    <a:pt x="25" y="60"/>
                  </a:lnTo>
                  <a:lnTo>
                    <a:pt x="8" y="61"/>
                  </a:lnTo>
                  <a:lnTo>
                    <a:pt x="0" y="61"/>
                  </a:lnTo>
                </a:path>
              </a:pathLst>
            </a:custGeom>
            <a:noFill/>
            <a:ln w="4763">
              <a:solidFill>
                <a:srgbClr val="004A8F"/>
              </a:solidFill>
              <a:round/>
              <a:headEnd/>
              <a:tailEnd/>
            </a:ln>
          </p:spPr>
          <p:txBody>
            <a:bodyPr/>
            <a:lstStyle/>
            <a:p>
              <a:pPr fontAlgn="t"/>
              <a:endParaRPr lang="en-US"/>
            </a:p>
          </p:txBody>
        </p:sp>
        <p:sp>
          <p:nvSpPr>
            <p:cNvPr id="43139" name="Freeform 387"/>
            <p:cNvSpPr>
              <a:spLocks/>
            </p:cNvSpPr>
            <p:nvPr/>
          </p:nvSpPr>
          <p:spPr bwMode="auto">
            <a:xfrm>
              <a:off x="4540" y="1414"/>
              <a:ext cx="9" cy="30"/>
            </a:xfrm>
            <a:custGeom>
              <a:avLst/>
              <a:gdLst>
                <a:gd name="T0" fmla="*/ 34 w 34"/>
                <a:gd name="T1" fmla="*/ 117 h 117"/>
                <a:gd name="T2" fmla="*/ 5 w 34"/>
                <a:gd name="T3" fmla="*/ 103 h 117"/>
                <a:gd name="T4" fmla="*/ 0 w 34"/>
                <a:gd name="T5" fmla="*/ 56 h 117"/>
                <a:gd name="T6" fmla="*/ 2 w 34"/>
                <a:gd name="T7" fmla="*/ 45 h 117"/>
                <a:gd name="T8" fmla="*/ 4 w 34"/>
                <a:gd name="T9" fmla="*/ 0 h 117"/>
                <a:gd name="T10" fmla="*/ 0 60000 65536"/>
                <a:gd name="T11" fmla="*/ 0 60000 65536"/>
                <a:gd name="T12" fmla="*/ 0 60000 65536"/>
                <a:gd name="T13" fmla="*/ 0 60000 65536"/>
                <a:gd name="T14" fmla="*/ 0 60000 65536"/>
                <a:gd name="T15" fmla="*/ 0 w 34"/>
                <a:gd name="T16" fmla="*/ 0 h 117"/>
                <a:gd name="T17" fmla="*/ 34 w 34"/>
                <a:gd name="T18" fmla="*/ 117 h 117"/>
              </a:gdLst>
              <a:ahLst/>
              <a:cxnLst>
                <a:cxn ang="T10">
                  <a:pos x="T0" y="T1"/>
                </a:cxn>
                <a:cxn ang="T11">
                  <a:pos x="T2" y="T3"/>
                </a:cxn>
                <a:cxn ang="T12">
                  <a:pos x="T4" y="T5"/>
                </a:cxn>
                <a:cxn ang="T13">
                  <a:pos x="T6" y="T7"/>
                </a:cxn>
                <a:cxn ang="T14">
                  <a:pos x="T8" y="T9"/>
                </a:cxn>
              </a:cxnLst>
              <a:rect l="T15" t="T16" r="T17" b="T18"/>
              <a:pathLst>
                <a:path w="34" h="117">
                  <a:moveTo>
                    <a:pt x="34" y="117"/>
                  </a:moveTo>
                  <a:lnTo>
                    <a:pt x="5" y="103"/>
                  </a:lnTo>
                  <a:lnTo>
                    <a:pt x="0" y="56"/>
                  </a:lnTo>
                  <a:lnTo>
                    <a:pt x="2" y="45"/>
                  </a:lnTo>
                  <a:lnTo>
                    <a:pt x="4" y="0"/>
                  </a:lnTo>
                </a:path>
              </a:pathLst>
            </a:custGeom>
            <a:noFill/>
            <a:ln w="4763">
              <a:solidFill>
                <a:srgbClr val="004A8F"/>
              </a:solidFill>
              <a:round/>
              <a:headEnd/>
              <a:tailEnd/>
            </a:ln>
          </p:spPr>
          <p:txBody>
            <a:bodyPr/>
            <a:lstStyle/>
            <a:p>
              <a:pPr fontAlgn="t"/>
              <a:endParaRPr lang="en-US"/>
            </a:p>
          </p:txBody>
        </p:sp>
        <p:sp>
          <p:nvSpPr>
            <p:cNvPr id="43140" name="Freeform 388"/>
            <p:cNvSpPr>
              <a:spLocks/>
            </p:cNvSpPr>
            <p:nvPr/>
          </p:nvSpPr>
          <p:spPr bwMode="auto">
            <a:xfrm>
              <a:off x="4540" y="1410"/>
              <a:ext cx="28" cy="18"/>
            </a:xfrm>
            <a:custGeom>
              <a:avLst/>
              <a:gdLst>
                <a:gd name="T0" fmla="*/ 0 w 111"/>
                <a:gd name="T1" fmla="*/ 13 h 71"/>
                <a:gd name="T2" fmla="*/ 14 w 111"/>
                <a:gd name="T3" fmla="*/ 0 h 71"/>
                <a:gd name="T4" fmla="*/ 57 w 111"/>
                <a:gd name="T5" fmla="*/ 0 h 71"/>
                <a:gd name="T6" fmla="*/ 99 w 111"/>
                <a:gd name="T7" fmla="*/ 1 h 71"/>
                <a:gd name="T8" fmla="*/ 109 w 111"/>
                <a:gd name="T9" fmla="*/ 14 h 71"/>
                <a:gd name="T10" fmla="*/ 111 w 111"/>
                <a:gd name="T11" fmla="*/ 23 h 71"/>
                <a:gd name="T12" fmla="*/ 111 w 111"/>
                <a:gd name="T13" fmla="*/ 71 h 71"/>
                <a:gd name="T14" fmla="*/ 0 60000 65536"/>
                <a:gd name="T15" fmla="*/ 0 60000 65536"/>
                <a:gd name="T16" fmla="*/ 0 60000 65536"/>
                <a:gd name="T17" fmla="*/ 0 60000 65536"/>
                <a:gd name="T18" fmla="*/ 0 60000 65536"/>
                <a:gd name="T19" fmla="*/ 0 60000 65536"/>
                <a:gd name="T20" fmla="*/ 0 60000 65536"/>
                <a:gd name="T21" fmla="*/ 0 w 111"/>
                <a:gd name="T22" fmla="*/ 0 h 71"/>
                <a:gd name="T23" fmla="*/ 111 w 111"/>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71">
                  <a:moveTo>
                    <a:pt x="0" y="13"/>
                  </a:moveTo>
                  <a:lnTo>
                    <a:pt x="14" y="0"/>
                  </a:lnTo>
                  <a:lnTo>
                    <a:pt x="57" y="0"/>
                  </a:lnTo>
                  <a:lnTo>
                    <a:pt x="99" y="1"/>
                  </a:lnTo>
                  <a:lnTo>
                    <a:pt x="109" y="14"/>
                  </a:lnTo>
                  <a:lnTo>
                    <a:pt x="111" y="23"/>
                  </a:lnTo>
                  <a:lnTo>
                    <a:pt x="111" y="71"/>
                  </a:lnTo>
                </a:path>
              </a:pathLst>
            </a:custGeom>
            <a:noFill/>
            <a:ln w="4763">
              <a:solidFill>
                <a:srgbClr val="004A8F"/>
              </a:solidFill>
              <a:round/>
              <a:headEnd/>
              <a:tailEnd/>
            </a:ln>
          </p:spPr>
          <p:txBody>
            <a:bodyPr/>
            <a:lstStyle/>
            <a:p>
              <a:pPr fontAlgn="t"/>
              <a:endParaRPr lang="en-US"/>
            </a:p>
          </p:txBody>
        </p:sp>
        <p:sp>
          <p:nvSpPr>
            <p:cNvPr id="43141" name="Freeform 389"/>
            <p:cNvSpPr>
              <a:spLocks/>
            </p:cNvSpPr>
            <p:nvPr/>
          </p:nvSpPr>
          <p:spPr bwMode="auto">
            <a:xfrm>
              <a:off x="4548" y="1428"/>
              <a:ext cx="20" cy="16"/>
            </a:xfrm>
            <a:custGeom>
              <a:avLst/>
              <a:gdLst>
                <a:gd name="T0" fmla="*/ 80 w 80"/>
                <a:gd name="T1" fmla="*/ 0 h 63"/>
                <a:gd name="T2" fmla="*/ 78 w 80"/>
                <a:gd name="T3" fmla="*/ 5 h 63"/>
                <a:gd name="T4" fmla="*/ 76 w 80"/>
                <a:gd name="T5" fmla="*/ 18 h 63"/>
                <a:gd name="T6" fmla="*/ 73 w 80"/>
                <a:gd name="T7" fmla="*/ 33 h 63"/>
                <a:gd name="T8" fmla="*/ 71 w 80"/>
                <a:gd name="T9" fmla="*/ 41 h 63"/>
                <a:gd name="T10" fmla="*/ 65 w 80"/>
                <a:gd name="T11" fmla="*/ 46 h 63"/>
                <a:gd name="T12" fmla="*/ 58 w 80"/>
                <a:gd name="T13" fmla="*/ 50 h 63"/>
                <a:gd name="T14" fmla="*/ 53 w 80"/>
                <a:gd name="T15" fmla="*/ 54 h 63"/>
                <a:gd name="T16" fmla="*/ 45 w 80"/>
                <a:gd name="T17" fmla="*/ 56 h 63"/>
                <a:gd name="T18" fmla="*/ 36 w 80"/>
                <a:gd name="T19" fmla="*/ 60 h 63"/>
                <a:gd name="T20" fmla="*/ 26 w 80"/>
                <a:gd name="T21" fmla="*/ 61 h 63"/>
                <a:gd name="T22" fmla="*/ 8 w 80"/>
                <a:gd name="T23" fmla="*/ 63 h 63"/>
                <a:gd name="T24" fmla="*/ 0 w 80"/>
                <a:gd name="T25" fmla="*/ 63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63"/>
                <a:gd name="T41" fmla="*/ 80 w 80"/>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63">
                  <a:moveTo>
                    <a:pt x="80" y="0"/>
                  </a:moveTo>
                  <a:lnTo>
                    <a:pt x="78" y="5"/>
                  </a:lnTo>
                  <a:lnTo>
                    <a:pt x="76" y="18"/>
                  </a:lnTo>
                  <a:lnTo>
                    <a:pt x="73" y="33"/>
                  </a:lnTo>
                  <a:lnTo>
                    <a:pt x="71" y="41"/>
                  </a:lnTo>
                  <a:lnTo>
                    <a:pt x="65" y="46"/>
                  </a:lnTo>
                  <a:lnTo>
                    <a:pt x="58" y="50"/>
                  </a:lnTo>
                  <a:lnTo>
                    <a:pt x="53" y="54"/>
                  </a:lnTo>
                  <a:lnTo>
                    <a:pt x="45" y="56"/>
                  </a:lnTo>
                  <a:lnTo>
                    <a:pt x="36" y="60"/>
                  </a:lnTo>
                  <a:lnTo>
                    <a:pt x="26" y="61"/>
                  </a:lnTo>
                  <a:lnTo>
                    <a:pt x="8" y="63"/>
                  </a:lnTo>
                  <a:lnTo>
                    <a:pt x="0" y="63"/>
                  </a:lnTo>
                </a:path>
              </a:pathLst>
            </a:custGeom>
            <a:noFill/>
            <a:ln w="4763">
              <a:solidFill>
                <a:srgbClr val="004A8F"/>
              </a:solidFill>
              <a:round/>
              <a:headEnd/>
              <a:tailEnd/>
            </a:ln>
          </p:spPr>
          <p:txBody>
            <a:bodyPr/>
            <a:lstStyle/>
            <a:p>
              <a:pPr fontAlgn="t"/>
              <a:endParaRPr lang="en-US"/>
            </a:p>
          </p:txBody>
        </p:sp>
        <p:sp>
          <p:nvSpPr>
            <p:cNvPr id="43142" name="Freeform 390"/>
            <p:cNvSpPr>
              <a:spLocks/>
            </p:cNvSpPr>
            <p:nvPr/>
          </p:nvSpPr>
          <p:spPr bwMode="auto">
            <a:xfrm>
              <a:off x="4540" y="1414"/>
              <a:ext cx="8" cy="30"/>
            </a:xfrm>
            <a:custGeom>
              <a:avLst/>
              <a:gdLst>
                <a:gd name="T0" fmla="*/ 34 w 34"/>
                <a:gd name="T1" fmla="*/ 121 h 121"/>
                <a:gd name="T2" fmla="*/ 6 w 34"/>
                <a:gd name="T3" fmla="*/ 107 h 121"/>
                <a:gd name="T4" fmla="*/ 0 w 34"/>
                <a:gd name="T5" fmla="*/ 56 h 121"/>
                <a:gd name="T6" fmla="*/ 2 w 34"/>
                <a:gd name="T7" fmla="*/ 47 h 121"/>
                <a:gd name="T8" fmla="*/ 3 w 34"/>
                <a:gd name="T9" fmla="*/ 0 h 121"/>
                <a:gd name="T10" fmla="*/ 0 60000 65536"/>
                <a:gd name="T11" fmla="*/ 0 60000 65536"/>
                <a:gd name="T12" fmla="*/ 0 60000 65536"/>
                <a:gd name="T13" fmla="*/ 0 60000 65536"/>
                <a:gd name="T14" fmla="*/ 0 60000 65536"/>
                <a:gd name="T15" fmla="*/ 0 w 34"/>
                <a:gd name="T16" fmla="*/ 0 h 121"/>
                <a:gd name="T17" fmla="*/ 34 w 34"/>
                <a:gd name="T18" fmla="*/ 121 h 121"/>
              </a:gdLst>
              <a:ahLst/>
              <a:cxnLst>
                <a:cxn ang="T10">
                  <a:pos x="T0" y="T1"/>
                </a:cxn>
                <a:cxn ang="T11">
                  <a:pos x="T2" y="T3"/>
                </a:cxn>
                <a:cxn ang="T12">
                  <a:pos x="T4" y="T5"/>
                </a:cxn>
                <a:cxn ang="T13">
                  <a:pos x="T6" y="T7"/>
                </a:cxn>
                <a:cxn ang="T14">
                  <a:pos x="T8" y="T9"/>
                </a:cxn>
              </a:cxnLst>
              <a:rect l="T15" t="T16" r="T17" b="T18"/>
              <a:pathLst>
                <a:path w="34" h="121">
                  <a:moveTo>
                    <a:pt x="34" y="121"/>
                  </a:moveTo>
                  <a:lnTo>
                    <a:pt x="6" y="107"/>
                  </a:lnTo>
                  <a:lnTo>
                    <a:pt x="0" y="56"/>
                  </a:lnTo>
                  <a:lnTo>
                    <a:pt x="2" y="47"/>
                  </a:lnTo>
                  <a:lnTo>
                    <a:pt x="3" y="0"/>
                  </a:lnTo>
                </a:path>
              </a:pathLst>
            </a:custGeom>
            <a:noFill/>
            <a:ln w="4763">
              <a:solidFill>
                <a:srgbClr val="004A8F"/>
              </a:solidFill>
              <a:round/>
              <a:headEnd/>
              <a:tailEnd/>
            </a:ln>
          </p:spPr>
          <p:txBody>
            <a:bodyPr/>
            <a:lstStyle/>
            <a:p>
              <a:pPr fontAlgn="t"/>
              <a:endParaRPr lang="en-US"/>
            </a:p>
          </p:txBody>
        </p:sp>
        <p:sp>
          <p:nvSpPr>
            <p:cNvPr id="43143" name="Freeform 391"/>
            <p:cNvSpPr>
              <a:spLocks/>
            </p:cNvSpPr>
            <p:nvPr/>
          </p:nvSpPr>
          <p:spPr bwMode="auto">
            <a:xfrm>
              <a:off x="4540" y="1410"/>
              <a:ext cx="29" cy="18"/>
            </a:xfrm>
            <a:custGeom>
              <a:avLst/>
              <a:gdLst>
                <a:gd name="T0" fmla="*/ 0 w 114"/>
                <a:gd name="T1" fmla="*/ 13 h 72"/>
                <a:gd name="T2" fmla="*/ 14 w 114"/>
                <a:gd name="T3" fmla="*/ 0 h 72"/>
                <a:gd name="T4" fmla="*/ 58 w 114"/>
                <a:gd name="T5" fmla="*/ 0 h 72"/>
                <a:gd name="T6" fmla="*/ 101 w 114"/>
                <a:gd name="T7" fmla="*/ 0 h 72"/>
                <a:gd name="T8" fmla="*/ 113 w 114"/>
                <a:gd name="T9" fmla="*/ 14 h 72"/>
                <a:gd name="T10" fmla="*/ 113 w 114"/>
                <a:gd name="T11" fmla="*/ 23 h 72"/>
                <a:gd name="T12" fmla="*/ 114 w 114"/>
                <a:gd name="T13" fmla="*/ 72 h 72"/>
                <a:gd name="T14" fmla="*/ 0 60000 65536"/>
                <a:gd name="T15" fmla="*/ 0 60000 65536"/>
                <a:gd name="T16" fmla="*/ 0 60000 65536"/>
                <a:gd name="T17" fmla="*/ 0 60000 65536"/>
                <a:gd name="T18" fmla="*/ 0 60000 65536"/>
                <a:gd name="T19" fmla="*/ 0 60000 65536"/>
                <a:gd name="T20" fmla="*/ 0 60000 65536"/>
                <a:gd name="T21" fmla="*/ 0 w 114"/>
                <a:gd name="T22" fmla="*/ 0 h 72"/>
                <a:gd name="T23" fmla="*/ 114 w 114"/>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72">
                  <a:moveTo>
                    <a:pt x="0" y="13"/>
                  </a:moveTo>
                  <a:lnTo>
                    <a:pt x="14" y="0"/>
                  </a:lnTo>
                  <a:lnTo>
                    <a:pt x="58" y="0"/>
                  </a:lnTo>
                  <a:lnTo>
                    <a:pt x="101" y="0"/>
                  </a:lnTo>
                  <a:lnTo>
                    <a:pt x="113" y="14"/>
                  </a:lnTo>
                  <a:lnTo>
                    <a:pt x="113" y="23"/>
                  </a:lnTo>
                  <a:lnTo>
                    <a:pt x="114" y="72"/>
                  </a:lnTo>
                </a:path>
              </a:pathLst>
            </a:custGeom>
            <a:noFill/>
            <a:ln w="4763">
              <a:solidFill>
                <a:srgbClr val="004A8F"/>
              </a:solidFill>
              <a:round/>
              <a:headEnd/>
              <a:tailEnd/>
            </a:ln>
          </p:spPr>
          <p:txBody>
            <a:bodyPr/>
            <a:lstStyle/>
            <a:p>
              <a:pPr fontAlgn="t"/>
              <a:endParaRPr lang="en-US"/>
            </a:p>
          </p:txBody>
        </p:sp>
        <p:sp>
          <p:nvSpPr>
            <p:cNvPr id="43144" name="Freeform 392"/>
            <p:cNvSpPr>
              <a:spLocks/>
            </p:cNvSpPr>
            <p:nvPr/>
          </p:nvSpPr>
          <p:spPr bwMode="auto">
            <a:xfrm>
              <a:off x="4547" y="1428"/>
              <a:ext cx="22" cy="16"/>
            </a:xfrm>
            <a:custGeom>
              <a:avLst/>
              <a:gdLst>
                <a:gd name="T0" fmla="*/ 85 w 85"/>
                <a:gd name="T1" fmla="*/ 0 h 66"/>
                <a:gd name="T2" fmla="*/ 83 w 85"/>
                <a:gd name="T3" fmla="*/ 6 h 66"/>
                <a:gd name="T4" fmla="*/ 80 w 85"/>
                <a:gd name="T5" fmla="*/ 21 h 66"/>
                <a:gd name="T6" fmla="*/ 79 w 85"/>
                <a:gd name="T7" fmla="*/ 36 h 66"/>
                <a:gd name="T8" fmla="*/ 76 w 85"/>
                <a:gd name="T9" fmla="*/ 44 h 66"/>
                <a:gd name="T10" fmla="*/ 70 w 85"/>
                <a:gd name="T11" fmla="*/ 49 h 66"/>
                <a:gd name="T12" fmla="*/ 62 w 85"/>
                <a:gd name="T13" fmla="*/ 54 h 66"/>
                <a:gd name="T14" fmla="*/ 57 w 85"/>
                <a:gd name="T15" fmla="*/ 57 h 66"/>
                <a:gd name="T16" fmla="*/ 49 w 85"/>
                <a:gd name="T17" fmla="*/ 61 h 66"/>
                <a:gd name="T18" fmla="*/ 39 w 85"/>
                <a:gd name="T19" fmla="*/ 63 h 66"/>
                <a:gd name="T20" fmla="*/ 29 w 85"/>
                <a:gd name="T21" fmla="*/ 65 h 66"/>
                <a:gd name="T22" fmla="*/ 9 w 85"/>
                <a:gd name="T23" fmla="*/ 66 h 66"/>
                <a:gd name="T24" fmla="*/ 0 w 85"/>
                <a:gd name="T25" fmla="*/ 66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66"/>
                <a:gd name="T41" fmla="*/ 85 w 85"/>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66">
                  <a:moveTo>
                    <a:pt x="85" y="0"/>
                  </a:moveTo>
                  <a:lnTo>
                    <a:pt x="83" y="6"/>
                  </a:lnTo>
                  <a:lnTo>
                    <a:pt x="80" y="21"/>
                  </a:lnTo>
                  <a:lnTo>
                    <a:pt x="79" y="36"/>
                  </a:lnTo>
                  <a:lnTo>
                    <a:pt x="76" y="44"/>
                  </a:lnTo>
                  <a:lnTo>
                    <a:pt x="70" y="49"/>
                  </a:lnTo>
                  <a:lnTo>
                    <a:pt x="62" y="54"/>
                  </a:lnTo>
                  <a:lnTo>
                    <a:pt x="57" y="57"/>
                  </a:lnTo>
                  <a:lnTo>
                    <a:pt x="49" y="61"/>
                  </a:lnTo>
                  <a:lnTo>
                    <a:pt x="39" y="63"/>
                  </a:lnTo>
                  <a:lnTo>
                    <a:pt x="29" y="65"/>
                  </a:lnTo>
                  <a:lnTo>
                    <a:pt x="9" y="66"/>
                  </a:lnTo>
                  <a:lnTo>
                    <a:pt x="0" y="66"/>
                  </a:lnTo>
                </a:path>
              </a:pathLst>
            </a:custGeom>
            <a:noFill/>
            <a:ln w="4763">
              <a:solidFill>
                <a:srgbClr val="004A8F"/>
              </a:solidFill>
              <a:round/>
              <a:headEnd/>
              <a:tailEnd/>
            </a:ln>
          </p:spPr>
          <p:txBody>
            <a:bodyPr/>
            <a:lstStyle/>
            <a:p>
              <a:pPr fontAlgn="t"/>
              <a:endParaRPr lang="en-US"/>
            </a:p>
          </p:txBody>
        </p:sp>
        <p:sp>
          <p:nvSpPr>
            <p:cNvPr id="43145" name="Freeform 393"/>
            <p:cNvSpPr>
              <a:spLocks/>
            </p:cNvSpPr>
            <p:nvPr/>
          </p:nvSpPr>
          <p:spPr bwMode="auto">
            <a:xfrm>
              <a:off x="4539" y="1413"/>
              <a:ext cx="8" cy="31"/>
            </a:xfrm>
            <a:custGeom>
              <a:avLst/>
              <a:gdLst>
                <a:gd name="T0" fmla="*/ 32 w 32"/>
                <a:gd name="T1" fmla="*/ 125 h 125"/>
                <a:gd name="T2" fmla="*/ 4 w 32"/>
                <a:gd name="T3" fmla="*/ 110 h 125"/>
                <a:gd name="T4" fmla="*/ 0 w 32"/>
                <a:gd name="T5" fmla="*/ 58 h 125"/>
                <a:gd name="T6" fmla="*/ 1 w 32"/>
                <a:gd name="T7" fmla="*/ 49 h 125"/>
                <a:gd name="T8" fmla="*/ 3 w 32"/>
                <a:gd name="T9" fmla="*/ 0 h 125"/>
                <a:gd name="T10" fmla="*/ 0 60000 65536"/>
                <a:gd name="T11" fmla="*/ 0 60000 65536"/>
                <a:gd name="T12" fmla="*/ 0 60000 65536"/>
                <a:gd name="T13" fmla="*/ 0 60000 65536"/>
                <a:gd name="T14" fmla="*/ 0 60000 65536"/>
                <a:gd name="T15" fmla="*/ 0 w 32"/>
                <a:gd name="T16" fmla="*/ 0 h 125"/>
                <a:gd name="T17" fmla="*/ 32 w 32"/>
                <a:gd name="T18" fmla="*/ 125 h 125"/>
              </a:gdLst>
              <a:ahLst/>
              <a:cxnLst>
                <a:cxn ang="T10">
                  <a:pos x="T0" y="T1"/>
                </a:cxn>
                <a:cxn ang="T11">
                  <a:pos x="T2" y="T3"/>
                </a:cxn>
                <a:cxn ang="T12">
                  <a:pos x="T4" y="T5"/>
                </a:cxn>
                <a:cxn ang="T13">
                  <a:pos x="T6" y="T7"/>
                </a:cxn>
                <a:cxn ang="T14">
                  <a:pos x="T8" y="T9"/>
                </a:cxn>
              </a:cxnLst>
              <a:rect l="T15" t="T16" r="T17" b="T18"/>
              <a:pathLst>
                <a:path w="32" h="125">
                  <a:moveTo>
                    <a:pt x="32" y="125"/>
                  </a:moveTo>
                  <a:lnTo>
                    <a:pt x="4" y="110"/>
                  </a:lnTo>
                  <a:lnTo>
                    <a:pt x="0" y="58"/>
                  </a:lnTo>
                  <a:lnTo>
                    <a:pt x="1" y="49"/>
                  </a:lnTo>
                  <a:lnTo>
                    <a:pt x="3" y="0"/>
                  </a:lnTo>
                </a:path>
              </a:pathLst>
            </a:custGeom>
            <a:noFill/>
            <a:ln w="4763">
              <a:solidFill>
                <a:srgbClr val="004A8F"/>
              </a:solidFill>
              <a:round/>
              <a:headEnd/>
              <a:tailEnd/>
            </a:ln>
          </p:spPr>
          <p:txBody>
            <a:bodyPr/>
            <a:lstStyle/>
            <a:p>
              <a:pPr fontAlgn="t"/>
              <a:endParaRPr lang="en-US"/>
            </a:p>
          </p:txBody>
        </p:sp>
        <p:sp>
          <p:nvSpPr>
            <p:cNvPr id="43146" name="Freeform 394"/>
            <p:cNvSpPr>
              <a:spLocks/>
            </p:cNvSpPr>
            <p:nvPr/>
          </p:nvSpPr>
          <p:spPr bwMode="auto">
            <a:xfrm>
              <a:off x="4539" y="1409"/>
              <a:ext cx="30" cy="19"/>
            </a:xfrm>
            <a:custGeom>
              <a:avLst/>
              <a:gdLst>
                <a:gd name="T0" fmla="*/ 0 w 118"/>
                <a:gd name="T1" fmla="*/ 16 h 75"/>
                <a:gd name="T2" fmla="*/ 16 w 118"/>
                <a:gd name="T3" fmla="*/ 0 h 75"/>
                <a:gd name="T4" fmla="*/ 61 w 118"/>
                <a:gd name="T5" fmla="*/ 2 h 75"/>
                <a:gd name="T6" fmla="*/ 106 w 118"/>
                <a:gd name="T7" fmla="*/ 2 h 75"/>
                <a:gd name="T8" fmla="*/ 117 w 118"/>
                <a:gd name="T9" fmla="*/ 16 h 75"/>
                <a:gd name="T10" fmla="*/ 118 w 118"/>
                <a:gd name="T11" fmla="*/ 24 h 75"/>
                <a:gd name="T12" fmla="*/ 118 w 118"/>
                <a:gd name="T13" fmla="*/ 75 h 75"/>
                <a:gd name="T14" fmla="*/ 0 60000 65536"/>
                <a:gd name="T15" fmla="*/ 0 60000 65536"/>
                <a:gd name="T16" fmla="*/ 0 60000 65536"/>
                <a:gd name="T17" fmla="*/ 0 60000 65536"/>
                <a:gd name="T18" fmla="*/ 0 60000 65536"/>
                <a:gd name="T19" fmla="*/ 0 60000 65536"/>
                <a:gd name="T20" fmla="*/ 0 60000 65536"/>
                <a:gd name="T21" fmla="*/ 0 w 118"/>
                <a:gd name="T22" fmla="*/ 0 h 75"/>
                <a:gd name="T23" fmla="*/ 118 w 118"/>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75">
                  <a:moveTo>
                    <a:pt x="0" y="16"/>
                  </a:moveTo>
                  <a:lnTo>
                    <a:pt x="16" y="0"/>
                  </a:lnTo>
                  <a:lnTo>
                    <a:pt x="61" y="2"/>
                  </a:lnTo>
                  <a:lnTo>
                    <a:pt x="106" y="2"/>
                  </a:lnTo>
                  <a:lnTo>
                    <a:pt x="117" y="16"/>
                  </a:lnTo>
                  <a:lnTo>
                    <a:pt x="118" y="24"/>
                  </a:lnTo>
                  <a:lnTo>
                    <a:pt x="118" y="75"/>
                  </a:lnTo>
                </a:path>
              </a:pathLst>
            </a:custGeom>
            <a:noFill/>
            <a:ln w="4763">
              <a:solidFill>
                <a:srgbClr val="004A8F"/>
              </a:solidFill>
              <a:round/>
              <a:headEnd/>
              <a:tailEnd/>
            </a:ln>
          </p:spPr>
          <p:txBody>
            <a:bodyPr/>
            <a:lstStyle/>
            <a:p>
              <a:pPr fontAlgn="t"/>
              <a:endParaRPr lang="en-US"/>
            </a:p>
          </p:txBody>
        </p:sp>
        <p:sp>
          <p:nvSpPr>
            <p:cNvPr id="43147" name="Freeform 395"/>
            <p:cNvSpPr>
              <a:spLocks/>
            </p:cNvSpPr>
            <p:nvPr/>
          </p:nvSpPr>
          <p:spPr bwMode="auto">
            <a:xfrm>
              <a:off x="4547" y="1428"/>
              <a:ext cx="22" cy="17"/>
            </a:xfrm>
            <a:custGeom>
              <a:avLst/>
              <a:gdLst>
                <a:gd name="T0" fmla="*/ 88 w 88"/>
                <a:gd name="T1" fmla="*/ 0 h 68"/>
                <a:gd name="T2" fmla="*/ 87 w 88"/>
                <a:gd name="T3" fmla="*/ 7 h 68"/>
                <a:gd name="T4" fmla="*/ 85 w 88"/>
                <a:gd name="T5" fmla="*/ 22 h 68"/>
                <a:gd name="T6" fmla="*/ 82 w 88"/>
                <a:gd name="T7" fmla="*/ 39 h 68"/>
                <a:gd name="T8" fmla="*/ 81 w 88"/>
                <a:gd name="T9" fmla="*/ 46 h 68"/>
                <a:gd name="T10" fmla="*/ 74 w 88"/>
                <a:gd name="T11" fmla="*/ 53 h 68"/>
                <a:gd name="T12" fmla="*/ 65 w 88"/>
                <a:gd name="T13" fmla="*/ 58 h 68"/>
                <a:gd name="T14" fmla="*/ 60 w 88"/>
                <a:gd name="T15" fmla="*/ 61 h 68"/>
                <a:gd name="T16" fmla="*/ 51 w 88"/>
                <a:gd name="T17" fmla="*/ 63 h 68"/>
                <a:gd name="T18" fmla="*/ 41 w 88"/>
                <a:gd name="T19" fmla="*/ 66 h 68"/>
                <a:gd name="T20" fmla="*/ 31 w 88"/>
                <a:gd name="T21" fmla="*/ 68 h 68"/>
                <a:gd name="T22" fmla="*/ 10 w 88"/>
                <a:gd name="T23" fmla="*/ 68 h 68"/>
                <a:gd name="T24" fmla="*/ 0 w 88"/>
                <a:gd name="T25" fmla="*/ 68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68"/>
                <a:gd name="T41" fmla="*/ 88 w 88"/>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68">
                  <a:moveTo>
                    <a:pt x="88" y="0"/>
                  </a:moveTo>
                  <a:lnTo>
                    <a:pt x="87" y="7"/>
                  </a:lnTo>
                  <a:lnTo>
                    <a:pt x="85" y="22"/>
                  </a:lnTo>
                  <a:lnTo>
                    <a:pt x="82" y="39"/>
                  </a:lnTo>
                  <a:lnTo>
                    <a:pt x="81" y="46"/>
                  </a:lnTo>
                  <a:lnTo>
                    <a:pt x="74" y="53"/>
                  </a:lnTo>
                  <a:lnTo>
                    <a:pt x="65" y="58"/>
                  </a:lnTo>
                  <a:lnTo>
                    <a:pt x="60" y="61"/>
                  </a:lnTo>
                  <a:lnTo>
                    <a:pt x="51" y="63"/>
                  </a:lnTo>
                  <a:lnTo>
                    <a:pt x="41" y="66"/>
                  </a:lnTo>
                  <a:lnTo>
                    <a:pt x="31" y="68"/>
                  </a:lnTo>
                  <a:lnTo>
                    <a:pt x="10" y="68"/>
                  </a:lnTo>
                  <a:lnTo>
                    <a:pt x="0" y="68"/>
                  </a:lnTo>
                </a:path>
              </a:pathLst>
            </a:custGeom>
            <a:noFill/>
            <a:ln w="4763">
              <a:solidFill>
                <a:srgbClr val="004A8F"/>
              </a:solidFill>
              <a:round/>
              <a:headEnd/>
              <a:tailEnd/>
            </a:ln>
          </p:spPr>
          <p:txBody>
            <a:bodyPr/>
            <a:lstStyle/>
            <a:p>
              <a:pPr fontAlgn="t"/>
              <a:endParaRPr lang="en-US"/>
            </a:p>
          </p:txBody>
        </p:sp>
        <p:sp>
          <p:nvSpPr>
            <p:cNvPr id="43148" name="Freeform 396"/>
            <p:cNvSpPr>
              <a:spLocks/>
            </p:cNvSpPr>
            <p:nvPr/>
          </p:nvSpPr>
          <p:spPr bwMode="auto">
            <a:xfrm>
              <a:off x="4539" y="1413"/>
              <a:ext cx="8" cy="32"/>
            </a:xfrm>
            <a:custGeom>
              <a:avLst/>
              <a:gdLst>
                <a:gd name="T0" fmla="*/ 32 w 32"/>
                <a:gd name="T1" fmla="*/ 127 h 127"/>
                <a:gd name="T2" fmla="*/ 5 w 32"/>
                <a:gd name="T3" fmla="*/ 111 h 127"/>
                <a:gd name="T4" fmla="*/ 0 w 32"/>
                <a:gd name="T5" fmla="*/ 59 h 127"/>
                <a:gd name="T6" fmla="*/ 2 w 32"/>
                <a:gd name="T7" fmla="*/ 50 h 127"/>
                <a:gd name="T8" fmla="*/ 2 w 32"/>
                <a:gd name="T9" fmla="*/ 0 h 127"/>
                <a:gd name="T10" fmla="*/ 0 60000 65536"/>
                <a:gd name="T11" fmla="*/ 0 60000 65536"/>
                <a:gd name="T12" fmla="*/ 0 60000 65536"/>
                <a:gd name="T13" fmla="*/ 0 60000 65536"/>
                <a:gd name="T14" fmla="*/ 0 60000 65536"/>
                <a:gd name="T15" fmla="*/ 0 w 32"/>
                <a:gd name="T16" fmla="*/ 0 h 127"/>
                <a:gd name="T17" fmla="*/ 32 w 32"/>
                <a:gd name="T18" fmla="*/ 127 h 127"/>
              </a:gdLst>
              <a:ahLst/>
              <a:cxnLst>
                <a:cxn ang="T10">
                  <a:pos x="T0" y="T1"/>
                </a:cxn>
                <a:cxn ang="T11">
                  <a:pos x="T2" y="T3"/>
                </a:cxn>
                <a:cxn ang="T12">
                  <a:pos x="T4" y="T5"/>
                </a:cxn>
                <a:cxn ang="T13">
                  <a:pos x="T6" y="T7"/>
                </a:cxn>
                <a:cxn ang="T14">
                  <a:pos x="T8" y="T9"/>
                </a:cxn>
              </a:cxnLst>
              <a:rect l="T15" t="T16" r="T17" b="T18"/>
              <a:pathLst>
                <a:path w="32" h="127">
                  <a:moveTo>
                    <a:pt x="32" y="127"/>
                  </a:moveTo>
                  <a:lnTo>
                    <a:pt x="5" y="111"/>
                  </a:lnTo>
                  <a:lnTo>
                    <a:pt x="0" y="59"/>
                  </a:lnTo>
                  <a:lnTo>
                    <a:pt x="2" y="50"/>
                  </a:lnTo>
                  <a:lnTo>
                    <a:pt x="2" y="0"/>
                  </a:lnTo>
                </a:path>
              </a:pathLst>
            </a:custGeom>
            <a:noFill/>
            <a:ln w="4763">
              <a:solidFill>
                <a:srgbClr val="004A8F"/>
              </a:solidFill>
              <a:round/>
              <a:headEnd/>
              <a:tailEnd/>
            </a:ln>
          </p:spPr>
          <p:txBody>
            <a:bodyPr/>
            <a:lstStyle/>
            <a:p>
              <a:pPr fontAlgn="t"/>
              <a:endParaRPr lang="en-US"/>
            </a:p>
          </p:txBody>
        </p:sp>
        <p:sp>
          <p:nvSpPr>
            <p:cNvPr id="43149" name="Freeform 397"/>
            <p:cNvSpPr>
              <a:spLocks/>
            </p:cNvSpPr>
            <p:nvPr/>
          </p:nvSpPr>
          <p:spPr bwMode="auto">
            <a:xfrm>
              <a:off x="4539" y="1408"/>
              <a:ext cx="30" cy="20"/>
            </a:xfrm>
            <a:custGeom>
              <a:avLst/>
              <a:gdLst>
                <a:gd name="T0" fmla="*/ 0 w 121"/>
                <a:gd name="T1" fmla="*/ 15 h 77"/>
                <a:gd name="T2" fmla="*/ 17 w 121"/>
                <a:gd name="T3" fmla="*/ 0 h 77"/>
                <a:gd name="T4" fmla="*/ 62 w 121"/>
                <a:gd name="T5" fmla="*/ 0 h 77"/>
                <a:gd name="T6" fmla="*/ 108 w 121"/>
                <a:gd name="T7" fmla="*/ 1 h 77"/>
                <a:gd name="T8" fmla="*/ 121 w 121"/>
                <a:gd name="T9" fmla="*/ 17 h 77"/>
                <a:gd name="T10" fmla="*/ 121 w 121"/>
                <a:gd name="T11" fmla="*/ 23 h 77"/>
                <a:gd name="T12" fmla="*/ 121 w 121"/>
                <a:gd name="T13" fmla="*/ 77 h 77"/>
                <a:gd name="T14" fmla="*/ 0 60000 65536"/>
                <a:gd name="T15" fmla="*/ 0 60000 65536"/>
                <a:gd name="T16" fmla="*/ 0 60000 65536"/>
                <a:gd name="T17" fmla="*/ 0 60000 65536"/>
                <a:gd name="T18" fmla="*/ 0 60000 65536"/>
                <a:gd name="T19" fmla="*/ 0 60000 65536"/>
                <a:gd name="T20" fmla="*/ 0 60000 65536"/>
                <a:gd name="T21" fmla="*/ 0 w 121"/>
                <a:gd name="T22" fmla="*/ 0 h 77"/>
                <a:gd name="T23" fmla="*/ 121 w 121"/>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77">
                  <a:moveTo>
                    <a:pt x="0" y="15"/>
                  </a:moveTo>
                  <a:lnTo>
                    <a:pt x="17" y="0"/>
                  </a:lnTo>
                  <a:lnTo>
                    <a:pt x="62" y="0"/>
                  </a:lnTo>
                  <a:lnTo>
                    <a:pt x="108" y="1"/>
                  </a:lnTo>
                  <a:lnTo>
                    <a:pt x="121" y="17"/>
                  </a:lnTo>
                  <a:lnTo>
                    <a:pt x="121" y="23"/>
                  </a:lnTo>
                  <a:lnTo>
                    <a:pt x="121" y="77"/>
                  </a:lnTo>
                </a:path>
              </a:pathLst>
            </a:custGeom>
            <a:noFill/>
            <a:ln w="4763">
              <a:solidFill>
                <a:srgbClr val="004A8F"/>
              </a:solidFill>
              <a:round/>
              <a:headEnd/>
              <a:tailEnd/>
            </a:ln>
          </p:spPr>
          <p:txBody>
            <a:bodyPr/>
            <a:lstStyle/>
            <a:p>
              <a:pPr fontAlgn="t"/>
              <a:endParaRPr lang="en-US"/>
            </a:p>
          </p:txBody>
        </p:sp>
        <p:sp>
          <p:nvSpPr>
            <p:cNvPr id="43150" name="Freeform 398"/>
            <p:cNvSpPr>
              <a:spLocks/>
            </p:cNvSpPr>
            <p:nvPr/>
          </p:nvSpPr>
          <p:spPr bwMode="auto">
            <a:xfrm>
              <a:off x="4546" y="1428"/>
              <a:ext cx="23" cy="17"/>
            </a:xfrm>
            <a:custGeom>
              <a:avLst/>
              <a:gdLst>
                <a:gd name="T0" fmla="*/ 92 w 92"/>
                <a:gd name="T1" fmla="*/ 0 h 70"/>
                <a:gd name="T2" fmla="*/ 90 w 92"/>
                <a:gd name="T3" fmla="*/ 7 h 70"/>
                <a:gd name="T4" fmla="*/ 88 w 92"/>
                <a:gd name="T5" fmla="*/ 22 h 70"/>
                <a:gd name="T6" fmla="*/ 87 w 92"/>
                <a:gd name="T7" fmla="*/ 40 h 70"/>
                <a:gd name="T8" fmla="*/ 85 w 92"/>
                <a:gd name="T9" fmla="*/ 49 h 70"/>
                <a:gd name="T10" fmla="*/ 78 w 92"/>
                <a:gd name="T11" fmla="*/ 54 h 70"/>
                <a:gd name="T12" fmla="*/ 69 w 92"/>
                <a:gd name="T13" fmla="*/ 61 h 70"/>
                <a:gd name="T14" fmla="*/ 63 w 92"/>
                <a:gd name="T15" fmla="*/ 62 h 70"/>
                <a:gd name="T16" fmla="*/ 54 w 92"/>
                <a:gd name="T17" fmla="*/ 64 h 70"/>
                <a:gd name="T18" fmla="*/ 44 w 92"/>
                <a:gd name="T19" fmla="*/ 67 h 70"/>
                <a:gd name="T20" fmla="*/ 31 w 92"/>
                <a:gd name="T21" fmla="*/ 70 h 70"/>
                <a:gd name="T22" fmla="*/ 9 w 92"/>
                <a:gd name="T23" fmla="*/ 70 h 70"/>
                <a:gd name="T24" fmla="*/ 0 w 92"/>
                <a:gd name="T25" fmla="*/ 70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70"/>
                <a:gd name="T41" fmla="*/ 92 w 92"/>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70">
                  <a:moveTo>
                    <a:pt x="92" y="0"/>
                  </a:moveTo>
                  <a:lnTo>
                    <a:pt x="90" y="7"/>
                  </a:lnTo>
                  <a:lnTo>
                    <a:pt x="88" y="22"/>
                  </a:lnTo>
                  <a:lnTo>
                    <a:pt x="87" y="40"/>
                  </a:lnTo>
                  <a:lnTo>
                    <a:pt x="85" y="49"/>
                  </a:lnTo>
                  <a:lnTo>
                    <a:pt x="78" y="54"/>
                  </a:lnTo>
                  <a:lnTo>
                    <a:pt x="69" y="61"/>
                  </a:lnTo>
                  <a:lnTo>
                    <a:pt x="63" y="62"/>
                  </a:lnTo>
                  <a:lnTo>
                    <a:pt x="54" y="64"/>
                  </a:lnTo>
                  <a:lnTo>
                    <a:pt x="44" y="67"/>
                  </a:lnTo>
                  <a:lnTo>
                    <a:pt x="31" y="70"/>
                  </a:lnTo>
                  <a:lnTo>
                    <a:pt x="9" y="70"/>
                  </a:lnTo>
                  <a:lnTo>
                    <a:pt x="0" y="70"/>
                  </a:lnTo>
                </a:path>
              </a:pathLst>
            </a:custGeom>
            <a:noFill/>
            <a:ln w="4763">
              <a:solidFill>
                <a:srgbClr val="004A8F"/>
              </a:solidFill>
              <a:round/>
              <a:headEnd/>
              <a:tailEnd/>
            </a:ln>
          </p:spPr>
          <p:txBody>
            <a:bodyPr/>
            <a:lstStyle/>
            <a:p>
              <a:pPr fontAlgn="t"/>
              <a:endParaRPr lang="en-US"/>
            </a:p>
          </p:txBody>
        </p:sp>
        <p:sp>
          <p:nvSpPr>
            <p:cNvPr id="43151" name="Freeform 399"/>
            <p:cNvSpPr>
              <a:spLocks/>
            </p:cNvSpPr>
            <p:nvPr/>
          </p:nvSpPr>
          <p:spPr bwMode="auto">
            <a:xfrm>
              <a:off x="4538" y="1412"/>
              <a:ext cx="8" cy="33"/>
            </a:xfrm>
            <a:custGeom>
              <a:avLst/>
              <a:gdLst>
                <a:gd name="T0" fmla="*/ 32 w 32"/>
                <a:gd name="T1" fmla="*/ 132 h 132"/>
                <a:gd name="T2" fmla="*/ 4 w 32"/>
                <a:gd name="T3" fmla="*/ 115 h 132"/>
                <a:gd name="T4" fmla="*/ 0 w 32"/>
                <a:gd name="T5" fmla="*/ 61 h 132"/>
                <a:gd name="T6" fmla="*/ 2 w 32"/>
                <a:gd name="T7" fmla="*/ 53 h 132"/>
                <a:gd name="T8" fmla="*/ 3 w 32"/>
                <a:gd name="T9" fmla="*/ 0 h 132"/>
                <a:gd name="T10" fmla="*/ 0 60000 65536"/>
                <a:gd name="T11" fmla="*/ 0 60000 65536"/>
                <a:gd name="T12" fmla="*/ 0 60000 65536"/>
                <a:gd name="T13" fmla="*/ 0 60000 65536"/>
                <a:gd name="T14" fmla="*/ 0 60000 65536"/>
                <a:gd name="T15" fmla="*/ 0 w 32"/>
                <a:gd name="T16" fmla="*/ 0 h 132"/>
                <a:gd name="T17" fmla="*/ 32 w 32"/>
                <a:gd name="T18" fmla="*/ 132 h 132"/>
              </a:gdLst>
              <a:ahLst/>
              <a:cxnLst>
                <a:cxn ang="T10">
                  <a:pos x="T0" y="T1"/>
                </a:cxn>
                <a:cxn ang="T11">
                  <a:pos x="T2" y="T3"/>
                </a:cxn>
                <a:cxn ang="T12">
                  <a:pos x="T4" y="T5"/>
                </a:cxn>
                <a:cxn ang="T13">
                  <a:pos x="T6" y="T7"/>
                </a:cxn>
                <a:cxn ang="T14">
                  <a:pos x="T8" y="T9"/>
                </a:cxn>
              </a:cxnLst>
              <a:rect l="T15" t="T16" r="T17" b="T18"/>
              <a:pathLst>
                <a:path w="32" h="132">
                  <a:moveTo>
                    <a:pt x="32" y="132"/>
                  </a:moveTo>
                  <a:lnTo>
                    <a:pt x="4" y="115"/>
                  </a:lnTo>
                  <a:lnTo>
                    <a:pt x="0" y="61"/>
                  </a:lnTo>
                  <a:lnTo>
                    <a:pt x="2" y="53"/>
                  </a:lnTo>
                  <a:lnTo>
                    <a:pt x="3" y="0"/>
                  </a:lnTo>
                </a:path>
              </a:pathLst>
            </a:custGeom>
            <a:noFill/>
            <a:ln w="4763">
              <a:solidFill>
                <a:srgbClr val="004A8F"/>
              </a:solidFill>
              <a:round/>
              <a:headEnd/>
              <a:tailEnd/>
            </a:ln>
          </p:spPr>
          <p:txBody>
            <a:bodyPr/>
            <a:lstStyle/>
            <a:p>
              <a:pPr fontAlgn="t"/>
              <a:endParaRPr lang="en-US"/>
            </a:p>
          </p:txBody>
        </p:sp>
        <p:sp>
          <p:nvSpPr>
            <p:cNvPr id="43152" name="Freeform 400"/>
            <p:cNvSpPr>
              <a:spLocks/>
            </p:cNvSpPr>
            <p:nvPr/>
          </p:nvSpPr>
          <p:spPr bwMode="auto">
            <a:xfrm>
              <a:off x="4538" y="1407"/>
              <a:ext cx="32" cy="20"/>
            </a:xfrm>
            <a:custGeom>
              <a:avLst/>
              <a:gdLst>
                <a:gd name="T0" fmla="*/ 0 w 126"/>
                <a:gd name="T1" fmla="*/ 17 h 80"/>
                <a:gd name="T2" fmla="*/ 18 w 126"/>
                <a:gd name="T3" fmla="*/ 0 h 80"/>
                <a:gd name="T4" fmla="*/ 65 w 126"/>
                <a:gd name="T5" fmla="*/ 1 h 80"/>
                <a:gd name="T6" fmla="*/ 112 w 126"/>
                <a:gd name="T7" fmla="*/ 1 h 80"/>
                <a:gd name="T8" fmla="*/ 125 w 126"/>
                <a:gd name="T9" fmla="*/ 18 h 80"/>
                <a:gd name="T10" fmla="*/ 126 w 126"/>
                <a:gd name="T11" fmla="*/ 24 h 80"/>
                <a:gd name="T12" fmla="*/ 126 w 126"/>
                <a:gd name="T13" fmla="*/ 80 h 80"/>
                <a:gd name="T14" fmla="*/ 0 60000 65536"/>
                <a:gd name="T15" fmla="*/ 0 60000 65536"/>
                <a:gd name="T16" fmla="*/ 0 60000 65536"/>
                <a:gd name="T17" fmla="*/ 0 60000 65536"/>
                <a:gd name="T18" fmla="*/ 0 60000 65536"/>
                <a:gd name="T19" fmla="*/ 0 60000 65536"/>
                <a:gd name="T20" fmla="*/ 0 60000 65536"/>
                <a:gd name="T21" fmla="*/ 0 w 126"/>
                <a:gd name="T22" fmla="*/ 0 h 80"/>
                <a:gd name="T23" fmla="*/ 126 w 12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0">
                  <a:moveTo>
                    <a:pt x="0" y="17"/>
                  </a:moveTo>
                  <a:lnTo>
                    <a:pt x="18" y="0"/>
                  </a:lnTo>
                  <a:lnTo>
                    <a:pt x="65" y="1"/>
                  </a:lnTo>
                  <a:lnTo>
                    <a:pt x="112" y="1"/>
                  </a:lnTo>
                  <a:lnTo>
                    <a:pt x="125" y="18"/>
                  </a:lnTo>
                  <a:lnTo>
                    <a:pt x="126" y="24"/>
                  </a:lnTo>
                  <a:lnTo>
                    <a:pt x="126" y="80"/>
                  </a:lnTo>
                </a:path>
              </a:pathLst>
            </a:custGeom>
            <a:noFill/>
            <a:ln w="4763">
              <a:solidFill>
                <a:srgbClr val="004A8F"/>
              </a:solidFill>
              <a:round/>
              <a:headEnd/>
              <a:tailEnd/>
            </a:ln>
          </p:spPr>
          <p:txBody>
            <a:bodyPr/>
            <a:lstStyle/>
            <a:p>
              <a:pPr fontAlgn="t"/>
              <a:endParaRPr lang="en-US"/>
            </a:p>
          </p:txBody>
        </p:sp>
        <p:sp>
          <p:nvSpPr>
            <p:cNvPr id="43153" name="Freeform 401"/>
            <p:cNvSpPr>
              <a:spLocks/>
            </p:cNvSpPr>
            <p:nvPr/>
          </p:nvSpPr>
          <p:spPr bwMode="auto">
            <a:xfrm>
              <a:off x="4546" y="1427"/>
              <a:ext cx="24" cy="19"/>
            </a:xfrm>
            <a:custGeom>
              <a:avLst/>
              <a:gdLst>
                <a:gd name="T0" fmla="*/ 96 w 96"/>
                <a:gd name="T1" fmla="*/ 0 h 73"/>
                <a:gd name="T2" fmla="*/ 94 w 96"/>
                <a:gd name="T3" fmla="*/ 8 h 73"/>
                <a:gd name="T4" fmla="*/ 92 w 96"/>
                <a:gd name="T5" fmla="*/ 24 h 73"/>
                <a:gd name="T6" fmla="*/ 91 w 96"/>
                <a:gd name="T7" fmla="*/ 42 h 73"/>
                <a:gd name="T8" fmla="*/ 89 w 96"/>
                <a:gd name="T9" fmla="*/ 51 h 73"/>
                <a:gd name="T10" fmla="*/ 82 w 96"/>
                <a:gd name="T11" fmla="*/ 58 h 73"/>
                <a:gd name="T12" fmla="*/ 72 w 96"/>
                <a:gd name="T13" fmla="*/ 63 h 73"/>
                <a:gd name="T14" fmla="*/ 58 w 96"/>
                <a:gd name="T15" fmla="*/ 68 h 73"/>
                <a:gd name="T16" fmla="*/ 33 w 96"/>
                <a:gd name="T17" fmla="*/ 72 h 73"/>
                <a:gd name="T18" fmla="*/ 10 w 96"/>
                <a:gd name="T19" fmla="*/ 73 h 73"/>
                <a:gd name="T20" fmla="*/ 0 w 96"/>
                <a:gd name="T21" fmla="*/ 72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
                <a:gd name="T34" fmla="*/ 0 h 73"/>
                <a:gd name="T35" fmla="*/ 96 w 96"/>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 h="73">
                  <a:moveTo>
                    <a:pt x="96" y="0"/>
                  </a:moveTo>
                  <a:lnTo>
                    <a:pt x="94" y="8"/>
                  </a:lnTo>
                  <a:lnTo>
                    <a:pt x="92" y="24"/>
                  </a:lnTo>
                  <a:lnTo>
                    <a:pt x="91" y="42"/>
                  </a:lnTo>
                  <a:lnTo>
                    <a:pt x="89" y="51"/>
                  </a:lnTo>
                  <a:lnTo>
                    <a:pt x="82" y="58"/>
                  </a:lnTo>
                  <a:lnTo>
                    <a:pt x="72" y="63"/>
                  </a:lnTo>
                  <a:lnTo>
                    <a:pt x="58" y="68"/>
                  </a:lnTo>
                  <a:lnTo>
                    <a:pt x="33" y="72"/>
                  </a:lnTo>
                  <a:lnTo>
                    <a:pt x="10" y="73"/>
                  </a:lnTo>
                  <a:lnTo>
                    <a:pt x="0" y="72"/>
                  </a:lnTo>
                </a:path>
              </a:pathLst>
            </a:custGeom>
            <a:noFill/>
            <a:ln w="4763">
              <a:solidFill>
                <a:srgbClr val="004A8F"/>
              </a:solidFill>
              <a:round/>
              <a:headEnd/>
              <a:tailEnd/>
            </a:ln>
          </p:spPr>
          <p:txBody>
            <a:bodyPr/>
            <a:lstStyle/>
            <a:p>
              <a:pPr fontAlgn="t"/>
              <a:endParaRPr lang="en-US"/>
            </a:p>
          </p:txBody>
        </p:sp>
        <p:sp>
          <p:nvSpPr>
            <p:cNvPr id="43154" name="Freeform 402"/>
            <p:cNvSpPr>
              <a:spLocks/>
            </p:cNvSpPr>
            <p:nvPr/>
          </p:nvSpPr>
          <p:spPr bwMode="auto">
            <a:xfrm>
              <a:off x="4538" y="1411"/>
              <a:ext cx="8" cy="34"/>
            </a:xfrm>
            <a:custGeom>
              <a:avLst/>
              <a:gdLst>
                <a:gd name="T0" fmla="*/ 31 w 31"/>
                <a:gd name="T1" fmla="*/ 135 h 135"/>
                <a:gd name="T2" fmla="*/ 4 w 31"/>
                <a:gd name="T3" fmla="*/ 117 h 135"/>
                <a:gd name="T4" fmla="*/ 0 w 31"/>
                <a:gd name="T5" fmla="*/ 62 h 135"/>
                <a:gd name="T6" fmla="*/ 1 w 31"/>
                <a:gd name="T7" fmla="*/ 55 h 135"/>
                <a:gd name="T8" fmla="*/ 1 w 31"/>
                <a:gd name="T9" fmla="*/ 0 h 135"/>
                <a:gd name="T10" fmla="*/ 0 60000 65536"/>
                <a:gd name="T11" fmla="*/ 0 60000 65536"/>
                <a:gd name="T12" fmla="*/ 0 60000 65536"/>
                <a:gd name="T13" fmla="*/ 0 60000 65536"/>
                <a:gd name="T14" fmla="*/ 0 60000 65536"/>
                <a:gd name="T15" fmla="*/ 0 w 31"/>
                <a:gd name="T16" fmla="*/ 0 h 135"/>
                <a:gd name="T17" fmla="*/ 31 w 31"/>
                <a:gd name="T18" fmla="*/ 135 h 135"/>
              </a:gdLst>
              <a:ahLst/>
              <a:cxnLst>
                <a:cxn ang="T10">
                  <a:pos x="T0" y="T1"/>
                </a:cxn>
                <a:cxn ang="T11">
                  <a:pos x="T2" y="T3"/>
                </a:cxn>
                <a:cxn ang="T12">
                  <a:pos x="T4" y="T5"/>
                </a:cxn>
                <a:cxn ang="T13">
                  <a:pos x="T6" y="T7"/>
                </a:cxn>
                <a:cxn ang="T14">
                  <a:pos x="T8" y="T9"/>
                </a:cxn>
              </a:cxnLst>
              <a:rect l="T15" t="T16" r="T17" b="T18"/>
              <a:pathLst>
                <a:path w="31" h="135">
                  <a:moveTo>
                    <a:pt x="31" y="135"/>
                  </a:moveTo>
                  <a:lnTo>
                    <a:pt x="4" y="117"/>
                  </a:lnTo>
                  <a:lnTo>
                    <a:pt x="0" y="62"/>
                  </a:lnTo>
                  <a:lnTo>
                    <a:pt x="1" y="55"/>
                  </a:lnTo>
                  <a:lnTo>
                    <a:pt x="1" y="0"/>
                  </a:lnTo>
                </a:path>
              </a:pathLst>
            </a:custGeom>
            <a:noFill/>
            <a:ln w="4763">
              <a:solidFill>
                <a:srgbClr val="004A8F"/>
              </a:solidFill>
              <a:round/>
              <a:headEnd/>
              <a:tailEnd/>
            </a:ln>
          </p:spPr>
          <p:txBody>
            <a:bodyPr/>
            <a:lstStyle/>
            <a:p>
              <a:pPr fontAlgn="t"/>
              <a:endParaRPr lang="en-US"/>
            </a:p>
          </p:txBody>
        </p:sp>
        <p:sp>
          <p:nvSpPr>
            <p:cNvPr id="43155" name="Freeform 403"/>
            <p:cNvSpPr>
              <a:spLocks/>
            </p:cNvSpPr>
            <p:nvPr/>
          </p:nvSpPr>
          <p:spPr bwMode="auto">
            <a:xfrm>
              <a:off x="4538" y="1407"/>
              <a:ext cx="32" cy="20"/>
            </a:xfrm>
            <a:custGeom>
              <a:avLst/>
              <a:gdLst>
                <a:gd name="T0" fmla="*/ 0 w 130"/>
                <a:gd name="T1" fmla="*/ 18 h 82"/>
                <a:gd name="T2" fmla="*/ 19 w 130"/>
                <a:gd name="T3" fmla="*/ 0 h 82"/>
                <a:gd name="T4" fmla="*/ 67 w 130"/>
                <a:gd name="T5" fmla="*/ 0 h 82"/>
                <a:gd name="T6" fmla="*/ 115 w 130"/>
                <a:gd name="T7" fmla="*/ 2 h 82"/>
                <a:gd name="T8" fmla="*/ 128 w 130"/>
                <a:gd name="T9" fmla="*/ 18 h 82"/>
                <a:gd name="T10" fmla="*/ 130 w 130"/>
                <a:gd name="T11" fmla="*/ 25 h 82"/>
                <a:gd name="T12" fmla="*/ 130 w 130"/>
                <a:gd name="T13" fmla="*/ 82 h 82"/>
                <a:gd name="T14" fmla="*/ 0 60000 65536"/>
                <a:gd name="T15" fmla="*/ 0 60000 65536"/>
                <a:gd name="T16" fmla="*/ 0 60000 65536"/>
                <a:gd name="T17" fmla="*/ 0 60000 65536"/>
                <a:gd name="T18" fmla="*/ 0 60000 65536"/>
                <a:gd name="T19" fmla="*/ 0 60000 65536"/>
                <a:gd name="T20" fmla="*/ 0 60000 65536"/>
                <a:gd name="T21" fmla="*/ 0 w 130"/>
                <a:gd name="T22" fmla="*/ 0 h 82"/>
                <a:gd name="T23" fmla="*/ 130 w 130"/>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82">
                  <a:moveTo>
                    <a:pt x="0" y="18"/>
                  </a:moveTo>
                  <a:lnTo>
                    <a:pt x="19" y="0"/>
                  </a:lnTo>
                  <a:lnTo>
                    <a:pt x="67" y="0"/>
                  </a:lnTo>
                  <a:lnTo>
                    <a:pt x="115" y="2"/>
                  </a:lnTo>
                  <a:lnTo>
                    <a:pt x="128" y="18"/>
                  </a:lnTo>
                  <a:lnTo>
                    <a:pt x="130" y="25"/>
                  </a:lnTo>
                  <a:lnTo>
                    <a:pt x="130" y="82"/>
                  </a:lnTo>
                </a:path>
              </a:pathLst>
            </a:custGeom>
            <a:noFill/>
            <a:ln w="4763">
              <a:solidFill>
                <a:srgbClr val="004A8F"/>
              </a:solidFill>
              <a:round/>
              <a:headEnd/>
              <a:tailEnd/>
            </a:ln>
          </p:spPr>
          <p:txBody>
            <a:bodyPr/>
            <a:lstStyle/>
            <a:p>
              <a:pPr fontAlgn="t"/>
              <a:endParaRPr lang="en-US"/>
            </a:p>
          </p:txBody>
        </p:sp>
        <p:sp>
          <p:nvSpPr>
            <p:cNvPr id="43156" name="Freeform 404"/>
            <p:cNvSpPr>
              <a:spLocks/>
            </p:cNvSpPr>
            <p:nvPr/>
          </p:nvSpPr>
          <p:spPr bwMode="auto">
            <a:xfrm>
              <a:off x="4545" y="1427"/>
              <a:ext cx="25" cy="19"/>
            </a:xfrm>
            <a:custGeom>
              <a:avLst/>
              <a:gdLst>
                <a:gd name="T0" fmla="*/ 101 w 101"/>
                <a:gd name="T1" fmla="*/ 0 h 75"/>
                <a:gd name="T2" fmla="*/ 99 w 101"/>
                <a:gd name="T3" fmla="*/ 7 h 75"/>
                <a:gd name="T4" fmla="*/ 97 w 101"/>
                <a:gd name="T5" fmla="*/ 25 h 75"/>
                <a:gd name="T6" fmla="*/ 95 w 101"/>
                <a:gd name="T7" fmla="*/ 45 h 75"/>
                <a:gd name="T8" fmla="*/ 94 w 101"/>
                <a:gd name="T9" fmla="*/ 54 h 75"/>
                <a:gd name="T10" fmla="*/ 86 w 101"/>
                <a:gd name="T11" fmla="*/ 60 h 75"/>
                <a:gd name="T12" fmla="*/ 76 w 101"/>
                <a:gd name="T13" fmla="*/ 66 h 75"/>
                <a:gd name="T14" fmla="*/ 71 w 101"/>
                <a:gd name="T15" fmla="*/ 69 h 75"/>
                <a:gd name="T16" fmla="*/ 62 w 101"/>
                <a:gd name="T17" fmla="*/ 70 h 75"/>
                <a:gd name="T18" fmla="*/ 49 w 101"/>
                <a:gd name="T19" fmla="*/ 73 h 75"/>
                <a:gd name="T20" fmla="*/ 36 w 101"/>
                <a:gd name="T21" fmla="*/ 74 h 75"/>
                <a:gd name="T22" fmla="*/ 12 w 101"/>
                <a:gd name="T23" fmla="*/ 75 h 75"/>
                <a:gd name="T24" fmla="*/ 0 w 101"/>
                <a:gd name="T25" fmla="*/ 75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75"/>
                <a:gd name="T41" fmla="*/ 101 w 101"/>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75">
                  <a:moveTo>
                    <a:pt x="101" y="0"/>
                  </a:moveTo>
                  <a:lnTo>
                    <a:pt x="99" y="7"/>
                  </a:lnTo>
                  <a:lnTo>
                    <a:pt x="97" y="25"/>
                  </a:lnTo>
                  <a:lnTo>
                    <a:pt x="95" y="45"/>
                  </a:lnTo>
                  <a:lnTo>
                    <a:pt x="94" y="54"/>
                  </a:lnTo>
                  <a:lnTo>
                    <a:pt x="86" y="60"/>
                  </a:lnTo>
                  <a:lnTo>
                    <a:pt x="76" y="66"/>
                  </a:lnTo>
                  <a:lnTo>
                    <a:pt x="71" y="69"/>
                  </a:lnTo>
                  <a:lnTo>
                    <a:pt x="62" y="70"/>
                  </a:lnTo>
                  <a:lnTo>
                    <a:pt x="49" y="73"/>
                  </a:lnTo>
                  <a:lnTo>
                    <a:pt x="36" y="74"/>
                  </a:lnTo>
                  <a:lnTo>
                    <a:pt x="12" y="75"/>
                  </a:lnTo>
                  <a:lnTo>
                    <a:pt x="0" y="75"/>
                  </a:lnTo>
                </a:path>
              </a:pathLst>
            </a:custGeom>
            <a:noFill/>
            <a:ln w="4763">
              <a:solidFill>
                <a:srgbClr val="004A8F"/>
              </a:solidFill>
              <a:round/>
              <a:headEnd/>
              <a:tailEnd/>
            </a:ln>
          </p:spPr>
          <p:txBody>
            <a:bodyPr/>
            <a:lstStyle/>
            <a:p>
              <a:pPr fontAlgn="t"/>
              <a:endParaRPr lang="en-US"/>
            </a:p>
          </p:txBody>
        </p:sp>
        <p:sp>
          <p:nvSpPr>
            <p:cNvPr id="43157" name="Freeform 405"/>
            <p:cNvSpPr>
              <a:spLocks/>
            </p:cNvSpPr>
            <p:nvPr/>
          </p:nvSpPr>
          <p:spPr bwMode="auto">
            <a:xfrm>
              <a:off x="4537" y="1411"/>
              <a:ext cx="8" cy="35"/>
            </a:xfrm>
            <a:custGeom>
              <a:avLst/>
              <a:gdLst>
                <a:gd name="T0" fmla="*/ 31 w 31"/>
                <a:gd name="T1" fmla="*/ 139 h 139"/>
                <a:gd name="T2" fmla="*/ 4 w 31"/>
                <a:gd name="T3" fmla="*/ 119 h 139"/>
                <a:gd name="T4" fmla="*/ 0 w 31"/>
                <a:gd name="T5" fmla="*/ 62 h 139"/>
                <a:gd name="T6" fmla="*/ 2 w 31"/>
                <a:gd name="T7" fmla="*/ 56 h 139"/>
                <a:gd name="T8" fmla="*/ 2 w 31"/>
                <a:gd name="T9" fmla="*/ 0 h 139"/>
                <a:gd name="T10" fmla="*/ 0 60000 65536"/>
                <a:gd name="T11" fmla="*/ 0 60000 65536"/>
                <a:gd name="T12" fmla="*/ 0 60000 65536"/>
                <a:gd name="T13" fmla="*/ 0 60000 65536"/>
                <a:gd name="T14" fmla="*/ 0 60000 65536"/>
                <a:gd name="T15" fmla="*/ 0 w 31"/>
                <a:gd name="T16" fmla="*/ 0 h 139"/>
                <a:gd name="T17" fmla="*/ 31 w 31"/>
                <a:gd name="T18" fmla="*/ 139 h 139"/>
              </a:gdLst>
              <a:ahLst/>
              <a:cxnLst>
                <a:cxn ang="T10">
                  <a:pos x="T0" y="T1"/>
                </a:cxn>
                <a:cxn ang="T11">
                  <a:pos x="T2" y="T3"/>
                </a:cxn>
                <a:cxn ang="T12">
                  <a:pos x="T4" y="T5"/>
                </a:cxn>
                <a:cxn ang="T13">
                  <a:pos x="T6" y="T7"/>
                </a:cxn>
                <a:cxn ang="T14">
                  <a:pos x="T8" y="T9"/>
                </a:cxn>
              </a:cxnLst>
              <a:rect l="T15" t="T16" r="T17" b="T18"/>
              <a:pathLst>
                <a:path w="31" h="139">
                  <a:moveTo>
                    <a:pt x="31" y="139"/>
                  </a:moveTo>
                  <a:lnTo>
                    <a:pt x="4" y="119"/>
                  </a:lnTo>
                  <a:lnTo>
                    <a:pt x="0" y="62"/>
                  </a:lnTo>
                  <a:lnTo>
                    <a:pt x="2" y="56"/>
                  </a:lnTo>
                  <a:lnTo>
                    <a:pt x="2" y="0"/>
                  </a:lnTo>
                </a:path>
              </a:pathLst>
            </a:custGeom>
            <a:noFill/>
            <a:ln w="4763">
              <a:solidFill>
                <a:srgbClr val="004A8F"/>
              </a:solidFill>
              <a:round/>
              <a:headEnd/>
              <a:tailEnd/>
            </a:ln>
          </p:spPr>
          <p:txBody>
            <a:bodyPr/>
            <a:lstStyle/>
            <a:p>
              <a:pPr fontAlgn="t"/>
              <a:endParaRPr lang="en-US"/>
            </a:p>
          </p:txBody>
        </p:sp>
        <p:sp>
          <p:nvSpPr>
            <p:cNvPr id="43158" name="Freeform 406"/>
            <p:cNvSpPr>
              <a:spLocks/>
            </p:cNvSpPr>
            <p:nvPr/>
          </p:nvSpPr>
          <p:spPr bwMode="auto">
            <a:xfrm>
              <a:off x="4537" y="1406"/>
              <a:ext cx="33" cy="21"/>
            </a:xfrm>
            <a:custGeom>
              <a:avLst/>
              <a:gdLst>
                <a:gd name="T0" fmla="*/ 0 w 133"/>
                <a:gd name="T1" fmla="*/ 18 h 84"/>
                <a:gd name="T2" fmla="*/ 20 w 133"/>
                <a:gd name="T3" fmla="*/ 0 h 84"/>
                <a:gd name="T4" fmla="*/ 69 w 133"/>
                <a:gd name="T5" fmla="*/ 0 h 84"/>
                <a:gd name="T6" fmla="*/ 119 w 133"/>
                <a:gd name="T7" fmla="*/ 0 h 84"/>
                <a:gd name="T8" fmla="*/ 133 w 133"/>
                <a:gd name="T9" fmla="*/ 19 h 84"/>
                <a:gd name="T10" fmla="*/ 133 w 133"/>
                <a:gd name="T11" fmla="*/ 23 h 84"/>
                <a:gd name="T12" fmla="*/ 133 w 133"/>
                <a:gd name="T13" fmla="*/ 84 h 84"/>
                <a:gd name="T14" fmla="*/ 0 60000 65536"/>
                <a:gd name="T15" fmla="*/ 0 60000 65536"/>
                <a:gd name="T16" fmla="*/ 0 60000 65536"/>
                <a:gd name="T17" fmla="*/ 0 60000 65536"/>
                <a:gd name="T18" fmla="*/ 0 60000 65536"/>
                <a:gd name="T19" fmla="*/ 0 60000 65536"/>
                <a:gd name="T20" fmla="*/ 0 60000 65536"/>
                <a:gd name="T21" fmla="*/ 0 w 133"/>
                <a:gd name="T22" fmla="*/ 0 h 84"/>
                <a:gd name="T23" fmla="*/ 133 w 133"/>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84">
                  <a:moveTo>
                    <a:pt x="0" y="18"/>
                  </a:moveTo>
                  <a:lnTo>
                    <a:pt x="20" y="0"/>
                  </a:lnTo>
                  <a:lnTo>
                    <a:pt x="69" y="0"/>
                  </a:lnTo>
                  <a:lnTo>
                    <a:pt x="119" y="0"/>
                  </a:lnTo>
                  <a:lnTo>
                    <a:pt x="133" y="19"/>
                  </a:lnTo>
                  <a:lnTo>
                    <a:pt x="133" y="23"/>
                  </a:lnTo>
                  <a:lnTo>
                    <a:pt x="133" y="84"/>
                  </a:lnTo>
                </a:path>
              </a:pathLst>
            </a:custGeom>
            <a:noFill/>
            <a:ln w="4763">
              <a:solidFill>
                <a:srgbClr val="004A8F"/>
              </a:solidFill>
              <a:round/>
              <a:headEnd/>
              <a:tailEnd/>
            </a:ln>
          </p:spPr>
          <p:txBody>
            <a:bodyPr/>
            <a:lstStyle/>
            <a:p>
              <a:pPr fontAlgn="t"/>
              <a:endParaRPr lang="en-US"/>
            </a:p>
          </p:txBody>
        </p:sp>
        <p:sp>
          <p:nvSpPr>
            <p:cNvPr id="43159" name="Freeform 407"/>
            <p:cNvSpPr>
              <a:spLocks/>
            </p:cNvSpPr>
            <p:nvPr/>
          </p:nvSpPr>
          <p:spPr bwMode="auto">
            <a:xfrm>
              <a:off x="4544" y="1427"/>
              <a:ext cx="26" cy="19"/>
            </a:xfrm>
            <a:custGeom>
              <a:avLst/>
              <a:gdLst>
                <a:gd name="T0" fmla="*/ 104 w 104"/>
                <a:gd name="T1" fmla="*/ 0 h 77"/>
                <a:gd name="T2" fmla="*/ 103 w 104"/>
                <a:gd name="T3" fmla="*/ 7 h 77"/>
                <a:gd name="T4" fmla="*/ 101 w 104"/>
                <a:gd name="T5" fmla="*/ 27 h 77"/>
                <a:gd name="T6" fmla="*/ 100 w 104"/>
                <a:gd name="T7" fmla="*/ 46 h 77"/>
                <a:gd name="T8" fmla="*/ 99 w 104"/>
                <a:gd name="T9" fmla="*/ 55 h 77"/>
                <a:gd name="T10" fmla="*/ 90 w 104"/>
                <a:gd name="T11" fmla="*/ 63 h 77"/>
                <a:gd name="T12" fmla="*/ 79 w 104"/>
                <a:gd name="T13" fmla="*/ 69 h 77"/>
                <a:gd name="T14" fmla="*/ 74 w 104"/>
                <a:gd name="T15" fmla="*/ 70 h 77"/>
                <a:gd name="T16" fmla="*/ 64 w 104"/>
                <a:gd name="T17" fmla="*/ 73 h 77"/>
                <a:gd name="T18" fmla="*/ 51 w 104"/>
                <a:gd name="T19" fmla="*/ 74 h 77"/>
                <a:gd name="T20" fmla="*/ 37 w 104"/>
                <a:gd name="T21" fmla="*/ 75 h 77"/>
                <a:gd name="T22" fmla="*/ 11 w 104"/>
                <a:gd name="T23" fmla="*/ 77 h 77"/>
                <a:gd name="T24" fmla="*/ 0 w 104"/>
                <a:gd name="T25" fmla="*/ 77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77"/>
                <a:gd name="T41" fmla="*/ 104 w 104"/>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77">
                  <a:moveTo>
                    <a:pt x="104" y="0"/>
                  </a:moveTo>
                  <a:lnTo>
                    <a:pt x="103" y="7"/>
                  </a:lnTo>
                  <a:lnTo>
                    <a:pt x="101" y="27"/>
                  </a:lnTo>
                  <a:lnTo>
                    <a:pt x="100" y="46"/>
                  </a:lnTo>
                  <a:lnTo>
                    <a:pt x="99" y="55"/>
                  </a:lnTo>
                  <a:lnTo>
                    <a:pt x="90" y="63"/>
                  </a:lnTo>
                  <a:lnTo>
                    <a:pt x="79" y="69"/>
                  </a:lnTo>
                  <a:lnTo>
                    <a:pt x="74" y="70"/>
                  </a:lnTo>
                  <a:lnTo>
                    <a:pt x="64" y="73"/>
                  </a:lnTo>
                  <a:lnTo>
                    <a:pt x="51" y="74"/>
                  </a:lnTo>
                  <a:lnTo>
                    <a:pt x="37" y="75"/>
                  </a:lnTo>
                  <a:lnTo>
                    <a:pt x="11" y="77"/>
                  </a:lnTo>
                  <a:lnTo>
                    <a:pt x="0" y="77"/>
                  </a:lnTo>
                </a:path>
              </a:pathLst>
            </a:custGeom>
            <a:noFill/>
            <a:ln w="4763">
              <a:solidFill>
                <a:srgbClr val="004A8F"/>
              </a:solidFill>
              <a:round/>
              <a:headEnd/>
              <a:tailEnd/>
            </a:ln>
          </p:spPr>
          <p:txBody>
            <a:bodyPr/>
            <a:lstStyle/>
            <a:p>
              <a:pPr fontAlgn="t"/>
              <a:endParaRPr lang="en-US"/>
            </a:p>
          </p:txBody>
        </p:sp>
        <p:sp>
          <p:nvSpPr>
            <p:cNvPr id="43160" name="Freeform 408"/>
            <p:cNvSpPr>
              <a:spLocks/>
            </p:cNvSpPr>
            <p:nvPr/>
          </p:nvSpPr>
          <p:spPr bwMode="auto">
            <a:xfrm>
              <a:off x="4537" y="1410"/>
              <a:ext cx="7" cy="36"/>
            </a:xfrm>
            <a:custGeom>
              <a:avLst/>
              <a:gdLst>
                <a:gd name="T0" fmla="*/ 30 w 30"/>
                <a:gd name="T1" fmla="*/ 143 h 143"/>
                <a:gd name="T2" fmla="*/ 4 w 30"/>
                <a:gd name="T3" fmla="*/ 122 h 143"/>
                <a:gd name="T4" fmla="*/ 0 w 30"/>
                <a:gd name="T5" fmla="*/ 63 h 143"/>
                <a:gd name="T6" fmla="*/ 1 w 30"/>
                <a:gd name="T7" fmla="*/ 58 h 143"/>
                <a:gd name="T8" fmla="*/ 1 w 30"/>
                <a:gd name="T9" fmla="*/ 0 h 143"/>
                <a:gd name="T10" fmla="*/ 0 60000 65536"/>
                <a:gd name="T11" fmla="*/ 0 60000 65536"/>
                <a:gd name="T12" fmla="*/ 0 60000 65536"/>
                <a:gd name="T13" fmla="*/ 0 60000 65536"/>
                <a:gd name="T14" fmla="*/ 0 60000 65536"/>
                <a:gd name="T15" fmla="*/ 0 w 30"/>
                <a:gd name="T16" fmla="*/ 0 h 143"/>
                <a:gd name="T17" fmla="*/ 30 w 30"/>
                <a:gd name="T18" fmla="*/ 143 h 143"/>
              </a:gdLst>
              <a:ahLst/>
              <a:cxnLst>
                <a:cxn ang="T10">
                  <a:pos x="T0" y="T1"/>
                </a:cxn>
                <a:cxn ang="T11">
                  <a:pos x="T2" y="T3"/>
                </a:cxn>
                <a:cxn ang="T12">
                  <a:pos x="T4" y="T5"/>
                </a:cxn>
                <a:cxn ang="T13">
                  <a:pos x="T6" y="T7"/>
                </a:cxn>
                <a:cxn ang="T14">
                  <a:pos x="T8" y="T9"/>
                </a:cxn>
              </a:cxnLst>
              <a:rect l="T15" t="T16" r="T17" b="T18"/>
              <a:pathLst>
                <a:path w="30" h="143">
                  <a:moveTo>
                    <a:pt x="30" y="143"/>
                  </a:moveTo>
                  <a:lnTo>
                    <a:pt x="4" y="122"/>
                  </a:lnTo>
                  <a:lnTo>
                    <a:pt x="0" y="63"/>
                  </a:lnTo>
                  <a:lnTo>
                    <a:pt x="1" y="58"/>
                  </a:lnTo>
                  <a:lnTo>
                    <a:pt x="1" y="0"/>
                  </a:lnTo>
                </a:path>
              </a:pathLst>
            </a:custGeom>
            <a:noFill/>
            <a:ln w="4763">
              <a:solidFill>
                <a:srgbClr val="004A8F"/>
              </a:solidFill>
              <a:round/>
              <a:headEnd/>
              <a:tailEnd/>
            </a:ln>
          </p:spPr>
          <p:txBody>
            <a:bodyPr/>
            <a:lstStyle/>
            <a:p>
              <a:pPr fontAlgn="t"/>
              <a:endParaRPr lang="en-US"/>
            </a:p>
          </p:txBody>
        </p:sp>
        <p:sp>
          <p:nvSpPr>
            <p:cNvPr id="43161" name="Freeform 409"/>
            <p:cNvSpPr>
              <a:spLocks/>
            </p:cNvSpPr>
            <p:nvPr/>
          </p:nvSpPr>
          <p:spPr bwMode="auto">
            <a:xfrm>
              <a:off x="4537" y="1405"/>
              <a:ext cx="34" cy="22"/>
            </a:xfrm>
            <a:custGeom>
              <a:avLst/>
              <a:gdLst>
                <a:gd name="T0" fmla="*/ 0 w 137"/>
                <a:gd name="T1" fmla="*/ 19 h 86"/>
                <a:gd name="T2" fmla="*/ 20 w 137"/>
                <a:gd name="T3" fmla="*/ 0 h 86"/>
                <a:gd name="T4" fmla="*/ 71 w 137"/>
                <a:gd name="T5" fmla="*/ 1 h 86"/>
                <a:gd name="T6" fmla="*/ 122 w 137"/>
                <a:gd name="T7" fmla="*/ 1 h 86"/>
                <a:gd name="T8" fmla="*/ 136 w 137"/>
                <a:gd name="T9" fmla="*/ 21 h 86"/>
                <a:gd name="T10" fmla="*/ 137 w 137"/>
                <a:gd name="T11" fmla="*/ 24 h 86"/>
                <a:gd name="T12" fmla="*/ 136 w 137"/>
                <a:gd name="T13" fmla="*/ 86 h 86"/>
                <a:gd name="T14" fmla="*/ 0 60000 65536"/>
                <a:gd name="T15" fmla="*/ 0 60000 65536"/>
                <a:gd name="T16" fmla="*/ 0 60000 65536"/>
                <a:gd name="T17" fmla="*/ 0 60000 65536"/>
                <a:gd name="T18" fmla="*/ 0 60000 65536"/>
                <a:gd name="T19" fmla="*/ 0 60000 65536"/>
                <a:gd name="T20" fmla="*/ 0 60000 65536"/>
                <a:gd name="T21" fmla="*/ 0 w 137"/>
                <a:gd name="T22" fmla="*/ 0 h 86"/>
                <a:gd name="T23" fmla="*/ 137 w 137"/>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86">
                  <a:moveTo>
                    <a:pt x="0" y="19"/>
                  </a:moveTo>
                  <a:lnTo>
                    <a:pt x="20" y="0"/>
                  </a:lnTo>
                  <a:lnTo>
                    <a:pt x="71" y="1"/>
                  </a:lnTo>
                  <a:lnTo>
                    <a:pt x="122" y="1"/>
                  </a:lnTo>
                  <a:lnTo>
                    <a:pt x="136" y="21"/>
                  </a:lnTo>
                  <a:lnTo>
                    <a:pt x="137" y="24"/>
                  </a:lnTo>
                  <a:lnTo>
                    <a:pt x="136" y="86"/>
                  </a:lnTo>
                </a:path>
              </a:pathLst>
            </a:custGeom>
            <a:noFill/>
            <a:ln w="4763">
              <a:solidFill>
                <a:srgbClr val="004A8F"/>
              </a:solidFill>
              <a:round/>
              <a:headEnd/>
              <a:tailEnd/>
            </a:ln>
          </p:spPr>
          <p:txBody>
            <a:bodyPr/>
            <a:lstStyle/>
            <a:p>
              <a:pPr fontAlgn="t"/>
              <a:endParaRPr lang="en-US"/>
            </a:p>
          </p:txBody>
        </p:sp>
        <p:sp>
          <p:nvSpPr>
            <p:cNvPr id="43162" name="Freeform 410"/>
            <p:cNvSpPr>
              <a:spLocks/>
            </p:cNvSpPr>
            <p:nvPr/>
          </p:nvSpPr>
          <p:spPr bwMode="auto">
            <a:xfrm>
              <a:off x="4544" y="1427"/>
              <a:ext cx="27" cy="20"/>
            </a:xfrm>
            <a:custGeom>
              <a:avLst/>
              <a:gdLst>
                <a:gd name="T0" fmla="*/ 108 w 108"/>
                <a:gd name="T1" fmla="*/ 0 h 80"/>
                <a:gd name="T2" fmla="*/ 108 w 108"/>
                <a:gd name="T3" fmla="*/ 9 h 80"/>
                <a:gd name="T4" fmla="*/ 107 w 108"/>
                <a:gd name="T5" fmla="*/ 29 h 80"/>
                <a:gd name="T6" fmla="*/ 104 w 108"/>
                <a:gd name="T7" fmla="*/ 49 h 80"/>
                <a:gd name="T8" fmla="*/ 104 w 108"/>
                <a:gd name="T9" fmla="*/ 59 h 80"/>
                <a:gd name="T10" fmla="*/ 95 w 108"/>
                <a:gd name="T11" fmla="*/ 66 h 80"/>
                <a:gd name="T12" fmla="*/ 84 w 108"/>
                <a:gd name="T13" fmla="*/ 74 h 80"/>
                <a:gd name="T14" fmla="*/ 79 w 108"/>
                <a:gd name="T15" fmla="*/ 75 h 80"/>
                <a:gd name="T16" fmla="*/ 68 w 108"/>
                <a:gd name="T17" fmla="*/ 76 h 80"/>
                <a:gd name="T18" fmla="*/ 54 w 108"/>
                <a:gd name="T19" fmla="*/ 77 h 80"/>
                <a:gd name="T20" fmla="*/ 40 w 108"/>
                <a:gd name="T21" fmla="*/ 79 h 80"/>
                <a:gd name="T22" fmla="*/ 26 w 108"/>
                <a:gd name="T23" fmla="*/ 80 h 80"/>
                <a:gd name="T24" fmla="*/ 13 w 108"/>
                <a:gd name="T25" fmla="*/ 80 h 80"/>
                <a:gd name="T26" fmla="*/ 4 w 108"/>
                <a:gd name="T27" fmla="*/ 80 h 80"/>
                <a:gd name="T28" fmla="*/ 0 w 108"/>
                <a:gd name="T29" fmla="*/ 8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80"/>
                <a:gd name="T47" fmla="*/ 108 w 10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80">
                  <a:moveTo>
                    <a:pt x="108" y="0"/>
                  </a:moveTo>
                  <a:lnTo>
                    <a:pt x="108" y="9"/>
                  </a:lnTo>
                  <a:lnTo>
                    <a:pt x="107" y="29"/>
                  </a:lnTo>
                  <a:lnTo>
                    <a:pt x="104" y="49"/>
                  </a:lnTo>
                  <a:lnTo>
                    <a:pt x="104" y="59"/>
                  </a:lnTo>
                  <a:lnTo>
                    <a:pt x="95" y="66"/>
                  </a:lnTo>
                  <a:lnTo>
                    <a:pt x="84" y="74"/>
                  </a:lnTo>
                  <a:lnTo>
                    <a:pt x="79" y="75"/>
                  </a:lnTo>
                  <a:lnTo>
                    <a:pt x="68" y="76"/>
                  </a:lnTo>
                  <a:lnTo>
                    <a:pt x="54" y="77"/>
                  </a:lnTo>
                  <a:lnTo>
                    <a:pt x="40" y="79"/>
                  </a:lnTo>
                  <a:lnTo>
                    <a:pt x="26" y="80"/>
                  </a:lnTo>
                  <a:lnTo>
                    <a:pt x="13" y="80"/>
                  </a:lnTo>
                  <a:lnTo>
                    <a:pt x="4" y="80"/>
                  </a:lnTo>
                  <a:lnTo>
                    <a:pt x="0" y="80"/>
                  </a:lnTo>
                </a:path>
              </a:pathLst>
            </a:custGeom>
            <a:noFill/>
            <a:ln w="4763">
              <a:solidFill>
                <a:srgbClr val="004A8F"/>
              </a:solidFill>
              <a:round/>
              <a:headEnd/>
              <a:tailEnd/>
            </a:ln>
          </p:spPr>
          <p:txBody>
            <a:bodyPr/>
            <a:lstStyle/>
            <a:p>
              <a:pPr fontAlgn="t"/>
              <a:endParaRPr lang="en-US"/>
            </a:p>
          </p:txBody>
        </p:sp>
        <p:sp>
          <p:nvSpPr>
            <p:cNvPr id="43163" name="Freeform 411"/>
            <p:cNvSpPr>
              <a:spLocks/>
            </p:cNvSpPr>
            <p:nvPr/>
          </p:nvSpPr>
          <p:spPr bwMode="auto">
            <a:xfrm>
              <a:off x="4537" y="1410"/>
              <a:ext cx="7" cy="37"/>
            </a:xfrm>
            <a:custGeom>
              <a:avLst/>
              <a:gdLst>
                <a:gd name="T0" fmla="*/ 28 w 28"/>
                <a:gd name="T1" fmla="*/ 147 h 147"/>
                <a:gd name="T2" fmla="*/ 2 w 28"/>
                <a:gd name="T3" fmla="*/ 125 h 147"/>
                <a:gd name="T4" fmla="*/ 0 w 28"/>
                <a:gd name="T5" fmla="*/ 65 h 147"/>
                <a:gd name="T6" fmla="*/ 0 w 28"/>
                <a:gd name="T7" fmla="*/ 61 h 147"/>
                <a:gd name="T8" fmla="*/ 0 w 28"/>
                <a:gd name="T9" fmla="*/ 0 h 147"/>
                <a:gd name="T10" fmla="*/ 0 60000 65536"/>
                <a:gd name="T11" fmla="*/ 0 60000 65536"/>
                <a:gd name="T12" fmla="*/ 0 60000 65536"/>
                <a:gd name="T13" fmla="*/ 0 60000 65536"/>
                <a:gd name="T14" fmla="*/ 0 60000 65536"/>
                <a:gd name="T15" fmla="*/ 0 w 28"/>
                <a:gd name="T16" fmla="*/ 0 h 147"/>
                <a:gd name="T17" fmla="*/ 28 w 28"/>
                <a:gd name="T18" fmla="*/ 147 h 147"/>
              </a:gdLst>
              <a:ahLst/>
              <a:cxnLst>
                <a:cxn ang="T10">
                  <a:pos x="T0" y="T1"/>
                </a:cxn>
                <a:cxn ang="T11">
                  <a:pos x="T2" y="T3"/>
                </a:cxn>
                <a:cxn ang="T12">
                  <a:pos x="T4" y="T5"/>
                </a:cxn>
                <a:cxn ang="T13">
                  <a:pos x="T6" y="T7"/>
                </a:cxn>
                <a:cxn ang="T14">
                  <a:pos x="T8" y="T9"/>
                </a:cxn>
              </a:cxnLst>
              <a:rect l="T15" t="T16" r="T17" b="T18"/>
              <a:pathLst>
                <a:path w="28" h="147">
                  <a:moveTo>
                    <a:pt x="28" y="147"/>
                  </a:moveTo>
                  <a:lnTo>
                    <a:pt x="2" y="125"/>
                  </a:lnTo>
                  <a:lnTo>
                    <a:pt x="0" y="65"/>
                  </a:lnTo>
                  <a:lnTo>
                    <a:pt x="0" y="61"/>
                  </a:lnTo>
                  <a:lnTo>
                    <a:pt x="0" y="0"/>
                  </a:lnTo>
                </a:path>
              </a:pathLst>
            </a:custGeom>
            <a:noFill/>
            <a:ln w="4763">
              <a:solidFill>
                <a:srgbClr val="004A8F"/>
              </a:solidFill>
              <a:round/>
              <a:headEnd/>
              <a:tailEnd/>
            </a:ln>
          </p:spPr>
          <p:txBody>
            <a:bodyPr/>
            <a:lstStyle/>
            <a:p>
              <a:pPr fontAlgn="t"/>
              <a:endParaRPr lang="en-US"/>
            </a:p>
          </p:txBody>
        </p:sp>
        <p:sp>
          <p:nvSpPr>
            <p:cNvPr id="43164" name="Freeform 412"/>
            <p:cNvSpPr>
              <a:spLocks/>
            </p:cNvSpPr>
            <p:nvPr/>
          </p:nvSpPr>
          <p:spPr bwMode="auto">
            <a:xfrm>
              <a:off x="4536" y="1404"/>
              <a:ext cx="35" cy="22"/>
            </a:xfrm>
            <a:custGeom>
              <a:avLst/>
              <a:gdLst>
                <a:gd name="T0" fmla="*/ 0 w 142"/>
                <a:gd name="T1" fmla="*/ 21 h 88"/>
                <a:gd name="T2" fmla="*/ 22 w 142"/>
                <a:gd name="T3" fmla="*/ 0 h 88"/>
                <a:gd name="T4" fmla="*/ 74 w 142"/>
                <a:gd name="T5" fmla="*/ 0 h 88"/>
                <a:gd name="T6" fmla="*/ 126 w 142"/>
                <a:gd name="T7" fmla="*/ 2 h 88"/>
                <a:gd name="T8" fmla="*/ 142 w 142"/>
                <a:gd name="T9" fmla="*/ 22 h 88"/>
                <a:gd name="T10" fmla="*/ 142 w 142"/>
                <a:gd name="T11" fmla="*/ 25 h 88"/>
                <a:gd name="T12" fmla="*/ 142 w 142"/>
                <a:gd name="T13" fmla="*/ 88 h 88"/>
                <a:gd name="T14" fmla="*/ 0 60000 65536"/>
                <a:gd name="T15" fmla="*/ 0 60000 65536"/>
                <a:gd name="T16" fmla="*/ 0 60000 65536"/>
                <a:gd name="T17" fmla="*/ 0 60000 65536"/>
                <a:gd name="T18" fmla="*/ 0 60000 65536"/>
                <a:gd name="T19" fmla="*/ 0 60000 65536"/>
                <a:gd name="T20" fmla="*/ 0 60000 65536"/>
                <a:gd name="T21" fmla="*/ 0 w 142"/>
                <a:gd name="T22" fmla="*/ 0 h 88"/>
                <a:gd name="T23" fmla="*/ 142 w 142"/>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88">
                  <a:moveTo>
                    <a:pt x="0" y="21"/>
                  </a:moveTo>
                  <a:lnTo>
                    <a:pt x="22" y="0"/>
                  </a:lnTo>
                  <a:lnTo>
                    <a:pt x="74" y="0"/>
                  </a:lnTo>
                  <a:lnTo>
                    <a:pt x="126" y="2"/>
                  </a:lnTo>
                  <a:lnTo>
                    <a:pt x="142" y="22"/>
                  </a:lnTo>
                  <a:lnTo>
                    <a:pt x="142" y="25"/>
                  </a:lnTo>
                  <a:lnTo>
                    <a:pt x="142" y="88"/>
                  </a:lnTo>
                </a:path>
              </a:pathLst>
            </a:custGeom>
            <a:noFill/>
            <a:ln w="4763">
              <a:solidFill>
                <a:srgbClr val="004A8F"/>
              </a:solidFill>
              <a:round/>
              <a:headEnd/>
              <a:tailEnd/>
            </a:ln>
          </p:spPr>
          <p:txBody>
            <a:bodyPr/>
            <a:lstStyle/>
            <a:p>
              <a:pPr fontAlgn="t"/>
              <a:endParaRPr lang="en-US"/>
            </a:p>
          </p:txBody>
        </p:sp>
        <p:sp>
          <p:nvSpPr>
            <p:cNvPr id="43165" name="Freeform 413"/>
            <p:cNvSpPr>
              <a:spLocks/>
            </p:cNvSpPr>
            <p:nvPr/>
          </p:nvSpPr>
          <p:spPr bwMode="auto">
            <a:xfrm>
              <a:off x="4543" y="1426"/>
              <a:ext cx="28" cy="21"/>
            </a:xfrm>
            <a:custGeom>
              <a:avLst/>
              <a:gdLst>
                <a:gd name="T0" fmla="*/ 113 w 113"/>
                <a:gd name="T1" fmla="*/ 0 h 82"/>
                <a:gd name="T2" fmla="*/ 111 w 113"/>
                <a:gd name="T3" fmla="*/ 9 h 82"/>
                <a:gd name="T4" fmla="*/ 110 w 113"/>
                <a:gd name="T5" fmla="*/ 31 h 82"/>
                <a:gd name="T6" fmla="*/ 109 w 113"/>
                <a:gd name="T7" fmla="*/ 51 h 82"/>
                <a:gd name="T8" fmla="*/ 108 w 113"/>
                <a:gd name="T9" fmla="*/ 62 h 82"/>
                <a:gd name="T10" fmla="*/ 99 w 113"/>
                <a:gd name="T11" fmla="*/ 69 h 82"/>
                <a:gd name="T12" fmla="*/ 87 w 113"/>
                <a:gd name="T13" fmla="*/ 77 h 82"/>
                <a:gd name="T14" fmla="*/ 82 w 113"/>
                <a:gd name="T15" fmla="*/ 77 h 82"/>
                <a:gd name="T16" fmla="*/ 72 w 113"/>
                <a:gd name="T17" fmla="*/ 78 h 82"/>
                <a:gd name="T18" fmla="*/ 57 w 113"/>
                <a:gd name="T19" fmla="*/ 80 h 82"/>
                <a:gd name="T20" fmla="*/ 42 w 113"/>
                <a:gd name="T21" fmla="*/ 81 h 82"/>
                <a:gd name="T22" fmla="*/ 27 w 113"/>
                <a:gd name="T23" fmla="*/ 82 h 82"/>
                <a:gd name="T24" fmla="*/ 14 w 113"/>
                <a:gd name="T25" fmla="*/ 82 h 82"/>
                <a:gd name="T26" fmla="*/ 3 w 113"/>
                <a:gd name="T27" fmla="*/ 82 h 82"/>
                <a:gd name="T28" fmla="*/ 0 w 113"/>
                <a:gd name="T29" fmla="*/ 82 h 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82"/>
                <a:gd name="T47" fmla="*/ 113 w 113"/>
                <a:gd name="T48" fmla="*/ 82 h 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82">
                  <a:moveTo>
                    <a:pt x="113" y="0"/>
                  </a:moveTo>
                  <a:lnTo>
                    <a:pt x="111" y="9"/>
                  </a:lnTo>
                  <a:lnTo>
                    <a:pt x="110" y="31"/>
                  </a:lnTo>
                  <a:lnTo>
                    <a:pt x="109" y="51"/>
                  </a:lnTo>
                  <a:lnTo>
                    <a:pt x="108" y="62"/>
                  </a:lnTo>
                  <a:lnTo>
                    <a:pt x="99" y="69"/>
                  </a:lnTo>
                  <a:lnTo>
                    <a:pt x="87" y="77"/>
                  </a:lnTo>
                  <a:lnTo>
                    <a:pt x="82" y="77"/>
                  </a:lnTo>
                  <a:lnTo>
                    <a:pt x="72" y="78"/>
                  </a:lnTo>
                  <a:lnTo>
                    <a:pt x="57" y="80"/>
                  </a:lnTo>
                  <a:lnTo>
                    <a:pt x="42" y="81"/>
                  </a:lnTo>
                  <a:lnTo>
                    <a:pt x="27" y="82"/>
                  </a:lnTo>
                  <a:lnTo>
                    <a:pt x="14" y="82"/>
                  </a:lnTo>
                  <a:lnTo>
                    <a:pt x="3" y="82"/>
                  </a:lnTo>
                  <a:lnTo>
                    <a:pt x="0" y="82"/>
                  </a:lnTo>
                </a:path>
              </a:pathLst>
            </a:custGeom>
            <a:noFill/>
            <a:ln w="4763">
              <a:solidFill>
                <a:srgbClr val="004A8F"/>
              </a:solidFill>
              <a:round/>
              <a:headEnd/>
              <a:tailEnd/>
            </a:ln>
          </p:spPr>
          <p:txBody>
            <a:bodyPr/>
            <a:lstStyle/>
            <a:p>
              <a:pPr fontAlgn="t"/>
              <a:endParaRPr lang="en-US"/>
            </a:p>
          </p:txBody>
        </p:sp>
        <p:sp>
          <p:nvSpPr>
            <p:cNvPr id="43166" name="Freeform 414"/>
            <p:cNvSpPr>
              <a:spLocks/>
            </p:cNvSpPr>
            <p:nvPr/>
          </p:nvSpPr>
          <p:spPr bwMode="auto">
            <a:xfrm>
              <a:off x="4536" y="1410"/>
              <a:ext cx="7" cy="37"/>
            </a:xfrm>
            <a:custGeom>
              <a:avLst/>
              <a:gdLst>
                <a:gd name="T0" fmla="*/ 29 w 29"/>
                <a:gd name="T1" fmla="*/ 149 h 149"/>
                <a:gd name="T2" fmla="*/ 4 w 29"/>
                <a:gd name="T3" fmla="*/ 127 h 149"/>
                <a:gd name="T4" fmla="*/ 0 w 29"/>
                <a:gd name="T5" fmla="*/ 64 h 149"/>
                <a:gd name="T6" fmla="*/ 1 w 29"/>
                <a:gd name="T7" fmla="*/ 62 h 149"/>
                <a:gd name="T8" fmla="*/ 0 w 29"/>
                <a:gd name="T9" fmla="*/ 0 h 149"/>
                <a:gd name="T10" fmla="*/ 0 60000 65536"/>
                <a:gd name="T11" fmla="*/ 0 60000 65536"/>
                <a:gd name="T12" fmla="*/ 0 60000 65536"/>
                <a:gd name="T13" fmla="*/ 0 60000 65536"/>
                <a:gd name="T14" fmla="*/ 0 60000 65536"/>
                <a:gd name="T15" fmla="*/ 0 w 29"/>
                <a:gd name="T16" fmla="*/ 0 h 149"/>
                <a:gd name="T17" fmla="*/ 29 w 29"/>
                <a:gd name="T18" fmla="*/ 149 h 149"/>
              </a:gdLst>
              <a:ahLst/>
              <a:cxnLst>
                <a:cxn ang="T10">
                  <a:pos x="T0" y="T1"/>
                </a:cxn>
                <a:cxn ang="T11">
                  <a:pos x="T2" y="T3"/>
                </a:cxn>
                <a:cxn ang="T12">
                  <a:pos x="T4" y="T5"/>
                </a:cxn>
                <a:cxn ang="T13">
                  <a:pos x="T6" y="T7"/>
                </a:cxn>
                <a:cxn ang="T14">
                  <a:pos x="T8" y="T9"/>
                </a:cxn>
              </a:cxnLst>
              <a:rect l="T15" t="T16" r="T17" b="T18"/>
              <a:pathLst>
                <a:path w="29" h="149">
                  <a:moveTo>
                    <a:pt x="29" y="149"/>
                  </a:moveTo>
                  <a:lnTo>
                    <a:pt x="4" y="127"/>
                  </a:lnTo>
                  <a:lnTo>
                    <a:pt x="0" y="64"/>
                  </a:lnTo>
                  <a:lnTo>
                    <a:pt x="1" y="62"/>
                  </a:lnTo>
                  <a:lnTo>
                    <a:pt x="0" y="0"/>
                  </a:lnTo>
                </a:path>
              </a:pathLst>
            </a:custGeom>
            <a:noFill/>
            <a:ln w="4763">
              <a:solidFill>
                <a:srgbClr val="004A8F"/>
              </a:solidFill>
              <a:round/>
              <a:headEnd/>
              <a:tailEnd/>
            </a:ln>
          </p:spPr>
          <p:txBody>
            <a:bodyPr/>
            <a:lstStyle/>
            <a:p>
              <a:pPr fontAlgn="t"/>
              <a:endParaRPr lang="en-US"/>
            </a:p>
          </p:txBody>
        </p:sp>
        <p:sp>
          <p:nvSpPr>
            <p:cNvPr id="43167" name="Freeform 415"/>
            <p:cNvSpPr>
              <a:spLocks/>
            </p:cNvSpPr>
            <p:nvPr/>
          </p:nvSpPr>
          <p:spPr bwMode="auto">
            <a:xfrm>
              <a:off x="4536" y="1403"/>
              <a:ext cx="36" cy="23"/>
            </a:xfrm>
            <a:custGeom>
              <a:avLst/>
              <a:gdLst>
                <a:gd name="T0" fmla="*/ 0 w 144"/>
                <a:gd name="T1" fmla="*/ 21 h 90"/>
                <a:gd name="T2" fmla="*/ 22 w 144"/>
                <a:gd name="T3" fmla="*/ 0 h 90"/>
                <a:gd name="T4" fmla="*/ 75 w 144"/>
                <a:gd name="T5" fmla="*/ 1 h 90"/>
                <a:gd name="T6" fmla="*/ 129 w 144"/>
                <a:gd name="T7" fmla="*/ 1 h 90"/>
                <a:gd name="T8" fmla="*/ 144 w 144"/>
                <a:gd name="T9" fmla="*/ 23 h 90"/>
                <a:gd name="T10" fmla="*/ 144 w 144"/>
                <a:gd name="T11" fmla="*/ 25 h 90"/>
                <a:gd name="T12" fmla="*/ 144 w 144"/>
                <a:gd name="T13" fmla="*/ 90 h 90"/>
                <a:gd name="T14" fmla="*/ 0 60000 65536"/>
                <a:gd name="T15" fmla="*/ 0 60000 65536"/>
                <a:gd name="T16" fmla="*/ 0 60000 65536"/>
                <a:gd name="T17" fmla="*/ 0 60000 65536"/>
                <a:gd name="T18" fmla="*/ 0 60000 65536"/>
                <a:gd name="T19" fmla="*/ 0 60000 65536"/>
                <a:gd name="T20" fmla="*/ 0 60000 65536"/>
                <a:gd name="T21" fmla="*/ 0 w 144"/>
                <a:gd name="T22" fmla="*/ 0 h 90"/>
                <a:gd name="T23" fmla="*/ 144 w 144"/>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90">
                  <a:moveTo>
                    <a:pt x="0" y="21"/>
                  </a:moveTo>
                  <a:lnTo>
                    <a:pt x="22" y="0"/>
                  </a:lnTo>
                  <a:lnTo>
                    <a:pt x="75" y="1"/>
                  </a:lnTo>
                  <a:lnTo>
                    <a:pt x="129" y="1"/>
                  </a:lnTo>
                  <a:lnTo>
                    <a:pt x="144" y="23"/>
                  </a:lnTo>
                  <a:lnTo>
                    <a:pt x="144" y="25"/>
                  </a:lnTo>
                  <a:lnTo>
                    <a:pt x="144" y="90"/>
                  </a:lnTo>
                </a:path>
              </a:pathLst>
            </a:custGeom>
            <a:noFill/>
            <a:ln w="4763">
              <a:solidFill>
                <a:srgbClr val="004A8F"/>
              </a:solidFill>
              <a:round/>
              <a:headEnd/>
              <a:tailEnd/>
            </a:ln>
          </p:spPr>
          <p:txBody>
            <a:bodyPr/>
            <a:lstStyle/>
            <a:p>
              <a:pPr fontAlgn="t"/>
              <a:endParaRPr lang="en-US"/>
            </a:p>
          </p:txBody>
        </p:sp>
        <p:sp>
          <p:nvSpPr>
            <p:cNvPr id="43168" name="Freeform 416"/>
            <p:cNvSpPr>
              <a:spLocks/>
            </p:cNvSpPr>
            <p:nvPr/>
          </p:nvSpPr>
          <p:spPr bwMode="auto">
            <a:xfrm>
              <a:off x="4543" y="1426"/>
              <a:ext cx="29" cy="21"/>
            </a:xfrm>
            <a:custGeom>
              <a:avLst/>
              <a:gdLst>
                <a:gd name="T0" fmla="*/ 116 w 116"/>
                <a:gd name="T1" fmla="*/ 0 h 85"/>
                <a:gd name="T2" fmla="*/ 115 w 116"/>
                <a:gd name="T3" fmla="*/ 10 h 85"/>
                <a:gd name="T4" fmla="*/ 115 w 116"/>
                <a:gd name="T5" fmla="*/ 32 h 85"/>
                <a:gd name="T6" fmla="*/ 113 w 116"/>
                <a:gd name="T7" fmla="*/ 54 h 85"/>
                <a:gd name="T8" fmla="*/ 112 w 116"/>
                <a:gd name="T9" fmla="*/ 64 h 85"/>
                <a:gd name="T10" fmla="*/ 103 w 116"/>
                <a:gd name="T11" fmla="*/ 72 h 85"/>
                <a:gd name="T12" fmla="*/ 90 w 116"/>
                <a:gd name="T13" fmla="*/ 79 h 85"/>
                <a:gd name="T14" fmla="*/ 85 w 116"/>
                <a:gd name="T15" fmla="*/ 81 h 85"/>
                <a:gd name="T16" fmla="*/ 74 w 116"/>
                <a:gd name="T17" fmla="*/ 82 h 85"/>
                <a:gd name="T18" fmla="*/ 59 w 116"/>
                <a:gd name="T19" fmla="*/ 83 h 85"/>
                <a:gd name="T20" fmla="*/ 43 w 116"/>
                <a:gd name="T21" fmla="*/ 83 h 85"/>
                <a:gd name="T22" fmla="*/ 27 w 116"/>
                <a:gd name="T23" fmla="*/ 85 h 85"/>
                <a:gd name="T24" fmla="*/ 13 w 116"/>
                <a:gd name="T25" fmla="*/ 85 h 85"/>
                <a:gd name="T26" fmla="*/ 4 w 116"/>
                <a:gd name="T27" fmla="*/ 85 h 85"/>
                <a:gd name="T28" fmla="*/ 0 w 116"/>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85"/>
                <a:gd name="T47" fmla="*/ 116 w 116"/>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85">
                  <a:moveTo>
                    <a:pt x="116" y="0"/>
                  </a:moveTo>
                  <a:lnTo>
                    <a:pt x="115" y="10"/>
                  </a:lnTo>
                  <a:lnTo>
                    <a:pt x="115" y="32"/>
                  </a:lnTo>
                  <a:lnTo>
                    <a:pt x="113" y="54"/>
                  </a:lnTo>
                  <a:lnTo>
                    <a:pt x="112" y="64"/>
                  </a:lnTo>
                  <a:lnTo>
                    <a:pt x="103" y="72"/>
                  </a:lnTo>
                  <a:lnTo>
                    <a:pt x="90" y="79"/>
                  </a:lnTo>
                  <a:lnTo>
                    <a:pt x="85" y="81"/>
                  </a:lnTo>
                  <a:lnTo>
                    <a:pt x="74" y="82"/>
                  </a:lnTo>
                  <a:lnTo>
                    <a:pt x="59" y="83"/>
                  </a:lnTo>
                  <a:lnTo>
                    <a:pt x="43" y="83"/>
                  </a:lnTo>
                  <a:lnTo>
                    <a:pt x="27" y="85"/>
                  </a:lnTo>
                  <a:lnTo>
                    <a:pt x="13" y="85"/>
                  </a:lnTo>
                  <a:lnTo>
                    <a:pt x="4" y="85"/>
                  </a:lnTo>
                  <a:lnTo>
                    <a:pt x="0" y="85"/>
                  </a:lnTo>
                </a:path>
              </a:pathLst>
            </a:custGeom>
            <a:noFill/>
            <a:ln w="4763">
              <a:solidFill>
                <a:srgbClr val="004A8F"/>
              </a:solidFill>
              <a:round/>
              <a:headEnd/>
              <a:tailEnd/>
            </a:ln>
          </p:spPr>
          <p:txBody>
            <a:bodyPr/>
            <a:lstStyle/>
            <a:p>
              <a:pPr fontAlgn="t"/>
              <a:endParaRPr lang="en-US"/>
            </a:p>
          </p:txBody>
        </p:sp>
        <p:sp>
          <p:nvSpPr>
            <p:cNvPr id="43169" name="Freeform 417"/>
            <p:cNvSpPr>
              <a:spLocks/>
            </p:cNvSpPr>
            <p:nvPr/>
          </p:nvSpPr>
          <p:spPr bwMode="auto">
            <a:xfrm>
              <a:off x="4536" y="1409"/>
              <a:ext cx="7" cy="38"/>
            </a:xfrm>
            <a:custGeom>
              <a:avLst/>
              <a:gdLst>
                <a:gd name="T0" fmla="*/ 28 w 28"/>
                <a:gd name="T1" fmla="*/ 154 h 154"/>
                <a:gd name="T2" fmla="*/ 2 w 28"/>
                <a:gd name="T3" fmla="*/ 130 h 154"/>
                <a:gd name="T4" fmla="*/ 0 w 28"/>
                <a:gd name="T5" fmla="*/ 66 h 154"/>
                <a:gd name="T6" fmla="*/ 0 w 28"/>
                <a:gd name="T7" fmla="*/ 64 h 154"/>
                <a:gd name="T8" fmla="*/ 0 w 28"/>
                <a:gd name="T9" fmla="*/ 0 h 154"/>
                <a:gd name="T10" fmla="*/ 0 60000 65536"/>
                <a:gd name="T11" fmla="*/ 0 60000 65536"/>
                <a:gd name="T12" fmla="*/ 0 60000 65536"/>
                <a:gd name="T13" fmla="*/ 0 60000 65536"/>
                <a:gd name="T14" fmla="*/ 0 60000 65536"/>
                <a:gd name="T15" fmla="*/ 0 w 28"/>
                <a:gd name="T16" fmla="*/ 0 h 154"/>
                <a:gd name="T17" fmla="*/ 28 w 28"/>
                <a:gd name="T18" fmla="*/ 154 h 154"/>
              </a:gdLst>
              <a:ahLst/>
              <a:cxnLst>
                <a:cxn ang="T10">
                  <a:pos x="T0" y="T1"/>
                </a:cxn>
                <a:cxn ang="T11">
                  <a:pos x="T2" y="T3"/>
                </a:cxn>
                <a:cxn ang="T12">
                  <a:pos x="T4" y="T5"/>
                </a:cxn>
                <a:cxn ang="T13">
                  <a:pos x="T6" y="T7"/>
                </a:cxn>
                <a:cxn ang="T14">
                  <a:pos x="T8" y="T9"/>
                </a:cxn>
              </a:cxnLst>
              <a:rect l="T15" t="T16" r="T17" b="T18"/>
              <a:pathLst>
                <a:path w="28" h="154">
                  <a:moveTo>
                    <a:pt x="28" y="154"/>
                  </a:moveTo>
                  <a:lnTo>
                    <a:pt x="2" y="130"/>
                  </a:lnTo>
                  <a:lnTo>
                    <a:pt x="0" y="66"/>
                  </a:lnTo>
                  <a:lnTo>
                    <a:pt x="0" y="64"/>
                  </a:lnTo>
                  <a:lnTo>
                    <a:pt x="0" y="0"/>
                  </a:lnTo>
                </a:path>
              </a:pathLst>
            </a:custGeom>
            <a:noFill/>
            <a:ln w="4763">
              <a:solidFill>
                <a:srgbClr val="004A8F"/>
              </a:solidFill>
              <a:round/>
              <a:headEnd/>
              <a:tailEnd/>
            </a:ln>
          </p:spPr>
          <p:txBody>
            <a:bodyPr/>
            <a:lstStyle/>
            <a:p>
              <a:pPr fontAlgn="t"/>
              <a:endParaRPr lang="en-US"/>
            </a:p>
          </p:txBody>
        </p:sp>
        <p:sp>
          <p:nvSpPr>
            <p:cNvPr id="43170" name="Freeform 418"/>
            <p:cNvSpPr>
              <a:spLocks/>
            </p:cNvSpPr>
            <p:nvPr/>
          </p:nvSpPr>
          <p:spPr bwMode="auto">
            <a:xfrm>
              <a:off x="4535" y="1403"/>
              <a:ext cx="37" cy="23"/>
            </a:xfrm>
            <a:custGeom>
              <a:avLst/>
              <a:gdLst>
                <a:gd name="T0" fmla="*/ 0 w 150"/>
                <a:gd name="T1" fmla="*/ 22 h 93"/>
                <a:gd name="T2" fmla="*/ 24 w 150"/>
                <a:gd name="T3" fmla="*/ 0 h 93"/>
                <a:gd name="T4" fmla="*/ 78 w 150"/>
                <a:gd name="T5" fmla="*/ 1 h 93"/>
                <a:gd name="T6" fmla="*/ 132 w 150"/>
                <a:gd name="T7" fmla="*/ 1 h 93"/>
                <a:gd name="T8" fmla="*/ 150 w 150"/>
                <a:gd name="T9" fmla="*/ 23 h 93"/>
                <a:gd name="T10" fmla="*/ 150 w 150"/>
                <a:gd name="T11" fmla="*/ 24 h 93"/>
                <a:gd name="T12" fmla="*/ 148 w 150"/>
                <a:gd name="T13" fmla="*/ 93 h 93"/>
                <a:gd name="T14" fmla="*/ 0 60000 65536"/>
                <a:gd name="T15" fmla="*/ 0 60000 65536"/>
                <a:gd name="T16" fmla="*/ 0 60000 65536"/>
                <a:gd name="T17" fmla="*/ 0 60000 65536"/>
                <a:gd name="T18" fmla="*/ 0 60000 65536"/>
                <a:gd name="T19" fmla="*/ 0 60000 65536"/>
                <a:gd name="T20" fmla="*/ 0 60000 65536"/>
                <a:gd name="T21" fmla="*/ 0 w 150"/>
                <a:gd name="T22" fmla="*/ 0 h 93"/>
                <a:gd name="T23" fmla="*/ 150 w 15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93">
                  <a:moveTo>
                    <a:pt x="0" y="22"/>
                  </a:moveTo>
                  <a:lnTo>
                    <a:pt x="24" y="0"/>
                  </a:lnTo>
                  <a:lnTo>
                    <a:pt x="78" y="1"/>
                  </a:lnTo>
                  <a:lnTo>
                    <a:pt x="132" y="1"/>
                  </a:lnTo>
                  <a:lnTo>
                    <a:pt x="150" y="23"/>
                  </a:lnTo>
                  <a:lnTo>
                    <a:pt x="150" y="24"/>
                  </a:lnTo>
                  <a:lnTo>
                    <a:pt x="148" y="93"/>
                  </a:lnTo>
                </a:path>
              </a:pathLst>
            </a:custGeom>
            <a:noFill/>
            <a:ln w="4763">
              <a:solidFill>
                <a:srgbClr val="004A8F"/>
              </a:solidFill>
              <a:round/>
              <a:headEnd/>
              <a:tailEnd/>
            </a:ln>
          </p:spPr>
          <p:txBody>
            <a:bodyPr/>
            <a:lstStyle/>
            <a:p>
              <a:pPr fontAlgn="t"/>
              <a:endParaRPr lang="en-US"/>
            </a:p>
          </p:txBody>
        </p:sp>
        <p:sp>
          <p:nvSpPr>
            <p:cNvPr id="43171" name="Freeform 419"/>
            <p:cNvSpPr>
              <a:spLocks/>
            </p:cNvSpPr>
            <p:nvPr/>
          </p:nvSpPr>
          <p:spPr bwMode="auto">
            <a:xfrm>
              <a:off x="4542" y="1426"/>
              <a:ext cx="30" cy="21"/>
            </a:xfrm>
            <a:custGeom>
              <a:avLst/>
              <a:gdLst>
                <a:gd name="T0" fmla="*/ 119 w 119"/>
                <a:gd name="T1" fmla="*/ 0 h 86"/>
                <a:gd name="T2" fmla="*/ 119 w 119"/>
                <a:gd name="T3" fmla="*/ 10 h 86"/>
                <a:gd name="T4" fmla="*/ 118 w 119"/>
                <a:gd name="T5" fmla="*/ 32 h 86"/>
                <a:gd name="T6" fmla="*/ 117 w 119"/>
                <a:gd name="T7" fmla="*/ 55 h 86"/>
                <a:gd name="T8" fmla="*/ 117 w 119"/>
                <a:gd name="T9" fmla="*/ 65 h 86"/>
                <a:gd name="T10" fmla="*/ 106 w 119"/>
                <a:gd name="T11" fmla="*/ 74 h 86"/>
                <a:gd name="T12" fmla="*/ 94 w 119"/>
                <a:gd name="T13" fmla="*/ 82 h 86"/>
                <a:gd name="T14" fmla="*/ 88 w 119"/>
                <a:gd name="T15" fmla="*/ 82 h 86"/>
                <a:gd name="T16" fmla="*/ 77 w 119"/>
                <a:gd name="T17" fmla="*/ 83 h 86"/>
                <a:gd name="T18" fmla="*/ 61 w 119"/>
                <a:gd name="T19" fmla="*/ 85 h 86"/>
                <a:gd name="T20" fmla="*/ 45 w 119"/>
                <a:gd name="T21" fmla="*/ 85 h 86"/>
                <a:gd name="T22" fmla="*/ 28 w 119"/>
                <a:gd name="T23" fmla="*/ 86 h 86"/>
                <a:gd name="T24" fmla="*/ 14 w 119"/>
                <a:gd name="T25" fmla="*/ 86 h 86"/>
                <a:gd name="T26" fmla="*/ 4 w 119"/>
                <a:gd name="T27" fmla="*/ 86 h 86"/>
                <a:gd name="T28" fmla="*/ 0 w 119"/>
                <a:gd name="T29" fmla="*/ 86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
                <a:gd name="T46" fmla="*/ 0 h 86"/>
                <a:gd name="T47" fmla="*/ 119 w 119"/>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 h="86">
                  <a:moveTo>
                    <a:pt x="119" y="0"/>
                  </a:moveTo>
                  <a:lnTo>
                    <a:pt x="119" y="10"/>
                  </a:lnTo>
                  <a:lnTo>
                    <a:pt x="118" y="32"/>
                  </a:lnTo>
                  <a:lnTo>
                    <a:pt x="117" y="55"/>
                  </a:lnTo>
                  <a:lnTo>
                    <a:pt x="117" y="65"/>
                  </a:lnTo>
                  <a:lnTo>
                    <a:pt x="106" y="74"/>
                  </a:lnTo>
                  <a:lnTo>
                    <a:pt x="94" y="82"/>
                  </a:lnTo>
                  <a:lnTo>
                    <a:pt x="88" y="82"/>
                  </a:lnTo>
                  <a:lnTo>
                    <a:pt x="77" y="83"/>
                  </a:lnTo>
                  <a:lnTo>
                    <a:pt x="61" y="85"/>
                  </a:lnTo>
                  <a:lnTo>
                    <a:pt x="45" y="85"/>
                  </a:lnTo>
                  <a:lnTo>
                    <a:pt x="28" y="86"/>
                  </a:lnTo>
                  <a:lnTo>
                    <a:pt x="14" y="86"/>
                  </a:lnTo>
                  <a:lnTo>
                    <a:pt x="4" y="86"/>
                  </a:lnTo>
                  <a:lnTo>
                    <a:pt x="0" y="86"/>
                  </a:lnTo>
                </a:path>
              </a:pathLst>
            </a:custGeom>
            <a:noFill/>
            <a:ln w="4763">
              <a:solidFill>
                <a:srgbClr val="004A8F"/>
              </a:solidFill>
              <a:round/>
              <a:headEnd/>
              <a:tailEnd/>
            </a:ln>
          </p:spPr>
          <p:txBody>
            <a:bodyPr/>
            <a:lstStyle/>
            <a:p>
              <a:pPr fontAlgn="t"/>
              <a:endParaRPr lang="en-US"/>
            </a:p>
          </p:txBody>
        </p:sp>
        <p:sp>
          <p:nvSpPr>
            <p:cNvPr id="43172" name="Freeform 420"/>
            <p:cNvSpPr>
              <a:spLocks/>
            </p:cNvSpPr>
            <p:nvPr/>
          </p:nvSpPr>
          <p:spPr bwMode="auto">
            <a:xfrm>
              <a:off x="4535" y="1408"/>
              <a:ext cx="7" cy="39"/>
            </a:xfrm>
            <a:custGeom>
              <a:avLst/>
              <a:gdLst>
                <a:gd name="T0" fmla="*/ 29 w 29"/>
                <a:gd name="T1" fmla="*/ 157 h 157"/>
                <a:gd name="T2" fmla="*/ 3 w 29"/>
                <a:gd name="T3" fmla="*/ 132 h 157"/>
                <a:gd name="T4" fmla="*/ 2 w 29"/>
                <a:gd name="T5" fmla="*/ 67 h 157"/>
                <a:gd name="T6" fmla="*/ 2 w 29"/>
                <a:gd name="T7" fmla="*/ 66 h 157"/>
                <a:gd name="T8" fmla="*/ 0 w 29"/>
                <a:gd name="T9" fmla="*/ 0 h 157"/>
                <a:gd name="T10" fmla="*/ 0 60000 65536"/>
                <a:gd name="T11" fmla="*/ 0 60000 65536"/>
                <a:gd name="T12" fmla="*/ 0 60000 65536"/>
                <a:gd name="T13" fmla="*/ 0 60000 65536"/>
                <a:gd name="T14" fmla="*/ 0 60000 65536"/>
                <a:gd name="T15" fmla="*/ 0 w 29"/>
                <a:gd name="T16" fmla="*/ 0 h 157"/>
                <a:gd name="T17" fmla="*/ 29 w 29"/>
                <a:gd name="T18" fmla="*/ 157 h 157"/>
              </a:gdLst>
              <a:ahLst/>
              <a:cxnLst>
                <a:cxn ang="T10">
                  <a:pos x="T0" y="T1"/>
                </a:cxn>
                <a:cxn ang="T11">
                  <a:pos x="T2" y="T3"/>
                </a:cxn>
                <a:cxn ang="T12">
                  <a:pos x="T4" y="T5"/>
                </a:cxn>
                <a:cxn ang="T13">
                  <a:pos x="T6" y="T7"/>
                </a:cxn>
                <a:cxn ang="T14">
                  <a:pos x="T8" y="T9"/>
                </a:cxn>
              </a:cxnLst>
              <a:rect l="T15" t="T16" r="T17" b="T18"/>
              <a:pathLst>
                <a:path w="29" h="157">
                  <a:moveTo>
                    <a:pt x="29" y="157"/>
                  </a:moveTo>
                  <a:lnTo>
                    <a:pt x="3" y="132"/>
                  </a:lnTo>
                  <a:lnTo>
                    <a:pt x="2" y="67"/>
                  </a:lnTo>
                  <a:lnTo>
                    <a:pt x="2" y="66"/>
                  </a:lnTo>
                  <a:lnTo>
                    <a:pt x="0" y="0"/>
                  </a:lnTo>
                </a:path>
              </a:pathLst>
            </a:custGeom>
            <a:noFill/>
            <a:ln w="4763">
              <a:solidFill>
                <a:srgbClr val="004A8F"/>
              </a:solidFill>
              <a:round/>
              <a:headEnd/>
              <a:tailEnd/>
            </a:ln>
          </p:spPr>
          <p:txBody>
            <a:bodyPr/>
            <a:lstStyle/>
            <a:p>
              <a:pPr fontAlgn="t"/>
              <a:endParaRPr lang="en-US"/>
            </a:p>
          </p:txBody>
        </p:sp>
        <p:sp>
          <p:nvSpPr>
            <p:cNvPr id="43173" name="Freeform 421"/>
            <p:cNvSpPr>
              <a:spLocks/>
            </p:cNvSpPr>
            <p:nvPr/>
          </p:nvSpPr>
          <p:spPr bwMode="auto">
            <a:xfrm>
              <a:off x="4535" y="1402"/>
              <a:ext cx="38" cy="24"/>
            </a:xfrm>
            <a:custGeom>
              <a:avLst/>
              <a:gdLst>
                <a:gd name="T0" fmla="*/ 0 w 152"/>
                <a:gd name="T1" fmla="*/ 24 h 94"/>
                <a:gd name="T2" fmla="*/ 25 w 152"/>
                <a:gd name="T3" fmla="*/ 0 h 94"/>
                <a:gd name="T4" fmla="*/ 79 w 152"/>
                <a:gd name="T5" fmla="*/ 0 h 94"/>
                <a:gd name="T6" fmla="*/ 134 w 152"/>
                <a:gd name="T7" fmla="*/ 2 h 94"/>
                <a:gd name="T8" fmla="*/ 152 w 152"/>
                <a:gd name="T9" fmla="*/ 25 h 94"/>
                <a:gd name="T10" fmla="*/ 152 w 152"/>
                <a:gd name="T11" fmla="*/ 25 h 94"/>
                <a:gd name="T12" fmla="*/ 151 w 152"/>
                <a:gd name="T13" fmla="*/ 94 h 94"/>
                <a:gd name="T14" fmla="*/ 0 60000 65536"/>
                <a:gd name="T15" fmla="*/ 0 60000 65536"/>
                <a:gd name="T16" fmla="*/ 0 60000 65536"/>
                <a:gd name="T17" fmla="*/ 0 60000 65536"/>
                <a:gd name="T18" fmla="*/ 0 60000 65536"/>
                <a:gd name="T19" fmla="*/ 0 60000 65536"/>
                <a:gd name="T20" fmla="*/ 0 60000 65536"/>
                <a:gd name="T21" fmla="*/ 0 w 152"/>
                <a:gd name="T22" fmla="*/ 0 h 94"/>
                <a:gd name="T23" fmla="*/ 152 w 152"/>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4">
                  <a:moveTo>
                    <a:pt x="0" y="24"/>
                  </a:moveTo>
                  <a:lnTo>
                    <a:pt x="25" y="0"/>
                  </a:lnTo>
                  <a:lnTo>
                    <a:pt x="79" y="0"/>
                  </a:lnTo>
                  <a:lnTo>
                    <a:pt x="134" y="2"/>
                  </a:lnTo>
                  <a:lnTo>
                    <a:pt x="152" y="25"/>
                  </a:lnTo>
                  <a:lnTo>
                    <a:pt x="151" y="94"/>
                  </a:lnTo>
                </a:path>
              </a:pathLst>
            </a:custGeom>
            <a:noFill/>
            <a:ln w="4763">
              <a:solidFill>
                <a:srgbClr val="004A8F"/>
              </a:solidFill>
              <a:round/>
              <a:headEnd/>
              <a:tailEnd/>
            </a:ln>
          </p:spPr>
          <p:txBody>
            <a:bodyPr/>
            <a:lstStyle/>
            <a:p>
              <a:pPr fontAlgn="t"/>
              <a:endParaRPr lang="en-US"/>
            </a:p>
          </p:txBody>
        </p:sp>
        <p:sp>
          <p:nvSpPr>
            <p:cNvPr id="43174" name="Freeform 422"/>
            <p:cNvSpPr>
              <a:spLocks/>
            </p:cNvSpPr>
            <p:nvPr/>
          </p:nvSpPr>
          <p:spPr bwMode="auto">
            <a:xfrm>
              <a:off x="4542" y="1426"/>
              <a:ext cx="30" cy="22"/>
            </a:xfrm>
            <a:custGeom>
              <a:avLst/>
              <a:gdLst>
                <a:gd name="T0" fmla="*/ 124 w 124"/>
                <a:gd name="T1" fmla="*/ 0 h 90"/>
                <a:gd name="T2" fmla="*/ 124 w 124"/>
                <a:gd name="T3" fmla="*/ 11 h 90"/>
                <a:gd name="T4" fmla="*/ 124 w 124"/>
                <a:gd name="T5" fmla="*/ 35 h 90"/>
                <a:gd name="T6" fmla="*/ 122 w 124"/>
                <a:gd name="T7" fmla="*/ 58 h 90"/>
                <a:gd name="T8" fmla="*/ 122 w 124"/>
                <a:gd name="T9" fmla="*/ 70 h 90"/>
                <a:gd name="T10" fmla="*/ 112 w 124"/>
                <a:gd name="T11" fmla="*/ 78 h 90"/>
                <a:gd name="T12" fmla="*/ 98 w 124"/>
                <a:gd name="T13" fmla="*/ 87 h 90"/>
                <a:gd name="T14" fmla="*/ 93 w 124"/>
                <a:gd name="T15" fmla="*/ 87 h 90"/>
                <a:gd name="T16" fmla="*/ 81 w 124"/>
                <a:gd name="T17" fmla="*/ 88 h 90"/>
                <a:gd name="T18" fmla="*/ 64 w 124"/>
                <a:gd name="T19" fmla="*/ 88 h 90"/>
                <a:gd name="T20" fmla="*/ 48 w 124"/>
                <a:gd name="T21" fmla="*/ 89 h 90"/>
                <a:gd name="T22" fmla="*/ 30 w 124"/>
                <a:gd name="T23" fmla="*/ 89 h 90"/>
                <a:gd name="T24" fmla="*/ 14 w 124"/>
                <a:gd name="T25" fmla="*/ 89 h 90"/>
                <a:gd name="T26" fmla="*/ 4 w 124"/>
                <a:gd name="T27" fmla="*/ 90 h 90"/>
                <a:gd name="T28" fmla="*/ 0 w 124"/>
                <a:gd name="T29" fmla="*/ 9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4"/>
                <a:gd name="T46" fmla="*/ 0 h 90"/>
                <a:gd name="T47" fmla="*/ 124 w 124"/>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4" h="90">
                  <a:moveTo>
                    <a:pt x="124" y="0"/>
                  </a:moveTo>
                  <a:lnTo>
                    <a:pt x="124" y="11"/>
                  </a:lnTo>
                  <a:lnTo>
                    <a:pt x="124" y="35"/>
                  </a:lnTo>
                  <a:lnTo>
                    <a:pt x="122" y="58"/>
                  </a:lnTo>
                  <a:lnTo>
                    <a:pt x="122" y="70"/>
                  </a:lnTo>
                  <a:lnTo>
                    <a:pt x="112" y="78"/>
                  </a:lnTo>
                  <a:lnTo>
                    <a:pt x="98" y="87"/>
                  </a:lnTo>
                  <a:lnTo>
                    <a:pt x="93" y="87"/>
                  </a:lnTo>
                  <a:lnTo>
                    <a:pt x="81" y="88"/>
                  </a:lnTo>
                  <a:lnTo>
                    <a:pt x="64" y="88"/>
                  </a:lnTo>
                  <a:lnTo>
                    <a:pt x="48" y="89"/>
                  </a:lnTo>
                  <a:lnTo>
                    <a:pt x="30" y="89"/>
                  </a:lnTo>
                  <a:lnTo>
                    <a:pt x="14" y="89"/>
                  </a:lnTo>
                  <a:lnTo>
                    <a:pt x="4" y="90"/>
                  </a:lnTo>
                  <a:lnTo>
                    <a:pt x="0" y="90"/>
                  </a:lnTo>
                </a:path>
              </a:pathLst>
            </a:custGeom>
            <a:noFill/>
            <a:ln w="4763">
              <a:solidFill>
                <a:srgbClr val="004A8F"/>
              </a:solidFill>
              <a:round/>
              <a:headEnd/>
              <a:tailEnd/>
            </a:ln>
          </p:spPr>
          <p:txBody>
            <a:bodyPr/>
            <a:lstStyle/>
            <a:p>
              <a:pPr fontAlgn="t"/>
              <a:endParaRPr lang="en-US"/>
            </a:p>
          </p:txBody>
        </p:sp>
        <p:sp>
          <p:nvSpPr>
            <p:cNvPr id="43175" name="Freeform 423"/>
            <p:cNvSpPr>
              <a:spLocks/>
            </p:cNvSpPr>
            <p:nvPr/>
          </p:nvSpPr>
          <p:spPr bwMode="auto">
            <a:xfrm>
              <a:off x="4535" y="1408"/>
              <a:ext cx="7" cy="40"/>
            </a:xfrm>
            <a:custGeom>
              <a:avLst/>
              <a:gdLst>
                <a:gd name="T0" fmla="*/ 27 w 27"/>
                <a:gd name="T1" fmla="*/ 160 h 160"/>
                <a:gd name="T2" fmla="*/ 3 w 27"/>
                <a:gd name="T3" fmla="*/ 135 h 160"/>
                <a:gd name="T4" fmla="*/ 0 w 27"/>
                <a:gd name="T5" fmla="*/ 67 h 160"/>
                <a:gd name="T6" fmla="*/ 1 w 27"/>
                <a:gd name="T7" fmla="*/ 67 h 160"/>
                <a:gd name="T8" fmla="*/ 0 w 27"/>
                <a:gd name="T9" fmla="*/ 0 h 160"/>
                <a:gd name="T10" fmla="*/ 0 60000 65536"/>
                <a:gd name="T11" fmla="*/ 0 60000 65536"/>
                <a:gd name="T12" fmla="*/ 0 60000 65536"/>
                <a:gd name="T13" fmla="*/ 0 60000 65536"/>
                <a:gd name="T14" fmla="*/ 0 60000 65536"/>
                <a:gd name="T15" fmla="*/ 0 w 27"/>
                <a:gd name="T16" fmla="*/ 0 h 160"/>
                <a:gd name="T17" fmla="*/ 27 w 27"/>
                <a:gd name="T18" fmla="*/ 160 h 160"/>
              </a:gdLst>
              <a:ahLst/>
              <a:cxnLst>
                <a:cxn ang="T10">
                  <a:pos x="T0" y="T1"/>
                </a:cxn>
                <a:cxn ang="T11">
                  <a:pos x="T2" y="T3"/>
                </a:cxn>
                <a:cxn ang="T12">
                  <a:pos x="T4" y="T5"/>
                </a:cxn>
                <a:cxn ang="T13">
                  <a:pos x="T6" y="T7"/>
                </a:cxn>
                <a:cxn ang="T14">
                  <a:pos x="T8" y="T9"/>
                </a:cxn>
              </a:cxnLst>
              <a:rect l="T15" t="T16" r="T17" b="T18"/>
              <a:pathLst>
                <a:path w="27" h="160">
                  <a:moveTo>
                    <a:pt x="27" y="160"/>
                  </a:moveTo>
                  <a:lnTo>
                    <a:pt x="3" y="135"/>
                  </a:lnTo>
                  <a:lnTo>
                    <a:pt x="0" y="67"/>
                  </a:lnTo>
                  <a:lnTo>
                    <a:pt x="1" y="67"/>
                  </a:lnTo>
                  <a:lnTo>
                    <a:pt x="0" y="0"/>
                  </a:lnTo>
                </a:path>
              </a:pathLst>
            </a:custGeom>
            <a:noFill/>
            <a:ln w="4763">
              <a:solidFill>
                <a:srgbClr val="004A8F"/>
              </a:solidFill>
              <a:round/>
              <a:headEnd/>
              <a:tailEnd/>
            </a:ln>
          </p:spPr>
          <p:txBody>
            <a:bodyPr/>
            <a:lstStyle/>
            <a:p>
              <a:pPr fontAlgn="t"/>
              <a:endParaRPr lang="en-US"/>
            </a:p>
          </p:txBody>
        </p:sp>
        <p:sp>
          <p:nvSpPr>
            <p:cNvPr id="43176" name="Freeform 424"/>
            <p:cNvSpPr>
              <a:spLocks/>
            </p:cNvSpPr>
            <p:nvPr/>
          </p:nvSpPr>
          <p:spPr bwMode="auto">
            <a:xfrm>
              <a:off x="4541" y="1401"/>
              <a:ext cx="32" cy="42"/>
            </a:xfrm>
            <a:custGeom>
              <a:avLst/>
              <a:gdLst>
                <a:gd name="T0" fmla="*/ 0 w 131"/>
                <a:gd name="T1" fmla="*/ 0 h 168"/>
                <a:gd name="T2" fmla="*/ 56 w 131"/>
                <a:gd name="T3" fmla="*/ 1 h 168"/>
                <a:gd name="T4" fmla="*/ 112 w 131"/>
                <a:gd name="T5" fmla="*/ 1 h 168"/>
                <a:gd name="T6" fmla="*/ 131 w 131"/>
                <a:gd name="T7" fmla="*/ 25 h 168"/>
                <a:gd name="T8" fmla="*/ 130 w 131"/>
                <a:gd name="T9" fmla="*/ 96 h 168"/>
                <a:gd name="T10" fmla="*/ 129 w 131"/>
                <a:gd name="T11" fmla="*/ 168 h 168"/>
                <a:gd name="T12" fmla="*/ 0 60000 65536"/>
                <a:gd name="T13" fmla="*/ 0 60000 65536"/>
                <a:gd name="T14" fmla="*/ 0 60000 65536"/>
                <a:gd name="T15" fmla="*/ 0 60000 65536"/>
                <a:gd name="T16" fmla="*/ 0 60000 65536"/>
                <a:gd name="T17" fmla="*/ 0 60000 65536"/>
                <a:gd name="T18" fmla="*/ 0 w 131"/>
                <a:gd name="T19" fmla="*/ 0 h 168"/>
                <a:gd name="T20" fmla="*/ 131 w 131"/>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31" h="168">
                  <a:moveTo>
                    <a:pt x="0" y="0"/>
                  </a:moveTo>
                  <a:lnTo>
                    <a:pt x="56" y="1"/>
                  </a:lnTo>
                  <a:lnTo>
                    <a:pt x="112" y="1"/>
                  </a:lnTo>
                  <a:lnTo>
                    <a:pt x="131" y="25"/>
                  </a:lnTo>
                  <a:lnTo>
                    <a:pt x="130" y="96"/>
                  </a:lnTo>
                  <a:lnTo>
                    <a:pt x="129" y="168"/>
                  </a:lnTo>
                </a:path>
              </a:pathLst>
            </a:custGeom>
            <a:noFill/>
            <a:ln w="4763">
              <a:solidFill>
                <a:srgbClr val="004A8F"/>
              </a:solidFill>
              <a:round/>
              <a:headEnd/>
              <a:tailEnd/>
            </a:ln>
          </p:spPr>
          <p:txBody>
            <a:bodyPr/>
            <a:lstStyle/>
            <a:p>
              <a:pPr fontAlgn="t"/>
              <a:endParaRPr lang="en-US"/>
            </a:p>
          </p:txBody>
        </p:sp>
        <p:sp>
          <p:nvSpPr>
            <p:cNvPr id="43177" name="Freeform 425"/>
            <p:cNvSpPr>
              <a:spLocks/>
            </p:cNvSpPr>
            <p:nvPr/>
          </p:nvSpPr>
          <p:spPr bwMode="auto">
            <a:xfrm>
              <a:off x="4541" y="1443"/>
              <a:ext cx="32" cy="5"/>
            </a:xfrm>
            <a:custGeom>
              <a:avLst/>
              <a:gdLst>
                <a:gd name="T0" fmla="*/ 127 w 127"/>
                <a:gd name="T1" fmla="*/ 0 h 21"/>
                <a:gd name="T2" fmla="*/ 115 w 127"/>
                <a:gd name="T3" fmla="*/ 9 h 21"/>
                <a:gd name="T4" fmla="*/ 101 w 127"/>
                <a:gd name="T5" fmla="*/ 18 h 21"/>
                <a:gd name="T6" fmla="*/ 96 w 127"/>
                <a:gd name="T7" fmla="*/ 18 h 21"/>
                <a:gd name="T8" fmla="*/ 83 w 127"/>
                <a:gd name="T9" fmla="*/ 18 h 21"/>
                <a:gd name="T10" fmla="*/ 68 w 127"/>
                <a:gd name="T11" fmla="*/ 18 h 21"/>
                <a:gd name="T12" fmla="*/ 48 w 127"/>
                <a:gd name="T13" fmla="*/ 19 h 21"/>
                <a:gd name="T14" fmla="*/ 30 w 127"/>
                <a:gd name="T15" fmla="*/ 19 h 21"/>
                <a:gd name="T16" fmla="*/ 15 w 127"/>
                <a:gd name="T17" fmla="*/ 19 h 21"/>
                <a:gd name="T18" fmla="*/ 5 w 127"/>
                <a:gd name="T19" fmla="*/ 21 h 21"/>
                <a:gd name="T20" fmla="*/ 0 w 127"/>
                <a:gd name="T21" fmla="*/ 2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21"/>
                <a:gd name="T35" fmla="*/ 127 w 127"/>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21">
                  <a:moveTo>
                    <a:pt x="127" y="0"/>
                  </a:moveTo>
                  <a:lnTo>
                    <a:pt x="115" y="9"/>
                  </a:lnTo>
                  <a:lnTo>
                    <a:pt x="101" y="18"/>
                  </a:lnTo>
                  <a:lnTo>
                    <a:pt x="96" y="18"/>
                  </a:lnTo>
                  <a:lnTo>
                    <a:pt x="83" y="18"/>
                  </a:lnTo>
                  <a:lnTo>
                    <a:pt x="68" y="18"/>
                  </a:lnTo>
                  <a:lnTo>
                    <a:pt x="48" y="19"/>
                  </a:lnTo>
                  <a:lnTo>
                    <a:pt x="30" y="19"/>
                  </a:lnTo>
                  <a:lnTo>
                    <a:pt x="15" y="19"/>
                  </a:lnTo>
                  <a:lnTo>
                    <a:pt x="5" y="21"/>
                  </a:lnTo>
                  <a:lnTo>
                    <a:pt x="0" y="21"/>
                  </a:lnTo>
                </a:path>
              </a:pathLst>
            </a:custGeom>
            <a:noFill/>
            <a:ln w="4763">
              <a:solidFill>
                <a:srgbClr val="004A8F"/>
              </a:solidFill>
              <a:round/>
              <a:headEnd/>
              <a:tailEnd/>
            </a:ln>
          </p:spPr>
          <p:txBody>
            <a:bodyPr/>
            <a:lstStyle/>
            <a:p>
              <a:pPr fontAlgn="t"/>
              <a:endParaRPr lang="en-US"/>
            </a:p>
          </p:txBody>
        </p:sp>
        <p:sp>
          <p:nvSpPr>
            <p:cNvPr id="43178" name="Freeform 426"/>
            <p:cNvSpPr>
              <a:spLocks/>
            </p:cNvSpPr>
            <p:nvPr/>
          </p:nvSpPr>
          <p:spPr bwMode="auto">
            <a:xfrm>
              <a:off x="4534" y="1401"/>
              <a:ext cx="7" cy="47"/>
            </a:xfrm>
            <a:custGeom>
              <a:avLst/>
              <a:gdLst>
                <a:gd name="T0" fmla="*/ 28 w 28"/>
                <a:gd name="T1" fmla="*/ 189 h 189"/>
                <a:gd name="T2" fmla="*/ 3 w 28"/>
                <a:gd name="T3" fmla="*/ 162 h 189"/>
                <a:gd name="T4" fmla="*/ 2 w 28"/>
                <a:gd name="T5" fmla="*/ 92 h 189"/>
                <a:gd name="T6" fmla="*/ 0 w 28"/>
                <a:gd name="T7" fmla="*/ 24 h 189"/>
                <a:gd name="T8" fmla="*/ 26 w 28"/>
                <a:gd name="T9" fmla="*/ 0 h 189"/>
                <a:gd name="T10" fmla="*/ 0 60000 65536"/>
                <a:gd name="T11" fmla="*/ 0 60000 65536"/>
                <a:gd name="T12" fmla="*/ 0 60000 65536"/>
                <a:gd name="T13" fmla="*/ 0 60000 65536"/>
                <a:gd name="T14" fmla="*/ 0 60000 65536"/>
                <a:gd name="T15" fmla="*/ 0 w 28"/>
                <a:gd name="T16" fmla="*/ 0 h 189"/>
                <a:gd name="T17" fmla="*/ 28 w 28"/>
                <a:gd name="T18" fmla="*/ 189 h 189"/>
              </a:gdLst>
              <a:ahLst/>
              <a:cxnLst>
                <a:cxn ang="T10">
                  <a:pos x="T0" y="T1"/>
                </a:cxn>
                <a:cxn ang="T11">
                  <a:pos x="T2" y="T3"/>
                </a:cxn>
                <a:cxn ang="T12">
                  <a:pos x="T4" y="T5"/>
                </a:cxn>
                <a:cxn ang="T13">
                  <a:pos x="T6" y="T7"/>
                </a:cxn>
                <a:cxn ang="T14">
                  <a:pos x="T8" y="T9"/>
                </a:cxn>
              </a:cxnLst>
              <a:rect l="T15" t="T16" r="T17" b="T18"/>
              <a:pathLst>
                <a:path w="28" h="189">
                  <a:moveTo>
                    <a:pt x="28" y="189"/>
                  </a:moveTo>
                  <a:lnTo>
                    <a:pt x="3" y="162"/>
                  </a:lnTo>
                  <a:lnTo>
                    <a:pt x="2" y="92"/>
                  </a:lnTo>
                  <a:lnTo>
                    <a:pt x="0" y="24"/>
                  </a:lnTo>
                  <a:lnTo>
                    <a:pt x="26" y="0"/>
                  </a:lnTo>
                </a:path>
              </a:pathLst>
            </a:custGeom>
            <a:noFill/>
            <a:ln w="4763">
              <a:solidFill>
                <a:srgbClr val="004A8F"/>
              </a:solidFill>
              <a:round/>
              <a:headEnd/>
              <a:tailEnd/>
            </a:ln>
          </p:spPr>
          <p:txBody>
            <a:bodyPr/>
            <a:lstStyle/>
            <a:p>
              <a:pPr fontAlgn="t"/>
              <a:endParaRPr lang="en-US"/>
            </a:p>
          </p:txBody>
        </p:sp>
        <p:sp>
          <p:nvSpPr>
            <p:cNvPr id="43179" name="Freeform 427"/>
            <p:cNvSpPr>
              <a:spLocks/>
            </p:cNvSpPr>
            <p:nvPr/>
          </p:nvSpPr>
          <p:spPr bwMode="auto">
            <a:xfrm>
              <a:off x="4544" y="1394"/>
              <a:ext cx="1" cy="8"/>
            </a:xfrm>
            <a:custGeom>
              <a:avLst/>
              <a:gdLst>
                <a:gd name="T0" fmla="*/ 0 w 4"/>
                <a:gd name="T1" fmla="*/ 35 h 35"/>
                <a:gd name="T2" fmla="*/ 1 w 4"/>
                <a:gd name="T3" fmla="*/ 17 h 35"/>
                <a:gd name="T4" fmla="*/ 4 w 4"/>
                <a:gd name="T5" fmla="*/ 0 h 35"/>
                <a:gd name="T6" fmla="*/ 0 60000 65536"/>
                <a:gd name="T7" fmla="*/ 0 60000 65536"/>
                <a:gd name="T8" fmla="*/ 0 60000 65536"/>
                <a:gd name="T9" fmla="*/ 0 w 4"/>
                <a:gd name="T10" fmla="*/ 0 h 35"/>
                <a:gd name="T11" fmla="*/ 4 w 4"/>
                <a:gd name="T12" fmla="*/ 35 h 35"/>
              </a:gdLst>
              <a:ahLst/>
              <a:cxnLst>
                <a:cxn ang="T6">
                  <a:pos x="T0" y="T1"/>
                </a:cxn>
                <a:cxn ang="T7">
                  <a:pos x="T2" y="T3"/>
                </a:cxn>
                <a:cxn ang="T8">
                  <a:pos x="T4" y="T5"/>
                </a:cxn>
              </a:cxnLst>
              <a:rect l="T9" t="T10" r="T11" b="T12"/>
              <a:pathLst>
                <a:path w="4" h="35">
                  <a:moveTo>
                    <a:pt x="0" y="35"/>
                  </a:moveTo>
                  <a:lnTo>
                    <a:pt x="1" y="17"/>
                  </a:lnTo>
                  <a:lnTo>
                    <a:pt x="4" y="0"/>
                  </a:lnTo>
                </a:path>
              </a:pathLst>
            </a:custGeom>
            <a:noFill/>
            <a:ln w="6350">
              <a:solidFill>
                <a:srgbClr val="004A8F"/>
              </a:solidFill>
              <a:round/>
              <a:headEnd/>
              <a:tailEnd/>
            </a:ln>
          </p:spPr>
          <p:txBody>
            <a:bodyPr/>
            <a:lstStyle/>
            <a:p>
              <a:pPr fontAlgn="t"/>
              <a:endParaRPr lang="en-US"/>
            </a:p>
          </p:txBody>
        </p:sp>
        <p:sp>
          <p:nvSpPr>
            <p:cNvPr id="43180" name="Freeform 428"/>
            <p:cNvSpPr>
              <a:spLocks/>
            </p:cNvSpPr>
            <p:nvPr/>
          </p:nvSpPr>
          <p:spPr bwMode="auto">
            <a:xfrm>
              <a:off x="4545" y="1394"/>
              <a:ext cx="17" cy="7"/>
            </a:xfrm>
            <a:custGeom>
              <a:avLst/>
              <a:gdLst>
                <a:gd name="T0" fmla="*/ 0 w 71"/>
                <a:gd name="T1" fmla="*/ 0 h 30"/>
                <a:gd name="T2" fmla="*/ 71 w 71"/>
                <a:gd name="T3" fmla="*/ 0 h 30"/>
                <a:gd name="T4" fmla="*/ 71 w 71"/>
                <a:gd name="T5" fmla="*/ 30 h 30"/>
                <a:gd name="T6" fmla="*/ 0 60000 65536"/>
                <a:gd name="T7" fmla="*/ 0 60000 65536"/>
                <a:gd name="T8" fmla="*/ 0 60000 65536"/>
                <a:gd name="T9" fmla="*/ 0 w 71"/>
                <a:gd name="T10" fmla="*/ 0 h 30"/>
                <a:gd name="T11" fmla="*/ 71 w 71"/>
                <a:gd name="T12" fmla="*/ 30 h 30"/>
              </a:gdLst>
              <a:ahLst/>
              <a:cxnLst>
                <a:cxn ang="T6">
                  <a:pos x="T0" y="T1"/>
                </a:cxn>
                <a:cxn ang="T7">
                  <a:pos x="T2" y="T3"/>
                </a:cxn>
                <a:cxn ang="T8">
                  <a:pos x="T4" y="T5"/>
                </a:cxn>
              </a:cxnLst>
              <a:rect l="T9" t="T10" r="T11" b="T12"/>
              <a:pathLst>
                <a:path w="71" h="30">
                  <a:moveTo>
                    <a:pt x="0" y="0"/>
                  </a:moveTo>
                  <a:lnTo>
                    <a:pt x="71" y="0"/>
                  </a:lnTo>
                  <a:lnTo>
                    <a:pt x="71" y="30"/>
                  </a:lnTo>
                </a:path>
              </a:pathLst>
            </a:custGeom>
            <a:noFill/>
            <a:ln w="6350">
              <a:solidFill>
                <a:srgbClr val="004A8F"/>
              </a:solidFill>
              <a:round/>
              <a:headEnd/>
              <a:tailEnd/>
            </a:ln>
          </p:spPr>
          <p:txBody>
            <a:bodyPr/>
            <a:lstStyle/>
            <a:p>
              <a:pPr fontAlgn="t"/>
              <a:endParaRPr lang="en-US"/>
            </a:p>
          </p:txBody>
        </p:sp>
        <p:sp>
          <p:nvSpPr>
            <p:cNvPr id="43181" name="Freeform 429"/>
            <p:cNvSpPr>
              <a:spLocks/>
            </p:cNvSpPr>
            <p:nvPr/>
          </p:nvSpPr>
          <p:spPr bwMode="auto">
            <a:xfrm>
              <a:off x="4545" y="1394"/>
              <a:ext cx="17" cy="7"/>
            </a:xfrm>
            <a:custGeom>
              <a:avLst/>
              <a:gdLst>
                <a:gd name="T0" fmla="*/ 67 w 67"/>
                <a:gd name="T1" fmla="*/ 0 h 27"/>
                <a:gd name="T2" fmla="*/ 36 w 67"/>
                <a:gd name="T3" fmla="*/ 27 h 27"/>
                <a:gd name="T4" fmla="*/ 0 w 67"/>
                <a:gd name="T5" fmla="*/ 1 h 27"/>
                <a:gd name="T6" fmla="*/ 0 60000 65536"/>
                <a:gd name="T7" fmla="*/ 0 60000 65536"/>
                <a:gd name="T8" fmla="*/ 0 60000 65536"/>
                <a:gd name="T9" fmla="*/ 0 w 67"/>
                <a:gd name="T10" fmla="*/ 0 h 27"/>
                <a:gd name="T11" fmla="*/ 67 w 67"/>
                <a:gd name="T12" fmla="*/ 27 h 27"/>
              </a:gdLst>
              <a:ahLst/>
              <a:cxnLst>
                <a:cxn ang="T6">
                  <a:pos x="T0" y="T1"/>
                </a:cxn>
                <a:cxn ang="T7">
                  <a:pos x="T2" y="T3"/>
                </a:cxn>
                <a:cxn ang="T8">
                  <a:pos x="T4" y="T5"/>
                </a:cxn>
              </a:cxnLst>
              <a:rect l="T9" t="T10" r="T11" b="T12"/>
              <a:pathLst>
                <a:path w="67" h="27">
                  <a:moveTo>
                    <a:pt x="67" y="0"/>
                  </a:moveTo>
                  <a:lnTo>
                    <a:pt x="36" y="27"/>
                  </a:lnTo>
                  <a:lnTo>
                    <a:pt x="0" y="1"/>
                  </a:lnTo>
                </a:path>
              </a:pathLst>
            </a:custGeom>
            <a:noFill/>
            <a:ln w="4763">
              <a:solidFill>
                <a:srgbClr val="004A8F"/>
              </a:solidFill>
              <a:round/>
              <a:headEnd/>
              <a:tailEnd/>
            </a:ln>
          </p:spPr>
          <p:txBody>
            <a:bodyPr/>
            <a:lstStyle/>
            <a:p>
              <a:pPr fontAlgn="t"/>
              <a:endParaRPr lang="en-US"/>
            </a:p>
          </p:txBody>
        </p:sp>
        <p:sp>
          <p:nvSpPr>
            <p:cNvPr id="43182" name="Freeform 430"/>
            <p:cNvSpPr>
              <a:spLocks/>
            </p:cNvSpPr>
            <p:nvPr/>
          </p:nvSpPr>
          <p:spPr bwMode="auto">
            <a:xfrm>
              <a:off x="4550" y="1372"/>
              <a:ext cx="6" cy="30"/>
            </a:xfrm>
            <a:custGeom>
              <a:avLst/>
              <a:gdLst>
                <a:gd name="T0" fmla="*/ 0 w 25"/>
                <a:gd name="T1" fmla="*/ 119 h 120"/>
                <a:gd name="T2" fmla="*/ 14 w 25"/>
                <a:gd name="T3" fmla="*/ 0 h 120"/>
                <a:gd name="T4" fmla="*/ 25 w 25"/>
                <a:gd name="T5" fmla="*/ 120 h 120"/>
                <a:gd name="T6" fmla="*/ 0 w 25"/>
                <a:gd name="T7" fmla="*/ 119 h 120"/>
                <a:gd name="T8" fmla="*/ 0 60000 65536"/>
                <a:gd name="T9" fmla="*/ 0 60000 65536"/>
                <a:gd name="T10" fmla="*/ 0 60000 65536"/>
                <a:gd name="T11" fmla="*/ 0 60000 65536"/>
                <a:gd name="T12" fmla="*/ 0 w 25"/>
                <a:gd name="T13" fmla="*/ 0 h 120"/>
                <a:gd name="T14" fmla="*/ 25 w 25"/>
                <a:gd name="T15" fmla="*/ 120 h 120"/>
              </a:gdLst>
              <a:ahLst/>
              <a:cxnLst>
                <a:cxn ang="T8">
                  <a:pos x="T0" y="T1"/>
                </a:cxn>
                <a:cxn ang="T9">
                  <a:pos x="T2" y="T3"/>
                </a:cxn>
                <a:cxn ang="T10">
                  <a:pos x="T4" y="T5"/>
                </a:cxn>
                <a:cxn ang="T11">
                  <a:pos x="T6" y="T7"/>
                </a:cxn>
              </a:cxnLst>
              <a:rect l="T12" t="T13" r="T14" b="T15"/>
              <a:pathLst>
                <a:path w="25" h="120">
                  <a:moveTo>
                    <a:pt x="0" y="119"/>
                  </a:moveTo>
                  <a:lnTo>
                    <a:pt x="14" y="0"/>
                  </a:lnTo>
                  <a:lnTo>
                    <a:pt x="25" y="120"/>
                  </a:lnTo>
                  <a:lnTo>
                    <a:pt x="0" y="119"/>
                  </a:lnTo>
                  <a:close/>
                </a:path>
              </a:pathLst>
            </a:custGeom>
            <a:solidFill>
              <a:srgbClr val="004A8F"/>
            </a:solidFill>
            <a:ln w="9525">
              <a:noFill/>
              <a:round/>
              <a:headEnd/>
              <a:tailEnd/>
            </a:ln>
          </p:spPr>
          <p:txBody>
            <a:bodyPr/>
            <a:lstStyle/>
            <a:p>
              <a:pPr fontAlgn="t"/>
              <a:endParaRPr lang="en-US"/>
            </a:p>
          </p:txBody>
        </p:sp>
        <p:sp>
          <p:nvSpPr>
            <p:cNvPr id="43183" name="Freeform 431"/>
            <p:cNvSpPr>
              <a:spLocks/>
            </p:cNvSpPr>
            <p:nvPr/>
          </p:nvSpPr>
          <p:spPr bwMode="auto">
            <a:xfrm>
              <a:off x="4550" y="1372"/>
              <a:ext cx="6" cy="30"/>
            </a:xfrm>
            <a:custGeom>
              <a:avLst/>
              <a:gdLst>
                <a:gd name="T0" fmla="*/ 0 w 25"/>
                <a:gd name="T1" fmla="*/ 119 h 120"/>
                <a:gd name="T2" fmla="*/ 14 w 25"/>
                <a:gd name="T3" fmla="*/ 0 h 120"/>
                <a:gd name="T4" fmla="*/ 25 w 25"/>
                <a:gd name="T5" fmla="*/ 120 h 120"/>
                <a:gd name="T6" fmla="*/ 0 w 25"/>
                <a:gd name="T7" fmla="*/ 119 h 120"/>
                <a:gd name="T8" fmla="*/ 0 60000 65536"/>
                <a:gd name="T9" fmla="*/ 0 60000 65536"/>
                <a:gd name="T10" fmla="*/ 0 60000 65536"/>
                <a:gd name="T11" fmla="*/ 0 60000 65536"/>
                <a:gd name="T12" fmla="*/ 0 w 25"/>
                <a:gd name="T13" fmla="*/ 0 h 120"/>
                <a:gd name="T14" fmla="*/ 25 w 25"/>
                <a:gd name="T15" fmla="*/ 120 h 120"/>
              </a:gdLst>
              <a:ahLst/>
              <a:cxnLst>
                <a:cxn ang="T8">
                  <a:pos x="T0" y="T1"/>
                </a:cxn>
                <a:cxn ang="T9">
                  <a:pos x="T2" y="T3"/>
                </a:cxn>
                <a:cxn ang="T10">
                  <a:pos x="T4" y="T5"/>
                </a:cxn>
                <a:cxn ang="T11">
                  <a:pos x="T6" y="T7"/>
                </a:cxn>
              </a:cxnLst>
              <a:rect l="T12" t="T13" r="T14" b="T15"/>
              <a:pathLst>
                <a:path w="25" h="120">
                  <a:moveTo>
                    <a:pt x="0" y="119"/>
                  </a:moveTo>
                  <a:lnTo>
                    <a:pt x="14" y="0"/>
                  </a:lnTo>
                  <a:lnTo>
                    <a:pt x="25" y="120"/>
                  </a:lnTo>
                  <a:lnTo>
                    <a:pt x="0" y="119"/>
                  </a:lnTo>
                  <a:close/>
                </a:path>
              </a:pathLst>
            </a:custGeom>
            <a:noFill/>
            <a:ln w="3175">
              <a:solidFill>
                <a:srgbClr val="004A8F"/>
              </a:solidFill>
              <a:round/>
              <a:headEnd/>
              <a:tailEnd/>
            </a:ln>
          </p:spPr>
          <p:txBody>
            <a:bodyPr/>
            <a:lstStyle/>
            <a:p>
              <a:pPr fontAlgn="t"/>
              <a:endParaRPr lang="en-US"/>
            </a:p>
          </p:txBody>
        </p:sp>
        <p:sp>
          <p:nvSpPr>
            <p:cNvPr id="43184" name="Freeform 432"/>
            <p:cNvSpPr>
              <a:spLocks/>
            </p:cNvSpPr>
            <p:nvPr/>
          </p:nvSpPr>
          <p:spPr bwMode="auto">
            <a:xfrm>
              <a:off x="4550" y="1388"/>
              <a:ext cx="6" cy="3"/>
            </a:xfrm>
            <a:custGeom>
              <a:avLst/>
              <a:gdLst>
                <a:gd name="T0" fmla="*/ 0 w 27"/>
                <a:gd name="T1" fmla="*/ 0 h 15"/>
                <a:gd name="T2" fmla="*/ 14 w 27"/>
                <a:gd name="T3" fmla="*/ 0 h 15"/>
                <a:gd name="T4" fmla="*/ 27 w 27"/>
                <a:gd name="T5" fmla="*/ 1 h 15"/>
                <a:gd name="T6" fmla="*/ 14 w 27"/>
                <a:gd name="T7" fmla="*/ 15 h 15"/>
                <a:gd name="T8" fmla="*/ 7 w 27"/>
                <a:gd name="T9" fmla="*/ 7 h 15"/>
                <a:gd name="T10" fmla="*/ 0 w 27"/>
                <a:gd name="T11" fmla="*/ 0 h 15"/>
                <a:gd name="T12" fmla="*/ 0 60000 65536"/>
                <a:gd name="T13" fmla="*/ 0 60000 65536"/>
                <a:gd name="T14" fmla="*/ 0 60000 65536"/>
                <a:gd name="T15" fmla="*/ 0 60000 65536"/>
                <a:gd name="T16" fmla="*/ 0 60000 65536"/>
                <a:gd name="T17" fmla="*/ 0 60000 65536"/>
                <a:gd name="T18" fmla="*/ 0 w 27"/>
                <a:gd name="T19" fmla="*/ 0 h 15"/>
                <a:gd name="T20" fmla="*/ 27 w 2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7" h="15">
                  <a:moveTo>
                    <a:pt x="0" y="0"/>
                  </a:moveTo>
                  <a:lnTo>
                    <a:pt x="14" y="0"/>
                  </a:lnTo>
                  <a:lnTo>
                    <a:pt x="27" y="1"/>
                  </a:lnTo>
                  <a:lnTo>
                    <a:pt x="14" y="15"/>
                  </a:lnTo>
                  <a:lnTo>
                    <a:pt x="7" y="7"/>
                  </a:lnTo>
                  <a:lnTo>
                    <a:pt x="0" y="0"/>
                  </a:lnTo>
                  <a:close/>
                </a:path>
              </a:pathLst>
            </a:custGeom>
            <a:solidFill>
              <a:srgbClr val="004A8F"/>
            </a:solidFill>
            <a:ln w="9525">
              <a:noFill/>
              <a:round/>
              <a:headEnd/>
              <a:tailEnd/>
            </a:ln>
          </p:spPr>
          <p:txBody>
            <a:bodyPr/>
            <a:lstStyle/>
            <a:p>
              <a:pPr fontAlgn="t"/>
              <a:endParaRPr lang="en-US"/>
            </a:p>
          </p:txBody>
        </p:sp>
        <p:sp>
          <p:nvSpPr>
            <p:cNvPr id="43185" name="Freeform 433"/>
            <p:cNvSpPr>
              <a:spLocks/>
            </p:cNvSpPr>
            <p:nvPr/>
          </p:nvSpPr>
          <p:spPr bwMode="auto">
            <a:xfrm>
              <a:off x="4550" y="1388"/>
              <a:ext cx="6" cy="3"/>
            </a:xfrm>
            <a:custGeom>
              <a:avLst/>
              <a:gdLst>
                <a:gd name="T0" fmla="*/ 0 w 27"/>
                <a:gd name="T1" fmla="*/ 0 h 15"/>
                <a:gd name="T2" fmla="*/ 14 w 27"/>
                <a:gd name="T3" fmla="*/ 0 h 15"/>
                <a:gd name="T4" fmla="*/ 27 w 27"/>
                <a:gd name="T5" fmla="*/ 1 h 15"/>
                <a:gd name="T6" fmla="*/ 14 w 27"/>
                <a:gd name="T7" fmla="*/ 15 h 15"/>
                <a:gd name="T8" fmla="*/ 7 w 27"/>
                <a:gd name="T9" fmla="*/ 7 h 15"/>
                <a:gd name="T10" fmla="*/ 0 w 27"/>
                <a:gd name="T11" fmla="*/ 0 h 15"/>
                <a:gd name="T12" fmla="*/ 0 60000 65536"/>
                <a:gd name="T13" fmla="*/ 0 60000 65536"/>
                <a:gd name="T14" fmla="*/ 0 60000 65536"/>
                <a:gd name="T15" fmla="*/ 0 60000 65536"/>
                <a:gd name="T16" fmla="*/ 0 60000 65536"/>
                <a:gd name="T17" fmla="*/ 0 60000 65536"/>
                <a:gd name="T18" fmla="*/ 0 w 27"/>
                <a:gd name="T19" fmla="*/ 0 h 15"/>
                <a:gd name="T20" fmla="*/ 27 w 2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7" h="15">
                  <a:moveTo>
                    <a:pt x="0" y="0"/>
                  </a:moveTo>
                  <a:lnTo>
                    <a:pt x="14" y="0"/>
                  </a:lnTo>
                  <a:lnTo>
                    <a:pt x="27" y="1"/>
                  </a:lnTo>
                  <a:lnTo>
                    <a:pt x="14" y="15"/>
                  </a:lnTo>
                  <a:lnTo>
                    <a:pt x="7" y="7"/>
                  </a:lnTo>
                  <a:lnTo>
                    <a:pt x="0" y="0"/>
                  </a:lnTo>
                </a:path>
              </a:pathLst>
            </a:custGeom>
            <a:noFill/>
            <a:ln w="3175">
              <a:solidFill>
                <a:srgbClr val="004A8F"/>
              </a:solidFill>
              <a:round/>
              <a:headEnd/>
              <a:tailEnd/>
            </a:ln>
          </p:spPr>
          <p:txBody>
            <a:bodyPr/>
            <a:lstStyle/>
            <a:p>
              <a:pPr fontAlgn="t"/>
              <a:endParaRPr lang="en-US"/>
            </a:p>
          </p:txBody>
        </p:sp>
        <p:sp>
          <p:nvSpPr>
            <p:cNvPr id="43186" name="Freeform 434"/>
            <p:cNvSpPr>
              <a:spLocks/>
            </p:cNvSpPr>
            <p:nvPr/>
          </p:nvSpPr>
          <p:spPr bwMode="auto">
            <a:xfrm>
              <a:off x="4355" y="1361"/>
              <a:ext cx="30" cy="112"/>
            </a:xfrm>
            <a:custGeom>
              <a:avLst/>
              <a:gdLst>
                <a:gd name="T0" fmla="*/ 117 w 119"/>
                <a:gd name="T1" fmla="*/ 22 h 450"/>
                <a:gd name="T2" fmla="*/ 100 w 119"/>
                <a:gd name="T3" fmla="*/ 56 h 450"/>
                <a:gd name="T4" fmla="*/ 85 w 119"/>
                <a:gd name="T5" fmla="*/ 89 h 450"/>
                <a:gd name="T6" fmla="*/ 70 w 119"/>
                <a:gd name="T7" fmla="*/ 129 h 450"/>
                <a:gd name="T8" fmla="*/ 61 w 119"/>
                <a:gd name="T9" fmla="*/ 166 h 450"/>
                <a:gd name="T10" fmla="*/ 56 w 119"/>
                <a:gd name="T11" fmla="*/ 205 h 450"/>
                <a:gd name="T12" fmla="*/ 56 w 119"/>
                <a:gd name="T13" fmla="*/ 242 h 450"/>
                <a:gd name="T14" fmla="*/ 59 w 119"/>
                <a:gd name="T15" fmla="*/ 277 h 450"/>
                <a:gd name="T16" fmla="*/ 65 w 119"/>
                <a:gd name="T17" fmla="*/ 312 h 450"/>
                <a:gd name="T18" fmla="*/ 74 w 119"/>
                <a:gd name="T19" fmla="*/ 345 h 450"/>
                <a:gd name="T20" fmla="*/ 85 w 119"/>
                <a:gd name="T21" fmla="*/ 372 h 450"/>
                <a:gd name="T22" fmla="*/ 94 w 119"/>
                <a:gd name="T23" fmla="*/ 393 h 450"/>
                <a:gd name="T24" fmla="*/ 109 w 119"/>
                <a:gd name="T25" fmla="*/ 425 h 450"/>
                <a:gd name="T26" fmla="*/ 110 w 119"/>
                <a:gd name="T27" fmla="*/ 442 h 450"/>
                <a:gd name="T28" fmla="*/ 105 w 119"/>
                <a:gd name="T29" fmla="*/ 448 h 450"/>
                <a:gd name="T30" fmla="*/ 96 w 119"/>
                <a:gd name="T31" fmla="*/ 448 h 450"/>
                <a:gd name="T32" fmla="*/ 87 w 119"/>
                <a:gd name="T33" fmla="*/ 444 h 450"/>
                <a:gd name="T34" fmla="*/ 70 w 119"/>
                <a:gd name="T35" fmla="*/ 428 h 450"/>
                <a:gd name="T36" fmla="*/ 43 w 119"/>
                <a:gd name="T37" fmla="*/ 389 h 450"/>
                <a:gd name="T38" fmla="*/ 22 w 119"/>
                <a:gd name="T39" fmla="*/ 344 h 450"/>
                <a:gd name="T40" fmla="*/ 7 w 119"/>
                <a:gd name="T41" fmla="*/ 298 h 450"/>
                <a:gd name="T42" fmla="*/ 1 w 119"/>
                <a:gd name="T43" fmla="*/ 249 h 450"/>
                <a:gd name="T44" fmla="*/ 1 w 119"/>
                <a:gd name="T45" fmla="*/ 200 h 450"/>
                <a:gd name="T46" fmla="*/ 9 w 119"/>
                <a:gd name="T47" fmla="*/ 156 h 450"/>
                <a:gd name="T48" fmla="*/ 22 w 119"/>
                <a:gd name="T49" fmla="*/ 114 h 450"/>
                <a:gd name="T50" fmla="*/ 41 w 119"/>
                <a:gd name="T51" fmla="*/ 73 h 450"/>
                <a:gd name="T52" fmla="*/ 61 w 119"/>
                <a:gd name="T53" fmla="*/ 40 h 450"/>
                <a:gd name="T54" fmla="*/ 77 w 119"/>
                <a:gd name="T55" fmla="*/ 21 h 450"/>
                <a:gd name="T56" fmla="*/ 91 w 119"/>
                <a:gd name="T57" fmla="*/ 8 h 450"/>
                <a:gd name="T58" fmla="*/ 104 w 119"/>
                <a:gd name="T59" fmla="*/ 2 h 450"/>
                <a:gd name="T60" fmla="*/ 113 w 119"/>
                <a:gd name="T61" fmla="*/ 2 h 450"/>
                <a:gd name="T62" fmla="*/ 118 w 119"/>
                <a:gd name="T63" fmla="*/ 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
                <a:gd name="T97" fmla="*/ 0 h 450"/>
                <a:gd name="T98" fmla="*/ 119 w 119"/>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 h="450">
                  <a:moveTo>
                    <a:pt x="119" y="13"/>
                  </a:moveTo>
                  <a:lnTo>
                    <a:pt x="117" y="22"/>
                  </a:lnTo>
                  <a:lnTo>
                    <a:pt x="109" y="38"/>
                  </a:lnTo>
                  <a:lnTo>
                    <a:pt x="100" y="56"/>
                  </a:lnTo>
                  <a:lnTo>
                    <a:pt x="94" y="69"/>
                  </a:lnTo>
                  <a:lnTo>
                    <a:pt x="85" y="89"/>
                  </a:lnTo>
                  <a:lnTo>
                    <a:pt x="77" y="110"/>
                  </a:lnTo>
                  <a:lnTo>
                    <a:pt x="70" y="129"/>
                  </a:lnTo>
                  <a:lnTo>
                    <a:pt x="65" y="148"/>
                  </a:lnTo>
                  <a:lnTo>
                    <a:pt x="61" y="166"/>
                  </a:lnTo>
                  <a:lnTo>
                    <a:pt x="59" y="186"/>
                  </a:lnTo>
                  <a:lnTo>
                    <a:pt x="56" y="205"/>
                  </a:lnTo>
                  <a:lnTo>
                    <a:pt x="56" y="224"/>
                  </a:lnTo>
                  <a:lnTo>
                    <a:pt x="56" y="242"/>
                  </a:lnTo>
                  <a:lnTo>
                    <a:pt x="58" y="259"/>
                  </a:lnTo>
                  <a:lnTo>
                    <a:pt x="59" y="277"/>
                  </a:lnTo>
                  <a:lnTo>
                    <a:pt x="61" y="294"/>
                  </a:lnTo>
                  <a:lnTo>
                    <a:pt x="65" y="312"/>
                  </a:lnTo>
                  <a:lnTo>
                    <a:pt x="69" y="329"/>
                  </a:lnTo>
                  <a:lnTo>
                    <a:pt x="74" y="345"/>
                  </a:lnTo>
                  <a:lnTo>
                    <a:pt x="81" y="362"/>
                  </a:lnTo>
                  <a:lnTo>
                    <a:pt x="85" y="372"/>
                  </a:lnTo>
                  <a:lnTo>
                    <a:pt x="89" y="383"/>
                  </a:lnTo>
                  <a:lnTo>
                    <a:pt x="94" y="393"/>
                  </a:lnTo>
                  <a:lnTo>
                    <a:pt x="100" y="406"/>
                  </a:lnTo>
                  <a:lnTo>
                    <a:pt x="109" y="425"/>
                  </a:lnTo>
                  <a:lnTo>
                    <a:pt x="112" y="437"/>
                  </a:lnTo>
                  <a:lnTo>
                    <a:pt x="110" y="442"/>
                  </a:lnTo>
                  <a:lnTo>
                    <a:pt x="109" y="446"/>
                  </a:lnTo>
                  <a:lnTo>
                    <a:pt x="105" y="448"/>
                  </a:lnTo>
                  <a:lnTo>
                    <a:pt x="101" y="450"/>
                  </a:lnTo>
                  <a:lnTo>
                    <a:pt x="96" y="448"/>
                  </a:lnTo>
                  <a:lnTo>
                    <a:pt x="92" y="447"/>
                  </a:lnTo>
                  <a:lnTo>
                    <a:pt x="87" y="444"/>
                  </a:lnTo>
                  <a:lnTo>
                    <a:pt x="82" y="439"/>
                  </a:lnTo>
                  <a:lnTo>
                    <a:pt x="70" y="428"/>
                  </a:lnTo>
                  <a:lnTo>
                    <a:pt x="58" y="411"/>
                  </a:lnTo>
                  <a:lnTo>
                    <a:pt x="43" y="389"/>
                  </a:lnTo>
                  <a:lnTo>
                    <a:pt x="32" y="367"/>
                  </a:lnTo>
                  <a:lnTo>
                    <a:pt x="22" y="344"/>
                  </a:lnTo>
                  <a:lnTo>
                    <a:pt x="14" y="321"/>
                  </a:lnTo>
                  <a:lnTo>
                    <a:pt x="7" y="298"/>
                  </a:lnTo>
                  <a:lnTo>
                    <a:pt x="4" y="273"/>
                  </a:lnTo>
                  <a:lnTo>
                    <a:pt x="1" y="249"/>
                  </a:lnTo>
                  <a:lnTo>
                    <a:pt x="0" y="223"/>
                  </a:lnTo>
                  <a:lnTo>
                    <a:pt x="1" y="200"/>
                  </a:lnTo>
                  <a:lnTo>
                    <a:pt x="4" y="178"/>
                  </a:lnTo>
                  <a:lnTo>
                    <a:pt x="9" y="156"/>
                  </a:lnTo>
                  <a:lnTo>
                    <a:pt x="14" y="134"/>
                  </a:lnTo>
                  <a:lnTo>
                    <a:pt x="22" y="114"/>
                  </a:lnTo>
                  <a:lnTo>
                    <a:pt x="31" y="93"/>
                  </a:lnTo>
                  <a:lnTo>
                    <a:pt x="41" y="73"/>
                  </a:lnTo>
                  <a:lnTo>
                    <a:pt x="54" y="52"/>
                  </a:lnTo>
                  <a:lnTo>
                    <a:pt x="61" y="40"/>
                  </a:lnTo>
                  <a:lnTo>
                    <a:pt x="69" y="30"/>
                  </a:lnTo>
                  <a:lnTo>
                    <a:pt x="77" y="21"/>
                  </a:lnTo>
                  <a:lnTo>
                    <a:pt x="85" y="13"/>
                  </a:lnTo>
                  <a:lnTo>
                    <a:pt x="91" y="8"/>
                  </a:lnTo>
                  <a:lnTo>
                    <a:pt x="98" y="4"/>
                  </a:lnTo>
                  <a:lnTo>
                    <a:pt x="104" y="2"/>
                  </a:lnTo>
                  <a:lnTo>
                    <a:pt x="109" y="0"/>
                  </a:lnTo>
                  <a:lnTo>
                    <a:pt x="113" y="2"/>
                  </a:lnTo>
                  <a:lnTo>
                    <a:pt x="117" y="4"/>
                  </a:lnTo>
                  <a:lnTo>
                    <a:pt x="118" y="8"/>
                  </a:lnTo>
                  <a:lnTo>
                    <a:pt x="119" y="13"/>
                  </a:lnTo>
                  <a:close/>
                </a:path>
              </a:pathLst>
            </a:custGeom>
            <a:solidFill>
              <a:srgbClr val="004A8F"/>
            </a:solidFill>
            <a:ln w="9525">
              <a:noFill/>
              <a:round/>
              <a:headEnd/>
              <a:tailEnd/>
            </a:ln>
          </p:spPr>
          <p:txBody>
            <a:bodyPr/>
            <a:lstStyle/>
            <a:p>
              <a:pPr fontAlgn="t"/>
              <a:endParaRPr lang="en-US"/>
            </a:p>
          </p:txBody>
        </p:sp>
        <p:sp>
          <p:nvSpPr>
            <p:cNvPr id="43187" name="Freeform 435"/>
            <p:cNvSpPr>
              <a:spLocks/>
            </p:cNvSpPr>
            <p:nvPr/>
          </p:nvSpPr>
          <p:spPr bwMode="auto">
            <a:xfrm>
              <a:off x="4418" y="1372"/>
              <a:ext cx="24" cy="89"/>
            </a:xfrm>
            <a:custGeom>
              <a:avLst/>
              <a:gdLst>
                <a:gd name="T0" fmla="*/ 95 w 95"/>
                <a:gd name="T1" fmla="*/ 10 h 354"/>
                <a:gd name="T2" fmla="*/ 94 w 95"/>
                <a:gd name="T3" fmla="*/ 18 h 354"/>
                <a:gd name="T4" fmla="*/ 88 w 95"/>
                <a:gd name="T5" fmla="*/ 29 h 354"/>
                <a:gd name="T6" fmla="*/ 81 w 95"/>
                <a:gd name="T7" fmla="*/ 44 h 354"/>
                <a:gd name="T8" fmla="*/ 76 w 95"/>
                <a:gd name="T9" fmla="*/ 54 h 354"/>
                <a:gd name="T10" fmla="*/ 68 w 95"/>
                <a:gd name="T11" fmla="*/ 71 h 354"/>
                <a:gd name="T12" fmla="*/ 62 w 95"/>
                <a:gd name="T13" fmla="*/ 86 h 354"/>
                <a:gd name="T14" fmla="*/ 57 w 95"/>
                <a:gd name="T15" fmla="*/ 101 h 354"/>
                <a:gd name="T16" fmla="*/ 53 w 95"/>
                <a:gd name="T17" fmla="*/ 117 h 354"/>
                <a:gd name="T18" fmla="*/ 49 w 95"/>
                <a:gd name="T19" fmla="*/ 131 h 354"/>
                <a:gd name="T20" fmla="*/ 47 w 95"/>
                <a:gd name="T21" fmla="*/ 146 h 354"/>
                <a:gd name="T22" fmla="*/ 45 w 95"/>
                <a:gd name="T23" fmla="*/ 161 h 354"/>
                <a:gd name="T24" fmla="*/ 45 w 95"/>
                <a:gd name="T25" fmla="*/ 176 h 354"/>
                <a:gd name="T26" fmla="*/ 45 w 95"/>
                <a:gd name="T27" fmla="*/ 190 h 354"/>
                <a:gd name="T28" fmla="*/ 45 w 95"/>
                <a:gd name="T29" fmla="*/ 204 h 354"/>
                <a:gd name="T30" fmla="*/ 48 w 95"/>
                <a:gd name="T31" fmla="*/ 219 h 354"/>
                <a:gd name="T32" fmla="*/ 49 w 95"/>
                <a:gd name="T33" fmla="*/ 231 h 354"/>
                <a:gd name="T34" fmla="*/ 52 w 95"/>
                <a:gd name="T35" fmla="*/ 246 h 354"/>
                <a:gd name="T36" fmla="*/ 56 w 95"/>
                <a:gd name="T37" fmla="*/ 258 h 354"/>
                <a:gd name="T38" fmla="*/ 61 w 95"/>
                <a:gd name="T39" fmla="*/ 273 h 354"/>
                <a:gd name="T40" fmla="*/ 65 w 95"/>
                <a:gd name="T41" fmla="*/ 285 h 354"/>
                <a:gd name="T42" fmla="*/ 71 w 95"/>
                <a:gd name="T43" fmla="*/ 301 h 354"/>
                <a:gd name="T44" fmla="*/ 80 w 95"/>
                <a:gd name="T45" fmla="*/ 319 h 354"/>
                <a:gd name="T46" fmla="*/ 88 w 95"/>
                <a:gd name="T47" fmla="*/ 336 h 354"/>
                <a:gd name="T48" fmla="*/ 90 w 95"/>
                <a:gd name="T49" fmla="*/ 343 h 354"/>
                <a:gd name="T50" fmla="*/ 89 w 95"/>
                <a:gd name="T51" fmla="*/ 348 h 354"/>
                <a:gd name="T52" fmla="*/ 88 w 95"/>
                <a:gd name="T53" fmla="*/ 351 h 354"/>
                <a:gd name="T54" fmla="*/ 85 w 95"/>
                <a:gd name="T55" fmla="*/ 354 h 354"/>
                <a:gd name="T56" fmla="*/ 81 w 95"/>
                <a:gd name="T57" fmla="*/ 354 h 354"/>
                <a:gd name="T58" fmla="*/ 77 w 95"/>
                <a:gd name="T59" fmla="*/ 354 h 354"/>
                <a:gd name="T60" fmla="*/ 74 w 95"/>
                <a:gd name="T61" fmla="*/ 352 h 354"/>
                <a:gd name="T62" fmla="*/ 70 w 95"/>
                <a:gd name="T63" fmla="*/ 350 h 354"/>
                <a:gd name="T64" fmla="*/ 66 w 95"/>
                <a:gd name="T65" fmla="*/ 346 h 354"/>
                <a:gd name="T66" fmla="*/ 57 w 95"/>
                <a:gd name="T67" fmla="*/ 337 h 354"/>
                <a:gd name="T68" fmla="*/ 47 w 95"/>
                <a:gd name="T69" fmla="*/ 324 h 354"/>
                <a:gd name="T70" fmla="*/ 35 w 95"/>
                <a:gd name="T71" fmla="*/ 306 h 354"/>
                <a:gd name="T72" fmla="*/ 26 w 95"/>
                <a:gd name="T73" fmla="*/ 289 h 354"/>
                <a:gd name="T74" fmla="*/ 17 w 95"/>
                <a:gd name="T75" fmla="*/ 271 h 354"/>
                <a:gd name="T76" fmla="*/ 11 w 95"/>
                <a:gd name="T77" fmla="*/ 253 h 354"/>
                <a:gd name="T78" fmla="*/ 5 w 95"/>
                <a:gd name="T79" fmla="*/ 234 h 354"/>
                <a:gd name="T80" fmla="*/ 3 w 95"/>
                <a:gd name="T81" fmla="*/ 215 h 354"/>
                <a:gd name="T82" fmla="*/ 0 w 95"/>
                <a:gd name="T83" fmla="*/ 195 h 354"/>
                <a:gd name="T84" fmla="*/ 0 w 95"/>
                <a:gd name="T85" fmla="*/ 176 h 354"/>
                <a:gd name="T86" fmla="*/ 2 w 95"/>
                <a:gd name="T87" fmla="*/ 158 h 354"/>
                <a:gd name="T88" fmla="*/ 3 w 95"/>
                <a:gd name="T89" fmla="*/ 140 h 354"/>
                <a:gd name="T90" fmla="*/ 7 w 95"/>
                <a:gd name="T91" fmla="*/ 122 h 354"/>
                <a:gd name="T92" fmla="*/ 12 w 95"/>
                <a:gd name="T93" fmla="*/ 105 h 354"/>
                <a:gd name="T94" fmla="*/ 17 w 95"/>
                <a:gd name="T95" fmla="*/ 89 h 354"/>
                <a:gd name="T96" fmla="*/ 25 w 95"/>
                <a:gd name="T97" fmla="*/ 73 h 354"/>
                <a:gd name="T98" fmla="*/ 32 w 95"/>
                <a:gd name="T99" fmla="*/ 56 h 354"/>
                <a:gd name="T100" fmla="*/ 43 w 95"/>
                <a:gd name="T101" fmla="*/ 41 h 354"/>
                <a:gd name="T102" fmla="*/ 56 w 95"/>
                <a:gd name="T103" fmla="*/ 23 h 354"/>
                <a:gd name="T104" fmla="*/ 68 w 95"/>
                <a:gd name="T105" fmla="*/ 10 h 354"/>
                <a:gd name="T106" fmla="*/ 74 w 95"/>
                <a:gd name="T107" fmla="*/ 6 h 354"/>
                <a:gd name="T108" fmla="*/ 79 w 95"/>
                <a:gd name="T109" fmla="*/ 2 h 354"/>
                <a:gd name="T110" fmla="*/ 84 w 95"/>
                <a:gd name="T111" fmla="*/ 1 h 354"/>
                <a:gd name="T112" fmla="*/ 88 w 95"/>
                <a:gd name="T113" fmla="*/ 0 h 354"/>
                <a:gd name="T114" fmla="*/ 92 w 95"/>
                <a:gd name="T115" fmla="*/ 1 h 354"/>
                <a:gd name="T116" fmla="*/ 94 w 95"/>
                <a:gd name="T117" fmla="*/ 4 h 354"/>
                <a:gd name="T118" fmla="*/ 95 w 95"/>
                <a:gd name="T119" fmla="*/ 6 h 354"/>
                <a:gd name="T120" fmla="*/ 95 w 95"/>
                <a:gd name="T121" fmla="*/ 10 h 3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
                <a:gd name="T184" fmla="*/ 0 h 354"/>
                <a:gd name="T185" fmla="*/ 95 w 95"/>
                <a:gd name="T186" fmla="*/ 354 h 35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 h="354">
                  <a:moveTo>
                    <a:pt x="95" y="10"/>
                  </a:moveTo>
                  <a:lnTo>
                    <a:pt x="94" y="18"/>
                  </a:lnTo>
                  <a:lnTo>
                    <a:pt x="88" y="29"/>
                  </a:lnTo>
                  <a:lnTo>
                    <a:pt x="81" y="44"/>
                  </a:lnTo>
                  <a:lnTo>
                    <a:pt x="76" y="54"/>
                  </a:lnTo>
                  <a:lnTo>
                    <a:pt x="68" y="71"/>
                  </a:lnTo>
                  <a:lnTo>
                    <a:pt x="62" y="86"/>
                  </a:lnTo>
                  <a:lnTo>
                    <a:pt x="57" y="101"/>
                  </a:lnTo>
                  <a:lnTo>
                    <a:pt x="53" y="117"/>
                  </a:lnTo>
                  <a:lnTo>
                    <a:pt x="49" y="131"/>
                  </a:lnTo>
                  <a:lnTo>
                    <a:pt x="47" y="146"/>
                  </a:lnTo>
                  <a:lnTo>
                    <a:pt x="45" y="161"/>
                  </a:lnTo>
                  <a:lnTo>
                    <a:pt x="45" y="176"/>
                  </a:lnTo>
                  <a:lnTo>
                    <a:pt x="45" y="190"/>
                  </a:lnTo>
                  <a:lnTo>
                    <a:pt x="45" y="204"/>
                  </a:lnTo>
                  <a:lnTo>
                    <a:pt x="48" y="219"/>
                  </a:lnTo>
                  <a:lnTo>
                    <a:pt x="49" y="231"/>
                  </a:lnTo>
                  <a:lnTo>
                    <a:pt x="52" y="246"/>
                  </a:lnTo>
                  <a:lnTo>
                    <a:pt x="56" y="258"/>
                  </a:lnTo>
                  <a:lnTo>
                    <a:pt x="61" y="273"/>
                  </a:lnTo>
                  <a:lnTo>
                    <a:pt x="65" y="285"/>
                  </a:lnTo>
                  <a:lnTo>
                    <a:pt x="71" y="301"/>
                  </a:lnTo>
                  <a:lnTo>
                    <a:pt x="80" y="319"/>
                  </a:lnTo>
                  <a:lnTo>
                    <a:pt x="88" y="336"/>
                  </a:lnTo>
                  <a:lnTo>
                    <a:pt x="90" y="343"/>
                  </a:lnTo>
                  <a:lnTo>
                    <a:pt x="89" y="348"/>
                  </a:lnTo>
                  <a:lnTo>
                    <a:pt x="88" y="351"/>
                  </a:lnTo>
                  <a:lnTo>
                    <a:pt x="85" y="354"/>
                  </a:lnTo>
                  <a:lnTo>
                    <a:pt x="81" y="354"/>
                  </a:lnTo>
                  <a:lnTo>
                    <a:pt x="77" y="354"/>
                  </a:lnTo>
                  <a:lnTo>
                    <a:pt x="74" y="352"/>
                  </a:lnTo>
                  <a:lnTo>
                    <a:pt x="70" y="350"/>
                  </a:lnTo>
                  <a:lnTo>
                    <a:pt x="66" y="346"/>
                  </a:lnTo>
                  <a:lnTo>
                    <a:pt x="57" y="337"/>
                  </a:lnTo>
                  <a:lnTo>
                    <a:pt x="47" y="324"/>
                  </a:lnTo>
                  <a:lnTo>
                    <a:pt x="35" y="306"/>
                  </a:lnTo>
                  <a:lnTo>
                    <a:pt x="26" y="289"/>
                  </a:lnTo>
                  <a:lnTo>
                    <a:pt x="17" y="271"/>
                  </a:lnTo>
                  <a:lnTo>
                    <a:pt x="11" y="253"/>
                  </a:lnTo>
                  <a:lnTo>
                    <a:pt x="5" y="234"/>
                  </a:lnTo>
                  <a:lnTo>
                    <a:pt x="3" y="215"/>
                  </a:lnTo>
                  <a:lnTo>
                    <a:pt x="0" y="195"/>
                  </a:lnTo>
                  <a:lnTo>
                    <a:pt x="0" y="176"/>
                  </a:lnTo>
                  <a:lnTo>
                    <a:pt x="2" y="158"/>
                  </a:lnTo>
                  <a:lnTo>
                    <a:pt x="3" y="140"/>
                  </a:lnTo>
                  <a:lnTo>
                    <a:pt x="7" y="122"/>
                  </a:lnTo>
                  <a:lnTo>
                    <a:pt x="12" y="105"/>
                  </a:lnTo>
                  <a:lnTo>
                    <a:pt x="17" y="89"/>
                  </a:lnTo>
                  <a:lnTo>
                    <a:pt x="25" y="73"/>
                  </a:lnTo>
                  <a:lnTo>
                    <a:pt x="32" y="56"/>
                  </a:lnTo>
                  <a:lnTo>
                    <a:pt x="43" y="41"/>
                  </a:lnTo>
                  <a:lnTo>
                    <a:pt x="56" y="23"/>
                  </a:lnTo>
                  <a:lnTo>
                    <a:pt x="68" y="10"/>
                  </a:lnTo>
                  <a:lnTo>
                    <a:pt x="74" y="6"/>
                  </a:lnTo>
                  <a:lnTo>
                    <a:pt x="79" y="2"/>
                  </a:lnTo>
                  <a:lnTo>
                    <a:pt x="84" y="1"/>
                  </a:lnTo>
                  <a:lnTo>
                    <a:pt x="88" y="0"/>
                  </a:lnTo>
                  <a:lnTo>
                    <a:pt x="92" y="1"/>
                  </a:lnTo>
                  <a:lnTo>
                    <a:pt x="94" y="4"/>
                  </a:lnTo>
                  <a:lnTo>
                    <a:pt x="95" y="6"/>
                  </a:lnTo>
                  <a:lnTo>
                    <a:pt x="95" y="10"/>
                  </a:lnTo>
                  <a:close/>
                </a:path>
              </a:pathLst>
            </a:custGeom>
            <a:solidFill>
              <a:srgbClr val="004A8F"/>
            </a:solidFill>
            <a:ln w="9525">
              <a:noFill/>
              <a:round/>
              <a:headEnd/>
              <a:tailEnd/>
            </a:ln>
          </p:spPr>
          <p:txBody>
            <a:bodyPr/>
            <a:lstStyle/>
            <a:p>
              <a:pPr fontAlgn="t"/>
              <a:endParaRPr lang="en-US"/>
            </a:p>
          </p:txBody>
        </p:sp>
        <p:sp>
          <p:nvSpPr>
            <p:cNvPr id="43188" name="Freeform 436"/>
            <p:cNvSpPr>
              <a:spLocks/>
            </p:cNvSpPr>
            <p:nvPr/>
          </p:nvSpPr>
          <p:spPr bwMode="auto">
            <a:xfrm>
              <a:off x="4480" y="1384"/>
              <a:ext cx="19" cy="67"/>
            </a:xfrm>
            <a:custGeom>
              <a:avLst/>
              <a:gdLst>
                <a:gd name="T0" fmla="*/ 78 w 78"/>
                <a:gd name="T1" fmla="*/ 8 h 269"/>
                <a:gd name="T2" fmla="*/ 76 w 78"/>
                <a:gd name="T3" fmla="*/ 13 h 269"/>
                <a:gd name="T4" fmla="*/ 71 w 78"/>
                <a:gd name="T5" fmla="*/ 22 h 269"/>
                <a:gd name="T6" fmla="*/ 66 w 78"/>
                <a:gd name="T7" fmla="*/ 32 h 269"/>
                <a:gd name="T8" fmla="*/ 61 w 78"/>
                <a:gd name="T9" fmla="*/ 40 h 269"/>
                <a:gd name="T10" fmla="*/ 56 w 78"/>
                <a:gd name="T11" fmla="*/ 53 h 269"/>
                <a:gd name="T12" fmla="*/ 50 w 78"/>
                <a:gd name="T13" fmla="*/ 66 h 269"/>
                <a:gd name="T14" fmla="*/ 45 w 78"/>
                <a:gd name="T15" fmla="*/ 77 h 269"/>
                <a:gd name="T16" fmla="*/ 43 w 78"/>
                <a:gd name="T17" fmla="*/ 89 h 269"/>
                <a:gd name="T18" fmla="*/ 40 w 78"/>
                <a:gd name="T19" fmla="*/ 99 h 269"/>
                <a:gd name="T20" fmla="*/ 38 w 78"/>
                <a:gd name="T21" fmla="*/ 111 h 269"/>
                <a:gd name="T22" fmla="*/ 36 w 78"/>
                <a:gd name="T23" fmla="*/ 122 h 269"/>
                <a:gd name="T24" fmla="*/ 36 w 78"/>
                <a:gd name="T25" fmla="*/ 134 h 269"/>
                <a:gd name="T26" fmla="*/ 36 w 78"/>
                <a:gd name="T27" fmla="*/ 144 h 269"/>
                <a:gd name="T28" fmla="*/ 36 w 78"/>
                <a:gd name="T29" fmla="*/ 155 h 269"/>
                <a:gd name="T30" fmla="*/ 38 w 78"/>
                <a:gd name="T31" fmla="*/ 166 h 269"/>
                <a:gd name="T32" fmla="*/ 40 w 78"/>
                <a:gd name="T33" fmla="*/ 176 h 269"/>
                <a:gd name="T34" fmla="*/ 43 w 78"/>
                <a:gd name="T35" fmla="*/ 185 h 269"/>
                <a:gd name="T36" fmla="*/ 45 w 78"/>
                <a:gd name="T37" fmla="*/ 196 h 269"/>
                <a:gd name="T38" fmla="*/ 49 w 78"/>
                <a:gd name="T39" fmla="*/ 206 h 269"/>
                <a:gd name="T40" fmla="*/ 53 w 78"/>
                <a:gd name="T41" fmla="*/ 216 h 269"/>
                <a:gd name="T42" fmla="*/ 58 w 78"/>
                <a:gd name="T43" fmla="*/ 228 h 269"/>
                <a:gd name="T44" fmla="*/ 65 w 78"/>
                <a:gd name="T45" fmla="*/ 242 h 269"/>
                <a:gd name="T46" fmla="*/ 71 w 78"/>
                <a:gd name="T47" fmla="*/ 255 h 269"/>
                <a:gd name="T48" fmla="*/ 72 w 78"/>
                <a:gd name="T49" fmla="*/ 261 h 269"/>
                <a:gd name="T50" fmla="*/ 72 w 78"/>
                <a:gd name="T51" fmla="*/ 264 h 269"/>
                <a:gd name="T52" fmla="*/ 71 w 78"/>
                <a:gd name="T53" fmla="*/ 266 h 269"/>
                <a:gd name="T54" fmla="*/ 68 w 78"/>
                <a:gd name="T55" fmla="*/ 268 h 269"/>
                <a:gd name="T56" fmla="*/ 66 w 78"/>
                <a:gd name="T57" fmla="*/ 269 h 269"/>
                <a:gd name="T58" fmla="*/ 59 w 78"/>
                <a:gd name="T59" fmla="*/ 268 h 269"/>
                <a:gd name="T60" fmla="*/ 53 w 78"/>
                <a:gd name="T61" fmla="*/ 263 h 269"/>
                <a:gd name="T62" fmla="*/ 45 w 78"/>
                <a:gd name="T63" fmla="*/ 256 h 269"/>
                <a:gd name="T64" fmla="*/ 38 w 78"/>
                <a:gd name="T65" fmla="*/ 246 h 269"/>
                <a:gd name="T66" fmla="*/ 29 w 78"/>
                <a:gd name="T67" fmla="*/ 233 h 269"/>
                <a:gd name="T68" fmla="*/ 21 w 78"/>
                <a:gd name="T69" fmla="*/ 219 h 269"/>
                <a:gd name="T70" fmla="*/ 14 w 78"/>
                <a:gd name="T71" fmla="*/ 206 h 269"/>
                <a:gd name="T72" fmla="*/ 8 w 78"/>
                <a:gd name="T73" fmla="*/ 192 h 269"/>
                <a:gd name="T74" fmla="*/ 4 w 78"/>
                <a:gd name="T75" fmla="*/ 178 h 269"/>
                <a:gd name="T76" fmla="*/ 2 w 78"/>
                <a:gd name="T77" fmla="*/ 164 h 269"/>
                <a:gd name="T78" fmla="*/ 0 w 78"/>
                <a:gd name="T79" fmla="*/ 148 h 269"/>
                <a:gd name="T80" fmla="*/ 0 w 78"/>
                <a:gd name="T81" fmla="*/ 133 h 269"/>
                <a:gd name="T82" fmla="*/ 0 w 78"/>
                <a:gd name="T83" fmla="*/ 120 h 269"/>
                <a:gd name="T84" fmla="*/ 3 w 78"/>
                <a:gd name="T85" fmla="*/ 106 h 269"/>
                <a:gd name="T86" fmla="*/ 5 w 78"/>
                <a:gd name="T87" fmla="*/ 93 h 269"/>
                <a:gd name="T88" fmla="*/ 9 w 78"/>
                <a:gd name="T89" fmla="*/ 80 h 269"/>
                <a:gd name="T90" fmla="*/ 14 w 78"/>
                <a:gd name="T91" fmla="*/ 67 h 269"/>
                <a:gd name="T92" fmla="*/ 20 w 78"/>
                <a:gd name="T93" fmla="*/ 55 h 269"/>
                <a:gd name="T94" fmla="*/ 26 w 78"/>
                <a:gd name="T95" fmla="*/ 43 h 269"/>
                <a:gd name="T96" fmla="*/ 35 w 78"/>
                <a:gd name="T97" fmla="*/ 31 h 269"/>
                <a:gd name="T98" fmla="*/ 45 w 78"/>
                <a:gd name="T99" fmla="*/ 17 h 269"/>
                <a:gd name="T100" fmla="*/ 54 w 78"/>
                <a:gd name="T101" fmla="*/ 8 h 269"/>
                <a:gd name="T102" fmla="*/ 59 w 78"/>
                <a:gd name="T103" fmla="*/ 4 h 269"/>
                <a:gd name="T104" fmla="*/ 63 w 78"/>
                <a:gd name="T105" fmla="*/ 1 h 269"/>
                <a:gd name="T106" fmla="*/ 67 w 78"/>
                <a:gd name="T107" fmla="*/ 0 h 269"/>
                <a:gd name="T108" fmla="*/ 71 w 78"/>
                <a:gd name="T109" fmla="*/ 0 h 269"/>
                <a:gd name="T110" fmla="*/ 74 w 78"/>
                <a:gd name="T111" fmla="*/ 0 h 269"/>
                <a:gd name="T112" fmla="*/ 76 w 78"/>
                <a:gd name="T113" fmla="*/ 3 h 269"/>
                <a:gd name="T114" fmla="*/ 78 w 78"/>
                <a:gd name="T115" fmla="*/ 4 h 269"/>
                <a:gd name="T116" fmla="*/ 78 w 78"/>
                <a:gd name="T117" fmla="*/ 8 h 2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
                <a:gd name="T178" fmla="*/ 0 h 269"/>
                <a:gd name="T179" fmla="*/ 78 w 78"/>
                <a:gd name="T180" fmla="*/ 269 h 2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 h="269">
                  <a:moveTo>
                    <a:pt x="78" y="8"/>
                  </a:moveTo>
                  <a:lnTo>
                    <a:pt x="76" y="13"/>
                  </a:lnTo>
                  <a:lnTo>
                    <a:pt x="71" y="22"/>
                  </a:lnTo>
                  <a:lnTo>
                    <a:pt x="66" y="32"/>
                  </a:lnTo>
                  <a:lnTo>
                    <a:pt x="61" y="40"/>
                  </a:lnTo>
                  <a:lnTo>
                    <a:pt x="56" y="53"/>
                  </a:lnTo>
                  <a:lnTo>
                    <a:pt x="50" y="66"/>
                  </a:lnTo>
                  <a:lnTo>
                    <a:pt x="45" y="77"/>
                  </a:lnTo>
                  <a:lnTo>
                    <a:pt x="43" y="89"/>
                  </a:lnTo>
                  <a:lnTo>
                    <a:pt x="40" y="99"/>
                  </a:lnTo>
                  <a:lnTo>
                    <a:pt x="38" y="111"/>
                  </a:lnTo>
                  <a:lnTo>
                    <a:pt x="36" y="122"/>
                  </a:lnTo>
                  <a:lnTo>
                    <a:pt x="36" y="134"/>
                  </a:lnTo>
                  <a:lnTo>
                    <a:pt x="36" y="144"/>
                  </a:lnTo>
                  <a:lnTo>
                    <a:pt x="36" y="155"/>
                  </a:lnTo>
                  <a:lnTo>
                    <a:pt x="38" y="166"/>
                  </a:lnTo>
                  <a:lnTo>
                    <a:pt x="40" y="176"/>
                  </a:lnTo>
                  <a:lnTo>
                    <a:pt x="43" y="185"/>
                  </a:lnTo>
                  <a:lnTo>
                    <a:pt x="45" y="196"/>
                  </a:lnTo>
                  <a:lnTo>
                    <a:pt x="49" y="206"/>
                  </a:lnTo>
                  <a:lnTo>
                    <a:pt x="53" y="216"/>
                  </a:lnTo>
                  <a:lnTo>
                    <a:pt x="58" y="228"/>
                  </a:lnTo>
                  <a:lnTo>
                    <a:pt x="65" y="242"/>
                  </a:lnTo>
                  <a:lnTo>
                    <a:pt x="71" y="255"/>
                  </a:lnTo>
                  <a:lnTo>
                    <a:pt x="72" y="261"/>
                  </a:lnTo>
                  <a:lnTo>
                    <a:pt x="72" y="264"/>
                  </a:lnTo>
                  <a:lnTo>
                    <a:pt x="71" y="266"/>
                  </a:lnTo>
                  <a:lnTo>
                    <a:pt x="68" y="268"/>
                  </a:lnTo>
                  <a:lnTo>
                    <a:pt x="66" y="269"/>
                  </a:lnTo>
                  <a:lnTo>
                    <a:pt x="59" y="268"/>
                  </a:lnTo>
                  <a:lnTo>
                    <a:pt x="53" y="263"/>
                  </a:lnTo>
                  <a:lnTo>
                    <a:pt x="45" y="256"/>
                  </a:lnTo>
                  <a:lnTo>
                    <a:pt x="38" y="246"/>
                  </a:lnTo>
                  <a:lnTo>
                    <a:pt x="29" y="233"/>
                  </a:lnTo>
                  <a:lnTo>
                    <a:pt x="21" y="219"/>
                  </a:lnTo>
                  <a:lnTo>
                    <a:pt x="14" y="206"/>
                  </a:lnTo>
                  <a:lnTo>
                    <a:pt x="8" y="192"/>
                  </a:lnTo>
                  <a:lnTo>
                    <a:pt x="4" y="178"/>
                  </a:lnTo>
                  <a:lnTo>
                    <a:pt x="2" y="164"/>
                  </a:lnTo>
                  <a:lnTo>
                    <a:pt x="0" y="148"/>
                  </a:lnTo>
                  <a:lnTo>
                    <a:pt x="0" y="133"/>
                  </a:lnTo>
                  <a:lnTo>
                    <a:pt x="0" y="120"/>
                  </a:lnTo>
                  <a:lnTo>
                    <a:pt x="3" y="106"/>
                  </a:lnTo>
                  <a:lnTo>
                    <a:pt x="5" y="93"/>
                  </a:lnTo>
                  <a:lnTo>
                    <a:pt x="9" y="80"/>
                  </a:lnTo>
                  <a:lnTo>
                    <a:pt x="14" y="67"/>
                  </a:lnTo>
                  <a:lnTo>
                    <a:pt x="20" y="55"/>
                  </a:lnTo>
                  <a:lnTo>
                    <a:pt x="26" y="43"/>
                  </a:lnTo>
                  <a:lnTo>
                    <a:pt x="35" y="31"/>
                  </a:lnTo>
                  <a:lnTo>
                    <a:pt x="45" y="17"/>
                  </a:lnTo>
                  <a:lnTo>
                    <a:pt x="54" y="8"/>
                  </a:lnTo>
                  <a:lnTo>
                    <a:pt x="59" y="4"/>
                  </a:lnTo>
                  <a:lnTo>
                    <a:pt x="63" y="1"/>
                  </a:lnTo>
                  <a:lnTo>
                    <a:pt x="67" y="0"/>
                  </a:lnTo>
                  <a:lnTo>
                    <a:pt x="71" y="0"/>
                  </a:lnTo>
                  <a:lnTo>
                    <a:pt x="74" y="0"/>
                  </a:lnTo>
                  <a:lnTo>
                    <a:pt x="76" y="3"/>
                  </a:lnTo>
                  <a:lnTo>
                    <a:pt x="78" y="4"/>
                  </a:lnTo>
                  <a:lnTo>
                    <a:pt x="78" y="8"/>
                  </a:lnTo>
                  <a:close/>
                </a:path>
              </a:pathLst>
            </a:custGeom>
            <a:solidFill>
              <a:srgbClr val="004A8F"/>
            </a:solidFill>
            <a:ln w="9525">
              <a:noFill/>
              <a:round/>
              <a:headEnd/>
              <a:tailEnd/>
            </a:ln>
          </p:spPr>
          <p:txBody>
            <a:bodyPr/>
            <a:lstStyle/>
            <a:p>
              <a:pPr fontAlgn="t"/>
              <a:endParaRPr lang="en-US"/>
            </a:p>
          </p:txBody>
        </p:sp>
        <p:sp>
          <p:nvSpPr>
            <p:cNvPr id="43189" name="Freeform 437"/>
            <p:cNvSpPr>
              <a:spLocks/>
            </p:cNvSpPr>
            <p:nvPr/>
          </p:nvSpPr>
          <p:spPr bwMode="auto">
            <a:xfrm>
              <a:off x="4727" y="1361"/>
              <a:ext cx="29" cy="112"/>
            </a:xfrm>
            <a:custGeom>
              <a:avLst/>
              <a:gdLst>
                <a:gd name="T0" fmla="*/ 3 w 120"/>
                <a:gd name="T1" fmla="*/ 22 h 450"/>
                <a:gd name="T2" fmla="*/ 19 w 120"/>
                <a:gd name="T3" fmla="*/ 56 h 450"/>
                <a:gd name="T4" fmla="*/ 35 w 120"/>
                <a:gd name="T5" fmla="*/ 89 h 450"/>
                <a:gd name="T6" fmla="*/ 49 w 120"/>
                <a:gd name="T7" fmla="*/ 129 h 450"/>
                <a:gd name="T8" fmla="*/ 58 w 120"/>
                <a:gd name="T9" fmla="*/ 166 h 450"/>
                <a:gd name="T10" fmla="*/ 63 w 120"/>
                <a:gd name="T11" fmla="*/ 205 h 450"/>
                <a:gd name="T12" fmla="*/ 63 w 120"/>
                <a:gd name="T13" fmla="*/ 242 h 450"/>
                <a:gd name="T14" fmla="*/ 60 w 120"/>
                <a:gd name="T15" fmla="*/ 277 h 450"/>
                <a:gd name="T16" fmla="*/ 54 w 120"/>
                <a:gd name="T17" fmla="*/ 312 h 450"/>
                <a:gd name="T18" fmla="*/ 45 w 120"/>
                <a:gd name="T19" fmla="*/ 345 h 450"/>
                <a:gd name="T20" fmla="*/ 35 w 120"/>
                <a:gd name="T21" fmla="*/ 372 h 450"/>
                <a:gd name="T22" fmla="*/ 26 w 120"/>
                <a:gd name="T23" fmla="*/ 393 h 450"/>
                <a:gd name="T24" fmla="*/ 10 w 120"/>
                <a:gd name="T25" fmla="*/ 425 h 450"/>
                <a:gd name="T26" fmla="*/ 9 w 120"/>
                <a:gd name="T27" fmla="*/ 442 h 450"/>
                <a:gd name="T28" fmla="*/ 14 w 120"/>
                <a:gd name="T29" fmla="*/ 448 h 450"/>
                <a:gd name="T30" fmla="*/ 22 w 120"/>
                <a:gd name="T31" fmla="*/ 448 h 450"/>
                <a:gd name="T32" fmla="*/ 32 w 120"/>
                <a:gd name="T33" fmla="*/ 444 h 450"/>
                <a:gd name="T34" fmla="*/ 49 w 120"/>
                <a:gd name="T35" fmla="*/ 428 h 450"/>
                <a:gd name="T36" fmla="*/ 76 w 120"/>
                <a:gd name="T37" fmla="*/ 389 h 450"/>
                <a:gd name="T38" fmla="*/ 98 w 120"/>
                <a:gd name="T39" fmla="*/ 344 h 450"/>
                <a:gd name="T40" fmla="*/ 112 w 120"/>
                <a:gd name="T41" fmla="*/ 298 h 450"/>
                <a:gd name="T42" fmla="*/ 118 w 120"/>
                <a:gd name="T43" fmla="*/ 249 h 450"/>
                <a:gd name="T44" fmla="*/ 118 w 120"/>
                <a:gd name="T45" fmla="*/ 200 h 450"/>
                <a:gd name="T46" fmla="*/ 111 w 120"/>
                <a:gd name="T47" fmla="*/ 156 h 450"/>
                <a:gd name="T48" fmla="*/ 98 w 120"/>
                <a:gd name="T49" fmla="*/ 114 h 450"/>
                <a:gd name="T50" fmla="*/ 79 w 120"/>
                <a:gd name="T51" fmla="*/ 73 h 450"/>
                <a:gd name="T52" fmla="*/ 58 w 120"/>
                <a:gd name="T53" fmla="*/ 40 h 450"/>
                <a:gd name="T54" fmla="*/ 42 w 120"/>
                <a:gd name="T55" fmla="*/ 21 h 450"/>
                <a:gd name="T56" fmla="*/ 28 w 120"/>
                <a:gd name="T57" fmla="*/ 8 h 450"/>
                <a:gd name="T58" fmla="*/ 15 w 120"/>
                <a:gd name="T59" fmla="*/ 2 h 450"/>
                <a:gd name="T60" fmla="*/ 6 w 120"/>
                <a:gd name="T61" fmla="*/ 2 h 450"/>
                <a:gd name="T62" fmla="*/ 1 w 120"/>
                <a:gd name="T63" fmla="*/ 8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450"/>
                <a:gd name="T98" fmla="*/ 120 w 120"/>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450">
                  <a:moveTo>
                    <a:pt x="0" y="13"/>
                  </a:moveTo>
                  <a:lnTo>
                    <a:pt x="3" y="22"/>
                  </a:lnTo>
                  <a:lnTo>
                    <a:pt x="10" y="38"/>
                  </a:lnTo>
                  <a:lnTo>
                    <a:pt x="19" y="56"/>
                  </a:lnTo>
                  <a:lnTo>
                    <a:pt x="24" y="69"/>
                  </a:lnTo>
                  <a:lnTo>
                    <a:pt x="35" y="89"/>
                  </a:lnTo>
                  <a:lnTo>
                    <a:pt x="42" y="110"/>
                  </a:lnTo>
                  <a:lnTo>
                    <a:pt x="49" y="129"/>
                  </a:lnTo>
                  <a:lnTo>
                    <a:pt x="54" y="148"/>
                  </a:lnTo>
                  <a:lnTo>
                    <a:pt x="58" y="166"/>
                  </a:lnTo>
                  <a:lnTo>
                    <a:pt x="60" y="186"/>
                  </a:lnTo>
                  <a:lnTo>
                    <a:pt x="63" y="205"/>
                  </a:lnTo>
                  <a:lnTo>
                    <a:pt x="63" y="224"/>
                  </a:lnTo>
                  <a:lnTo>
                    <a:pt x="63" y="242"/>
                  </a:lnTo>
                  <a:lnTo>
                    <a:pt x="62" y="259"/>
                  </a:lnTo>
                  <a:lnTo>
                    <a:pt x="60" y="277"/>
                  </a:lnTo>
                  <a:lnTo>
                    <a:pt x="58" y="294"/>
                  </a:lnTo>
                  <a:lnTo>
                    <a:pt x="54" y="312"/>
                  </a:lnTo>
                  <a:lnTo>
                    <a:pt x="50" y="329"/>
                  </a:lnTo>
                  <a:lnTo>
                    <a:pt x="45" y="345"/>
                  </a:lnTo>
                  <a:lnTo>
                    <a:pt x="39" y="362"/>
                  </a:lnTo>
                  <a:lnTo>
                    <a:pt x="35" y="372"/>
                  </a:lnTo>
                  <a:lnTo>
                    <a:pt x="30" y="383"/>
                  </a:lnTo>
                  <a:lnTo>
                    <a:pt x="26" y="393"/>
                  </a:lnTo>
                  <a:lnTo>
                    <a:pt x="19" y="406"/>
                  </a:lnTo>
                  <a:lnTo>
                    <a:pt x="10" y="425"/>
                  </a:lnTo>
                  <a:lnTo>
                    <a:pt x="8" y="437"/>
                  </a:lnTo>
                  <a:lnTo>
                    <a:pt x="9" y="442"/>
                  </a:lnTo>
                  <a:lnTo>
                    <a:pt x="10" y="446"/>
                  </a:lnTo>
                  <a:lnTo>
                    <a:pt x="14" y="448"/>
                  </a:lnTo>
                  <a:lnTo>
                    <a:pt x="18" y="450"/>
                  </a:lnTo>
                  <a:lnTo>
                    <a:pt x="22" y="448"/>
                  </a:lnTo>
                  <a:lnTo>
                    <a:pt x="27" y="447"/>
                  </a:lnTo>
                  <a:lnTo>
                    <a:pt x="32" y="444"/>
                  </a:lnTo>
                  <a:lnTo>
                    <a:pt x="37" y="439"/>
                  </a:lnTo>
                  <a:lnTo>
                    <a:pt x="49" y="428"/>
                  </a:lnTo>
                  <a:lnTo>
                    <a:pt x="62" y="411"/>
                  </a:lnTo>
                  <a:lnTo>
                    <a:pt x="76" y="389"/>
                  </a:lnTo>
                  <a:lnTo>
                    <a:pt x="88" y="367"/>
                  </a:lnTo>
                  <a:lnTo>
                    <a:pt x="98" y="344"/>
                  </a:lnTo>
                  <a:lnTo>
                    <a:pt x="106" y="321"/>
                  </a:lnTo>
                  <a:lnTo>
                    <a:pt x="112" y="298"/>
                  </a:lnTo>
                  <a:lnTo>
                    <a:pt x="116" y="273"/>
                  </a:lnTo>
                  <a:lnTo>
                    <a:pt x="118" y="249"/>
                  </a:lnTo>
                  <a:lnTo>
                    <a:pt x="120" y="223"/>
                  </a:lnTo>
                  <a:lnTo>
                    <a:pt x="118" y="200"/>
                  </a:lnTo>
                  <a:lnTo>
                    <a:pt x="116" y="178"/>
                  </a:lnTo>
                  <a:lnTo>
                    <a:pt x="111" y="156"/>
                  </a:lnTo>
                  <a:lnTo>
                    <a:pt x="106" y="134"/>
                  </a:lnTo>
                  <a:lnTo>
                    <a:pt x="98" y="114"/>
                  </a:lnTo>
                  <a:lnTo>
                    <a:pt x="89" y="93"/>
                  </a:lnTo>
                  <a:lnTo>
                    <a:pt x="79" y="73"/>
                  </a:lnTo>
                  <a:lnTo>
                    <a:pt x="66" y="52"/>
                  </a:lnTo>
                  <a:lnTo>
                    <a:pt x="58" y="40"/>
                  </a:lnTo>
                  <a:lnTo>
                    <a:pt x="50" y="30"/>
                  </a:lnTo>
                  <a:lnTo>
                    <a:pt x="42" y="21"/>
                  </a:lnTo>
                  <a:lnTo>
                    <a:pt x="35" y="13"/>
                  </a:lnTo>
                  <a:lnTo>
                    <a:pt x="28" y="8"/>
                  </a:lnTo>
                  <a:lnTo>
                    <a:pt x="22" y="4"/>
                  </a:lnTo>
                  <a:lnTo>
                    <a:pt x="15" y="2"/>
                  </a:lnTo>
                  <a:lnTo>
                    <a:pt x="10" y="0"/>
                  </a:lnTo>
                  <a:lnTo>
                    <a:pt x="6" y="2"/>
                  </a:lnTo>
                  <a:lnTo>
                    <a:pt x="3" y="4"/>
                  </a:lnTo>
                  <a:lnTo>
                    <a:pt x="1" y="8"/>
                  </a:lnTo>
                  <a:lnTo>
                    <a:pt x="0" y="13"/>
                  </a:lnTo>
                  <a:close/>
                </a:path>
              </a:pathLst>
            </a:custGeom>
            <a:solidFill>
              <a:srgbClr val="004A8F"/>
            </a:solidFill>
            <a:ln w="9525">
              <a:noFill/>
              <a:round/>
              <a:headEnd/>
              <a:tailEnd/>
            </a:ln>
          </p:spPr>
          <p:txBody>
            <a:bodyPr/>
            <a:lstStyle/>
            <a:p>
              <a:pPr fontAlgn="t"/>
              <a:endParaRPr lang="en-US"/>
            </a:p>
          </p:txBody>
        </p:sp>
        <p:sp>
          <p:nvSpPr>
            <p:cNvPr id="43190" name="Freeform 438"/>
            <p:cNvSpPr>
              <a:spLocks/>
            </p:cNvSpPr>
            <p:nvPr/>
          </p:nvSpPr>
          <p:spPr bwMode="auto">
            <a:xfrm>
              <a:off x="4669" y="1372"/>
              <a:ext cx="24" cy="89"/>
            </a:xfrm>
            <a:custGeom>
              <a:avLst/>
              <a:gdLst>
                <a:gd name="T0" fmla="*/ 0 w 95"/>
                <a:gd name="T1" fmla="*/ 10 h 354"/>
                <a:gd name="T2" fmla="*/ 1 w 95"/>
                <a:gd name="T3" fmla="*/ 18 h 354"/>
                <a:gd name="T4" fmla="*/ 8 w 95"/>
                <a:gd name="T5" fmla="*/ 29 h 354"/>
                <a:gd name="T6" fmla="*/ 14 w 95"/>
                <a:gd name="T7" fmla="*/ 44 h 354"/>
                <a:gd name="T8" fmla="*/ 19 w 95"/>
                <a:gd name="T9" fmla="*/ 54 h 354"/>
                <a:gd name="T10" fmla="*/ 27 w 95"/>
                <a:gd name="T11" fmla="*/ 71 h 354"/>
                <a:gd name="T12" fmla="*/ 33 w 95"/>
                <a:gd name="T13" fmla="*/ 86 h 354"/>
                <a:gd name="T14" fmla="*/ 39 w 95"/>
                <a:gd name="T15" fmla="*/ 101 h 354"/>
                <a:gd name="T16" fmla="*/ 42 w 95"/>
                <a:gd name="T17" fmla="*/ 117 h 354"/>
                <a:gd name="T18" fmla="*/ 46 w 95"/>
                <a:gd name="T19" fmla="*/ 131 h 354"/>
                <a:gd name="T20" fmla="*/ 49 w 95"/>
                <a:gd name="T21" fmla="*/ 146 h 354"/>
                <a:gd name="T22" fmla="*/ 50 w 95"/>
                <a:gd name="T23" fmla="*/ 161 h 354"/>
                <a:gd name="T24" fmla="*/ 50 w 95"/>
                <a:gd name="T25" fmla="*/ 176 h 354"/>
                <a:gd name="T26" fmla="*/ 50 w 95"/>
                <a:gd name="T27" fmla="*/ 190 h 354"/>
                <a:gd name="T28" fmla="*/ 50 w 95"/>
                <a:gd name="T29" fmla="*/ 204 h 354"/>
                <a:gd name="T30" fmla="*/ 48 w 95"/>
                <a:gd name="T31" fmla="*/ 219 h 354"/>
                <a:gd name="T32" fmla="*/ 46 w 95"/>
                <a:gd name="T33" fmla="*/ 231 h 354"/>
                <a:gd name="T34" fmla="*/ 42 w 95"/>
                <a:gd name="T35" fmla="*/ 246 h 354"/>
                <a:gd name="T36" fmla="*/ 40 w 95"/>
                <a:gd name="T37" fmla="*/ 258 h 354"/>
                <a:gd name="T38" fmla="*/ 35 w 95"/>
                <a:gd name="T39" fmla="*/ 273 h 354"/>
                <a:gd name="T40" fmla="*/ 30 w 95"/>
                <a:gd name="T41" fmla="*/ 285 h 354"/>
                <a:gd name="T42" fmla="*/ 23 w 95"/>
                <a:gd name="T43" fmla="*/ 301 h 354"/>
                <a:gd name="T44" fmla="*/ 15 w 95"/>
                <a:gd name="T45" fmla="*/ 319 h 354"/>
                <a:gd name="T46" fmla="*/ 8 w 95"/>
                <a:gd name="T47" fmla="*/ 336 h 354"/>
                <a:gd name="T48" fmla="*/ 5 w 95"/>
                <a:gd name="T49" fmla="*/ 343 h 354"/>
                <a:gd name="T50" fmla="*/ 6 w 95"/>
                <a:gd name="T51" fmla="*/ 348 h 354"/>
                <a:gd name="T52" fmla="*/ 8 w 95"/>
                <a:gd name="T53" fmla="*/ 351 h 354"/>
                <a:gd name="T54" fmla="*/ 10 w 95"/>
                <a:gd name="T55" fmla="*/ 354 h 354"/>
                <a:gd name="T56" fmla="*/ 14 w 95"/>
                <a:gd name="T57" fmla="*/ 354 h 354"/>
                <a:gd name="T58" fmla="*/ 18 w 95"/>
                <a:gd name="T59" fmla="*/ 354 h 354"/>
                <a:gd name="T60" fmla="*/ 22 w 95"/>
                <a:gd name="T61" fmla="*/ 352 h 354"/>
                <a:gd name="T62" fmla="*/ 26 w 95"/>
                <a:gd name="T63" fmla="*/ 350 h 354"/>
                <a:gd name="T64" fmla="*/ 30 w 95"/>
                <a:gd name="T65" fmla="*/ 346 h 354"/>
                <a:gd name="T66" fmla="*/ 39 w 95"/>
                <a:gd name="T67" fmla="*/ 337 h 354"/>
                <a:gd name="T68" fmla="*/ 49 w 95"/>
                <a:gd name="T69" fmla="*/ 324 h 354"/>
                <a:gd name="T70" fmla="*/ 60 w 95"/>
                <a:gd name="T71" fmla="*/ 306 h 354"/>
                <a:gd name="T72" fmla="*/ 69 w 95"/>
                <a:gd name="T73" fmla="*/ 289 h 354"/>
                <a:gd name="T74" fmla="*/ 78 w 95"/>
                <a:gd name="T75" fmla="*/ 271 h 354"/>
                <a:gd name="T76" fmla="*/ 85 w 95"/>
                <a:gd name="T77" fmla="*/ 253 h 354"/>
                <a:gd name="T78" fmla="*/ 90 w 95"/>
                <a:gd name="T79" fmla="*/ 234 h 354"/>
                <a:gd name="T80" fmla="*/ 93 w 95"/>
                <a:gd name="T81" fmla="*/ 215 h 354"/>
                <a:gd name="T82" fmla="*/ 95 w 95"/>
                <a:gd name="T83" fmla="*/ 195 h 354"/>
                <a:gd name="T84" fmla="*/ 95 w 95"/>
                <a:gd name="T85" fmla="*/ 176 h 354"/>
                <a:gd name="T86" fmla="*/ 94 w 95"/>
                <a:gd name="T87" fmla="*/ 158 h 354"/>
                <a:gd name="T88" fmla="*/ 93 w 95"/>
                <a:gd name="T89" fmla="*/ 140 h 354"/>
                <a:gd name="T90" fmla="*/ 89 w 95"/>
                <a:gd name="T91" fmla="*/ 122 h 354"/>
                <a:gd name="T92" fmla="*/ 84 w 95"/>
                <a:gd name="T93" fmla="*/ 105 h 354"/>
                <a:gd name="T94" fmla="*/ 78 w 95"/>
                <a:gd name="T95" fmla="*/ 89 h 354"/>
                <a:gd name="T96" fmla="*/ 71 w 95"/>
                <a:gd name="T97" fmla="*/ 73 h 354"/>
                <a:gd name="T98" fmla="*/ 62 w 95"/>
                <a:gd name="T99" fmla="*/ 56 h 354"/>
                <a:gd name="T100" fmla="*/ 53 w 95"/>
                <a:gd name="T101" fmla="*/ 41 h 354"/>
                <a:gd name="T102" fmla="*/ 40 w 95"/>
                <a:gd name="T103" fmla="*/ 23 h 354"/>
                <a:gd name="T104" fmla="*/ 27 w 95"/>
                <a:gd name="T105" fmla="*/ 10 h 354"/>
                <a:gd name="T106" fmla="*/ 22 w 95"/>
                <a:gd name="T107" fmla="*/ 6 h 354"/>
                <a:gd name="T108" fmla="*/ 17 w 95"/>
                <a:gd name="T109" fmla="*/ 2 h 354"/>
                <a:gd name="T110" fmla="*/ 12 w 95"/>
                <a:gd name="T111" fmla="*/ 1 h 354"/>
                <a:gd name="T112" fmla="*/ 8 w 95"/>
                <a:gd name="T113" fmla="*/ 0 h 354"/>
                <a:gd name="T114" fmla="*/ 4 w 95"/>
                <a:gd name="T115" fmla="*/ 1 h 354"/>
                <a:gd name="T116" fmla="*/ 1 w 95"/>
                <a:gd name="T117" fmla="*/ 4 h 354"/>
                <a:gd name="T118" fmla="*/ 0 w 95"/>
                <a:gd name="T119" fmla="*/ 6 h 354"/>
                <a:gd name="T120" fmla="*/ 0 w 95"/>
                <a:gd name="T121" fmla="*/ 10 h 3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
                <a:gd name="T184" fmla="*/ 0 h 354"/>
                <a:gd name="T185" fmla="*/ 95 w 95"/>
                <a:gd name="T186" fmla="*/ 354 h 35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 h="354">
                  <a:moveTo>
                    <a:pt x="0" y="10"/>
                  </a:moveTo>
                  <a:lnTo>
                    <a:pt x="1" y="18"/>
                  </a:lnTo>
                  <a:lnTo>
                    <a:pt x="8" y="29"/>
                  </a:lnTo>
                  <a:lnTo>
                    <a:pt x="14" y="44"/>
                  </a:lnTo>
                  <a:lnTo>
                    <a:pt x="19" y="54"/>
                  </a:lnTo>
                  <a:lnTo>
                    <a:pt x="27" y="71"/>
                  </a:lnTo>
                  <a:lnTo>
                    <a:pt x="33" y="86"/>
                  </a:lnTo>
                  <a:lnTo>
                    <a:pt x="39" y="101"/>
                  </a:lnTo>
                  <a:lnTo>
                    <a:pt x="42" y="117"/>
                  </a:lnTo>
                  <a:lnTo>
                    <a:pt x="46" y="131"/>
                  </a:lnTo>
                  <a:lnTo>
                    <a:pt x="49" y="146"/>
                  </a:lnTo>
                  <a:lnTo>
                    <a:pt x="50" y="161"/>
                  </a:lnTo>
                  <a:lnTo>
                    <a:pt x="50" y="176"/>
                  </a:lnTo>
                  <a:lnTo>
                    <a:pt x="50" y="190"/>
                  </a:lnTo>
                  <a:lnTo>
                    <a:pt x="50" y="204"/>
                  </a:lnTo>
                  <a:lnTo>
                    <a:pt x="48" y="219"/>
                  </a:lnTo>
                  <a:lnTo>
                    <a:pt x="46" y="231"/>
                  </a:lnTo>
                  <a:lnTo>
                    <a:pt x="42" y="246"/>
                  </a:lnTo>
                  <a:lnTo>
                    <a:pt x="40" y="258"/>
                  </a:lnTo>
                  <a:lnTo>
                    <a:pt x="35" y="273"/>
                  </a:lnTo>
                  <a:lnTo>
                    <a:pt x="30" y="285"/>
                  </a:lnTo>
                  <a:lnTo>
                    <a:pt x="23" y="301"/>
                  </a:lnTo>
                  <a:lnTo>
                    <a:pt x="15" y="319"/>
                  </a:lnTo>
                  <a:lnTo>
                    <a:pt x="8" y="336"/>
                  </a:lnTo>
                  <a:lnTo>
                    <a:pt x="5" y="343"/>
                  </a:lnTo>
                  <a:lnTo>
                    <a:pt x="6" y="348"/>
                  </a:lnTo>
                  <a:lnTo>
                    <a:pt x="8" y="351"/>
                  </a:lnTo>
                  <a:lnTo>
                    <a:pt x="10" y="354"/>
                  </a:lnTo>
                  <a:lnTo>
                    <a:pt x="14" y="354"/>
                  </a:lnTo>
                  <a:lnTo>
                    <a:pt x="18" y="354"/>
                  </a:lnTo>
                  <a:lnTo>
                    <a:pt x="22" y="352"/>
                  </a:lnTo>
                  <a:lnTo>
                    <a:pt x="26" y="350"/>
                  </a:lnTo>
                  <a:lnTo>
                    <a:pt x="30" y="346"/>
                  </a:lnTo>
                  <a:lnTo>
                    <a:pt x="39" y="337"/>
                  </a:lnTo>
                  <a:lnTo>
                    <a:pt x="49" y="324"/>
                  </a:lnTo>
                  <a:lnTo>
                    <a:pt x="60" y="306"/>
                  </a:lnTo>
                  <a:lnTo>
                    <a:pt x="69" y="289"/>
                  </a:lnTo>
                  <a:lnTo>
                    <a:pt x="78" y="271"/>
                  </a:lnTo>
                  <a:lnTo>
                    <a:pt x="85" y="253"/>
                  </a:lnTo>
                  <a:lnTo>
                    <a:pt x="90" y="234"/>
                  </a:lnTo>
                  <a:lnTo>
                    <a:pt x="93" y="215"/>
                  </a:lnTo>
                  <a:lnTo>
                    <a:pt x="95" y="195"/>
                  </a:lnTo>
                  <a:lnTo>
                    <a:pt x="95" y="176"/>
                  </a:lnTo>
                  <a:lnTo>
                    <a:pt x="94" y="158"/>
                  </a:lnTo>
                  <a:lnTo>
                    <a:pt x="93" y="140"/>
                  </a:lnTo>
                  <a:lnTo>
                    <a:pt x="89" y="122"/>
                  </a:lnTo>
                  <a:lnTo>
                    <a:pt x="84" y="105"/>
                  </a:lnTo>
                  <a:lnTo>
                    <a:pt x="78" y="89"/>
                  </a:lnTo>
                  <a:lnTo>
                    <a:pt x="71" y="73"/>
                  </a:lnTo>
                  <a:lnTo>
                    <a:pt x="62" y="56"/>
                  </a:lnTo>
                  <a:lnTo>
                    <a:pt x="53" y="41"/>
                  </a:lnTo>
                  <a:lnTo>
                    <a:pt x="40" y="23"/>
                  </a:lnTo>
                  <a:lnTo>
                    <a:pt x="27" y="10"/>
                  </a:lnTo>
                  <a:lnTo>
                    <a:pt x="22" y="6"/>
                  </a:lnTo>
                  <a:lnTo>
                    <a:pt x="17" y="2"/>
                  </a:lnTo>
                  <a:lnTo>
                    <a:pt x="12" y="1"/>
                  </a:lnTo>
                  <a:lnTo>
                    <a:pt x="8" y="0"/>
                  </a:lnTo>
                  <a:lnTo>
                    <a:pt x="4" y="1"/>
                  </a:lnTo>
                  <a:lnTo>
                    <a:pt x="1" y="4"/>
                  </a:lnTo>
                  <a:lnTo>
                    <a:pt x="0" y="6"/>
                  </a:lnTo>
                  <a:lnTo>
                    <a:pt x="0" y="10"/>
                  </a:lnTo>
                  <a:close/>
                </a:path>
              </a:pathLst>
            </a:custGeom>
            <a:solidFill>
              <a:srgbClr val="004A8F"/>
            </a:solidFill>
            <a:ln w="9525">
              <a:noFill/>
              <a:round/>
              <a:headEnd/>
              <a:tailEnd/>
            </a:ln>
          </p:spPr>
          <p:txBody>
            <a:bodyPr/>
            <a:lstStyle/>
            <a:p>
              <a:pPr fontAlgn="t"/>
              <a:endParaRPr lang="en-US"/>
            </a:p>
          </p:txBody>
        </p:sp>
        <p:sp>
          <p:nvSpPr>
            <p:cNvPr id="43191" name="Freeform 439"/>
            <p:cNvSpPr>
              <a:spLocks/>
            </p:cNvSpPr>
            <p:nvPr/>
          </p:nvSpPr>
          <p:spPr bwMode="auto">
            <a:xfrm>
              <a:off x="4612" y="1384"/>
              <a:ext cx="19" cy="67"/>
            </a:xfrm>
            <a:custGeom>
              <a:avLst/>
              <a:gdLst>
                <a:gd name="T0" fmla="*/ 0 w 77"/>
                <a:gd name="T1" fmla="*/ 8 h 269"/>
                <a:gd name="T2" fmla="*/ 1 w 77"/>
                <a:gd name="T3" fmla="*/ 13 h 269"/>
                <a:gd name="T4" fmla="*/ 6 w 77"/>
                <a:gd name="T5" fmla="*/ 22 h 269"/>
                <a:gd name="T6" fmla="*/ 11 w 77"/>
                <a:gd name="T7" fmla="*/ 32 h 269"/>
                <a:gd name="T8" fmla="*/ 17 w 77"/>
                <a:gd name="T9" fmla="*/ 40 h 269"/>
                <a:gd name="T10" fmla="*/ 22 w 77"/>
                <a:gd name="T11" fmla="*/ 53 h 269"/>
                <a:gd name="T12" fmla="*/ 27 w 77"/>
                <a:gd name="T13" fmla="*/ 66 h 269"/>
                <a:gd name="T14" fmla="*/ 32 w 77"/>
                <a:gd name="T15" fmla="*/ 77 h 269"/>
                <a:gd name="T16" fmla="*/ 35 w 77"/>
                <a:gd name="T17" fmla="*/ 89 h 269"/>
                <a:gd name="T18" fmla="*/ 37 w 77"/>
                <a:gd name="T19" fmla="*/ 99 h 269"/>
                <a:gd name="T20" fmla="*/ 40 w 77"/>
                <a:gd name="T21" fmla="*/ 111 h 269"/>
                <a:gd name="T22" fmla="*/ 41 w 77"/>
                <a:gd name="T23" fmla="*/ 122 h 269"/>
                <a:gd name="T24" fmla="*/ 41 w 77"/>
                <a:gd name="T25" fmla="*/ 134 h 269"/>
                <a:gd name="T26" fmla="*/ 41 w 77"/>
                <a:gd name="T27" fmla="*/ 144 h 269"/>
                <a:gd name="T28" fmla="*/ 40 w 77"/>
                <a:gd name="T29" fmla="*/ 155 h 269"/>
                <a:gd name="T30" fmla="*/ 39 w 77"/>
                <a:gd name="T31" fmla="*/ 166 h 269"/>
                <a:gd name="T32" fmla="*/ 37 w 77"/>
                <a:gd name="T33" fmla="*/ 176 h 269"/>
                <a:gd name="T34" fmla="*/ 35 w 77"/>
                <a:gd name="T35" fmla="*/ 185 h 269"/>
                <a:gd name="T36" fmla="*/ 32 w 77"/>
                <a:gd name="T37" fmla="*/ 196 h 269"/>
                <a:gd name="T38" fmla="*/ 28 w 77"/>
                <a:gd name="T39" fmla="*/ 206 h 269"/>
                <a:gd name="T40" fmla="*/ 24 w 77"/>
                <a:gd name="T41" fmla="*/ 216 h 269"/>
                <a:gd name="T42" fmla="*/ 19 w 77"/>
                <a:gd name="T43" fmla="*/ 228 h 269"/>
                <a:gd name="T44" fmla="*/ 13 w 77"/>
                <a:gd name="T45" fmla="*/ 242 h 269"/>
                <a:gd name="T46" fmla="*/ 6 w 77"/>
                <a:gd name="T47" fmla="*/ 255 h 269"/>
                <a:gd name="T48" fmla="*/ 5 w 77"/>
                <a:gd name="T49" fmla="*/ 261 h 269"/>
                <a:gd name="T50" fmla="*/ 5 w 77"/>
                <a:gd name="T51" fmla="*/ 264 h 269"/>
                <a:gd name="T52" fmla="*/ 6 w 77"/>
                <a:gd name="T53" fmla="*/ 266 h 269"/>
                <a:gd name="T54" fmla="*/ 9 w 77"/>
                <a:gd name="T55" fmla="*/ 268 h 269"/>
                <a:gd name="T56" fmla="*/ 11 w 77"/>
                <a:gd name="T57" fmla="*/ 269 h 269"/>
                <a:gd name="T58" fmla="*/ 18 w 77"/>
                <a:gd name="T59" fmla="*/ 268 h 269"/>
                <a:gd name="T60" fmla="*/ 24 w 77"/>
                <a:gd name="T61" fmla="*/ 263 h 269"/>
                <a:gd name="T62" fmla="*/ 32 w 77"/>
                <a:gd name="T63" fmla="*/ 256 h 269"/>
                <a:gd name="T64" fmla="*/ 40 w 77"/>
                <a:gd name="T65" fmla="*/ 246 h 269"/>
                <a:gd name="T66" fmla="*/ 49 w 77"/>
                <a:gd name="T67" fmla="*/ 233 h 269"/>
                <a:gd name="T68" fmla="*/ 57 w 77"/>
                <a:gd name="T69" fmla="*/ 219 h 269"/>
                <a:gd name="T70" fmla="*/ 63 w 77"/>
                <a:gd name="T71" fmla="*/ 206 h 269"/>
                <a:gd name="T72" fmla="*/ 68 w 77"/>
                <a:gd name="T73" fmla="*/ 192 h 269"/>
                <a:gd name="T74" fmla="*/ 73 w 77"/>
                <a:gd name="T75" fmla="*/ 178 h 269"/>
                <a:gd name="T76" fmla="*/ 76 w 77"/>
                <a:gd name="T77" fmla="*/ 164 h 269"/>
                <a:gd name="T78" fmla="*/ 77 w 77"/>
                <a:gd name="T79" fmla="*/ 148 h 269"/>
                <a:gd name="T80" fmla="*/ 77 w 77"/>
                <a:gd name="T81" fmla="*/ 133 h 269"/>
                <a:gd name="T82" fmla="*/ 77 w 77"/>
                <a:gd name="T83" fmla="*/ 120 h 269"/>
                <a:gd name="T84" fmla="*/ 75 w 77"/>
                <a:gd name="T85" fmla="*/ 106 h 269"/>
                <a:gd name="T86" fmla="*/ 72 w 77"/>
                <a:gd name="T87" fmla="*/ 93 h 269"/>
                <a:gd name="T88" fmla="*/ 68 w 77"/>
                <a:gd name="T89" fmla="*/ 80 h 269"/>
                <a:gd name="T90" fmla="*/ 63 w 77"/>
                <a:gd name="T91" fmla="*/ 67 h 269"/>
                <a:gd name="T92" fmla="*/ 58 w 77"/>
                <a:gd name="T93" fmla="*/ 55 h 269"/>
                <a:gd name="T94" fmla="*/ 50 w 77"/>
                <a:gd name="T95" fmla="*/ 43 h 269"/>
                <a:gd name="T96" fmla="*/ 42 w 77"/>
                <a:gd name="T97" fmla="*/ 31 h 269"/>
                <a:gd name="T98" fmla="*/ 32 w 77"/>
                <a:gd name="T99" fmla="*/ 17 h 269"/>
                <a:gd name="T100" fmla="*/ 23 w 77"/>
                <a:gd name="T101" fmla="*/ 8 h 269"/>
                <a:gd name="T102" fmla="*/ 18 w 77"/>
                <a:gd name="T103" fmla="*/ 4 h 269"/>
                <a:gd name="T104" fmla="*/ 14 w 77"/>
                <a:gd name="T105" fmla="*/ 1 h 269"/>
                <a:gd name="T106" fmla="*/ 10 w 77"/>
                <a:gd name="T107" fmla="*/ 0 h 269"/>
                <a:gd name="T108" fmla="*/ 6 w 77"/>
                <a:gd name="T109" fmla="*/ 0 h 269"/>
                <a:gd name="T110" fmla="*/ 4 w 77"/>
                <a:gd name="T111" fmla="*/ 0 h 269"/>
                <a:gd name="T112" fmla="*/ 1 w 77"/>
                <a:gd name="T113" fmla="*/ 3 h 269"/>
                <a:gd name="T114" fmla="*/ 0 w 77"/>
                <a:gd name="T115" fmla="*/ 4 h 269"/>
                <a:gd name="T116" fmla="*/ 0 w 77"/>
                <a:gd name="T117" fmla="*/ 8 h 2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7"/>
                <a:gd name="T178" fmla="*/ 0 h 269"/>
                <a:gd name="T179" fmla="*/ 77 w 77"/>
                <a:gd name="T180" fmla="*/ 269 h 2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7" h="269">
                  <a:moveTo>
                    <a:pt x="0" y="8"/>
                  </a:moveTo>
                  <a:lnTo>
                    <a:pt x="1" y="13"/>
                  </a:lnTo>
                  <a:lnTo>
                    <a:pt x="6" y="22"/>
                  </a:lnTo>
                  <a:lnTo>
                    <a:pt x="11" y="32"/>
                  </a:lnTo>
                  <a:lnTo>
                    <a:pt x="17" y="40"/>
                  </a:lnTo>
                  <a:lnTo>
                    <a:pt x="22" y="53"/>
                  </a:lnTo>
                  <a:lnTo>
                    <a:pt x="27" y="66"/>
                  </a:lnTo>
                  <a:lnTo>
                    <a:pt x="32" y="77"/>
                  </a:lnTo>
                  <a:lnTo>
                    <a:pt x="35" y="89"/>
                  </a:lnTo>
                  <a:lnTo>
                    <a:pt x="37" y="99"/>
                  </a:lnTo>
                  <a:lnTo>
                    <a:pt x="40" y="111"/>
                  </a:lnTo>
                  <a:lnTo>
                    <a:pt x="41" y="122"/>
                  </a:lnTo>
                  <a:lnTo>
                    <a:pt x="41" y="134"/>
                  </a:lnTo>
                  <a:lnTo>
                    <a:pt x="41" y="144"/>
                  </a:lnTo>
                  <a:lnTo>
                    <a:pt x="40" y="155"/>
                  </a:lnTo>
                  <a:lnTo>
                    <a:pt x="39" y="166"/>
                  </a:lnTo>
                  <a:lnTo>
                    <a:pt x="37" y="176"/>
                  </a:lnTo>
                  <a:lnTo>
                    <a:pt x="35" y="185"/>
                  </a:lnTo>
                  <a:lnTo>
                    <a:pt x="32" y="196"/>
                  </a:lnTo>
                  <a:lnTo>
                    <a:pt x="28" y="206"/>
                  </a:lnTo>
                  <a:lnTo>
                    <a:pt x="24" y="216"/>
                  </a:lnTo>
                  <a:lnTo>
                    <a:pt x="19" y="228"/>
                  </a:lnTo>
                  <a:lnTo>
                    <a:pt x="13" y="242"/>
                  </a:lnTo>
                  <a:lnTo>
                    <a:pt x="6" y="255"/>
                  </a:lnTo>
                  <a:lnTo>
                    <a:pt x="5" y="261"/>
                  </a:lnTo>
                  <a:lnTo>
                    <a:pt x="5" y="264"/>
                  </a:lnTo>
                  <a:lnTo>
                    <a:pt x="6" y="266"/>
                  </a:lnTo>
                  <a:lnTo>
                    <a:pt x="9" y="268"/>
                  </a:lnTo>
                  <a:lnTo>
                    <a:pt x="11" y="269"/>
                  </a:lnTo>
                  <a:lnTo>
                    <a:pt x="18" y="268"/>
                  </a:lnTo>
                  <a:lnTo>
                    <a:pt x="24" y="263"/>
                  </a:lnTo>
                  <a:lnTo>
                    <a:pt x="32" y="256"/>
                  </a:lnTo>
                  <a:lnTo>
                    <a:pt x="40" y="246"/>
                  </a:lnTo>
                  <a:lnTo>
                    <a:pt x="49" y="233"/>
                  </a:lnTo>
                  <a:lnTo>
                    <a:pt x="57" y="219"/>
                  </a:lnTo>
                  <a:lnTo>
                    <a:pt x="63" y="206"/>
                  </a:lnTo>
                  <a:lnTo>
                    <a:pt x="68" y="192"/>
                  </a:lnTo>
                  <a:lnTo>
                    <a:pt x="73" y="178"/>
                  </a:lnTo>
                  <a:lnTo>
                    <a:pt x="76" y="164"/>
                  </a:lnTo>
                  <a:lnTo>
                    <a:pt x="77" y="148"/>
                  </a:lnTo>
                  <a:lnTo>
                    <a:pt x="77" y="133"/>
                  </a:lnTo>
                  <a:lnTo>
                    <a:pt x="77" y="120"/>
                  </a:lnTo>
                  <a:lnTo>
                    <a:pt x="75" y="106"/>
                  </a:lnTo>
                  <a:lnTo>
                    <a:pt x="72" y="93"/>
                  </a:lnTo>
                  <a:lnTo>
                    <a:pt x="68" y="80"/>
                  </a:lnTo>
                  <a:lnTo>
                    <a:pt x="63" y="67"/>
                  </a:lnTo>
                  <a:lnTo>
                    <a:pt x="58" y="55"/>
                  </a:lnTo>
                  <a:lnTo>
                    <a:pt x="50" y="43"/>
                  </a:lnTo>
                  <a:lnTo>
                    <a:pt x="42" y="31"/>
                  </a:lnTo>
                  <a:lnTo>
                    <a:pt x="32" y="17"/>
                  </a:lnTo>
                  <a:lnTo>
                    <a:pt x="23" y="8"/>
                  </a:lnTo>
                  <a:lnTo>
                    <a:pt x="18" y="4"/>
                  </a:lnTo>
                  <a:lnTo>
                    <a:pt x="14" y="1"/>
                  </a:lnTo>
                  <a:lnTo>
                    <a:pt x="10" y="0"/>
                  </a:lnTo>
                  <a:lnTo>
                    <a:pt x="6" y="0"/>
                  </a:lnTo>
                  <a:lnTo>
                    <a:pt x="4" y="0"/>
                  </a:lnTo>
                  <a:lnTo>
                    <a:pt x="1" y="3"/>
                  </a:lnTo>
                  <a:lnTo>
                    <a:pt x="0" y="4"/>
                  </a:lnTo>
                  <a:lnTo>
                    <a:pt x="0" y="8"/>
                  </a:lnTo>
                  <a:close/>
                </a:path>
              </a:pathLst>
            </a:custGeom>
            <a:solidFill>
              <a:srgbClr val="004A8F"/>
            </a:solidFill>
            <a:ln w="9525">
              <a:noFill/>
              <a:round/>
              <a:headEnd/>
              <a:tailEnd/>
            </a:ln>
          </p:spPr>
          <p:txBody>
            <a:bodyPr/>
            <a:lstStyle/>
            <a:p>
              <a:pPr fontAlgn="t"/>
              <a:endParaRPr lang="en-US"/>
            </a:p>
          </p:txBody>
        </p:sp>
        <p:sp>
          <p:nvSpPr>
            <p:cNvPr id="43192" name="Line 440"/>
            <p:cNvSpPr>
              <a:spLocks noChangeShapeType="1"/>
            </p:cNvSpPr>
            <p:nvPr/>
          </p:nvSpPr>
          <p:spPr bwMode="auto">
            <a:xfrm>
              <a:off x="4567" y="1404"/>
              <a:ext cx="4" cy="4"/>
            </a:xfrm>
            <a:prstGeom prst="line">
              <a:avLst/>
            </a:prstGeom>
            <a:noFill/>
            <a:ln w="3175">
              <a:solidFill>
                <a:srgbClr val="004A8F"/>
              </a:solidFill>
              <a:round/>
              <a:headEnd/>
              <a:tailEnd/>
            </a:ln>
          </p:spPr>
          <p:txBody>
            <a:bodyPr/>
            <a:lstStyle/>
            <a:p>
              <a:endParaRPr lang="en-US"/>
            </a:p>
          </p:txBody>
        </p:sp>
        <p:sp>
          <p:nvSpPr>
            <p:cNvPr id="43193" name="Line 441"/>
            <p:cNvSpPr>
              <a:spLocks noChangeShapeType="1"/>
            </p:cNvSpPr>
            <p:nvPr/>
          </p:nvSpPr>
          <p:spPr bwMode="auto">
            <a:xfrm>
              <a:off x="4564" y="1405"/>
              <a:ext cx="6" cy="6"/>
            </a:xfrm>
            <a:prstGeom prst="line">
              <a:avLst/>
            </a:prstGeom>
            <a:noFill/>
            <a:ln w="3175">
              <a:solidFill>
                <a:srgbClr val="004A8F"/>
              </a:solidFill>
              <a:round/>
              <a:headEnd/>
              <a:tailEnd/>
            </a:ln>
          </p:spPr>
          <p:txBody>
            <a:bodyPr/>
            <a:lstStyle/>
            <a:p>
              <a:endParaRPr lang="en-US"/>
            </a:p>
          </p:txBody>
        </p:sp>
        <p:sp>
          <p:nvSpPr>
            <p:cNvPr id="43194" name="Line 442"/>
            <p:cNvSpPr>
              <a:spLocks noChangeShapeType="1"/>
            </p:cNvSpPr>
            <p:nvPr/>
          </p:nvSpPr>
          <p:spPr bwMode="auto">
            <a:xfrm flipH="1">
              <a:off x="4537" y="1405"/>
              <a:ext cx="8" cy="7"/>
            </a:xfrm>
            <a:prstGeom prst="line">
              <a:avLst/>
            </a:prstGeom>
            <a:noFill/>
            <a:ln w="3175">
              <a:solidFill>
                <a:srgbClr val="004A8F"/>
              </a:solidFill>
              <a:round/>
              <a:headEnd/>
              <a:tailEnd/>
            </a:ln>
          </p:spPr>
          <p:txBody>
            <a:bodyPr/>
            <a:lstStyle/>
            <a:p>
              <a:endParaRPr lang="en-US"/>
            </a:p>
          </p:txBody>
        </p:sp>
        <p:sp>
          <p:nvSpPr>
            <p:cNvPr id="43195" name="Line 443"/>
            <p:cNvSpPr>
              <a:spLocks noChangeShapeType="1"/>
            </p:cNvSpPr>
            <p:nvPr/>
          </p:nvSpPr>
          <p:spPr bwMode="auto">
            <a:xfrm flipH="1">
              <a:off x="4537" y="1404"/>
              <a:ext cx="5" cy="4"/>
            </a:xfrm>
            <a:prstGeom prst="line">
              <a:avLst/>
            </a:prstGeom>
            <a:noFill/>
            <a:ln w="3175">
              <a:solidFill>
                <a:srgbClr val="004A8F"/>
              </a:solidFill>
              <a:round/>
              <a:headEnd/>
              <a:tailEnd/>
            </a:ln>
          </p:spPr>
          <p:txBody>
            <a:bodyPr/>
            <a:lstStyle/>
            <a:p>
              <a:endParaRPr lang="en-US"/>
            </a:p>
          </p:txBody>
        </p:sp>
        <p:sp>
          <p:nvSpPr>
            <p:cNvPr id="43196" name="Rectangle 444"/>
            <p:cNvSpPr>
              <a:spLocks noChangeArrowheads="1"/>
            </p:cNvSpPr>
            <p:nvPr/>
          </p:nvSpPr>
          <p:spPr bwMode="auto">
            <a:xfrm>
              <a:off x="4573" y="1549"/>
              <a:ext cx="19" cy="12"/>
            </a:xfrm>
            <a:prstGeom prst="rect">
              <a:avLst/>
            </a:prstGeom>
            <a:solidFill>
              <a:srgbClr val="004A8E"/>
            </a:solidFill>
            <a:ln w="9525">
              <a:noFill/>
              <a:miter lim="800000"/>
              <a:headEnd/>
              <a:tailEnd/>
            </a:ln>
          </p:spPr>
          <p:txBody>
            <a:bodyPr/>
            <a:lstStyle/>
            <a:p>
              <a:pPr fontAlgn="t"/>
              <a:endParaRPr lang="en-US"/>
            </a:p>
          </p:txBody>
        </p:sp>
        <p:sp>
          <p:nvSpPr>
            <p:cNvPr id="43197" name="Rectangle 445"/>
            <p:cNvSpPr>
              <a:spLocks noChangeArrowheads="1"/>
            </p:cNvSpPr>
            <p:nvPr/>
          </p:nvSpPr>
          <p:spPr bwMode="auto">
            <a:xfrm>
              <a:off x="4564" y="1421"/>
              <a:ext cx="9" cy="11"/>
            </a:xfrm>
            <a:prstGeom prst="rect">
              <a:avLst/>
            </a:prstGeom>
            <a:solidFill>
              <a:srgbClr val="004A8E"/>
            </a:solidFill>
            <a:ln w="9525">
              <a:noFill/>
              <a:miter lim="800000"/>
              <a:headEnd/>
              <a:tailEnd/>
            </a:ln>
          </p:spPr>
          <p:txBody>
            <a:bodyPr/>
            <a:lstStyle/>
            <a:p>
              <a:pPr fontAlgn="t"/>
              <a:endParaRPr lang="en-US"/>
            </a:p>
          </p:txBody>
        </p:sp>
        <p:sp>
          <p:nvSpPr>
            <p:cNvPr id="43198" name="Freeform 446"/>
            <p:cNvSpPr>
              <a:spLocks/>
            </p:cNvSpPr>
            <p:nvPr/>
          </p:nvSpPr>
          <p:spPr bwMode="auto">
            <a:xfrm>
              <a:off x="4580" y="1507"/>
              <a:ext cx="16" cy="8"/>
            </a:xfrm>
            <a:custGeom>
              <a:avLst/>
              <a:gdLst>
                <a:gd name="T0" fmla="*/ 0 w 64"/>
                <a:gd name="T1" fmla="*/ 0 h 32"/>
                <a:gd name="T2" fmla="*/ 39 w 64"/>
                <a:gd name="T3" fmla="*/ 0 h 32"/>
                <a:gd name="T4" fmla="*/ 64 w 64"/>
                <a:gd name="T5" fmla="*/ 17 h 32"/>
                <a:gd name="T6" fmla="*/ 55 w 64"/>
                <a:gd name="T7" fmla="*/ 32 h 32"/>
                <a:gd name="T8" fmla="*/ 0 w 64"/>
                <a:gd name="T9" fmla="*/ 29 h 32"/>
                <a:gd name="T10" fmla="*/ 0 w 64"/>
                <a:gd name="T11" fmla="*/ 0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0" y="0"/>
                  </a:moveTo>
                  <a:lnTo>
                    <a:pt x="39" y="0"/>
                  </a:lnTo>
                  <a:lnTo>
                    <a:pt x="64" y="17"/>
                  </a:lnTo>
                  <a:lnTo>
                    <a:pt x="55" y="32"/>
                  </a:lnTo>
                  <a:lnTo>
                    <a:pt x="0" y="29"/>
                  </a:lnTo>
                  <a:lnTo>
                    <a:pt x="0" y="0"/>
                  </a:lnTo>
                  <a:close/>
                </a:path>
              </a:pathLst>
            </a:custGeom>
            <a:solidFill>
              <a:srgbClr val="004A8E"/>
            </a:solidFill>
            <a:ln w="9525">
              <a:noFill/>
              <a:round/>
              <a:headEnd/>
              <a:tailEnd/>
            </a:ln>
          </p:spPr>
          <p:txBody>
            <a:bodyPr/>
            <a:lstStyle/>
            <a:p>
              <a:pPr fontAlgn="t"/>
              <a:endParaRPr lang="en-US"/>
            </a:p>
          </p:txBody>
        </p:sp>
      </p:grpSp>
      <p:grpSp>
        <p:nvGrpSpPr>
          <p:cNvPr id="43476" name="Group 468"/>
          <p:cNvGrpSpPr>
            <a:grpSpLocks/>
          </p:cNvGrpSpPr>
          <p:nvPr/>
        </p:nvGrpSpPr>
        <p:grpSpPr bwMode="auto">
          <a:xfrm>
            <a:off x="1169988" y="4324350"/>
            <a:ext cx="1236662" cy="788988"/>
            <a:chOff x="737" y="2724"/>
            <a:chExt cx="779" cy="497"/>
          </a:xfrm>
        </p:grpSpPr>
        <p:pic>
          <p:nvPicPr>
            <p:cNvPr id="43475" name="Picture 467"/>
            <p:cNvPicPr>
              <a:picLocks noChangeAspect="1" noChangeArrowheads="1"/>
            </p:cNvPicPr>
            <p:nvPr/>
          </p:nvPicPr>
          <p:blipFill>
            <a:blip r:embed="rId14" cstate="print"/>
            <a:srcRect/>
            <a:stretch>
              <a:fillRect/>
            </a:stretch>
          </p:blipFill>
          <p:spPr bwMode="auto">
            <a:xfrm>
              <a:off x="737" y="2724"/>
              <a:ext cx="779" cy="497"/>
            </a:xfrm>
            <a:prstGeom prst="rect">
              <a:avLst/>
            </a:prstGeom>
            <a:noFill/>
          </p:spPr>
        </p:pic>
        <p:sp>
          <p:nvSpPr>
            <p:cNvPr id="43471" name="Text Box 83"/>
            <p:cNvSpPr txBox="1">
              <a:spLocks noChangeArrowheads="1"/>
            </p:cNvSpPr>
            <p:nvPr/>
          </p:nvSpPr>
          <p:spPr bwMode="auto">
            <a:xfrm>
              <a:off x="914" y="2765"/>
              <a:ext cx="393" cy="212"/>
            </a:xfrm>
            <a:prstGeom prst="rect">
              <a:avLst/>
            </a:prstGeom>
            <a:noFill/>
            <a:ln w="9525">
              <a:noFill/>
              <a:miter lim="800000"/>
              <a:headEnd/>
              <a:tailEnd/>
            </a:ln>
          </p:spPr>
          <p:txBody>
            <a:bodyPr wrap="none" lIns="91229" tIns="45613" rIns="91229" bIns="45613">
              <a:spAutoFit/>
            </a:bodyPr>
            <a:lstStyle/>
            <a:p>
              <a:pPr fontAlgn="t"/>
              <a:r>
                <a:rPr kumimoji="1" lang="en-US" altLang="zh-CN" sz="1600" b="1">
                  <a:solidFill>
                    <a:srgbClr val="CCECFF"/>
                  </a:solidFill>
                  <a:ea typeface="宋体" pitchFamily="2" charset="-122"/>
                </a:rPr>
                <a:t>NGN</a:t>
              </a:r>
            </a:p>
          </p:txBody>
        </p:sp>
      </p:grpSp>
      <p:sp>
        <p:nvSpPr>
          <p:cNvPr id="43013" name="Line 453"/>
          <p:cNvSpPr>
            <a:spLocks noChangeShapeType="1"/>
          </p:cNvSpPr>
          <p:nvPr/>
        </p:nvSpPr>
        <p:spPr bwMode="auto">
          <a:xfrm flipV="1">
            <a:off x="2127250" y="3903663"/>
            <a:ext cx="525463" cy="568325"/>
          </a:xfrm>
          <a:prstGeom prst="line">
            <a:avLst/>
          </a:prstGeom>
          <a:noFill/>
          <a:ln w="76200" cmpd="tri">
            <a:solidFill>
              <a:srgbClr val="FF0000"/>
            </a:solidFill>
            <a:round/>
            <a:headEnd type="none" w="sm" len="sm"/>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0"/>
          </p:nvPr>
        </p:nvSpPr>
        <p:spPr>
          <a:noFill/>
        </p:spPr>
        <p:txBody>
          <a:bodyPr/>
          <a:lstStyle/>
          <a:p>
            <a:pPr defTabSz="877888"/>
            <a:r>
              <a:rPr lang="en-US" altLang="zh-CN"/>
              <a:t>Page</a:t>
            </a:r>
            <a:fld id="{E05CCAD5-C76C-4FE0-A50D-236B64CB8EA5}" type="slidenum">
              <a:rPr lang="en-US" altLang="zh-CN"/>
              <a:pPr defTabSz="877888"/>
              <a:t>8</a:t>
            </a:fld>
            <a:endParaRPr lang="en-US" altLang="zh-CN"/>
          </a:p>
        </p:txBody>
      </p:sp>
      <p:sp>
        <p:nvSpPr>
          <p:cNvPr id="8195"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Telephony Networks</a:t>
            </a:r>
          </a:p>
        </p:txBody>
      </p:sp>
      <p:pic>
        <p:nvPicPr>
          <p:cNvPr id="40963" name="Picture 4" descr="目录 copy"/>
          <p:cNvPicPr>
            <a:picLocks noChangeAspect="1" noChangeArrowheads="1"/>
          </p:cNvPicPr>
          <p:nvPr/>
        </p:nvPicPr>
        <p:blipFill>
          <a:blip r:embed="rId3" cstate="print"/>
          <a:srcRect/>
          <a:stretch>
            <a:fillRect/>
          </a:stretch>
        </p:blipFill>
        <p:spPr bwMode="auto">
          <a:xfrm>
            <a:off x="160338" y="144463"/>
            <a:ext cx="617537" cy="619125"/>
          </a:xfrm>
          <a:prstGeom prst="rect">
            <a:avLst/>
          </a:prstGeom>
          <a:noFill/>
          <a:ln w="9525">
            <a:noFill/>
            <a:miter lim="800000"/>
            <a:headEnd/>
            <a:tailEnd/>
          </a:ln>
        </p:spPr>
      </p:pic>
      <p:sp>
        <p:nvSpPr>
          <p:cNvPr id="7" name="Rectangle 3"/>
          <p:cNvSpPr txBox="1">
            <a:spLocks noChangeArrowheads="1"/>
          </p:cNvSpPr>
          <p:nvPr/>
        </p:nvSpPr>
        <p:spPr bwMode="auto">
          <a:xfrm>
            <a:off x="900113" y="1146175"/>
            <a:ext cx="7924800" cy="4122738"/>
          </a:xfrm>
          <a:prstGeom prst="rect">
            <a:avLst/>
          </a:prstGeom>
          <a:noFill/>
          <a:ln w="9525">
            <a:noFill/>
            <a:miter lim="800000"/>
            <a:headEnd/>
            <a:tailEnd/>
          </a:ln>
        </p:spPr>
        <p:txBody>
          <a:bodyPr lIns="80141" tIns="40071" rIns="80141" bIns="40071"/>
          <a:lstStyle/>
          <a:p>
            <a:pPr marL="457200" indent="-457200" defTabSz="801688" eaLnBrk="0" hangingPunct="0">
              <a:spcBef>
                <a:spcPts val="600"/>
              </a:spcBef>
              <a:spcAft>
                <a:spcPts val="600"/>
              </a:spcAft>
              <a:buSzPct val="60000"/>
              <a:buFont typeface="Wingdings" pitchFamily="2" charset="2"/>
              <a:buChar char="q"/>
              <a:defRPr/>
            </a:pPr>
            <a:r>
              <a:rPr lang="en-US" altLang="zh-CN" sz="2000" b="1" kern="0" dirty="0">
                <a:latin typeface="Calibri" pitchFamily="34" charset="0"/>
                <a:ea typeface="宋体" pitchFamily="2" charset="-122"/>
              </a:rPr>
              <a:t>Public Switched Telephone Network </a:t>
            </a:r>
            <a:r>
              <a:rPr lang="en-US" altLang="zh-CN" sz="2000" kern="0" dirty="0">
                <a:latin typeface="Calibri" pitchFamily="34" charset="0"/>
                <a:ea typeface="宋体" pitchFamily="2" charset="-122"/>
              </a:rPr>
              <a:t>is a network of world's public telephone network, commonly known as </a:t>
            </a:r>
            <a:r>
              <a:rPr lang="en-US" altLang="zh-CN" sz="2000" b="1" kern="0" dirty="0">
                <a:latin typeface="Calibri" pitchFamily="34" charset="0"/>
                <a:ea typeface="宋体" pitchFamily="2" charset="-122"/>
              </a:rPr>
              <a:t>PSTN</a:t>
            </a:r>
            <a:r>
              <a:rPr lang="en-US" altLang="zh-CN" sz="2000" kern="0" dirty="0">
                <a:latin typeface="Calibri" pitchFamily="34" charset="0"/>
                <a:ea typeface="宋体" pitchFamily="2" charset="-122"/>
              </a:rPr>
              <a:t>.</a:t>
            </a:r>
          </a:p>
          <a:p>
            <a:pPr marL="465138" indent="-465138" defTabSz="801688" eaLnBrk="0" hangingPunct="0">
              <a:spcBef>
                <a:spcPts val="600"/>
              </a:spcBef>
              <a:spcAft>
                <a:spcPts val="600"/>
              </a:spcAft>
              <a:buSzPct val="60000"/>
              <a:buFont typeface="Wingdings" pitchFamily="2" charset="2"/>
              <a:buChar char="q"/>
              <a:defRPr/>
            </a:pPr>
            <a:r>
              <a:rPr lang="en-US" altLang="zh-CN" sz="2000" b="1" kern="0" dirty="0">
                <a:latin typeface="Calibri" pitchFamily="34" charset="0"/>
                <a:ea typeface="宋体" pitchFamily="2" charset="-122"/>
              </a:rPr>
              <a:t>Public Land M</a:t>
            </a:r>
            <a:r>
              <a:rPr lang="en-US" altLang="zh-CN" sz="2000" b="1" kern="0" dirty="0" err="1">
                <a:latin typeface="Calibri" pitchFamily="34" charset="0"/>
                <a:ea typeface="宋体" pitchFamily="2" charset="-122"/>
              </a:rPr>
              <a:t>obile</a:t>
            </a:r>
            <a:r>
              <a:rPr lang="en-US" altLang="zh-CN" sz="2000" b="1" kern="0" dirty="0">
                <a:latin typeface="Calibri" pitchFamily="34" charset="0"/>
                <a:ea typeface="宋体" pitchFamily="2" charset="-122"/>
              </a:rPr>
              <a:t> Network</a:t>
            </a:r>
            <a:r>
              <a:rPr lang="en-US" altLang="zh-CN" sz="2000" kern="0" dirty="0">
                <a:latin typeface="Calibri" pitchFamily="34" charset="0"/>
                <a:ea typeface="宋体" pitchFamily="2" charset="-122"/>
              </a:rPr>
              <a:t> provides land mobile telecommunication services to the public.</a:t>
            </a:r>
          </a:p>
          <a:p>
            <a:pPr marL="465138" indent="-465138" defTabSz="801688" eaLnBrk="0" hangingPunct="0">
              <a:spcBef>
                <a:spcPts val="600"/>
              </a:spcBef>
              <a:spcAft>
                <a:spcPts val="600"/>
              </a:spcAft>
              <a:buSzPct val="60000"/>
              <a:buFont typeface="Wingdings" pitchFamily="2" charset="2"/>
              <a:buChar char="q"/>
              <a:defRPr/>
            </a:pPr>
            <a:r>
              <a:rPr lang="en-US" altLang="zh-CN" sz="2000" kern="0" dirty="0">
                <a:latin typeface="Calibri" pitchFamily="34" charset="0"/>
                <a:ea typeface="宋体" pitchFamily="2" charset="-122"/>
              </a:rPr>
              <a:t>A </a:t>
            </a:r>
            <a:r>
              <a:rPr lang="en-US" altLang="zh-CN" sz="2000" b="1" kern="0" dirty="0">
                <a:latin typeface="Calibri" pitchFamily="34" charset="0"/>
                <a:ea typeface="宋体" pitchFamily="2" charset="-122"/>
              </a:rPr>
              <a:t>Next Generation N</a:t>
            </a:r>
            <a:r>
              <a:rPr lang="en-US" altLang="zh-CN" sz="2000" b="1" kern="0" dirty="0" err="1">
                <a:latin typeface="Calibri" pitchFamily="34" charset="0"/>
                <a:ea typeface="宋体" pitchFamily="2" charset="-122"/>
              </a:rPr>
              <a:t>etwork</a:t>
            </a:r>
            <a:r>
              <a:rPr lang="en-US" altLang="zh-CN" sz="2000" kern="0" dirty="0">
                <a:latin typeface="Calibri" pitchFamily="34" charset="0"/>
                <a:ea typeface="宋体" pitchFamily="2" charset="-122"/>
              </a:rPr>
              <a:t> is a packet-based network for providing Telecommunication Services based on Internet Protocol and MPLS, a</a:t>
            </a:r>
            <a:r>
              <a:rPr lang="en-US" altLang="zh-CN" sz="2000" kern="0" dirty="0" err="1">
                <a:latin typeface="Calibri" pitchFamily="34" charset="0"/>
                <a:ea typeface="宋体" pitchFamily="2" charset="-122"/>
              </a:rPr>
              <a:t>lso</a:t>
            </a:r>
            <a:r>
              <a:rPr lang="en-US" altLang="zh-CN" sz="2000" kern="0" dirty="0">
                <a:latin typeface="Calibri" pitchFamily="34" charset="0"/>
                <a:ea typeface="宋体" pitchFamily="2" charset="-122"/>
              </a:rPr>
              <a:t> known as </a:t>
            </a:r>
            <a:r>
              <a:rPr lang="en-US" altLang="zh-CN" sz="2000" b="1" kern="0" dirty="0">
                <a:latin typeface="Calibri" pitchFamily="34" charset="0"/>
                <a:ea typeface="宋体" pitchFamily="2" charset="-122"/>
              </a:rPr>
              <a:t>NGN</a:t>
            </a:r>
            <a:r>
              <a:rPr lang="en-US" altLang="zh-CN" sz="2000" kern="0" dirty="0">
                <a:latin typeface="Calibri" pitchFamily="34" charset="0"/>
                <a:ea typeface="宋体" pitchFamily="2" charset="-122"/>
              </a:rPr>
              <a:t>.</a:t>
            </a:r>
          </a:p>
          <a:p>
            <a:pPr marL="465138" indent="-465138" defTabSz="801688" eaLnBrk="0" hangingPunct="0">
              <a:spcBef>
                <a:spcPts val="600"/>
              </a:spcBef>
              <a:spcAft>
                <a:spcPts val="600"/>
              </a:spcAft>
              <a:buSzPct val="60000"/>
              <a:buFont typeface="Wingdings" pitchFamily="2" charset="2"/>
              <a:buChar char="q"/>
              <a:defRPr/>
            </a:pPr>
            <a:r>
              <a:rPr lang="en-US" altLang="zh-CN" sz="2000" kern="0" dirty="0">
                <a:latin typeface="Calibri" pitchFamily="34" charset="0"/>
                <a:ea typeface="宋体" pitchFamily="2" charset="-122"/>
              </a:rPr>
              <a:t>The </a:t>
            </a:r>
            <a:r>
              <a:rPr lang="en-US" altLang="zh-CN" sz="2000" b="1" kern="0" dirty="0">
                <a:latin typeface="Calibri" pitchFamily="34" charset="0"/>
                <a:ea typeface="宋体" pitchFamily="2" charset="-122"/>
              </a:rPr>
              <a:t>IP Multimedia Subsystem</a:t>
            </a:r>
            <a:r>
              <a:rPr lang="en-US" altLang="zh-CN" sz="2000" kern="0" dirty="0">
                <a:latin typeface="Calibri" pitchFamily="34" charset="0"/>
                <a:ea typeface="宋体" pitchFamily="2" charset="-122"/>
              </a:rPr>
              <a:t> is an architectural framework for delivering Internet Protocol based multimedia services.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 + Notes English Template for Technical Training V1.1(20090429)">
  <a:themeElements>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Slides + Notes English Template for Technical Training V1.1(20090429)">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6">
        <a:dk1>
          <a:srgbClr val="000000"/>
        </a:dk1>
        <a:lt1>
          <a:srgbClr val="FFFFFF"/>
        </a:lt1>
        <a:dk2>
          <a:srgbClr val="99CCCC"/>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7">
        <a:dk1>
          <a:srgbClr val="000000"/>
        </a:dk1>
        <a:lt1>
          <a:srgbClr val="FFFFFF"/>
        </a:lt1>
        <a:dk2>
          <a:srgbClr val="99CCCC"/>
        </a:dk2>
        <a:lt2>
          <a:srgbClr val="CCCCCC"/>
        </a:lt2>
        <a:accent1>
          <a:srgbClr val="CCFF99"/>
        </a:accent1>
        <a:accent2>
          <a:srgbClr val="99CCCC"/>
        </a:accent2>
        <a:accent3>
          <a:srgbClr val="FFFFFF"/>
        </a:accent3>
        <a:accent4>
          <a:srgbClr val="000000"/>
        </a:accent4>
        <a:accent5>
          <a:srgbClr val="E2FFCA"/>
        </a:accent5>
        <a:accent6>
          <a:srgbClr val="8AB9B9"/>
        </a:accent6>
        <a:hlink>
          <a:srgbClr val="6699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lides + Notes English Template for Technical Training V1.1(20090429)">
  <a:themeElements>
    <a:clrScheme name="1_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1_Slides + Notes English Template for Technical Training V1.1(20090429)">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6">
        <a:dk1>
          <a:srgbClr val="000000"/>
        </a:dk1>
        <a:lt1>
          <a:srgbClr val="FFFFFF"/>
        </a:lt1>
        <a:dk2>
          <a:srgbClr val="99CCCC"/>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1_Slides + Notes English Template for Technical Training V1.1(20090429) 7">
        <a:dk1>
          <a:srgbClr val="000000"/>
        </a:dk1>
        <a:lt1>
          <a:srgbClr val="FFFFFF"/>
        </a:lt1>
        <a:dk2>
          <a:srgbClr val="99CCCC"/>
        </a:dk2>
        <a:lt2>
          <a:srgbClr val="CCCCCC"/>
        </a:lt2>
        <a:accent1>
          <a:srgbClr val="CCFF99"/>
        </a:accent1>
        <a:accent2>
          <a:srgbClr val="99CCCC"/>
        </a:accent2>
        <a:accent3>
          <a:srgbClr val="FFFFFF"/>
        </a:accent3>
        <a:accent4>
          <a:srgbClr val="000000"/>
        </a:accent4>
        <a:accent5>
          <a:srgbClr val="E2FFCA"/>
        </a:accent5>
        <a:accent6>
          <a:srgbClr val="8AB9B9"/>
        </a:accent6>
        <a:hlink>
          <a:srgbClr val="6699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 Notes English Template for Technical Training V1.1(20090429)</Template>
  <TotalTime>969</TotalTime>
  <Words>2110</Words>
  <Application>Microsoft Office PowerPoint</Application>
  <PresentationFormat>On-screen Show (4:3)</PresentationFormat>
  <Paragraphs>328</Paragraphs>
  <Slides>24</Slides>
  <Notes>21</Notes>
  <HiddenSlides>1</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Slides + Notes English Template for Technical Training V1.1(20090429)</vt:lpstr>
      <vt:lpstr>3_自定义设计方案</vt:lpstr>
      <vt:lpstr>1_Slides + Notes English Template for Technical Training V1.1(20090429)</vt:lpstr>
      <vt:lpstr>Slide 0</vt:lpstr>
      <vt:lpstr>Slide 1</vt:lpstr>
      <vt:lpstr>Objectives</vt:lpstr>
      <vt:lpstr>Target Audience</vt:lpstr>
      <vt:lpstr>Slide 4</vt:lpstr>
      <vt:lpstr>Slide 5</vt:lpstr>
      <vt:lpstr>Telephony in Contact Center</vt:lpstr>
      <vt:lpstr>Call Origination Networks</vt:lpstr>
      <vt:lpstr>Telephony Networks</vt:lpstr>
      <vt:lpstr>Slide 9</vt:lpstr>
      <vt:lpstr>Slide 10</vt:lpstr>
      <vt:lpstr>Time Division Multiplexing (TDM)</vt:lpstr>
      <vt:lpstr>Slide 12</vt:lpstr>
      <vt:lpstr>Integrated Services Digital network (ISDN)</vt:lpstr>
      <vt:lpstr>Signaling</vt:lpstr>
      <vt:lpstr>Signaling System No. 7 (SS7)</vt:lpstr>
      <vt:lpstr>Slide 16</vt:lpstr>
      <vt:lpstr>Voice Over Internet Protocol (VOIP)</vt:lpstr>
      <vt:lpstr>Session Initiation Protocol</vt:lpstr>
      <vt:lpstr>SIP Elements &amp; Entities</vt:lpstr>
      <vt:lpstr>SIP Messages</vt:lpstr>
      <vt:lpstr>SIP Signaling</vt:lpstr>
      <vt:lpstr>Real-time Transport Protocol</vt:lpstr>
      <vt:lpstr>Slide 23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S53835</dc:creator>
  <cp:lastModifiedBy>a00903042</cp:lastModifiedBy>
  <cp:revision>184</cp:revision>
  <dcterms:created xsi:type="dcterms:W3CDTF">2009-12-23T09:53:11Z</dcterms:created>
  <dcterms:modified xsi:type="dcterms:W3CDTF">2012-08-16T05:54:29Z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(4)uUSGcoWjwBU2a8USRFll9OzbbK5AGOUUFC5GD6WtVXqzvyNdi/Ya+tzzWdztnaQ2TxeAQqnI
5CKrdzNEJuWXN2l8ipb3xkh84B906cPmTvNCzRJID6w4/XXWrjEGxIXBE+hvkLEz5Qz/8TCF
aXPHc8nengqMZWZIXTS/5ZjfOC2FI4GNXh+GkVtodn+Szfadf+4j5IW5yb3z6jrPJs/l7Erb
KvzH5lx/GjJF6YnwRgOLh</vt:lpwstr>
  </property>
  <property fmtid="{D5CDD505-2E9C-101B-9397-08002B2CF9AE}" pid="3" name="_ms_pID_7253431">
    <vt:lpwstr>fhMn2ibAHxTYlRpkLyFB1ycE01pd2HspOCRBTaeoz5acFgO7X7v
73TGFXxZs8tydUw1rdliDORK4zjtuQKBR7yi17IwIUf2i/9WeZ2Jse4tlMUSxS8PgrEo+VHW
6xTIg2XkljSspFhgB8T7iT9TO6ZAdDnMJQJWCsujVHp4z0lxdeu70YwFvU/1lpw9uYJ+ZMoK
ddLBSKUxVfMJJm+InWiONEZjjfevdPAR/OvIGdqMh5</vt:lpwstr>
  </property>
  <property fmtid="{D5CDD505-2E9C-101B-9397-08002B2CF9AE}" pid="4" name="_ms_pID_7253432">
    <vt:lpwstr>isRc90kDJp6pS2gxd4WhN0snELn/64
iJTxcNCk+I+VN6j32d8EvUrvn3obXN0YjJt1n3hU92cXYlY88tdQE4O+sdsyO4074/4dxQM3
N0DRDPh0USVcGyYjMCrzpTEuK+QiOBI4AFkNVS4j3cmongEiZWk5/HwPv/iHB4WtTAWA4nKd
pEUQZhEZ7zbRVWTDxZZW0jw4eGjLGvLbmDcgUN/pp8GwgPUh0lqj6HV0E30K0Er</vt:lpwstr>
  </property>
  <property fmtid="{D5CDD505-2E9C-101B-9397-08002B2CF9AE}" pid="5" name="_ms_pID_7253433">
    <vt:lpwstr>rQyMbbg79
lIkgpGI8iCkgfrxwQ3t9lWDUdiKy68GKQNaFV1kGdGsuY0is</vt:lpwstr>
  </property>
  <property fmtid="{D5CDD505-2E9C-101B-9397-08002B2CF9AE}" pid="6" name="sflag">
    <vt:lpwstr>1345095503</vt:lpwstr>
  </property>
</Properties>
</file>